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Open Sans ExtraBold"/>
      <p:bold r:id="rId13"/>
      <p:boldItalic r:id="rId14"/>
    </p:embeddedFont>
    <p:embeddedFont>
      <p:font typeface="Open Sans Light"/>
      <p:regular r:id="rId15"/>
      <p:bold r:id="rId16"/>
      <p:italic r:id="rId17"/>
      <p:boldItalic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7.xml"/><Relationship Id="rId22" Type="http://schemas.openxmlformats.org/officeDocument/2006/relationships/font" Target="fonts/OpenSans-boldItalic.fntdata"/><Relationship Id="rId10" Type="http://schemas.openxmlformats.org/officeDocument/2006/relationships/slide" Target="slides/slide6.xml"/><Relationship Id="rId21" Type="http://schemas.openxmlformats.org/officeDocument/2006/relationships/font" Target="fonts/OpenSans-italic.fntdata"/><Relationship Id="rId13" Type="http://schemas.openxmlformats.org/officeDocument/2006/relationships/font" Target="fonts/OpenSansExtraBold-bold.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penSansLight-regular.fntdata"/><Relationship Id="rId14" Type="http://schemas.openxmlformats.org/officeDocument/2006/relationships/font" Target="fonts/OpenSansExtraBold-boldItalic.fntdata"/><Relationship Id="rId17" Type="http://schemas.openxmlformats.org/officeDocument/2006/relationships/font" Target="fonts/OpenSansLight-italic.fntdata"/><Relationship Id="rId16" Type="http://schemas.openxmlformats.org/officeDocument/2006/relationships/font" Target="fonts/OpenSansLight-bold.fntdata"/><Relationship Id="rId5" Type="http://schemas.openxmlformats.org/officeDocument/2006/relationships/slide" Target="slides/slide1.xml"/><Relationship Id="rId19" Type="http://schemas.openxmlformats.org/officeDocument/2006/relationships/font" Target="fonts/OpenSans-regular.fntdata"/><Relationship Id="rId6" Type="http://schemas.openxmlformats.org/officeDocument/2006/relationships/slide" Target="slides/slide2.xml"/><Relationship Id="rId18" Type="http://schemas.openxmlformats.org/officeDocument/2006/relationships/font" Target="fonts/OpenSansLight-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4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4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4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4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b458f4d19_0_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10b458f4d19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b458f4d19_0_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10b458f4d19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311708" y="744574"/>
            <a:ext cx="8520601" cy="20526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1" name="Google Shape;11;p2"/>
          <p:cNvSpPr txBox="1"/>
          <p:nvPr>
            <p:ph idx="1" type="body"/>
          </p:nvPr>
        </p:nvSpPr>
        <p:spPr>
          <a:xfrm>
            <a:off x="311699" y="2834125"/>
            <a:ext cx="8520602" cy="7926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585858"/>
              </a:buClr>
              <a:buSzPts val="2800"/>
              <a:buFont typeface="Arial"/>
              <a:buNone/>
              <a:defRPr sz="2800"/>
            </a:lvl1pPr>
            <a:lvl2pPr indent="-228600" lvl="1" marL="914400" algn="ctr">
              <a:lnSpc>
                <a:spcPct val="100000"/>
              </a:lnSpc>
              <a:spcBef>
                <a:spcPts val="0"/>
              </a:spcBef>
              <a:spcAft>
                <a:spcPts val="0"/>
              </a:spcAft>
              <a:buClr>
                <a:srgbClr val="585858"/>
              </a:buClr>
              <a:buSzPts val="2800"/>
              <a:buFont typeface="Arial"/>
              <a:buNone/>
              <a:defRPr sz="2800"/>
            </a:lvl2pPr>
            <a:lvl3pPr indent="-228600" lvl="2" marL="1371600" algn="ctr">
              <a:lnSpc>
                <a:spcPct val="100000"/>
              </a:lnSpc>
              <a:spcBef>
                <a:spcPts val="0"/>
              </a:spcBef>
              <a:spcAft>
                <a:spcPts val="0"/>
              </a:spcAft>
              <a:buClr>
                <a:srgbClr val="585858"/>
              </a:buClr>
              <a:buSzPts val="2800"/>
              <a:buFont typeface="Arial"/>
              <a:buNone/>
              <a:defRPr sz="2800"/>
            </a:lvl3pPr>
            <a:lvl4pPr indent="-228600" lvl="3" marL="1828800" algn="ctr">
              <a:lnSpc>
                <a:spcPct val="100000"/>
              </a:lnSpc>
              <a:spcBef>
                <a:spcPts val="0"/>
              </a:spcBef>
              <a:spcAft>
                <a:spcPts val="0"/>
              </a:spcAft>
              <a:buClr>
                <a:srgbClr val="585858"/>
              </a:buClr>
              <a:buSzPts val="2800"/>
              <a:buFont typeface="Arial"/>
              <a:buNone/>
              <a:defRPr sz="2800"/>
            </a:lvl4pPr>
            <a:lvl5pPr indent="-228600" lvl="4" marL="2286000" algn="ctr">
              <a:lnSpc>
                <a:spcPct val="100000"/>
              </a:lnSpc>
              <a:spcBef>
                <a:spcPts val="0"/>
              </a:spcBef>
              <a:spcAft>
                <a:spcPts val="0"/>
              </a:spcAft>
              <a:buClr>
                <a:srgbClr val="585858"/>
              </a:buClr>
              <a:buSzPts val="2800"/>
              <a:buFont typeface="Arial"/>
              <a:buNone/>
              <a:defRPr sz="28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2" name="Google Shape;12;p2"/>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spTree>
      <p:nvGrpSpPr>
        <p:cNvPr id="44" name="Shape 44"/>
        <p:cNvGrpSpPr/>
        <p:nvPr/>
      </p:nvGrpSpPr>
      <p:grpSpPr>
        <a:xfrm>
          <a:off x="0" y="0"/>
          <a:ext cx="0" cy="0"/>
          <a:chOff x="0" y="0"/>
          <a:chExt cx="0" cy="0"/>
        </a:xfrm>
      </p:grpSpPr>
      <p:sp>
        <p:nvSpPr>
          <p:cNvPr id="45" name="Google Shape;45;p11"/>
          <p:cNvSpPr txBox="1"/>
          <p:nvPr>
            <p:ph type="title"/>
          </p:nvPr>
        </p:nvSpPr>
        <p:spPr>
          <a:xfrm>
            <a:off x="311699" y="1106125"/>
            <a:ext cx="8520602" cy="1963500"/>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46" name="Google Shape;46;p11"/>
          <p:cNvSpPr txBox="1"/>
          <p:nvPr>
            <p:ph idx="1" type="body"/>
          </p:nvPr>
        </p:nvSpPr>
        <p:spPr>
          <a:xfrm>
            <a:off x="311699" y="3152225"/>
            <a:ext cx="8520602" cy="1300800"/>
          </a:xfrm>
          <a:prstGeom prst="rect">
            <a:avLst/>
          </a:prstGeom>
          <a:noFill/>
          <a:ln>
            <a:noFill/>
          </a:ln>
        </p:spPr>
        <p:txBody>
          <a:bodyPr anchorCtr="0" anchor="t" bIns="91400" lIns="91400" spcFirstLastPara="1" rIns="91400" wrap="square" tIns="91400">
            <a:normAutofit/>
          </a:bodyPr>
          <a:lstStyle>
            <a:lvl1pPr indent="-342900" lvl="0" marL="457200" algn="ctr">
              <a:lnSpc>
                <a:spcPct val="115000"/>
              </a:lnSpc>
              <a:spcBef>
                <a:spcPts val="0"/>
              </a:spcBef>
              <a:spcAft>
                <a:spcPts val="0"/>
              </a:spcAft>
              <a:buSzPts val="1800"/>
              <a:buChar char="●"/>
              <a:defRPr/>
            </a:lvl1pPr>
            <a:lvl2pPr indent="-342900" lvl="1" marL="914400" algn="ctr">
              <a:lnSpc>
                <a:spcPct val="115000"/>
              </a:lnSpc>
              <a:spcBef>
                <a:spcPts val="0"/>
              </a:spcBef>
              <a:spcAft>
                <a:spcPts val="0"/>
              </a:spcAft>
              <a:buSzPts val="1800"/>
              <a:buChar char="○"/>
              <a:defRPr/>
            </a:lvl2pPr>
            <a:lvl3pPr indent="-342900" lvl="2" marL="1371600" algn="ctr">
              <a:lnSpc>
                <a:spcPct val="115000"/>
              </a:lnSpc>
              <a:spcBef>
                <a:spcPts val="0"/>
              </a:spcBef>
              <a:spcAft>
                <a:spcPts val="0"/>
              </a:spcAft>
              <a:buSzPts val="1800"/>
              <a:buChar char="■"/>
              <a:defRPr/>
            </a:lvl3pPr>
            <a:lvl4pPr indent="-342900" lvl="3" marL="1828800" algn="ctr">
              <a:lnSpc>
                <a:spcPct val="115000"/>
              </a:lnSpc>
              <a:spcBef>
                <a:spcPts val="0"/>
              </a:spcBef>
              <a:spcAft>
                <a:spcPts val="0"/>
              </a:spcAft>
              <a:buSzPts val="1800"/>
              <a:buChar char="●"/>
              <a:defRPr/>
            </a:lvl4pPr>
            <a:lvl5pPr indent="-342900" lvl="4" marL="2286000" algn="ctr">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47" name="Google Shape;47;p11"/>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5" name="Google Shape;15;p3"/>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6" name="Google Shape;16;p3"/>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699" y="2150849"/>
            <a:ext cx="8520602" cy="841801"/>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9" name="Google Shape;19;p4"/>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2" name="Google Shape;22;p5"/>
          <p:cNvSpPr txBox="1"/>
          <p:nvPr>
            <p:ph idx="1" type="body"/>
          </p:nvPr>
        </p:nvSpPr>
        <p:spPr>
          <a:xfrm>
            <a:off x="311699" y="1152475"/>
            <a:ext cx="3999902" cy="3416400"/>
          </a:xfrm>
          <a:prstGeom prst="rect">
            <a:avLst/>
          </a:prstGeom>
          <a:noFill/>
          <a:ln>
            <a:noFill/>
          </a:ln>
        </p:spPr>
        <p:txBody>
          <a:bodyPr anchorCtr="0" anchor="t" bIns="91400" lIns="91400" spcFirstLastPara="1" rIns="91400" wrap="square" tIns="91400">
            <a:norm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sz="1400"/>
            </a:lvl2pPr>
            <a:lvl3pPr indent="-317500" lvl="2" marL="1371600" algn="l">
              <a:lnSpc>
                <a:spcPct val="115000"/>
              </a:lnSpc>
              <a:spcBef>
                <a:spcPts val="0"/>
              </a:spcBef>
              <a:spcAft>
                <a:spcPts val="0"/>
              </a:spcAft>
              <a:buSzPts val="1400"/>
              <a:buChar char="■"/>
              <a:defRPr sz="1400"/>
            </a:lvl3pPr>
            <a:lvl4pPr indent="-317500" lvl="3" marL="1828800" algn="l">
              <a:lnSpc>
                <a:spcPct val="115000"/>
              </a:lnSpc>
              <a:spcBef>
                <a:spcPts val="0"/>
              </a:spcBef>
              <a:spcAft>
                <a:spcPts val="0"/>
              </a:spcAft>
              <a:buSzPts val="1400"/>
              <a:buChar char="●"/>
              <a:defRPr sz="1400"/>
            </a:lvl4pPr>
            <a:lvl5pPr indent="-317500" lvl="4" marL="2286000" algn="l">
              <a:lnSpc>
                <a:spcPct val="115000"/>
              </a:lnSpc>
              <a:spcBef>
                <a:spcPts val="0"/>
              </a:spcBef>
              <a:spcAft>
                <a:spcPts val="0"/>
              </a:spcAft>
              <a:buSzPts val="1400"/>
              <a:buChar char="○"/>
              <a:defRPr sz="14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23" name="Google Shape;23;p5"/>
          <p:cNvSpPr txBox="1"/>
          <p:nvPr>
            <p:ph idx="2" type="body"/>
          </p:nvPr>
        </p:nvSpPr>
        <p:spPr>
          <a:xfrm>
            <a:off x="4832399" y="1152475"/>
            <a:ext cx="3999902"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24" name="Google Shape;24;p5"/>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7" name="Google Shape;27;p6"/>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699" y="555600"/>
            <a:ext cx="2808001" cy="755700"/>
          </a:xfrm>
          <a:prstGeom prst="rect">
            <a:avLst/>
          </a:prstGeom>
          <a:noFill/>
          <a:ln>
            <a:noFill/>
          </a:ln>
        </p:spPr>
        <p:txBody>
          <a:bodyPr anchorCtr="0" anchor="b" bIns="91400" lIns="91400" spcFirstLastPara="1" rIns="91400" wrap="square" tIns="9140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0" name="Google Shape;30;p7"/>
          <p:cNvSpPr txBox="1"/>
          <p:nvPr>
            <p:ph idx="1" type="body"/>
          </p:nvPr>
        </p:nvSpPr>
        <p:spPr>
          <a:xfrm>
            <a:off x="311699" y="1389599"/>
            <a:ext cx="2808001" cy="3179401"/>
          </a:xfrm>
          <a:prstGeom prst="rect">
            <a:avLst/>
          </a:prstGeom>
          <a:noFill/>
          <a:ln>
            <a:noFill/>
          </a:ln>
        </p:spPr>
        <p:txBody>
          <a:bodyPr anchorCtr="0" anchor="t" bIns="91400" lIns="91400" spcFirstLastPara="1" rIns="91400" wrap="square" tIns="91400">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31" name="Google Shape;31;p7"/>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49"/>
            <a:ext cx="6367801" cy="4090801"/>
          </a:xfrm>
          <a:prstGeom prst="rect">
            <a:avLst/>
          </a:prstGeom>
          <a:noFill/>
          <a:ln>
            <a:noFill/>
          </a:ln>
        </p:spPr>
        <p:txBody>
          <a:bodyPr anchorCtr="0" anchor="ctr" bIns="91400" lIns="91400" spcFirstLastPara="1" rIns="91400" wrap="square" tIns="9140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4" name="Google Shape;34;p8"/>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1"/>
          </a:xfrm>
          <a:prstGeom prst="rect">
            <a:avLst/>
          </a:prstGeom>
          <a:solidFill>
            <a:srgbClr val="EEEEE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8" name="Google Shape;38;p9"/>
          <p:cNvSpPr txBox="1"/>
          <p:nvPr>
            <p:ph idx="1" type="body"/>
          </p:nvPr>
        </p:nvSpPr>
        <p:spPr>
          <a:xfrm>
            <a:off x="265500" y="2803075"/>
            <a:ext cx="4045200" cy="12351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585858"/>
              </a:buClr>
              <a:buSzPts val="2100"/>
              <a:buFont typeface="Arial"/>
              <a:buNone/>
              <a:defRPr sz="2100"/>
            </a:lvl1pPr>
            <a:lvl2pPr indent="-228600" lvl="1" marL="914400" algn="ctr">
              <a:lnSpc>
                <a:spcPct val="100000"/>
              </a:lnSpc>
              <a:spcBef>
                <a:spcPts val="0"/>
              </a:spcBef>
              <a:spcAft>
                <a:spcPts val="0"/>
              </a:spcAft>
              <a:buClr>
                <a:srgbClr val="585858"/>
              </a:buClr>
              <a:buSzPts val="2100"/>
              <a:buFont typeface="Arial"/>
              <a:buNone/>
              <a:defRPr sz="2100"/>
            </a:lvl2pPr>
            <a:lvl3pPr indent="-228600" lvl="2" marL="1371600" algn="ctr">
              <a:lnSpc>
                <a:spcPct val="100000"/>
              </a:lnSpc>
              <a:spcBef>
                <a:spcPts val="0"/>
              </a:spcBef>
              <a:spcAft>
                <a:spcPts val="0"/>
              </a:spcAft>
              <a:buClr>
                <a:srgbClr val="585858"/>
              </a:buClr>
              <a:buSzPts val="2100"/>
              <a:buFont typeface="Arial"/>
              <a:buNone/>
              <a:defRPr sz="2100"/>
            </a:lvl3pPr>
            <a:lvl4pPr indent="-228600" lvl="3" marL="1828800" algn="ctr">
              <a:lnSpc>
                <a:spcPct val="100000"/>
              </a:lnSpc>
              <a:spcBef>
                <a:spcPts val="0"/>
              </a:spcBef>
              <a:spcAft>
                <a:spcPts val="0"/>
              </a:spcAft>
              <a:buClr>
                <a:srgbClr val="585858"/>
              </a:buClr>
              <a:buSzPts val="2100"/>
              <a:buFont typeface="Arial"/>
              <a:buNone/>
              <a:defRPr sz="2100"/>
            </a:lvl4pPr>
            <a:lvl5pPr indent="-228600" lvl="4" marL="2286000" algn="ctr">
              <a:lnSpc>
                <a:spcPct val="100000"/>
              </a:lnSpc>
              <a:spcBef>
                <a:spcPts val="0"/>
              </a:spcBef>
              <a:spcAft>
                <a:spcPts val="0"/>
              </a:spcAft>
              <a:buClr>
                <a:srgbClr val="585858"/>
              </a:buClr>
              <a:buSzPts val="2100"/>
              <a:buFont typeface="Arial"/>
              <a:buNone/>
              <a:defRPr sz="21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39" name="Google Shape;39;p9"/>
          <p:cNvSpPr txBox="1"/>
          <p:nvPr>
            <p:ph idx="2" type="body"/>
          </p:nvPr>
        </p:nvSpPr>
        <p:spPr>
          <a:xfrm>
            <a:off x="4939500" y="724074"/>
            <a:ext cx="3837000" cy="3695102"/>
          </a:xfrm>
          <a:prstGeom prst="rect">
            <a:avLst/>
          </a:prstGeom>
          <a:noFill/>
          <a:ln>
            <a:noFill/>
          </a:ln>
        </p:spPr>
        <p:txBody>
          <a:bodyPr anchorCtr="0" anchor="ctr"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40" name="Google Shape;40;p9"/>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699" y="4230575"/>
            <a:ext cx="5998802" cy="605101"/>
          </a:xfrm>
          <a:prstGeom prst="rect">
            <a:avLst/>
          </a:prstGeom>
          <a:noFill/>
          <a:ln>
            <a:noFill/>
          </a:ln>
        </p:spPr>
        <p:txBody>
          <a:bodyPr anchorCtr="0" anchor="ctr" bIns="91400" lIns="91400" spcFirstLastPara="1" rIns="91400" wrap="square" tIns="91400">
            <a:normAutofit/>
          </a:bodyPr>
          <a:lstStyle>
            <a:lvl1pPr indent="-228600" lvl="0" marL="457200" algn="l">
              <a:lnSpc>
                <a:spcPct val="100000"/>
              </a:lnSpc>
              <a:spcBef>
                <a:spcPts val="0"/>
              </a:spcBef>
              <a:spcAft>
                <a:spcPts val="0"/>
              </a:spcAft>
              <a:buClr>
                <a:srgbClr val="585858"/>
              </a:buClr>
              <a:buSzPts val="1800"/>
              <a:buNone/>
              <a:defRPr/>
            </a:lvl1pPr>
          </a:lstStyle>
          <a:p/>
        </p:txBody>
      </p:sp>
      <p:sp>
        <p:nvSpPr>
          <p:cNvPr id="43" name="Google Shape;43;p10"/>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lvl1pPr indent="-342900" lvl="0" marL="4572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1pPr>
            <a:lvl2pPr indent="-342900" lvl="1" marL="9144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2pPr>
            <a:lvl3pPr indent="-342900" lvl="2" marL="13716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3pPr>
            <a:lvl4pPr indent="-342900" lvl="3" marL="18288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4pPr>
            <a:lvl5pPr indent="-342900" lvl="4" marL="22860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5pPr>
            <a:lvl6pPr indent="-342900" lvl="5" marL="27432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6pPr>
            <a:lvl7pPr indent="-342900" lvl="6" marL="32004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7pPr>
            <a:lvl8pPr indent="-342900" lvl="7" marL="36576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8pPr>
            <a:lvl9pPr indent="-342900" lvl="8" marL="41148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9pPr>
          </a:lstStyle>
          <a:p/>
        </p:txBody>
      </p:sp>
      <p:sp>
        <p:nvSpPr>
          <p:cNvPr id="8" name="Google Shape;8;p1"/>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flipH="1" rot="10800000">
            <a:off x="-1" y="0"/>
            <a:ext cx="9163201" cy="5148001"/>
          </a:xfrm>
          <a:custGeom>
            <a:rect b="b" l="l" r="r" t="t"/>
            <a:pathLst>
              <a:path extrusionOk="0" h="21600" w="2160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p:nvPr/>
        </p:nvSpPr>
        <p:spPr>
          <a:xfrm>
            <a:off x="537899" y="1895175"/>
            <a:ext cx="3953102" cy="1376651"/>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3500"/>
              <a:buFont typeface="Open Sans ExtraBold"/>
              <a:buNone/>
            </a:pPr>
            <a:r>
              <a:rPr b="0" i="0" lang="en-US" sz="3500" u="none" cap="none" strike="noStrike">
                <a:solidFill>
                  <a:srgbClr val="FFFFFF"/>
                </a:solidFill>
                <a:latin typeface="Open Sans ExtraBold"/>
                <a:ea typeface="Open Sans ExtraBold"/>
                <a:cs typeface="Open Sans ExtraBold"/>
                <a:sym typeface="Open Sans ExtraBold"/>
              </a:rPr>
              <a:t>Sprocket Central Pty Ltd</a:t>
            </a:r>
            <a:endParaRPr/>
          </a:p>
        </p:txBody>
      </p:sp>
      <p:sp>
        <p:nvSpPr>
          <p:cNvPr id="56" name="Google Shape;56;p13"/>
          <p:cNvSpPr/>
          <p:nvPr/>
        </p:nvSpPr>
        <p:spPr>
          <a:xfrm>
            <a:off x="537900" y="3315475"/>
            <a:ext cx="5550600" cy="525751"/>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Open Sans Light"/>
              <a:buNone/>
            </a:pPr>
            <a:r>
              <a:rPr b="0" i="0" lang="en-US" sz="2000" u="none" cap="none" strike="noStrike">
                <a:solidFill>
                  <a:srgbClr val="FFFFFF"/>
                </a:solidFill>
                <a:latin typeface="Open Sans Light"/>
                <a:ea typeface="Open Sans Light"/>
                <a:cs typeface="Open Sans Light"/>
                <a:sym typeface="Open Sans Light"/>
              </a:rPr>
              <a:t>Data analytics approach</a:t>
            </a:r>
            <a:endParaRPr/>
          </a:p>
        </p:txBody>
      </p:sp>
      <p:pic>
        <p:nvPicPr>
          <p:cNvPr descr="Shape 57" id="57" name="Google Shape;57;p13"/>
          <p:cNvPicPr preferRelativeResize="0"/>
          <p:nvPr/>
        </p:nvPicPr>
        <p:blipFill rotWithShape="1">
          <a:blip r:embed="rId3">
            <a:alphaModFix/>
          </a:blip>
          <a:srcRect b="0" l="0" r="0" t="0"/>
          <a:stretch/>
        </p:blipFill>
        <p:spPr>
          <a:xfrm>
            <a:off x="614100" y="1275524"/>
            <a:ext cx="1982300" cy="238701"/>
          </a:xfrm>
          <a:prstGeom prst="rect">
            <a:avLst/>
          </a:prstGeom>
          <a:noFill/>
          <a:ln>
            <a:noFill/>
          </a:ln>
        </p:spPr>
      </p:pic>
      <p:sp>
        <p:nvSpPr>
          <p:cNvPr id="58" name="Google Shape;58;p13"/>
          <p:cNvSpPr/>
          <p:nvPr/>
        </p:nvSpPr>
        <p:spPr>
          <a:xfrm>
            <a:off x="537900" y="3666599"/>
            <a:ext cx="6249600" cy="398751"/>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1200"/>
              <a:buFont typeface="Open Sans Light"/>
              <a:buNone/>
            </a:pPr>
            <a:r>
              <a:rPr b="0" i="0" lang="en-US" sz="1200" u="none" cap="none" strike="noStrike">
                <a:solidFill>
                  <a:srgbClr val="FFFFFF"/>
                </a:solidFill>
                <a:latin typeface="Open Sans Light"/>
                <a:ea typeface="Open Sans Light"/>
                <a:cs typeface="Open Sans Light"/>
                <a:sym typeface="Open Sans Light"/>
              </a:rPr>
              <a:t>[Division Name] - [Engagement Manager], [Senior Consultant], [Junior Consultant]</a:t>
            </a:r>
            <a:endParaRPr/>
          </a:p>
        </p:txBody>
      </p:sp>
      <p:sp>
        <p:nvSpPr>
          <p:cNvPr id="59" name="Google Shape;59;p13"/>
          <p:cNvSpPr/>
          <p:nvPr/>
        </p:nvSpPr>
        <p:spPr>
          <a:xfrm>
            <a:off x="-6201" y="-6350"/>
            <a:ext cx="9175601" cy="2387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a:off x="205025" y="263974"/>
            <a:ext cx="8565600" cy="466642"/>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Agenda</a:t>
            </a:r>
            <a:endParaRPr/>
          </a:p>
        </p:txBody>
      </p:sp>
      <p:sp>
        <p:nvSpPr>
          <p:cNvPr id="66" name="Google Shape;66;p14"/>
          <p:cNvSpPr/>
          <p:nvPr/>
        </p:nvSpPr>
        <p:spPr>
          <a:xfrm>
            <a:off x="343874" y="1211200"/>
            <a:ext cx="5459402" cy="1708756"/>
          </a:xfrm>
          <a:prstGeom prst="rect">
            <a:avLst/>
          </a:prstGeom>
          <a:noFill/>
          <a:ln>
            <a:noFill/>
          </a:ln>
        </p:spPr>
        <p:txBody>
          <a:bodyPr anchorCtr="0" anchor="t" bIns="91400" lIns="91400" spcFirstLastPara="1" rIns="91400" wrap="square" tIns="91400">
            <a:noAutofit/>
          </a:bodyPr>
          <a:lstStyle/>
          <a:p>
            <a:pPr indent="-355600" lvl="0" marL="457200" marR="0" rtl="0" algn="l">
              <a:lnSpc>
                <a:spcPct val="115000"/>
              </a:lnSpc>
              <a:spcBef>
                <a:spcPts val="0"/>
              </a:spcBef>
              <a:spcAft>
                <a:spcPts val="0"/>
              </a:spcAft>
              <a:buClr>
                <a:srgbClr val="000000"/>
              </a:buClr>
              <a:buSzPts val="2000"/>
              <a:buFont typeface="Open Sans"/>
              <a:buAutoNum type="arabicPeriod"/>
            </a:pPr>
            <a:r>
              <a:rPr b="0" i="0" lang="en-US" sz="2000" u="none" cap="none" strike="noStrike">
                <a:solidFill>
                  <a:srgbClr val="000000"/>
                </a:solidFill>
                <a:latin typeface="Open Sans"/>
                <a:ea typeface="Open Sans"/>
                <a:cs typeface="Open Sans"/>
                <a:sym typeface="Open Sans"/>
              </a:rPr>
              <a:t>Introduction</a:t>
            </a:r>
            <a:endParaRPr/>
          </a:p>
          <a:p>
            <a:pPr indent="-355600" lvl="0" marL="457200" marR="0" rtl="0" algn="l">
              <a:lnSpc>
                <a:spcPct val="115000"/>
              </a:lnSpc>
              <a:spcBef>
                <a:spcPts val="0"/>
              </a:spcBef>
              <a:spcAft>
                <a:spcPts val="0"/>
              </a:spcAft>
              <a:buClr>
                <a:srgbClr val="000000"/>
              </a:buClr>
              <a:buSzPts val="2000"/>
              <a:buFont typeface="Open Sans"/>
              <a:buAutoNum type="arabicPeriod"/>
            </a:pPr>
            <a:r>
              <a:rPr b="0" i="0" lang="en-US" sz="2000" u="none" cap="none" strike="noStrike">
                <a:solidFill>
                  <a:srgbClr val="000000"/>
                </a:solidFill>
                <a:latin typeface="Open Sans"/>
                <a:ea typeface="Open Sans"/>
                <a:cs typeface="Open Sans"/>
                <a:sym typeface="Open Sans"/>
              </a:rPr>
              <a:t>Data Exploration</a:t>
            </a:r>
            <a:endParaRPr/>
          </a:p>
          <a:p>
            <a:pPr indent="-355600" lvl="0" marL="457200" marR="0" rtl="0" algn="l">
              <a:lnSpc>
                <a:spcPct val="115000"/>
              </a:lnSpc>
              <a:spcBef>
                <a:spcPts val="0"/>
              </a:spcBef>
              <a:spcAft>
                <a:spcPts val="0"/>
              </a:spcAft>
              <a:buClr>
                <a:srgbClr val="000000"/>
              </a:buClr>
              <a:buSzPts val="2000"/>
              <a:buFont typeface="Open Sans"/>
              <a:buAutoNum type="arabicPeriod"/>
            </a:pPr>
            <a:r>
              <a:rPr b="0" i="0" lang="en-US" sz="2000" u="none" cap="none" strike="noStrike">
                <a:solidFill>
                  <a:srgbClr val="000000"/>
                </a:solidFill>
                <a:latin typeface="Open Sans"/>
                <a:ea typeface="Open Sans"/>
                <a:cs typeface="Open Sans"/>
                <a:sym typeface="Open Sans"/>
              </a:rPr>
              <a:t>Model Development</a:t>
            </a:r>
            <a:endParaRPr/>
          </a:p>
          <a:p>
            <a:pPr indent="-355600" lvl="0" marL="457200" marR="0" rtl="0" algn="l">
              <a:lnSpc>
                <a:spcPct val="115000"/>
              </a:lnSpc>
              <a:spcBef>
                <a:spcPts val="0"/>
              </a:spcBef>
              <a:spcAft>
                <a:spcPts val="0"/>
              </a:spcAft>
              <a:buClr>
                <a:srgbClr val="000000"/>
              </a:buClr>
              <a:buSzPts val="2000"/>
              <a:buFont typeface="Open Sans"/>
              <a:buAutoNum type="arabicPeriod"/>
            </a:pPr>
            <a:r>
              <a:rPr b="0" i="0" lang="en-US" sz="2000" u="none" cap="none" strike="noStrike">
                <a:solidFill>
                  <a:srgbClr val="000000"/>
                </a:solidFill>
                <a:latin typeface="Open Sans"/>
                <a:ea typeface="Open Sans"/>
                <a:cs typeface="Open Sans"/>
                <a:sym typeface="Open Sans"/>
              </a:rPr>
              <a:t>Interpretation</a:t>
            </a:r>
            <a:endParaRPr/>
          </a:p>
        </p:txBody>
      </p:sp>
      <p:sp>
        <p:nvSpPr>
          <p:cNvPr id="67" name="Google Shape;67;p14"/>
          <p:cNvSpPr/>
          <p:nvPr/>
        </p:nvSpPr>
        <p:spPr>
          <a:xfrm>
            <a:off x="-6201" y="-6350"/>
            <a:ext cx="9175601" cy="2387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5"/>
          <p:cNvSpPr/>
          <p:nvPr/>
        </p:nvSpPr>
        <p:spPr>
          <a:xfrm>
            <a:off x="205025" y="263974"/>
            <a:ext cx="8565600" cy="466642"/>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Introduction</a:t>
            </a:r>
            <a:endParaRPr/>
          </a:p>
        </p:txBody>
      </p:sp>
      <p:sp>
        <p:nvSpPr>
          <p:cNvPr id="74" name="Google Shape;74;p15"/>
          <p:cNvSpPr/>
          <p:nvPr/>
        </p:nvSpPr>
        <p:spPr>
          <a:xfrm>
            <a:off x="205025" y="1083299"/>
            <a:ext cx="8565600" cy="920086"/>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Exploratory Data Analysis for Potential New Customers</a:t>
            </a:r>
            <a:endParaRPr/>
          </a:p>
        </p:txBody>
      </p:sp>
      <p:sp>
        <p:nvSpPr>
          <p:cNvPr id="75" name="Google Shape;75;p15"/>
          <p:cNvSpPr/>
          <p:nvPr/>
        </p:nvSpPr>
        <p:spPr>
          <a:xfrm>
            <a:off x="159425" y="1619375"/>
            <a:ext cx="8656800" cy="4368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1500"/>
              <a:buFont typeface="Open Sans"/>
              <a:buNone/>
            </a:pPr>
            <a:r>
              <a:rPr lang="en-US" sz="1500">
                <a:latin typeface="Open Sans"/>
                <a:ea typeface="Open Sans"/>
                <a:cs typeface="Open Sans"/>
                <a:sym typeface="Open Sans"/>
              </a:rPr>
              <a:t>Upon analyzing the previous customer data it all these points can be concluded:</a:t>
            </a:r>
            <a:endParaRPr sz="1500">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t/>
            </a:r>
            <a:endParaRPr sz="1500">
              <a:latin typeface="Open Sans"/>
              <a:ea typeface="Open Sans"/>
              <a:cs typeface="Open Sans"/>
              <a:sym typeface="Open Sans"/>
            </a:endParaRPr>
          </a:p>
          <a:p>
            <a:pPr indent="-323850" lvl="0" marL="4572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Females are higher in customer list but almost equal to men, doesn't really give us the information to target which gender in terms of marketing.</a:t>
            </a:r>
            <a:endParaRPr sz="1500">
              <a:latin typeface="Open Sans"/>
              <a:ea typeface="Open Sans"/>
              <a:cs typeface="Open Sans"/>
              <a:sym typeface="Open Sans"/>
            </a:endParaRPr>
          </a:p>
          <a:p>
            <a:pPr indent="-323850" lvl="0" marL="4572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More customers are from Manufacturing, Financial and Health industries.</a:t>
            </a:r>
            <a:endParaRPr sz="1500">
              <a:latin typeface="Open Sans"/>
              <a:ea typeface="Open Sans"/>
              <a:cs typeface="Open Sans"/>
              <a:sym typeface="Open Sans"/>
            </a:endParaRPr>
          </a:p>
          <a:p>
            <a:pPr indent="-323850" lvl="0" marL="4572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Mass Customers are more than affluent and high net worth customers, they can be targeted.</a:t>
            </a:r>
            <a:endParaRPr sz="1500">
              <a:latin typeface="Open Sans"/>
              <a:ea typeface="Open Sans"/>
              <a:cs typeface="Open Sans"/>
              <a:sym typeface="Open Sans"/>
            </a:endParaRPr>
          </a:p>
          <a:p>
            <a:pPr indent="-323850" lvl="0" marL="4572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NSW customers are highest in number.</a:t>
            </a:r>
            <a:endParaRPr sz="1500">
              <a:latin typeface="Open Sans"/>
              <a:ea typeface="Open Sans"/>
              <a:cs typeface="Open Sans"/>
              <a:sym typeface="Open Sans"/>
            </a:endParaRPr>
          </a:p>
          <a:p>
            <a:pPr indent="-323850" lvl="0" marL="4572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Solex brand is much popular.</a:t>
            </a:r>
            <a:endParaRPr sz="1500">
              <a:latin typeface="Open Sans"/>
              <a:ea typeface="Open Sans"/>
              <a:cs typeface="Open Sans"/>
              <a:sym typeface="Open Sans"/>
            </a:endParaRPr>
          </a:p>
          <a:p>
            <a:pPr indent="-323850" lvl="0" marL="4572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Standard and Medium bicycles are much popular.</a:t>
            </a:r>
            <a:endParaRPr sz="1500">
              <a:latin typeface="Open Sans"/>
              <a:ea typeface="Open Sans"/>
              <a:cs typeface="Open Sans"/>
              <a:sym typeface="Open Sans"/>
            </a:endParaRPr>
          </a:p>
          <a:p>
            <a:pPr indent="-323850" lvl="0" marL="4572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Age group 40-60 is much more interested in purchasing bicycles.</a:t>
            </a:r>
            <a:endParaRPr sz="1500">
              <a:latin typeface="Open Sans"/>
              <a:ea typeface="Open Sans"/>
              <a:cs typeface="Open Sans"/>
              <a:sym typeface="Open Sans"/>
            </a:endParaRPr>
          </a:p>
          <a:p>
            <a:pPr indent="0" lvl="0" marL="0" marR="0" rtl="0" algn="l">
              <a:lnSpc>
                <a:spcPct val="115000"/>
              </a:lnSpc>
              <a:spcBef>
                <a:spcPts val="0"/>
              </a:spcBef>
              <a:spcAft>
                <a:spcPts val="0"/>
              </a:spcAft>
              <a:buNone/>
            </a:pPr>
            <a:r>
              <a:rPr lang="en-US" sz="1500">
                <a:latin typeface="Open Sans"/>
                <a:ea typeface="Open Sans"/>
                <a:cs typeface="Open Sans"/>
                <a:sym typeface="Open Sans"/>
              </a:rPr>
              <a:t>All in all it can be said that the new customers dataset resembles the previous one and potentially strong to work on these recommended variables.</a:t>
            </a:r>
            <a:endParaRPr sz="1500">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500"/>
              <a:buFont typeface="Open Sans"/>
              <a:buNone/>
            </a:pPr>
            <a:r>
              <a:t/>
            </a:r>
            <a:endParaRPr sz="1500">
              <a:latin typeface="Open Sans"/>
              <a:ea typeface="Open Sans"/>
              <a:cs typeface="Open Sans"/>
              <a:sym typeface="Open Sans"/>
            </a:endParaRPr>
          </a:p>
        </p:txBody>
      </p:sp>
      <p:sp>
        <p:nvSpPr>
          <p:cNvPr id="76" name="Google Shape;76;p15"/>
          <p:cNvSpPr/>
          <p:nvPr/>
        </p:nvSpPr>
        <p:spPr>
          <a:xfrm>
            <a:off x="-6201" y="-6350"/>
            <a:ext cx="9175601" cy="2387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6"/>
          <p:cNvSpPr/>
          <p:nvPr/>
        </p:nvSpPr>
        <p:spPr>
          <a:xfrm>
            <a:off x="205025" y="263974"/>
            <a:ext cx="8565600" cy="466642"/>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Data Exploration</a:t>
            </a:r>
            <a:endParaRPr/>
          </a:p>
        </p:txBody>
      </p:sp>
      <p:sp>
        <p:nvSpPr>
          <p:cNvPr id="83" name="Google Shape;83;p16"/>
          <p:cNvSpPr/>
          <p:nvPr/>
        </p:nvSpPr>
        <p:spPr>
          <a:xfrm>
            <a:off x="205025" y="1083299"/>
            <a:ext cx="8565600" cy="920086"/>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Gender - </a:t>
            </a:r>
            <a:r>
              <a:rPr lang="en-US" sz="1600">
                <a:latin typeface="Open Sans"/>
                <a:ea typeface="Open Sans"/>
                <a:cs typeface="Open Sans"/>
                <a:sym typeface="Open Sans"/>
              </a:rPr>
              <a:t>Comparing the previous customer data vs new customers data, we can say that it would be worthwhile to market to both the genders.</a:t>
            </a:r>
            <a:endParaRPr sz="1600">
              <a:latin typeface="Open Sans"/>
              <a:ea typeface="Open Sans"/>
              <a:cs typeface="Open Sans"/>
              <a:sym typeface="Open Sans"/>
            </a:endParaRPr>
          </a:p>
        </p:txBody>
      </p:sp>
      <p:sp>
        <p:nvSpPr>
          <p:cNvPr id="84" name="Google Shape;84;p16"/>
          <p:cNvSpPr/>
          <p:nvPr/>
        </p:nvSpPr>
        <p:spPr>
          <a:xfrm>
            <a:off x="205025" y="2164724"/>
            <a:ext cx="4134600" cy="436851"/>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1500"/>
              <a:buFont typeface="Open Sans"/>
              <a:buNone/>
            </a:pPr>
            <a:r>
              <a:t/>
            </a:r>
            <a:endParaRPr/>
          </a:p>
        </p:txBody>
      </p:sp>
      <p:grpSp>
        <p:nvGrpSpPr>
          <p:cNvPr id="85" name="Google Shape;85;p16"/>
          <p:cNvGrpSpPr/>
          <p:nvPr/>
        </p:nvGrpSpPr>
        <p:grpSpPr>
          <a:xfrm>
            <a:off x="4969973" y="2164723"/>
            <a:ext cx="3800704" cy="2649304"/>
            <a:chOff x="-1" y="-1"/>
            <a:chExt cx="3800702" cy="2649302"/>
          </a:xfrm>
        </p:grpSpPr>
        <p:sp>
          <p:nvSpPr>
            <p:cNvPr id="86" name="Google Shape;86;p16"/>
            <p:cNvSpPr/>
            <p:nvPr/>
          </p:nvSpPr>
          <p:spPr>
            <a:xfrm>
              <a:off x="-1" y="-1"/>
              <a:ext cx="3800702" cy="2649302"/>
            </a:xfrm>
            <a:prstGeom prst="rect">
              <a:avLst/>
            </a:prstGeom>
            <a:solidFill>
              <a:srgbClr val="EEEEE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666666"/>
                </a:buClr>
                <a:buSzPts val="1400"/>
                <a:buFont typeface="Arial"/>
                <a:buNone/>
              </a:pPr>
              <a:r>
                <a:t/>
              </a:r>
              <a:endParaRPr b="0" i="0" sz="1400" u="none" cap="none" strike="noStrike">
                <a:solidFill>
                  <a:srgbClr val="666666"/>
                </a:solidFill>
                <a:latin typeface="Arial"/>
                <a:ea typeface="Arial"/>
                <a:cs typeface="Arial"/>
                <a:sym typeface="Arial"/>
              </a:endParaRPr>
            </a:p>
          </p:txBody>
        </p:sp>
        <p:sp>
          <p:nvSpPr>
            <p:cNvPr id="87" name="Google Shape;87;p16"/>
            <p:cNvSpPr/>
            <p:nvPr/>
          </p:nvSpPr>
          <p:spPr>
            <a:xfrm>
              <a:off x="-1" y="1032933"/>
              <a:ext cx="3800702" cy="583434"/>
            </a:xfrm>
            <a:prstGeom prst="rect">
              <a:avLst/>
            </a:prstGeom>
            <a:noFill/>
            <a:ln>
              <a:noFill/>
            </a:ln>
          </p:spPr>
          <p:txBody>
            <a:bodyPr anchorCtr="0" anchor="ctr" bIns="91400" lIns="91400" spcFirstLastPara="1" rIns="91400" wrap="square" tIns="91400">
              <a:noAutofit/>
            </a:bodyPr>
            <a:lstStyle/>
            <a:p>
              <a:pPr indent="0" lvl="0" marL="0" marR="0" rtl="0" algn="ctr">
                <a:lnSpc>
                  <a:spcPct val="100000"/>
                </a:lnSpc>
                <a:spcBef>
                  <a:spcPts val="0"/>
                </a:spcBef>
                <a:spcAft>
                  <a:spcPts val="0"/>
                </a:spcAft>
                <a:buClr>
                  <a:srgbClr val="666666"/>
                </a:buClr>
                <a:buSzPts val="1400"/>
                <a:buFont typeface="Arial"/>
                <a:buNone/>
              </a:pPr>
              <a:r>
                <a:rPr b="0" i="0" lang="en-US" sz="1400" u="none" cap="none" strike="noStrike">
                  <a:solidFill>
                    <a:srgbClr val="666666"/>
                  </a:solidFill>
                  <a:latin typeface="Arial"/>
                  <a:ea typeface="Arial"/>
                  <a:cs typeface="Arial"/>
                  <a:sym typeface="Arial"/>
                </a:rPr>
                <a:t>Place any supporting images, graphs, data or extra text here.</a:t>
              </a:r>
              <a:endParaRPr/>
            </a:p>
          </p:txBody>
        </p:sp>
      </p:grpSp>
      <p:sp>
        <p:nvSpPr>
          <p:cNvPr id="88" name="Google Shape;88;p16"/>
          <p:cNvSpPr/>
          <p:nvPr/>
        </p:nvSpPr>
        <p:spPr>
          <a:xfrm>
            <a:off x="-6201" y="-6350"/>
            <a:ext cx="9175601" cy="2387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89" name="Google Shape;89;p16"/>
          <p:cNvPicPr preferRelativeResize="0"/>
          <p:nvPr/>
        </p:nvPicPr>
        <p:blipFill>
          <a:blip r:embed="rId3">
            <a:alphaModFix/>
          </a:blip>
          <a:stretch>
            <a:fillRect/>
          </a:stretch>
        </p:blipFill>
        <p:spPr>
          <a:xfrm>
            <a:off x="-92450" y="1878075"/>
            <a:ext cx="4554250" cy="2810475"/>
          </a:xfrm>
          <a:prstGeom prst="rect">
            <a:avLst/>
          </a:prstGeom>
          <a:noFill/>
          <a:ln>
            <a:noFill/>
          </a:ln>
        </p:spPr>
      </p:pic>
      <p:pic>
        <p:nvPicPr>
          <p:cNvPr id="90" name="Google Shape;90;p16"/>
          <p:cNvPicPr preferRelativeResize="0"/>
          <p:nvPr/>
        </p:nvPicPr>
        <p:blipFill>
          <a:blip r:embed="rId4">
            <a:alphaModFix/>
          </a:blip>
          <a:stretch>
            <a:fillRect/>
          </a:stretch>
        </p:blipFill>
        <p:spPr>
          <a:xfrm>
            <a:off x="4528171" y="1800513"/>
            <a:ext cx="4684300" cy="2965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7"/>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Data Exploration</a:t>
            </a:r>
            <a:endParaRPr/>
          </a:p>
        </p:txBody>
      </p:sp>
      <p:sp>
        <p:nvSpPr>
          <p:cNvPr id="97" name="Google Shape;97;p17"/>
          <p:cNvSpPr/>
          <p:nvPr/>
        </p:nvSpPr>
        <p:spPr>
          <a:xfrm>
            <a:off x="205025" y="889250"/>
            <a:ext cx="8565600" cy="10929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Job Industry Category</a:t>
            </a:r>
            <a:r>
              <a:rPr b="1" lang="en-US" sz="2000">
                <a:latin typeface="Open Sans"/>
                <a:ea typeface="Open Sans"/>
                <a:cs typeface="Open Sans"/>
                <a:sym typeface="Open Sans"/>
              </a:rPr>
              <a:t> - </a:t>
            </a:r>
            <a:r>
              <a:rPr lang="en-US" sz="1600">
                <a:latin typeface="Open Sans"/>
                <a:ea typeface="Open Sans"/>
                <a:cs typeface="Open Sans"/>
                <a:sym typeface="Open Sans"/>
              </a:rPr>
              <a:t>Comparing the previous customer data vs new customers data, manufacturing is leading in both of them and it’s recommended to target these customers.</a:t>
            </a:r>
            <a:endParaRPr sz="1600">
              <a:latin typeface="Open Sans"/>
              <a:ea typeface="Open Sans"/>
              <a:cs typeface="Open Sans"/>
              <a:sym typeface="Open Sans"/>
            </a:endParaRPr>
          </a:p>
        </p:txBody>
      </p:sp>
      <p:sp>
        <p:nvSpPr>
          <p:cNvPr id="98" name="Google Shape;98;p17"/>
          <p:cNvSpPr/>
          <p:nvPr/>
        </p:nvSpPr>
        <p:spPr>
          <a:xfrm>
            <a:off x="205025" y="2164724"/>
            <a:ext cx="4134600" cy="4368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1500"/>
              <a:buFont typeface="Open Sans"/>
              <a:buNone/>
            </a:pPr>
            <a:r>
              <a:t/>
            </a:r>
            <a:endParaRPr/>
          </a:p>
        </p:txBody>
      </p:sp>
      <p:grpSp>
        <p:nvGrpSpPr>
          <p:cNvPr id="99" name="Google Shape;99;p17"/>
          <p:cNvGrpSpPr/>
          <p:nvPr/>
        </p:nvGrpSpPr>
        <p:grpSpPr>
          <a:xfrm>
            <a:off x="4969973" y="2164723"/>
            <a:ext cx="3800700" cy="2649300"/>
            <a:chOff x="-1" y="-1"/>
            <a:chExt cx="3800700" cy="2649300"/>
          </a:xfrm>
        </p:grpSpPr>
        <p:sp>
          <p:nvSpPr>
            <p:cNvPr id="100" name="Google Shape;100;p17"/>
            <p:cNvSpPr/>
            <p:nvPr/>
          </p:nvSpPr>
          <p:spPr>
            <a:xfrm>
              <a:off x="-1" y="-1"/>
              <a:ext cx="3800700" cy="2649300"/>
            </a:xfrm>
            <a:prstGeom prst="rect">
              <a:avLst/>
            </a:prstGeom>
            <a:solidFill>
              <a:srgbClr val="EEEEE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666666"/>
                </a:buClr>
                <a:buSzPts val="1400"/>
                <a:buFont typeface="Arial"/>
                <a:buNone/>
              </a:pPr>
              <a:r>
                <a:t/>
              </a:r>
              <a:endParaRPr b="0" i="0" sz="1400" u="none" cap="none" strike="noStrike">
                <a:solidFill>
                  <a:srgbClr val="666666"/>
                </a:solidFill>
                <a:latin typeface="Arial"/>
                <a:ea typeface="Arial"/>
                <a:cs typeface="Arial"/>
                <a:sym typeface="Arial"/>
              </a:endParaRPr>
            </a:p>
          </p:txBody>
        </p:sp>
        <p:sp>
          <p:nvSpPr>
            <p:cNvPr id="101" name="Google Shape;101;p17"/>
            <p:cNvSpPr/>
            <p:nvPr/>
          </p:nvSpPr>
          <p:spPr>
            <a:xfrm>
              <a:off x="-1" y="1032933"/>
              <a:ext cx="3800700" cy="583500"/>
            </a:xfrm>
            <a:prstGeom prst="rect">
              <a:avLst/>
            </a:prstGeom>
            <a:noFill/>
            <a:ln>
              <a:noFill/>
            </a:ln>
          </p:spPr>
          <p:txBody>
            <a:bodyPr anchorCtr="0" anchor="ctr" bIns="91400" lIns="91400" spcFirstLastPara="1" rIns="91400" wrap="square" tIns="91400">
              <a:noAutofit/>
            </a:bodyPr>
            <a:lstStyle/>
            <a:p>
              <a:pPr indent="0" lvl="0" marL="0" marR="0" rtl="0" algn="ctr">
                <a:lnSpc>
                  <a:spcPct val="100000"/>
                </a:lnSpc>
                <a:spcBef>
                  <a:spcPts val="0"/>
                </a:spcBef>
                <a:spcAft>
                  <a:spcPts val="0"/>
                </a:spcAft>
                <a:buClr>
                  <a:srgbClr val="666666"/>
                </a:buClr>
                <a:buSzPts val="1400"/>
                <a:buFont typeface="Arial"/>
                <a:buNone/>
              </a:pPr>
              <a:r>
                <a:rPr b="0" i="0" lang="en-US" sz="1400" u="none" cap="none" strike="noStrike">
                  <a:solidFill>
                    <a:srgbClr val="666666"/>
                  </a:solidFill>
                  <a:latin typeface="Arial"/>
                  <a:ea typeface="Arial"/>
                  <a:cs typeface="Arial"/>
                  <a:sym typeface="Arial"/>
                </a:rPr>
                <a:t>Place any supporting images, graphs, data or extra text here.</a:t>
              </a:r>
              <a:endParaRPr/>
            </a:p>
          </p:txBody>
        </p:sp>
      </p:grpSp>
      <p:sp>
        <p:nvSpPr>
          <p:cNvPr id="102" name="Google Shape;102;p17"/>
          <p:cNvSpPr/>
          <p:nvPr/>
        </p:nvSpPr>
        <p:spPr>
          <a:xfrm>
            <a:off x="-6201" y="-6350"/>
            <a:ext cx="9175500" cy="2388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103" name="Google Shape;103;p17"/>
          <p:cNvPicPr preferRelativeResize="0"/>
          <p:nvPr/>
        </p:nvPicPr>
        <p:blipFill>
          <a:blip r:embed="rId3">
            <a:alphaModFix/>
          </a:blip>
          <a:stretch>
            <a:fillRect/>
          </a:stretch>
        </p:blipFill>
        <p:spPr>
          <a:xfrm>
            <a:off x="-15500" y="1865075"/>
            <a:ext cx="4782082" cy="2948950"/>
          </a:xfrm>
          <a:prstGeom prst="rect">
            <a:avLst/>
          </a:prstGeom>
          <a:noFill/>
          <a:ln>
            <a:noFill/>
          </a:ln>
        </p:spPr>
      </p:pic>
      <p:pic>
        <p:nvPicPr>
          <p:cNvPr id="104" name="Google Shape;104;p17"/>
          <p:cNvPicPr preferRelativeResize="0"/>
          <p:nvPr/>
        </p:nvPicPr>
        <p:blipFill>
          <a:blip r:embed="rId4">
            <a:alphaModFix/>
          </a:blip>
          <a:stretch>
            <a:fillRect/>
          </a:stretch>
        </p:blipFill>
        <p:spPr>
          <a:xfrm>
            <a:off x="4553200" y="1894662"/>
            <a:ext cx="4590803" cy="2889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8"/>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Data Exploration</a:t>
            </a:r>
            <a:endParaRPr/>
          </a:p>
        </p:txBody>
      </p:sp>
      <p:sp>
        <p:nvSpPr>
          <p:cNvPr id="111" name="Google Shape;111;p18"/>
          <p:cNvSpPr/>
          <p:nvPr/>
        </p:nvSpPr>
        <p:spPr>
          <a:xfrm>
            <a:off x="205025" y="889250"/>
            <a:ext cx="8565600" cy="10929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Wealth Segment</a:t>
            </a:r>
            <a:r>
              <a:rPr b="1" lang="en-US" sz="2000">
                <a:latin typeface="Open Sans"/>
                <a:ea typeface="Open Sans"/>
                <a:cs typeface="Open Sans"/>
                <a:sym typeface="Open Sans"/>
              </a:rPr>
              <a:t> - </a:t>
            </a:r>
            <a:r>
              <a:rPr lang="en-US" sz="1600">
                <a:latin typeface="Open Sans"/>
                <a:ea typeface="Open Sans"/>
                <a:cs typeface="Open Sans"/>
                <a:sym typeface="Open Sans"/>
              </a:rPr>
              <a:t>Comparing the previous customer data vs new customers data, mass customers is leading in both of them and it’s recommended to target these customers. </a:t>
            </a:r>
            <a:endParaRPr sz="1600">
              <a:latin typeface="Open Sans"/>
              <a:ea typeface="Open Sans"/>
              <a:cs typeface="Open Sans"/>
              <a:sym typeface="Open Sans"/>
            </a:endParaRPr>
          </a:p>
        </p:txBody>
      </p:sp>
      <p:sp>
        <p:nvSpPr>
          <p:cNvPr id="112" name="Google Shape;112;p18"/>
          <p:cNvSpPr/>
          <p:nvPr/>
        </p:nvSpPr>
        <p:spPr>
          <a:xfrm>
            <a:off x="205025" y="2164724"/>
            <a:ext cx="4134600" cy="4368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1500"/>
              <a:buFont typeface="Open Sans"/>
              <a:buNone/>
            </a:pPr>
            <a:r>
              <a:t/>
            </a:r>
            <a:endParaRPr/>
          </a:p>
        </p:txBody>
      </p:sp>
      <p:sp>
        <p:nvSpPr>
          <p:cNvPr id="113" name="Google Shape;113;p18"/>
          <p:cNvSpPr/>
          <p:nvPr/>
        </p:nvSpPr>
        <p:spPr>
          <a:xfrm>
            <a:off x="-6201" y="-6350"/>
            <a:ext cx="9175500" cy="2388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114" name="Google Shape;114;p18"/>
          <p:cNvPicPr preferRelativeResize="0"/>
          <p:nvPr/>
        </p:nvPicPr>
        <p:blipFill>
          <a:blip r:embed="rId3">
            <a:alphaModFix/>
          </a:blip>
          <a:stretch>
            <a:fillRect/>
          </a:stretch>
        </p:blipFill>
        <p:spPr>
          <a:xfrm>
            <a:off x="4339624" y="1865075"/>
            <a:ext cx="4654849" cy="2946987"/>
          </a:xfrm>
          <a:prstGeom prst="rect">
            <a:avLst/>
          </a:prstGeom>
          <a:noFill/>
          <a:ln>
            <a:noFill/>
          </a:ln>
        </p:spPr>
      </p:pic>
      <p:pic>
        <p:nvPicPr>
          <p:cNvPr id="115" name="Google Shape;115;p18"/>
          <p:cNvPicPr preferRelativeResize="0"/>
          <p:nvPr/>
        </p:nvPicPr>
        <p:blipFill>
          <a:blip r:embed="rId4">
            <a:alphaModFix/>
          </a:blip>
          <a:stretch>
            <a:fillRect/>
          </a:stretch>
        </p:blipFill>
        <p:spPr>
          <a:xfrm>
            <a:off x="-17687" y="1925375"/>
            <a:ext cx="4580014" cy="2826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9"/>
          <p:cNvSpPr/>
          <p:nvPr/>
        </p:nvSpPr>
        <p:spPr>
          <a:xfrm>
            <a:off x="205025" y="263974"/>
            <a:ext cx="8565600" cy="466642"/>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Model Development</a:t>
            </a:r>
            <a:endParaRPr/>
          </a:p>
        </p:txBody>
      </p:sp>
      <p:sp>
        <p:nvSpPr>
          <p:cNvPr id="122" name="Google Shape;122;p19"/>
          <p:cNvSpPr/>
          <p:nvPr/>
        </p:nvSpPr>
        <p:spPr>
          <a:xfrm>
            <a:off x="205025" y="1083299"/>
            <a:ext cx="8565600" cy="920086"/>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Open Sans"/>
              <a:buNone/>
            </a:pPr>
            <a:r>
              <a:t/>
            </a:r>
            <a:endParaRPr/>
          </a:p>
        </p:txBody>
      </p:sp>
      <p:sp>
        <p:nvSpPr>
          <p:cNvPr id="123" name="Google Shape;123;p19"/>
          <p:cNvSpPr/>
          <p:nvPr/>
        </p:nvSpPr>
        <p:spPr>
          <a:xfrm>
            <a:off x="205025" y="1313750"/>
            <a:ext cx="8619600" cy="12879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1500"/>
              <a:buFont typeface="Open Sans"/>
              <a:buNone/>
            </a:pPr>
            <a:r>
              <a:rPr lang="en-US" sz="1500">
                <a:latin typeface="Open Sans"/>
                <a:ea typeface="Open Sans"/>
                <a:cs typeface="Open Sans"/>
                <a:sym typeface="Open Sans"/>
              </a:rPr>
              <a:t>Model development has basically three stages:</a:t>
            </a:r>
            <a:endParaRPr sz="1500">
              <a:latin typeface="Open Sans"/>
              <a:ea typeface="Open Sans"/>
              <a:cs typeface="Open Sans"/>
              <a:sym typeface="Open Sans"/>
            </a:endParaRPr>
          </a:p>
          <a:p>
            <a:pPr indent="-323850" lvl="0" marL="4572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Training the model</a:t>
            </a:r>
            <a:endParaRPr sz="1500">
              <a:latin typeface="Open Sans"/>
              <a:ea typeface="Open Sans"/>
              <a:cs typeface="Open Sans"/>
              <a:sym typeface="Open Sans"/>
            </a:endParaRPr>
          </a:p>
          <a:p>
            <a:pPr indent="-323850" lvl="0" marL="4572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Testing the model</a:t>
            </a:r>
            <a:endParaRPr sz="1500">
              <a:latin typeface="Open Sans"/>
              <a:ea typeface="Open Sans"/>
              <a:cs typeface="Open Sans"/>
              <a:sym typeface="Open Sans"/>
            </a:endParaRPr>
          </a:p>
          <a:p>
            <a:pPr indent="-323850" lvl="0" marL="4572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Evaluating the model</a:t>
            </a:r>
            <a:endParaRPr sz="1500">
              <a:latin typeface="Open Sans"/>
              <a:ea typeface="Open Sans"/>
              <a:cs typeface="Open Sans"/>
              <a:sym typeface="Open Sans"/>
            </a:endParaRPr>
          </a:p>
          <a:p>
            <a:pPr indent="0" lvl="0" marL="457200" marR="0" rtl="0" algn="l">
              <a:lnSpc>
                <a:spcPct val="115000"/>
              </a:lnSpc>
              <a:spcBef>
                <a:spcPts val="0"/>
              </a:spcBef>
              <a:spcAft>
                <a:spcPts val="0"/>
              </a:spcAft>
              <a:buNone/>
            </a:pPr>
            <a:r>
              <a:t/>
            </a:r>
            <a:endParaRPr sz="1500">
              <a:latin typeface="Open Sans"/>
              <a:ea typeface="Open Sans"/>
              <a:cs typeface="Open Sans"/>
              <a:sym typeface="Open Sans"/>
            </a:endParaRPr>
          </a:p>
          <a:p>
            <a:pPr indent="0" lvl="0" marL="0" marR="0" rtl="0" algn="l">
              <a:lnSpc>
                <a:spcPct val="115000"/>
              </a:lnSpc>
              <a:spcBef>
                <a:spcPts val="0"/>
              </a:spcBef>
              <a:spcAft>
                <a:spcPts val="0"/>
              </a:spcAft>
              <a:buNone/>
            </a:pPr>
            <a:r>
              <a:rPr lang="en-US" sz="1500">
                <a:latin typeface="Open Sans"/>
                <a:ea typeface="Open Sans"/>
                <a:cs typeface="Open Sans"/>
                <a:sym typeface="Open Sans"/>
              </a:rPr>
              <a:t>Machine learning models train the datasets given and study the behaviour of each data points to give us appropriate results. Here we will be training our model on the previous customer data and then we will be testing it o the new customers to predict which customer will be a potential customer or not; It helps us prioritize the resources spent on these customers to close the sales.</a:t>
            </a:r>
            <a:endParaRPr sz="1500">
              <a:latin typeface="Open Sans"/>
              <a:ea typeface="Open Sans"/>
              <a:cs typeface="Open Sans"/>
              <a:sym typeface="Open Sans"/>
            </a:endParaRPr>
          </a:p>
          <a:p>
            <a:pPr indent="0" lvl="0" marL="0" marR="0" rtl="0" algn="l">
              <a:lnSpc>
                <a:spcPct val="115000"/>
              </a:lnSpc>
              <a:spcBef>
                <a:spcPts val="0"/>
              </a:spcBef>
              <a:spcAft>
                <a:spcPts val="0"/>
              </a:spcAft>
              <a:buNone/>
            </a:pPr>
            <a:r>
              <a:rPr lang="en-US" sz="1500">
                <a:latin typeface="Open Sans"/>
                <a:ea typeface="Open Sans"/>
                <a:cs typeface="Open Sans"/>
                <a:sym typeface="Open Sans"/>
              </a:rPr>
              <a:t>Evaluating the model involves comparing the predicted results and actual results provided by the company to evaluate and hence improve it to give better results.</a:t>
            </a:r>
            <a:endParaRPr sz="1500">
              <a:latin typeface="Open Sans"/>
              <a:ea typeface="Open Sans"/>
              <a:cs typeface="Open Sans"/>
              <a:sym typeface="Open Sans"/>
            </a:endParaRPr>
          </a:p>
        </p:txBody>
      </p:sp>
      <p:sp>
        <p:nvSpPr>
          <p:cNvPr id="124" name="Google Shape;124;p19"/>
          <p:cNvSpPr/>
          <p:nvPr/>
        </p:nvSpPr>
        <p:spPr>
          <a:xfrm>
            <a:off x="-6201" y="-6350"/>
            <a:ext cx="9175601" cy="2387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0"/>
          <p:cNvSpPr/>
          <p:nvPr/>
        </p:nvSpPr>
        <p:spPr>
          <a:xfrm>
            <a:off x="205025" y="263974"/>
            <a:ext cx="8565600" cy="758742"/>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Interpretation</a:t>
            </a:r>
            <a:endParaRPr/>
          </a:p>
        </p:txBody>
      </p:sp>
      <p:sp>
        <p:nvSpPr>
          <p:cNvPr id="131" name="Google Shape;131;p20"/>
          <p:cNvSpPr/>
          <p:nvPr/>
        </p:nvSpPr>
        <p:spPr>
          <a:xfrm>
            <a:off x="205025" y="1524450"/>
            <a:ext cx="8272500" cy="1077000"/>
          </a:xfrm>
          <a:prstGeom prst="rect">
            <a:avLst/>
          </a:prstGeom>
          <a:noFill/>
          <a:ln>
            <a:noFill/>
          </a:ln>
        </p:spPr>
        <p:txBody>
          <a:bodyPr anchorCtr="0" anchor="t" bIns="91400" lIns="91400" spcFirstLastPara="1" rIns="91400" wrap="square" tIns="91400">
            <a:noAutofit/>
          </a:bodyPr>
          <a:lstStyle/>
          <a:p>
            <a:pPr indent="-323850" lvl="0" marL="4572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Machine</a:t>
            </a:r>
            <a:r>
              <a:rPr lang="en-US" sz="1500">
                <a:latin typeface="Open Sans"/>
                <a:ea typeface="Open Sans"/>
                <a:cs typeface="Open Sans"/>
                <a:sym typeface="Open Sans"/>
              </a:rPr>
              <a:t> learning models sometimes can be hard to explain. </a:t>
            </a:r>
            <a:endParaRPr sz="1500">
              <a:latin typeface="Open Sans"/>
              <a:ea typeface="Open Sans"/>
              <a:cs typeface="Open Sans"/>
              <a:sym typeface="Open Sans"/>
            </a:endParaRPr>
          </a:p>
          <a:p>
            <a:pPr indent="0" lvl="0" marL="457200" marR="0" rtl="0" algn="l">
              <a:lnSpc>
                <a:spcPct val="115000"/>
              </a:lnSpc>
              <a:spcBef>
                <a:spcPts val="0"/>
              </a:spcBef>
              <a:spcAft>
                <a:spcPts val="0"/>
              </a:spcAft>
              <a:buNone/>
            </a:pPr>
            <a:r>
              <a:t/>
            </a:r>
            <a:endParaRPr sz="1500">
              <a:latin typeface="Open Sans"/>
              <a:ea typeface="Open Sans"/>
              <a:cs typeface="Open Sans"/>
              <a:sym typeface="Open Sans"/>
            </a:endParaRPr>
          </a:p>
          <a:p>
            <a:pPr indent="-323850" lvl="0" marL="4572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Interpretation involves understanding the variables which led the model in making a particular prediction.</a:t>
            </a:r>
            <a:endParaRPr sz="1500">
              <a:latin typeface="Open Sans"/>
              <a:ea typeface="Open Sans"/>
              <a:cs typeface="Open Sans"/>
              <a:sym typeface="Open Sans"/>
            </a:endParaRPr>
          </a:p>
          <a:p>
            <a:pPr indent="0" lvl="0" marL="457200" marR="0" rtl="0" algn="l">
              <a:lnSpc>
                <a:spcPct val="115000"/>
              </a:lnSpc>
              <a:spcBef>
                <a:spcPts val="0"/>
              </a:spcBef>
              <a:spcAft>
                <a:spcPts val="0"/>
              </a:spcAft>
              <a:buNone/>
            </a:pPr>
            <a:r>
              <a:t/>
            </a:r>
            <a:endParaRPr sz="1500">
              <a:latin typeface="Open Sans"/>
              <a:ea typeface="Open Sans"/>
              <a:cs typeface="Open Sans"/>
              <a:sym typeface="Open Sans"/>
            </a:endParaRPr>
          </a:p>
          <a:p>
            <a:pPr indent="-323850" lvl="0" marL="457200" marR="0" rtl="0" algn="l">
              <a:lnSpc>
                <a:spcPct val="115000"/>
              </a:lnSpc>
              <a:spcBef>
                <a:spcPts val="0"/>
              </a:spcBef>
              <a:spcAft>
                <a:spcPts val="0"/>
              </a:spcAft>
              <a:buSzPts val="1500"/>
              <a:buFont typeface="Open Sans"/>
              <a:buChar char="●"/>
            </a:pPr>
            <a:r>
              <a:rPr lang="en-US" sz="1500">
                <a:latin typeface="Open Sans"/>
                <a:ea typeface="Open Sans"/>
                <a:cs typeface="Open Sans"/>
                <a:sym typeface="Open Sans"/>
              </a:rPr>
              <a:t>This is done by various visualization and feature importance tools present in the models, so that the variables positively impacting the end goal can be </a:t>
            </a:r>
            <a:r>
              <a:rPr lang="en-US" sz="1500">
                <a:latin typeface="Open Sans"/>
                <a:ea typeface="Open Sans"/>
                <a:cs typeface="Open Sans"/>
                <a:sym typeface="Open Sans"/>
              </a:rPr>
              <a:t>targeted</a:t>
            </a:r>
            <a:r>
              <a:rPr lang="en-US" sz="1500">
                <a:latin typeface="Open Sans"/>
                <a:ea typeface="Open Sans"/>
                <a:cs typeface="Open Sans"/>
                <a:sym typeface="Open Sans"/>
              </a:rPr>
              <a:t> and negatively impacting variables can further be improved to ensure overall growth .</a:t>
            </a:r>
            <a:endParaRPr/>
          </a:p>
        </p:txBody>
      </p:sp>
      <p:sp>
        <p:nvSpPr>
          <p:cNvPr id="132" name="Google Shape;132;p20"/>
          <p:cNvSpPr/>
          <p:nvPr/>
        </p:nvSpPr>
        <p:spPr>
          <a:xfrm>
            <a:off x="-6201" y="-6350"/>
            <a:ext cx="9175601" cy="2387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