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B29BCBC-8881-4DEB-B217-C53724A839E8}">
  <a:tblStyle styleId="{FB29BCBC-8881-4DEB-B217-C53724A839E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7147a18353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7147a18353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6f8ea1019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6f8ea1019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44f23521e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44f23521e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7147a1835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7147a1835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7147a1835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7147a1835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7147a18353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7147a18353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7147a18353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7147a18353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7147a18353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7147a18353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7147a18353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7147a18353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7147a18353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7147a18353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7147a18353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7147a18353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www.kaggle.com/datasets/novandraanugrah/bitcoin-historical-datasets-2018-2024" TargetMode="External"/><Relationship Id="rId4" Type="http://schemas.openxmlformats.org/officeDocument/2006/relationships/hyperlink" Target="https://pytorch.org/" TargetMode="External"/><Relationship Id="rId5" Type="http://schemas.openxmlformats.org/officeDocument/2006/relationships/hyperlink" Target="https://scikit-learn.org" TargetMode="External"/><Relationship Id="rId6" Type="http://schemas.openxmlformats.org/officeDocument/2006/relationships/hyperlink" Target="https://docs.pytorch.org/docs/stable/index.html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7950" y="1964425"/>
            <a:ext cx="76881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Project Interim Report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560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311700" y="28051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lang="en" sz="104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Transformer Model for Bitcoin Price Prediction</a:t>
            </a:r>
            <a:endParaRPr sz="104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lang="en" sz="104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Course: Data 612 – Deep Learning</a:t>
            </a:r>
            <a:endParaRPr sz="104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lang="en" sz="104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Team Members: Sirui Zeng, Zhaoyang Pan, Yuzlong Ou, Yuyun Zhen, Ruikang Yan</a:t>
            </a:r>
            <a:endParaRPr sz="104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216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/>
          <p:nvPr/>
        </p:nvSpPr>
        <p:spPr>
          <a:xfrm>
            <a:off x="304800" y="304800"/>
            <a:ext cx="5177700" cy="99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Final Results Summary</a:t>
            </a:r>
            <a:endParaRPr b="1" sz="26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graphicFrame>
        <p:nvGraphicFramePr>
          <p:cNvPr id="149" name="Google Shape;149;p22"/>
          <p:cNvGraphicFramePr/>
          <p:nvPr/>
        </p:nvGraphicFramePr>
        <p:xfrm>
          <a:off x="997163" y="1406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{FB29BCBC-8881-4DEB-B217-C53724A839E8}</a:tableStyleId>
              </a:tblPr>
              <a:tblGrid>
                <a:gridCol w="1599825"/>
                <a:gridCol w="1599825"/>
                <a:gridCol w="1599825"/>
              </a:tblGrid>
              <a:tr h="255825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Metric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Value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Interpretation</a:t>
                      </a:r>
                      <a:endParaRPr sz="1200">
                        <a:solidFill>
                          <a:schemeClr val="dk2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255825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MAE (Mean Abs Error)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$3874.63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Average error ~3.9% of price</a:t>
                      </a:r>
                      <a:endParaRPr sz="1200">
                        <a:solidFill>
                          <a:schemeClr val="dk2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255825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RMSE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$4649.35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Low prediction variance</a:t>
                      </a:r>
                      <a:endParaRPr sz="1200">
                        <a:solidFill>
                          <a:schemeClr val="dk2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255825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MAPE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5.13%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Excellent percentage accuracy</a:t>
                      </a:r>
                      <a:endParaRPr sz="1200">
                        <a:solidFill>
                          <a:schemeClr val="dk2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255825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R² Score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0.9414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94% variance explained</a:t>
                      </a:r>
                      <a:endParaRPr sz="1200">
                        <a:solidFill>
                          <a:schemeClr val="dk2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255825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Directional Accuracy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49.53%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Room for improvement</a:t>
                      </a:r>
                      <a:endParaRPr sz="1200">
                        <a:solidFill>
                          <a:schemeClr val="dk2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255825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Inference Time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0.6642 seconds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Real-time capable</a:t>
                      </a:r>
                      <a:endParaRPr sz="1200">
                        <a:solidFill>
                          <a:schemeClr val="dk2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50" name="Google Shape;150;p22"/>
          <p:cNvSpPr txBox="1"/>
          <p:nvPr/>
        </p:nvSpPr>
        <p:spPr>
          <a:xfrm>
            <a:off x="6156800" y="1406500"/>
            <a:ext cx="2937900" cy="26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Times New Roman"/>
              <a:buChar char="●"/>
            </a:pPr>
            <a:r>
              <a:rPr b="1" lang="en" sz="13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model delivers strong performance overall, with a low error rate (MAE ~$3.9k), high R² (94%), and fast inference time.</a:t>
            </a:r>
            <a:endParaRPr b="1" sz="13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Times New Roman"/>
              <a:buChar char="●"/>
            </a:pPr>
            <a:r>
              <a:rPr b="1" lang="en" sz="13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While directional accuracy could improve, the results show good predictive strength for price magnitude and potential for real-time use.</a:t>
            </a:r>
            <a:endParaRPr b="1" sz="13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3600">
                <a:solidFill>
                  <a:schemeClr val="dk2"/>
                </a:solidFill>
              </a:rPr>
              <a:t>Thank You!</a:t>
            </a:r>
            <a:endParaRPr b="1" sz="36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61" name="Google Shape;161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29908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●"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Vaswani, A. et al. (2017). Attention is All You Need. NeurIPS.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908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●"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Wu, H. et al. (2021). Autoformer: Decomposition Transformers with Auto-Correlation for Long-Term Series Forecasting.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908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●"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Kaggle Dataset: Bitcoin Historical OHLCV 2018–2024:</a:t>
            </a:r>
            <a:r>
              <a:rPr lang="en" sz="1200" u="sng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https://www.kaggle.com/datasets/novandraanugrah/bitcoin-historical-datasets-2018-2024</a:t>
            </a:r>
            <a:endParaRPr sz="1200" u="sng">
              <a:solidFill>
                <a:srgbClr val="1155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908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●"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PyTorch:</a:t>
            </a:r>
            <a:r>
              <a:rPr lang="en" sz="1200" u="sng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https://pytorch.org</a:t>
            </a:r>
            <a:endParaRPr sz="1200" u="sng">
              <a:solidFill>
                <a:srgbClr val="1155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908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●"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Scikit-learn: </a:t>
            </a:r>
            <a:r>
              <a:rPr lang="en" sz="1200" u="sng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https://scikit-learn.org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908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●"/>
            </a:pPr>
            <a:r>
              <a:rPr i="1"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PyTorch documentation¶</a:t>
            </a: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PyTorch documentation - PyTorch 2.7 documentation. (n.d.). </a:t>
            </a:r>
            <a:r>
              <a:rPr lang="en" sz="1200" u="sng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https://docs.pytorch.org/docs/stable/index.html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908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●"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Gamberi, L., Vivo, P., Förster, Y.-P., Tzanis, E., &amp; Annibale, A. (2022a). Rationalizing systematic discrepancies between election outcomes and opinion polls. </a:t>
            </a:r>
            <a:r>
              <a:rPr i="1"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Journal of Statistical Mechanics: Theory and Experiment</a:t>
            </a: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i="1"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2022</a:t>
            </a: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(12), 123403. https://doi.org/10.1088/1742-5468/aca0e7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7100" y="598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Bitcoin Price Trend Analysis</a:t>
            </a:r>
            <a:endParaRPr/>
          </a:p>
        </p:txBody>
      </p:sp>
      <p:pic>
        <p:nvPicPr>
          <p:cNvPr id="93" name="Google Shape;9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75" y="1380275"/>
            <a:ext cx="4943250" cy="3193351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4"/>
          <p:cNvSpPr txBox="1"/>
          <p:nvPr/>
        </p:nvSpPr>
        <p:spPr>
          <a:xfrm>
            <a:off x="5223150" y="1556525"/>
            <a:ext cx="3751500" cy="32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Char char="●"/>
            </a:pPr>
            <a:r>
              <a:rPr b="1" lang="en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Period: January 2018 - June 2025 (65,471 hourly records)</a:t>
            </a:r>
            <a:endParaRPr b="1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Char char="●"/>
            </a:pPr>
            <a:r>
              <a:rPr b="1" lang="en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Price Range: $3,200 - $110,000+ USDT</a:t>
            </a:r>
            <a:endParaRPr b="1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Char char="●"/>
            </a:pPr>
            <a:r>
              <a:rPr b="1" lang="en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Notable Patterns: Clear bull/bear cycles, exponential growth phases</a:t>
            </a:r>
            <a:endParaRPr b="1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Char char="●"/>
            </a:pPr>
            <a:r>
              <a:rPr b="1" lang="en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Quality: 99.96% completeness with minimal time gaps</a:t>
            </a:r>
            <a:endParaRPr b="1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850" y="1353300"/>
            <a:ext cx="4670875" cy="302392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5"/>
          <p:cNvSpPr txBox="1"/>
          <p:nvPr/>
        </p:nvSpPr>
        <p:spPr>
          <a:xfrm>
            <a:off x="477900" y="600800"/>
            <a:ext cx="4773300" cy="5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Trading</a:t>
            </a: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lang="en" sz="2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Volume Patterns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1" name="Google Shape;101;p15"/>
          <p:cNvSpPr txBox="1"/>
          <p:nvPr/>
        </p:nvSpPr>
        <p:spPr>
          <a:xfrm>
            <a:off x="5077575" y="1529800"/>
            <a:ext cx="3987900" cy="30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Times New Roman"/>
              <a:buChar char="●"/>
            </a:pPr>
            <a:r>
              <a:rPr b="1" lang="en" sz="13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Peak Activity: 2021 bull run with 130K+ volume spikes</a:t>
            </a:r>
            <a:endParaRPr b="1" sz="13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Times New Roman"/>
              <a:buChar char="●"/>
            </a:pPr>
            <a:r>
              <a:rPr b="1" lang="en" sz="13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Market Phases: High volume during price volatility periods</a:t>
            </a:r>
            <a:endParaRPr b="1" sz="13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Times New Roman"/>
              <a:buChar char="●"/>
            </a:pPr>
            <a:r>
              <a:rPr b="1" lang="en" sz="13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Recent Trends: Sustained activity in 2024-2025 cycle</a:t>
            </a:r>
            <a:endParaRPr b="1" sz="13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Times New Roman"/>
              <a:buChar char="●"/>
            </a:pPr>
            <a:r>
              <a:rPr b="1" lang="en" sz="13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 Importance: Volume used as key predictor variable</a:t>
            </a:r>
            <a:endParaRPr b="1" sz="13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525" y="1355400"/>
            <a:ext cx="4865824" cy="3218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6"/>
          <p:cNvSpPr txBox="1"/>
          <p:nvPr/>
        </p:nvSpPr>
        <p:spPr>
          <a:xfrm>
            <a:off x="553425" y="623450"/>
            <a:ext cx="4489800" cy="5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Price</a:t>
            </a: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lang="en" sz="2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Change</a:t>
            </a: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lang="en" sz="2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Distribution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8" name="Google Shape;108;p16"/>
          <p:cNvSpPr txBox="1"/>
          <p:nvPr/>
        </p:nvSpPr>
        <p:spPr>
          <a:xfrm>
            <a:off x="5085125" y="1446725"/>
            <a:ext cx="3867000" cy="30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Char char="●"/>
            </a:pPr>
            <a:r>
              <a:rPr b="1" lang="en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Distribution: Approximately normal with slight positive skew</a:t>
            </a:r>
            <a:endParaRPr b="1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Char char="●"/>
            </a:pPr>
            <a:r>
              <a:rPr b="1" lang="en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Volatility: Daily returns mostly within ±5% range</a:t>
            </a:r>
            <a:endParaRPr b="1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Char char="●"/>
            </a:pPr>
            <a:r>
              <a:rPr b="1" lang="en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Extreme Events: Fat tails indicate occasional large moves</a:t>
            </a:r>
            <a:endParaRPr b="1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Char char="●"/>
            </a:pPr>
            <a:r>
              <a:rPr b="1" lang="en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 Input: Price changes normalized for neural network training</a:t>
            </a:r>
            <a:endParaRPr b="1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575" y="1382150"/>
            <a:ext cx="4689626" cy="3174801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7"/>
          <p:cNvSpPr txBox="1"/>
          <p:nvPr/>
        </p:nvSpPr>
        <p:spPr>
          <a:xfrm>
            <a:off x="666700" y="721650"/>
            <a:ext cx="4093800" cy="4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RSI</a:t>
            </a: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lang="en" sz="2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Technical</a:t>
            </a: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lang="en" sz="2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Indicator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5" name="Google Shape;115;p17"/>
          <p:cNvSpPr txBox="1"/>
          <p:nvPr/>
        </p:nvSpPr>
        <p:spPr>
          <a:xfrm>
            <a:off x="4918975" y="1461825"/>
            <a:ext cx="4093800" cy="30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Char char="●"/>
            </a:pPr>
            <a:r>
              <a:rPr b="1" lang="en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Range: 0-100 scale with 70/30 thresholds</a:t>
            </a:r>
            <a:endParaRPr b="1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Char char="●"/>
            </a:pPr>
            <a:r>
              <a:rPr b="1" lang="en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Market Signals: Clear overbought (&gt;70) and oversold (&lt;30) zones</a:t>
            </a:r>
            <a:endParaRPr b="1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Char char="●"/>
            </a:pPr>
            <a:r>
              <a:rPr b="1" lang="en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 Engineering: RSI included as momentum indicator</a:t>
            </a:r>
            <a:endParaRPr b="1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Char char="●"/>
            </a:pPr>
            <a:r>
              <a:rPr b="1" lang="en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Pattern Recognition: Helps model identify trend reversals</a:t>
            </a:r>
            <a:endParaRPr b="1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00" y="1359525"/>
            <a:ext cx="4915124" cy="322162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8"/>
          <p:cNvSpPr txBox="1"/>
          <p:nvPr/>
        </p:nvSpPr>
        <p:spPr>
          <a:xfrm>
            <a:off x="606300" y="638550"/>
            <a:ext cx="6654000" cy="5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Transformer Architecture &amp; Training</a:t>
            </a:r>
            <a:endParaRPr b="1" sz="26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2" name="Google Shape;122;p18"/>
          <p:cNvSpPr txBox="1"/>
          <p:nvPr/>
        </p:nvSpPr>
        <p:spPr>
          <a:xfrm>
            <a:off x="5100250" y="1522250"/>
            <a:ext cx="3904800" cy="29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Char char="●"/>
            </a:pPr>
            <a:r>
              <a:rPr b="1" lang="en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Architecture: 128-dim embeddings, 4 attention heads, 3 layers</a:t>
            </a:r>
            <a:endParaRPr b="1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Char char="●"/>
            </a:pPr>
            <a:r>
              <a:rPr b="1" lang="en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Parameters: 419,905 total parameters (1.60 MB model size)</a:t>
            </a:r>
            <a:endParaRPr b="1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Char char="●"/>
            </a:pPr>
            <a:r>
              <a:rPr b="1" lang="en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Training: Early stopping at epoch 20, CUDA acceleration</a:t>
            </a:r>
            <a:endParaRPr b="1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Char char="●"/>
            </a:pPr>
            <a:r>
              <a:rPr b="1" lang="en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Optimization: AdamW with cosine annealing scheduler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425" y="1374625"/>
            <a:ext cx="4561049" cy="299505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9"/>
          <p:cNvSpPr txBox="1"/>
          <p:nvPr/>
        </p:nvSpPr>
        <p:spPr>
          <a:xfrm>
            <a:off x="666700" y="714100"/>
            <a:ext cx="4690500" cy="4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Prediction</a:t>
            </a: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lang="en" sz="2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Performance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9" name="Google Shape;129;p19"/>
          <p:cNvSpPr txBox="1"/>
          <p:nvPr/>
        </p:nvSpPr>
        <p:spPr>
          <a:xfrm>
            <a:off x="4835900" y="1537350"/>
            <a:ext cx="4108800" cy="28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Char char="●"/>
            </a:pPr>
            <a:r>
              <a:rPr b="1" lang="en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Time Horizon: 1000 most recent predictions shown</a:t>
            </a:r>
            <a:endParaRPr b="1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Char char="●"/>
            </a:pPr>
            <a:r>
              <a:rPr b="1" lang="en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Price Range: $99,000 - $112,000 USDT accurately captured</a:t>
            </a:r>
            <a:endParaRPr b="1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Char char="●"/>
            </a:pPr>
            <a:r>
              <a:rPr b="1" lang="en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Trend Following: Model successfully tracks major price movements</a:t>
            </a:r>
            <a:endParaRPr b="1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Char char="●"/>
            </a:pPr>
            <a:r>
              <a:rPr b="1" lang="en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Lag Analysis: Minimal prediction lag observed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149" y="1367075"/>
            <a:ext cx="4300850" cy="2819303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0"/>
          <p:cNvSpPr txBox="1"/>
          <p:nvPr/>
        </p:nvSpPr>
        <p:spPr>
          <a:xfrm>
            <a:off x="628950" y="714100"/>
            <a:ext cx="6238800" cy="4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Prediction</a:t>
            </a: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lang="en" sz="2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vs</a:t>
            </a: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lang="en" sz="2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Actual</a:t>
            </a: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lang="en" sz="2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Correlation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6" name="Google Shape;136;p20"/>
          <p:cNvSpPr txBox="1"/>
          <p:nvPr/>
        </p:nvSpPr>
        <p:spPr>
          <a:xfrm>
            <a:off x="4677275" y="1537350"/>
            <a:ext cx="4403400" cy="26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Char char="●"/>
            </a:pPr>
            <a:r>
              <a:rPr b="1" lang="en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R² Score: 0.9414 (94.14% variance explained)</a:t>
            </a:r>
            <a:endParaRPr b="1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Char char="●"/>
            </a:pPr>
            <a:r>
              <a:rPr b="1" lang="en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Perfect Line: Red diagonal shows ideal predictions</a:t>
            </a:r>
            <a:endParaRPr b="1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Char char="●"/>
            </a:pPr>
            <a:r>
              <a:rPr b="1" lang="en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Points: Strong clustering around perfect prediction line</a:t>
            </a:r>
            <a:endParaRPr b="1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Char char="●"/>
            </a:pPr>
            <a:r>
              <a:rPr b="1" lang="en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Price Range: Consistent accuracy across $40K-$110K range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225" y="1374600"/>
            <a:ext cx="4212299" cy="279112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1"/>
          <p:cNvSpPr txBox="1"/>
          <p:nvPr/>
        </p:nvSpPr>
        <p:spPr>
          <a:xfrm>
            <a:off x="689375" y="698975"/>
            <a:ext cx="5196300" cy="4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Error</a:t>
            </a: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lang="en" sz="2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Distribution</a:t>
            </a: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lang="en" sz="2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Analysis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3" name="Google Shape;143;p21"/>
          <p:cNvSpPr txBox="1"/>
          <p:nvPr/>
        </p:nvSpPr>
        <p:spPr>
          <a:xfrm>
            <a:off x="4805675" y="1522250"/>
            <a:ext cx="4259700" cy="26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Char char="●"/>
            </a:pPr>
            <a:r>
              <a:rPr b="1" lang="en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Mean Error: $213.27 (slight positive bias)</a:t>
            </a:r>
            <a:endParaRPr b="1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Char char="●"/>
            </a:pPr>
            <a:r>
              <a:rPr b="1" lang="en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Distribution: Approximately normal error distribution</a:t>
            </a:r>
            <a:endParaRPr b="1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Char char="●"/>
            </a:pPr>
            <a:r>
              <a:rPr b="1" lang="en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Range: Most errors within ±$5,000 USDT</a:t>
            </a:r>
            <a:endParaRPr b="1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Char char="●"/>
            </a:pPr>
            <a:r>
              <a:rPr b="1" lang="en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Outliers: Few extreme prediction errors detected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