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4.xml" ContentType="application/vnd.openxmlformats-officedocument.presentationml.notesSl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76" r:id="rId7"/>
    <p:sldId id="261" r:id="rId8"/>
    <p:sldId id="262" r:id="rId9"/>
    <p:sldId id="281" r:id="rId10"/>
    <p:sldId id="264" r:id="rId11"/>
    <p:sldId id="265" r:id="rId12"/>
    <p:sldId id="266" r:id="rId13"/>
    <p:sldId id="267" r:id="rId14"/>
    <p:sldId id="285" r:id="rId15"/>
    <p:sldId id="273" r:id="rId16"/>
    <p:sldId id="274" r:id="rId17"/>
    <p:sldId id="290" r:id="rId18"/>
    <p:sldId id="295" r:id="rId19"/>
    <p:sldId id="292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8" r:id="rId28"/>
    <p:sldId id="305" r:id="rId29"/>
    <p:sldId id="307" r:id="rId30"/>
    <p:sldId id="278" r:id="rId31"/>
    <p:sldId id="279" r:id="rId32"/>
    <p:sldId id="280" r:id="rId33"/>
    <p:sldId id="283" r:id="rId34"/>
    <p:sldId id="269" r:id="rId35"/>
    <p:sldId id="271" r:id="rId3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6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FC\documentacion\Resultados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FC\documentacion\Resultados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FC\documentacion\Resultados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FC\documentacion\Resultado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FC\documentacion\Resultado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FC\documentacion\Resultado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FC\documentacion\Resultado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FC\documentacion\Resultado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FC\documentacion\Resultado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FC\documentacion\Resultado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FC\documentacion\Resultado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FC\documentacion\Resultado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 dirty="0" err="1" smtClean="0"/>
              <a:t>Whetstone</a:t>
            </a:r>
            <a:r>
              <a:rPr lang="es-ES" dirty="0" smtClean="0"/>
              <a:t> – Evaluación de cachés</a:t>
            </a:r>
            <a:endParaRPr lang="es-ES" dirty="0"/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Hoja3!$H$2</c:f>
              <c:strCache>
                <c:ptCount val="1"/>
                <c:pt idx="0">
                  <c:v>Whetstone SP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200"/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Hoja3!$B$3:$B$12</c:f>
              <c:strCache>
                <c:ptCount val="10"/>
                <c:pt idx="0">
                  <c:v>Nexys3 v010 (0 bytes)</c:v>
                </c:pt>
                <c:pt idx="1">
                  <c:v>Nexys3 v011 (128 bytes)</c:v>
                </c:pt>
                <c:pt idx="2">
                  <c:v>Nexys3 v012 (256 bytes)</c:v>
                </c:pt>
                <c:pt idx="3">
                  <c:v>Nexys3 v013 (512 bytes)</c:v>
                </c:pt>
                <c:pt idx="4">
                  <c:v>Nexys3 v014 (1 Kbytes)</c:v>
                </c:pt>
                <c:pt idx="5">
                  <c:v>Nexys3 v015 (2 Kbytes)</c:v>
                </c:pt>
                <c:pt idx="6">
                  <c:v>Nexys3 v016 (4 Kbytes)</c:v>
                </c:pt>
                <c:pt idx="7">
                  <c:v>Nexys3 v017 (8 Kbytes)</c:v>
                </c:pt>
                <c:pt idx="8">
                  <c:v>Nexys3 v018 (16 Kbytes)</c:v>
                </c:pt>
                <c:pt idx="9">
                  <c:v>Nexys3 v019 (32 Kbytes)</c:v>
                </c:pt>
              </c:strCache>
            </c:strRef>
          </c:cat>
          <c:val>
            <c:numRef>
              <c:f>Hoja3!$H$3:$H$12</c:f>
              <c:numCache>
                <c:formatCode>General</c:formatCode>
                <c:ptCount val="10"/>
                <c:pt idx="0">
                  <c:v>6.4000000000000001E-2</c:v>
                </c:pt>
                <c:pt idx="1">
                  <c:v>0.11799999999999999</c:v>
                </c:pt>
                <c:pt idx="2">
                  <c:v>0.14000000000000001</c:v>
                </c:pt>
                <c:pt idx="3">
                  <c:v>0.157</c:v>
                </c:pt>
                <c:pt idx="4">
                  <c:v>0.16500000000000001</c:v>
                </c:pt>
                <c:pt idx="5">
                  <c:v>0.20399999999999999</c:v>
                </c:pt>
                <c:pt idx="6">
                  <c:v>0.29899999999999999</c:v>
                </c:pt>
                <c:pt idx="7">
                  <c:v>0.60399999999999998</c:v>
                </c:pt>
                <c:pt idx="8">
                  <c:v>0.871</c:v>
                </c:pt>
                <c:pt idx="9">
                  <c:v>1.0580000000000001</c:v>
                </c:pt>
              </c:numCache>
            </c:numRef>
          </c:val>
        </c:ser>
        <c:ser>
          <c:idx val="1"/>
          <c:order val="1"/>
          <c:tx>
            <c:strRef>
              <c:f>Hoja3!$I$2</c:f>
              <c:strCache>
                <c:ptCount val="1"/>
                <c:pt idx="0">
                  <c:v>Whetstone DP</c:v>
                </c:pt>
              </c:strCache>
            </c:strRef>
          </c:tx>
          <c:spPr>
            <a:solidFill>
              <a:srgbClr val="FF9900"/>
            </a:solidFill>
          </c:spPr>
          <c:invertIfNegative val="0"/>
          <c:dLbls>
            <c:txPr>
              <a:bodyPr/>
              <a:lstStyle/>
              <a:p>
                <a:pPr>
                  <a:defRPr sz="1200"/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Hoja3!$B$3:$B$12</c:f>
              <c:strCache>
                <c:ptCount val="10"/>
                <c:pt idx="0">
                  <c:v>Nexys3 v010 (0 bytes)</c:v>
                </c:pt>
                <c:pt idx="1">
                  <c:v>Nexys3 v011 (128 bytes)</c:v>
                </c:pt>
                <c:pt idx="2">
                  <c:v>Nexys3 v012 (256 bytes)</c:v>
                </c:pt>
                <c:pt idx="3">
                  <c:v>Nexys3 v013 (512 bytes)</c:v>
                </c:pt>
                <c:pt idx="4">
                  <c:v>Nexys3 v014 (1 Kbytes)</c:v>
                </c:pt>
                <c:pt idx="5">
                  <c:v>Nexys3 v015 (2 Kbytes)</c:v>
                </c:pt>
                <c:pt idx="6">
                  <c:v>Nexys3 v016 (4 Kbytes)</c:v>
                </c:pt>
                <c:pt idx="7">
                  <c:v>Nexys3 v017 (8 Kbytes)</c:v>
                </c:pt>
                <c:pt idx="8">
                  <c:v>Nexys3 v018 (16 Kbytes)</c:v>
                </c:pt>
                <c:pt idx="9">
                  <c:v>Nexys3 v019 (32 Kbytes)</c:v>
                </c:pt>
              </c:strCache>
            </c:strRef>
          </c:cat>
          <c:val>
            <c:numRef>
              <c:f>Hoja3!$I$3:$I$12</c:f>
              <c:numCache>
                <c:formatCode>General</c:formatCode>
                <c:ptCount val="10"/>
                <c:pt idx="0">
                  <c:v>4.4999999999999998E-2</c:v>
                </c:pt>
                <c:pt idx="1">
                  <c:v>7.4999999999999997E-2</c:v>
                </c:pt>
                <c:pt idx="2">
                  <c:v>8.7999999999999995E-2</c:v>
                </c:pt>
                <c:pt idx="3">
                  <c:v>0.1</c:v>
                </c:pt>
                <c:pt idx="4">
                  <c:v>0.105</c:v>
                </c:pt>
                <c:pt idx="5">
                  <c:v>0.13200000000000001</c:v>
                </c:pt>
                <c:pt idx="6">
                  <c:v>0.223</c:v>
                </c:pt>
                <c:pt idx="7">
                  <c:v>0.30099999999999999</c:v>
                </c:pt>
                <c:pt idx="8">
                  <c:v>0.56299999999999994</c:v>
                </c:pt>
                <c:pt idx="9">
                  <c:v>0.71099999999999997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83277312"/>
        <c:axId val="41430400"/>
      </c:barChart>
      <c:catAx>
        <c:axId val="83277312"/>
        <c:scaling>
          <c:orientation val="minMax"/>
        </c:scaling>
        <c:delete val="0"/>
        <c:axPos val="l"/>
        <c:majorTickMark val="none"/>
        <c:minorTickMark val="none"/>
        <c:tickLblPos val="nextTo"/>
        <c:txPr>
          <a:bodyPr/>
          <a:lstStyle/>
          <a:p>
            <a:pPr>
              <a:defRPr sz="1800"/>
            </a:pPr>
            <a:endParaRPr lang="es-ES"/>
          </a:p>
        </c:txPr>
        <c:crossAx val="41430400"/>
        <c:crosses val="autoZero"/>
        <c:auto val="1"/>
        <c:lblAlgn val="ctr"/>
        <c:lblOffset val="100"/>
        <c:noMultiLvlLbl val="0"/>
      </c:catAx>
      <c:valAx>
        <c:axId val="41430400"/>
        <c:scaling>
          <c:orientation val="minMax"/>
          <c:max val="1.2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s-ES" sz="1400" dirty="0" smtClean="0"/>
                  <a:t>MWIPS</a:t>
                </a:r>
                <a:endParaRPr lang="es-ES" sz="1400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83277312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1400"/>
          </a:pPr>
          <a:endParaRPr lang="es-E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Whetstone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3513058957908039"/>
          <c:y val="0.15989294299018306"/>
          <c:w val="0.63171879556722077"/>
          <c:h val="0.7880274850738261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Hoja10!$H$2</c:f>
              <c:strCache>
                <c:ptCount val="1"/>
                <c:pt idx="0">
                  <c:v>Whetstone SP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200"/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Hoja10!$B$3:$B$13</c:f>
              <c:strCache>
                <c:ptCount val="11"/>
                <c:pt idx="0">
                  <c:v>Atlys v017</c:v>
                </c:pt>
                <c:pt idx="1">
                  <c:v>Intel 80486 DX2 66MHz</c:v>
                </c:pt>
                <c:pt idx="2">
                  <c:v>Intel 80486 DX4 75MHz</c:v>
                </c:pt>
                <c:pt idx="3">
                  <c:v>Intel Pentium P5 60MHz</c:v>
                </c:pt>
                <c:pt idx="4">
                  <c:v>Intel Pentium P54C 75MHz</c:v>
                </c:pt>
                <c:pt idx="5">
                  <c:v>MIPS Allegrex 66MHz</c:v>
                </c:pt>
                <c:pt idx="6">
                  <c:v>MIPS Allegrex 75MHz</c:v>
                </c:pt>
                <c:pt idx="7">
                  <c:v>MIPS Allegrex 66MHz (VFPU)</c:v>
                </c:pt>
                <c:pt idx="8">
                  <c:v>MIPS Allegrex 75MHz (VFPU)</c:v>
                </c:pt>
                <c:pt idx="9">
                  <c:v>ARM946E-S 66MHz (ARM)</c:v>
                </c:pt>
                <c:pt idx="10">
                  <c:v>ARM946E-S 66MHz (Thumb)</c:v>
                </c:pt>
              </c:strCache>
            </c:strRef>
          </c:cat>
          <c:val>
            <c:numRef>
              <c:f>Hoja10!$H$3:$H$13</c:f>
              <c:numCache>
                <c:formatCode>General</c:formatCode>
                <c:ptCount val="11"/>
                <c:pt idx="0">
                  <c:v>1.8959999999999999</c:v>
                </c:pt>
                <c:pt idx="1">
                  <c:v>16.12</c:v>
                </c:pt>
                <c:pt idx="2">
                  <c:v>18.71</c:v>
                </c:pt>
                <c:pt idx="3">
                  <c:v>36.74</c:v>
                </c:pt>
                <c:pt idx="4">
                  <c:v>45.798999999999999</c:v>
                </c:pt>
                <c:pt idx="5">
                  <c:v>0.94899999999999995</c:v>
                </c:pt>
                <c:pt idx="6">
                  <c:v>1.079</c:v>
                </c:pt>
                <c:pt idx="7">
                  <c:v>26.695</c:v>
                </c:pt>
                <c:pt idx="8">
                  <c:v>30.827000000000002</c:v>
                </c:pt>
                <c:pt idx="9">
                  <c:v>4.2110000000000003</c:v>
                </c:pt>
                <c:pt idx="10">
                  <c:v>3.8079999999999998</c:v>
                </c:pt>
              </c:numCache>
            </c:numRef>
          </c:val>
        </c:ser>
        <c:ser>
          <c:idx val="1"/>
          <c:order val="1"/>
          <c:tx>
            <c:strRef>
              <c:f>Hoja10!$I$2</c:f>
              <c:strCache>
                <c:ptCount val="1"/>
                <c:pt idx="0">
                  <c:v>Whetstone DP</c:v>
                </c:pt>
              </c:strCache>
            </c:strRef>
          </c:tx>
          <c:spPr>
            <a:solidFill>
              <a:srgbClr val="FF9900"/>
            </a:solidFill>
          </c:spPr>
          <c:invertIfNegative val="0"/>
          <c:dLbls>
            <c:txPr>
              <a:bodyPr/>
              <a:lstStyle/>
              <a:p>
                <a:pPr>
                  <a:defRPr sz="1200"/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Hoja10!$B$3:$B$13</c:f>
              <c:strCache>
                <c:ptCount val="11"/>
                <c:pt idx="0">
                  <c:v>Atlys v017</c:v>
                </c:pt>
                <c:pt idx="1">
                  <c:v>Intel 80486 DX2 66MHz</c:v>
                </c:pt>
                <c:pt idx="2">
                  <c:v>Intel 80486 DX4 75MHz</c:v>
                </c:pt>
                <c:pt idx="3">
                  <c:v>Intel Pentium P5 60MHz</c:v>
                </c:pt>
                <c:pt idx="4">
                  <c:v>Intel Pentium P54C 75MHz</c:v>
                </c:pt>
                <c:pt idx="5">
                  <c:v>MIPS Allegrex 66MHz</c:v>
                </c:pt>
                <c:pt idx="6">
                  <c:v>MIPS Allegrex 75MHz</c:v>
                </c:pt>
                <c:pt idx="7">
                  <c:v>MIPS Allegrex 66MHz (VFPU)</c:v>
                </c:pt>
                <c:pt idx="8">
                  <c:v>MIPS Allegrex 75MHz (VFPU)</c:v>
                </c:pt>
                <c:pt idx="9">
                  <c:v>ARM946E-S 66MHz (ARM)</c:v>
                </c:pt>
                <c:pt idx="10">
                  <c:v>ARM946E-S 66MHz (Thumb)</c:v>
                </c:pt>
              </c:strCache>
            </c:strRef>
          </c:cat>
          <c:val>
            <c:numRef>
              <c:f>Hoja10!$I$3:$I$13</c:f>
              <c:numCache>
                <c:formatCode>General</c:formatCode>
                <c:ptCount val="11"/>
                <c:pt idx="0">
                  <c:v>1.3380000000000001</c:v>
                </c:pt>
                <c:pt idx="1">
                  <c:v>14.821999999999999</c:v>
                </c:pt>
                <c:pt idx="2">
                  <c:v>17.048999999999999</c:v>
                </c:pt>
                <c:pt idx="3">
                  <c:v>30.481000000000002</c:v>
                </c:pt>
                <c:pt idx="4">
                  <c:v>38.109000000000002</c:v>
                </c:pt>
                <c:pt idx="5">
                  <c:v>0.70199999999999996</c:v>
                </c:pt>
                <c:pt idx="6">
                  <c:v>0.79800000000000004</c:v>
                </c:pt>
                <c:pt idx="9">
                  <c:v>3.7080000000000002</c:v>
                </c:pt>
                <c:pt idx="10">
                  <c:v>3.44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10363648"/>
        <c:axId val="39160640"/>
      </c:barChart>
      <c:catAx>
        <c:axId val="110363648"/>
        <c:scaling>
          <c:orientation val="maxMin"/>
        </c:scaling>
        <c:delete val="0"/>
        <c:axPos val="l"/>
        <c:majorTickMark val="none"/>
        <c:minorTickMark val="none"/>
        <c:tickLblPos val="nextTo"/>
        <c:txPr>
          <a:bodyPr/>
          <a:lstStyle/>
          <a:p>
            <a:pPr>
              <a:defRPr sz="1600"/>
            </a:pPr>
            <a:endParaRPr lang="es-ES"/>
          </a:p>
        </c:txPr>
        <c:crossAx val="39160640"/>
        <c:crosses val="autoZero"/>
        <c:auto val="1"/>
        <c:lblAlgn val="ctr"/>
        <c:lblOffset val="100"/>
        <c:noMultiLvlLbl val="0"/>
      </c:catAx>
      <c:valAx>
        <c:axId val="39160640"/>
        <c:scaling>
          <c:orientation val="minMax"/>
        </c:scaling>
        <c:delete val="1"/>
        <c:axPos val="t"/>
        <c:title>
          <c:tx>
            <c:rich>
              <a:bodyPr/>
              <a:lstStyle/>
              <a:p>
                <a:pPr>
                  <a:defRPr sz="1200"/>
                </a:pPr>
                <a:r>
                  <a:rPr lang="es-ES" sz="1200" dirty="0" smtClean="0"/>
                  <a:t>MWIPS</a:t>
                </a:r>
                <a:endParaRPr lang="es-ES" sz="1200" dirty="0"/>
              </a:p>
            </c:rich>
          </c:tx>
          <c:layout>
            <c:manualLayout>
              <c:xMode val="edge"/>
              <c:yMode val="edge"/>
              <c:x val="0.47522467677651409"/>
              <c:y val="0.9462798987660603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110363648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1400"/>
          </a:pPr>
          <a:endParaRPr lang="es-E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VitiRAM - Copia de datos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Hoja10!$B$29</c:f>
              <c:strCache>
                <c:ptCount val="1"/>
                <c:pt idx="0">
                  <c:v>Atlys v017</c:v>
                </c:pt>
              </c:strCache>
            </c:strRef>
          </c:tx>
          <c:cat>
            <c:strRef>
              <c:f>Hoja10!$C$28:$Z$28</c:f>
              <c:strCache>
                <c:ptCount val="24"/>
                <c:pt idx="0">
                  <c:v>1 byte</c:v>
                </c:pt>
                <c:pt idx="1">
                  <c:v>2 byte</c:v>
                </c:pt>
                <c:pt idx="2">
                  <c:v>4 byte</c:v>
                </c:pt>
                <c:pt idx="3">
                  <c:v>8 byte</c:v>
                </c:pt>
                <c:pt idx="4">
                  <c:v>16 byte</c:v>
                </c:pt>
                <c:pt idx="5">
                  <c:v>32 byte</c:v>
                </c:pt>
                <c:pt idx="6">
                  <c:v>64 byte</c:v>
                </c:pt>
                <c:pt idx="7">
                  <c:v>128 byte</c:v>
                </c:pt>
                <c:pt idx="8">
                  <c:v>256 byte</c:v>
                </c:pt>
                <c:pt idx="9">
                  <c:v>512 byte</c:v>
                </c:pt>
                <c:pt idx="10">
                  <c:v>1 KB</c:v>
                </c:pt>
                <c:pt idx="11">
                  <c:v>2 KB</c:v>
                </c:pt>
                <c:pt idx="12">
                  <c:v>4 KB</c:v>
                </c:pt>
                <c:pt idx="13">
                  <c:v>8 KB</c:v>
                </c:pt>
                <c:pt idx="14">
                  <c:v>16 KB</c:v>
                </c:pt>
                <c:pt idx="15">
                  <c:v>32 KB</c:v>
                </c:pt>
                <c:pt idx="16">
                  <c:v>64 KB</c:v>
                </c:pt>
                <c:pt idx="17">
                  <c:v>128 KB</c:v>
                </c:pt>
                <c:pt idx="18">
                  <c:v>256 KB</c:v>
                </c:pt>
                <c:pt idx="19">
                  <c:v>512 KB</c:v>
                </c:pt>
                <c:pt idx="20">
                  <c:v>1 MB</c:v>
                </c:pt>
                <c:pt idx="21">
                  <c:v>2 MB</c:v>
                </c:pt>
                <c:pt idx="22">
                  <c:v>4 MB</c:v>
                </c:pt>
                <c:pt idx="23">
                  <c:v>8 MB</c:v>
                </c:pt>
              </c:strCache>
            </c:strRef>
          </c:cat>
          <c:val>
            <c:numRef>
              <c:f>Hoja10!$C$29:$Z$29</c:f>
              <c:numCache>
                <c:formatCode>General</c:formatCode>
                <c:ptCount val="24"/>
                <c:pt idx="0">
                  <c:v>3.6530100000000001</c:v>
                </c:pt>
                <c:pt idx="1">
                  <c:v>5.4237599999999997</c:v>
                </c:pt>
                <c:pt idx="2">
                  <c:v>7.3170799999999998</c:v>
                </c:pt>
                <c:pt idx="3">
                  <c:v>9.0908599999999993</c:v>
                </c:pt>
                <c:pt idx="4">
                  <c:v>30.534410000000001</c:v>
                </c:pt>
                <c:pt idx="5">
                  <c:v>42.747839999999997</c:v>
                </c:pt>
                <c:pt idx="6">
                  <c:v>54.545569999999998</c:v>
                </c:pt>
                <c:pt idx="7">
                  <c:v>63.589840000000002</c:v>
                </c:pt>
                <c:pt idx="8">
                  <c:v>64.809929999999994</c:v>
                </c:pt>
                <c:pt idx="9">
                  <c:v>57.435760000000002</c:v>
                </c:pt>
                <c:pt idx="10">
                  <c:v>54.40804</c:v>
                </c:pt>
                <c:pt idx="11">
                  <c:v>52.791849999999997</c:v>
                </c:pt>
                <c:pt idx="12">
                  <c:v>52.261360000000003</c:v>
                </c:pt>
                <c:pt idx="13">
                  <c:v>52.083379999999998</c:v>
                </c:pt>
                <c:pt idx="14">
                  <c:v>51.870399999999997</c:v>
                </c:pt>
                <c:pt idx="15">
                  <c:v>51.741439999999997</c:v>
                </c:pt>
                <c:pt idx="16">
                  <c:v>51.679650000000002</c:v>
                </c:pt>
                <c:pt idx="17">
                  <c:v>51.679650000000002</c:v>
                </c:pt>
                <c:pt idx="18">
                  <c:v>51.679650000000002</c:v>
                </c:pt>
                <c:pt idx="19">
                  <c:v>51.679650000000002</c:v>
                </c:pt>
                <c:pt idx="20">
                  <c:v>51.679650000000002</c:v>
                </c:pt>
                <c:pt idx="21">
                  <c:v>51.679450000000003</c:v>
                </c:pt>
                <c:pt idx="22">
                  <c:v>51.679650000000002</c:v>
                </c:pt>
                <c:pt idx="23">
                  <c:v>51.679450000000003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Hoja10!$B$31</c:f>
              <c:strCache>
                <c:ptCount val="1"/>
                <c:pt idx="0">
                  <c:v>Intel 80486 DX4 75MHz</c:v>
                </c:pt>
              </c:strCache>
            </c:strRef>
          </c:tx>
          <c:cat>
            <c:strRef>
              <c:f>Hoja10!$C$28:$Z$28</c:f>
              <c:strCache>
                <c:ptCount val="24"/>
                <c:pt idx="0">
                  <c:v>1 byte</c:v>
                </c:pt>
                <c:pt idx="1">
                  <c:v>2 byte</c:v>
                </c:pt>
                <c:pt idx="2">
                  <c:v>4 byte</c:v>
                </c:pt>
                <c:pt idx="3">
                  <c:v>8 byte</c:v>
                </c:pt>
                <c:pt idx="4">
                  <c:v>16 byte</c:v>
                </c:pt>
                <c:pt idx="5">
                  <c:v>32 byte</c:v>
                </c:pt>
                <c:pt idx="6">
                  <c:v>64 byte</c:v>
                </c:pt>
                <c:pt idx="7">
                  <c:v>128 byte</c:v>
                </c:pt>
                <c:pt idx="8">
                  <c:v>256 byte</c:v>
                </c:pt>
                <c:pt idx="9">
                  <c:v>512 byte</c:v>
                </c:pt>
                <c:pt idx="10">
                  <c:v>1 KB</c:v>
                </c:pt>
                <c:pt idx="11">
                  <c:v>2 KB</c:v>
                </c:pt>
                <c:pt idx="12">
                  <c:v>4 KB</c:v>
                </c:pt>
                <c:pt idx="13">
                  <c:v>8 KB</c:v>
                </c:pt>
                <c:pt idx="14">
                  <c:v>16 KB</c:v>
                </c:pt>
                <c:pt idx="15">
                  <c:v>32 KB</c:v>
                </c:pt>
                <c:pt idx="16">
                  <c:v>64 KB</c:v>
                </c:pt>
                <c:pt idx="17">
                  <c:v>128 KB</c:v>
                </c:pt>
                <c:pt idx="18">
                  <c:v>256 KB</c:v>
                </c:pt>
                <c:pt idx="19">
                  <c:v>512 KB</c:v>
                </c:pt>
                <c:pt idx="20">
                  <c:v>1 MB</c:v>
                </c:pt>
                <c:pt idx="21">
                  <c:v>2 MB</c:v>
                </c:pt>
                <c:pt idx="22">
                  <c:v>4 MB</c:v>
                </c:pt>
                <c:pt idx="23">
                  <c:v>8 MB</c:v>
                </c:pt>
              </c:strCache>
            </c:strRef>
          </c:cat>
          <c:val>
            <c:numRef>
              <c:f>Hoja10!$C$31:$Z$31</c:f>
              <c:numCache>
                <c:formatCode>General</c:formatCode>
                <c:ptCount val="24"/>
                <c:pt idx="0">
                  <c:v>2.1419000000000001</c:v>
                </c:pt>
                <c:pt idx="1">
                  <c:v>3.8332600000000001</c:v>
                </c:pt>
                <c:pt idx="2">
                  <c:v>8.5676100000000002</c:v>
                </c:pt>
                <c:pt idx="3">
                  <c:v>15.68627</c:v>
                </c:pt>
                <c:pt idx="4">
                  <c:v>20.51285</c:v>
                </c:pt>
                <c:pt idx="5">
                  <c:v>21.64818</c:v>
                </c:pt>
                <c:pt idx="6">
                  <c:v>22.564139999999998</c:v>
                </c:pt>
                <c:pt idx="7">
                  <c:v>22.886890000000001</c:v>
                </c:pt>
                <c:pt idx="8">
                  <c:v>22.886890000000001</c:v>
                </c:pt>
                <c:pt idx="9">
                  <c:v>22.886880000000001</c:v>
                </c:pt>
                <c:pt idx="10">
                  <c:v>23.219010000000001</c:v>
                </c:pt>
                <c:pt idx="11">
                  <c:v>22.886869999999998</c:v>
                </c:pt>
                <c:pt idx="12">
                  <c:v>23.219000000000001</c:v>
                </c:pt>
                <c:pt idx="13">
                  <c:v>23.218990000000002</c:v>
                </c:pt>
                <c:pt idx="14">
                  <c:v>22.56409</c:v>
                </c:pt>
                <c:pt idx="15">
                  <c:v>14.324109999999999</c:v>
                </c:pt>
                <c:pt idx="16">
                  <c:v>14.32408</c:v>
                </c:pt>
                <c:pt idx="17">
                  <c:v>14.162879999999999</c:v>
                </c:pt>
                <c:pt idx="18">
                  <c:v>14.32832</c:v>
                </c:pt>
                <c:pt idx="19">
                  <c:v>10.86956</c:v>
                </c:pt>
                <c:pt idx="20">
                  <c:v>10.86956</c:v>
                </c:pt>
                <c:pt idx="21">
                  <c:v>10.86956</c:v>
                </c:pt>
                <c:pt idx="22">
                  <c:v>10.86957</c:v>
                </c:pt>
                <c:pt idx="23">
                  <c:v>10.86957</c:v>
                </c:pt>
              </c:numCache>
            </c:numRef>
          </c:val>
          <c:smooth val="0"/>
        </c:ser>
        <c:ser>
          <c:idx val="4"/>
          <c:order val="2"/>
          <c:tx>
            <c:strRef>
              <c:f>Hoja10!$B$33</c:f>
              <c:strCache>
                <c:ptCount val="1"/>
                <c:pt idx="0">
                  <c:v>Intel Pentium P54C 75MHz</c:v>
                </c:pt>
              </c:strCache>
            </c:strRef>
          </c:tx>
          <c:spPr>
            <a:ln>
              <a:solidFill>
                <a:srgbClr val="FF9900"/>
              </a:solidFill>
            </a:ln>
          </c:spPr>
          <c:marker>
            <c:spPr>
              <a:solidFill>
                <a:srgbClr val="FF9900"/>
              </a:solidFill>
              <a:ln>
                <a:solidFill>
                  <a:srgbClr val="FF9900"/>
                </a:solidFill>
              </a:ln>
            </c:spPr>
          </c:marker>
          <c:cat>
            <c:strRef>
              <c:f>Hoja10!$C$28:$Z$28</c:f>
              <c:strCache>
                <c:ptCount val="24"/>
                <c:pt idx="0">
                  <c:v>1 byte</c:v>
                </c:pt>
                <c:pt idx="1">
                  <c:v>2 byte</c:v>
                </c:pt>
                <c:pt idx="2">
                  <c:v>4 byte</c:v>
                </c:pt>
                <c:pt idx="3">
                  <c:v>8 byte</c:v>
                </c:pt>
                <c:pt idx="4">
                  <c:v>16 byte</c:v>
                </c:pt>
                <c:pt idx="5">
                  <c:v>32 byte</c:v>
                </c:pt>
                <c:pt idx="6">
                  <c:v>64 byte</c:v>
                </c:pt>
                <c:pt idx="7">
                  <c:v>128 byte</c:v>
                </c:pt>
                <c:pt idx="8">
                  <c:v>256 byte</c:v>
                </c:pt>
                <c:pt idx="9">
                  <c:v>512 byte</c:v>
                </c:pt>
                <c:pt idx="10">
                  <c:v>1 KB</c:v>
                </c:pt>
                <c:pt idx="11">
                  <c:v>2 KB</c:v>
                </c:pt>
                <c:pt idx="12">
                  <c:v>4 KB</c:v>
                </c:pt>
                <c:pt idx="13">
                  <c:v>8 KB</c:v>
                </c:pt>
                <c:pt idx="14">
                  <c:v>16 KB</c:v>
                </c:pt>
                <c:pt idx="15">
                  <c:v>32 KB</c:v>
                </c:pt>
                <c:pt idx="16">
                  <c:v>64 KB</c:v>
                </c:pt>
                <c:pt idx="17">
                  <c:v>128 KB</c:v>
                </c:pt>
                <c:pt idx="18">
                  <c:v>256 KB</c:v>
                </c:pt>
                <c:pt idx="19">
                  <c:v>512 KB</c:v>
                </c:pt>
                <c:pt idx="20">
                  <c:v>1 MB</c:v>
                </c:pt>
                <c:pt idx="21">
                  <c:v>2 MB</c:v>
                </c:pt>
                <c:pt idx="22">
                  <c:v>4 MB</c:v>
                </c:pt>
                <c:pt idx="23">
                  <c:v>8 MB</c:v>
                </c:pt>
              </c:strCache>
            </c:strRef>
          </c:cat>
          <c:val>
            <c:numRef>
              <c:f>Hoja10!$C$33:$Z$33</c:f>
              <c:numCache>
                <c:formatCode>General</c:formatCode>
                <c:ptCount val="24"/>
                <c:pt idx="0">
                  <c:v>2.4683799999999998</c:v>
                </c:pt>
                <c:pt idx="1">
                  <c:v>4.6242599999999996</c:v>
                </c:pt>
                <c:pt idx="2">
                  <c:v>9.84009</c:v>
                </c:pt>
                <c:pt idx="3">
                  <c:v>18.46622</c:v>
                </c:pt>
                <c:pt idx="4">
                  <c:v>29.551559999999998</c:v>
                </c:pt>
                <c:pt idx="5">
                  <c:v>40.465359999999997</c:v>
                </c:pt>
                <c:pt idx="6">
                  <c:v>49.200519999999997</c:v>
                </c:pt>
                <c:pt idx="7">
                  <c:v>55.384520000000002</c:v>
                </c:pt>
                <c:pt idx="8">
                  <c:v>59.040489999999998</c:v>
                </c:pt>
                <c:pt idx="9">
                  <c:v>61.554139999999997</c:v>
                </c:pt>
                <c:pt idx="10">
                  <c:v>62.418779999999998</c:v>
                </c:pt>
                <c:pt idx="11">
                  <c:v>63.3245</c:v>
                </c:pt>
                <c:pt idx="12">
                  <c:v>63.589860000000002</c:v>
                </c:pt>
                <c:pt idx="13">
                  <c:v>62.434910000000002</c:v>
                </c:pt>
                <c:pt idx="14">
                  <c:v>46.437989999999999</c:v>
                </c:pt>
                <c:pt idx="15">
                  <c:v>46.523339999999997</c:v>
                </c:pt>
                <c:pt idx="16">
                  <c:v>46.437930000000001</c:v>
                </c:pt>
                <c:pt idx="17">
                  <c:v>46.535229999999999</c:v>
                </c:pt>
                <c:pt idx="18">
                  <c:v>46.450310000000002</c:v>
                </c:pt>
                <c:pt idx="19">
                  <c:v>46.523319999999998</c:v>
                </c:pt>
                <c:pt idx="20">
                  <c:v>35.370609999999999</c:v>
                </c:pt>
                <c:pt idx="21">
                  <c:v>35.883839999999999</c:v>
                </c:pt>
                <c:pt idx="22">
                  <c:v>35.88391</c:v>
                </c:pt>
                <c:pt idx="23">
                  <c:v>35.433070000000001</c:v>
                </c:pt>
              </c:numCache>
            </c:numRef>
          </c:val>
          <c:smooth val="0"/>
        </c:ser>
        <c:ser>
          <c:idx val="6"/>
          <c:order val="3"/>
          <c:tx>
            <c:strRef>
              <c:f>Hoja10!$B$35</c:f>
              <c:strCache>
                <c:ptCount val="1"/>
                <c:pt idx="0">
                  <c:v>MIPS Allegrex 75MHz</c:v>
                </c:pt>
              </c:strCache>
            </c:strRef>
          </c:tx>
          <c:spPr>
            <a:ln>
              <a:solidFill>
                <a:srgbClr val="7030A0"/>
              </a:solidFill>
            </a:ln>
          </c:spPr>
          <c:marker>
            <c:spPr>
              <a:solidFill>
                <a:srgbClr val="7030A0"/>
              </a:solidFill>
              <a:ln>
                <a:solidFill>
                  <a:srgbClr val="7030A0"/>
                </a:solidFill>
              </a:ln>
            </c:spPr>
          </c:marker>
          <c:cat>
            <c:strRef>
              <c:f>Hoja10!$C$28:$Z$28</c:f>
              <c:strCache>
                <c:ptCount val="24"/>
                <c:pt idx="0">
                  <c:v>1 byte</c:v>
                </c:pt>
                <c:pt idx="1">
                  <c:v>2 byte</c:v>
                </c:pt>
                <c:pt idx="2">
                  <c:v>4 byte</c:v>
                </c:pt>
                <c:pt idx="3">
                  <c:v>8 byte</c:v>
                </c:pt>
                <c:pt idx="4">
                  <c:v>16 byte</c:v>
                </c:pt>
                <c:pt idx="5">
                  <c:v>32 byte</c:v>
                </c:pt>
                <c:pt idx="6">
                  <c:v>64 byte</c:v>
                </c:pt>
                <c:pt idx="7">
                  <c:v>128 byte</c:v>
                </c:pt>
                <c:pt idx="8">
                  <c:v>256 byte</c:v>
                </c:pt>
                <c:pt idx="9">
                  <c:v>512 byte</c:v>
                </c:pt>
                <c:pt idx="10">
                  <c:v>1 KB</c:v>
                </c:pt>
                <c:pt idx="11">
                  <c:v>2 KB</c:v>
                </c:pt>
                <c:pt idx="12">
                  <c:v>4 KB</c:v>
                </c:pt>
                <c:pt idx="13">
                  <c:v>8 KB</c:v>
                </c:pt>
                <c:pt idx="14">
                  <c:v>16 KB</c:v>
                </c:pt>
                <c:pt idx="15">
                  <c:v>32 KB</c:v>
                </c:pt>
                <c:pt idx="16">
                  <c:v>64 KB</c:v>
                </c:pt>
                <c:pt idx="17">
                  <c:v>128 KB</c:v>
                </c:pt>
                <c:pt idx="18">
                  <c:v>256 KB</c:v>
                </c:pt>
                <c:pt idx="19">
                  <c:v>512 KB</c:v>
                </c:pt>
                <c:pt idx="20">
                  <c:v>1 MB</c:v>
                </c:pt>
                <c:pt idx="21">
                  <c:v>2 MB</c:v>
                </c:pt>
                <c:pt idx="22">
                  <c:v>4 MB</c:v>
                </c:pt>
                <c:pt idx="23">
                  <c:v>8 MB</c:v>
                </c:pt>
              </c:strCache>
            </c:strRef>
          </c:cat>
          <c:val>
            <c:numRef>
              <c:f>Hoja10!$C$35:$Z$35</c:f>
              <c:numCache>
                <c:formatCode>General</c:formatCode>
                <c:ptCount val="24"/>
                <c:pt idx="0">
                  <c:v>0</c:v>
                </c:pt>
                <c:pt idx="1">
                  <c:v>3.05959</c:v>
                </c:pt>
                <c:pt idx="2">
                  <c:v>6.3970599999999997</c:v>
                </c:pt>
                <c:pt idx="3">
                  <c:v>10.8255</c:v>
                </c:pt>
                <c:pt idx="4">
                  <c:v>20.36544</c:v>
                </c:pt>
                <c:pt idx="5">
                  <c:v>30.750109999999999</c:v>
                </c:pt>
                <c:pt idx="6">
                  <c:v>39.100239999999999</c:v>
                </c:pt>
                <c:pt idx="7">
                  <c:v>46.569699999999997</c:v>
                </c:pt>
                <c:pt idx="8">
                  <c:v>50.883569999999999</c:v>
                </c:pt>
                <c:pt idx="9">
                  <c:v>53.447800000000001</c:v>
                </c:pt>
                <c:pt idx="10">
                  <c:v>54.815510000000003</c:v>
                </c:pt>
                <c:pt idx="11">
                  <c:v>55.521769999999997</c:v>
                </c:pt>
                <c:pt idx="12">
                  <c:v>55.821069999999999</c:v>
                </c:pt>
                <c:pt idx="13">
                  <c:v>55.013840000000002</c:v>
                </c:pt>
                <c:pt idx="14">
                  <c:v>35.779670000000003</c:v>
                </c:pt>
                <c:pt idx="15">
                  <c:v>35.835349999999998</c:v>
                </c:pt>
                <c:pt idx="16">
                  <c:v>35.865490000000001</c:v>
                </c:pt>
                <c:pt idx="17">
                  <c:v>35.875160000000001</c:v>
                </c:pt>
                <c:pt idx="18">
                  <c:v>35.882959999999997</c:v>
                </c:pt>
                <c:pt idx="19">
                  <c:v>35.885120000000001</c:v>
                </c:pt>
                <c:pt idx="20">
                  <c:v>35.88729</c:v>
                </c:pt>
                <c:pt idx="21">
                  <c:v>35.893720000000002</c:v>
                </c:pt>
                <c:pt idx="22">
                  <c:v>35.893149999999999</c:v>
                </c:pt>
                <c:pt idx="23">
                  <c:v>35.63355</c:v>
                </c:pt>
              </c:numCache>
            </c:numRef>
          </c:val>
          <c:smooth val="0"/>
        </c:ser>
        <c:ser>
          <c:idx val="7"/>
          <c:order val="4"/>
          <c:tx>
            <c:strRef>
              <c:f>Hoja10!$B$36</c:f>
              <c:strCache>
                <c:ptCount val="1"/>
                <c:pt idx="0">
                  <c:v>ARM946E-S 66MHz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cat>
            <c:strRef>
              <c:f>Hoja10!$C$28:$Z$28</c:f>
              <c:strCache>
                <c:ptCount val="24"/>
                <c:pt idx="0">
                  <c:v>1 byte</c:v>
                </c:pt>
                <c:pt idx="1">
                  <c:v>2 byte</c:v>
                </c:pt>
                <c:pt idx="2">
                  <c:v>4 byte</c:v>
                </c:pt>
                <c:pt idx="3">
                  <c:v>8 byte</c:v>
                </c:pt>
                <c:pt idx="4">
                  <c:v>16 byte</c:v>
                </c:pt>
                <c:pt idx="5">
                  <c:v>32 byte</c:v>
                </c:pt>
                <c:pt idx="6">
                  <c:v>64 byte</c:v>
                </c:pt>
                <c:pt idx="7">
                  <c:v>128 byte</c:v>
                </c:pt>
                <c:pt idx="8">
                  <c:v>256 byte</c:v>
                </c:pt>
                <c:pt idx="9">
                  <c:v>512 byte</c:v>
                </c:pt>
                <c:pt idx="10">
                  <c:v>1 KB</c:v>
                </c:pt>
                <c:pt idx="11">
                  <c:v>2 KB</c:v>
                </c:pt>
                <c:pt idx="12">
                  <c:v>4 KB</c:v>
                </c:pt>
                <c:pt idx="13">
                  <c:v>8 KB</c:v>
                </c:pt>
                <c:pt idx="14">
                  <c:v>16 KB</c:v>
                </c:pt>
                <c:pt idx="15">
                  <c:v>32 KB</c:v>
                </c:pt>
                <c:pt idx="16">
                  <c:v>64 KB</c:v>
                </c:pt>
                <c:pt idx="17">
                  <c:v>128 KB</c:v>
                </c:pt>
                <c:pt idx="18">
                  <c:v>256 KB</c:v>
                </c:pt>
                <c:pt idx="19">
                  <c:v>512 KB</c:v>
                </c:pt>
                <c:pt idx="20">
                  <c:v>1 MB</c:v>
                </c:pt>
                <c:pt idx="21">
                  <c:v>2 MB</c:v>
                </c:pt>
                <c:pt idx="22">
                  <c:v>4 MB</c:v>
                </c:pt>
                <c:pt idx="23">
                  <c:v>8 MB</c:v>
                </c:pt>
              </c:strCache>
            </c:strRef>
          </c:cat>
          <c:val>
            <c:numRef>
              <c:f>Hoja10!$C$36:$Z$36</c:f>
              <c:numCache>
                <c:formatCode>General</c:formatCode>
                <c:ptCount val="24"/>
                <c:pt idx="0">
                  <c:v>1.77213</c:v>
                </c:pt>
                <c:pt idx="1">
                  <c:v>2.96726</c:v>
                </c:pt>
                <c:pt idx="2">
                  <c:v>3.98786</c:v>
                </c:pt>
                <c:pt idx="3">
                  <c:v>3.98786</c:v>
                </c:pt>
                <c:pt idx="4">
                  <c:v>14.178710000000001</c:v>
                </c:pt>
                <c:pt idx="5">
                  <c:v>14.178599999999999</c:v>
                </c:pt>
                <c:pt idx="6">
                  <c:v>14.179360000000001</c:v>
                </c:pt>
                <c:pt idx="7">
                  <c:v>14.17958</c:v>
                </c:pt>
                <c:pt idx="8">
                  <c:v>14.179410000000001</c:v>
                </c:pt>
                <c:pt idx="9">
                  <c:v>14.17947</c:v>
                </c:pt>
                <c:pt idx="10">
                  <c:v>14.179410000000001</c:v>
                </c:pt>
                <c:pt idx="11">
                  <c:v>14.177619999999999</c:v>
                </c:pt>
                <c:pt idx="12">
                  <c:v>13.98307</c:v>
                </c:pt>
                <c:pt idx="13">
                  <c:v>11.078139999999999</c:v>
                </c:pt>
                <c:pt idx="14">
                  <c:v>10.64701</c:v>
                </c:pt>
                <c:pt idx="15">
                  <c:v>10.61852</c:v>
                </c:pt>
                <c:pt idx="16">
                  <c:v>10.6211</c:v>
                </c:pt>
                <c:pt idx="17">
                  <c:v>10.6227</c:v>
                </c:pt>
                <c:pt idx="18">
                  <c:v>10.623519999999999</c:v>
                </c:pt>
                <c:pt idx="19">
                  <c:v>10.62401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366208"/>
        <c:axId val="76513856"/>
      </c:lineChart>
      <c:catAx>
        <c:axId val="11036620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s-ES"/>
          </a:p>
        </c:txPr>
        <c:crossAx val="76513856"/>
        <c:crosses val="autoZero"/>
        <c:auto val="1"/>
        <c:lblAlgn val="ctr"/>
        <c:lblOffset val="100"/>
        <c:noMultiLvlLbl val="0"/>
      </c:catAx>
      <c:valAx>
        <c:axId val="7651385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MB/s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600"/>
            </a:pPr>
            <a:endParaRPr lang="es-ES"/>
          </a:p>
        </c:txPr>
        <c:crossAx val="11036620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200"/>
          </a:pPr>
          <a:endParaRPr lang="es-E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VitiJumps - Saltos directos</a:t>
            </a:r>
          </a:p>
        </c:rich>
      </c:tx>
      <c:layout/>
      <c:overlay val="0"/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Hoja10!$B$41</c:f>
              <c:strCache>
                <c:ptCount val="1"/>
                <c:pt idx="0">
                  <c:v>Atlys v017</c:v>
                </c:pt>
              </c:strCache>
            </c:strRef>
          </c:tx>
          <c:marker>
            <c:symbol val="none"/>
          </c:marker>
          <c:cat>
            <c:strRef>
              <c:f>Hoja10!$C$40:$I$40</c:f>
              <c:strCache>
                <c:ptCount val="7"/>
                <c:pt idx="0">
                  <c:v>1F+</c:v>
                </c:pt>
                <c:pt idx="1">
                  <c:v>1T+</c:v>
                </c:pt>
                <c:pt idx="2">
                  <c:v>1F1T+</c:v>
                </c:pt>
                <c:pt idx="3">
                  <c:v>2F2T+</c:v>
                </c:pt>
                <c:pt idx="4">
                  <c:v>4F4T+</c:v>
                </c:pt>
                <c:pt idx="5">
                  <c:v>8F8T+</c:v>
                </c:pt>
                <c:pt idx="6">
                  <c:v>16F16T+</c:v>
                </c:pt>
              </c:strCache>
            </c:strRef>
          </c:cat>
          <c:val>
            <c:numRef>
              <c:f>Hoja10!$C$41:$I$41</c:f>
              <c:numCache>
                <c:formatCode>General</c:formatCode>
                <c:ptCount val="7"/>
                <c:pt idx="0">
                  <c:v>27.245509999999999</c:v>
                </c:pt>
                <c:pt idx="1">
                  <c:v>27.236180000000001</c:v>
                </c:pt>
                <c:pt idx="2">
                  <c:v>21.184740000000001</c:v>
                </c:pt>
                <c:pt idx="3">
                  <c:v>23.843050000000002</c:v>
                </c:pt>
                <c:pt idx="4">
                  <c:v>25.427129999999998</c:v>
                </c:pt>
                <c:pt idx="5">
                  <c:v>26.305219999999998</c:v>
                </c:pt>
                <c:pt idx="6">
                  <c:v>26.760560000000002</c:v>
                </c:pt>
              </c:numCache>
            </c:numRef>
          </c:val>
        </c:ser>
        <c:ser>
          <c:idx val="2"/>
          <c:order val="1"/>
          <c:tx>
            <c:strRef>
              <c:f>Hoja10!$B$43</c:f>
              <c:strCache>
                <c:ptCount val="1"/>
                <c:pt idx="0">
                  <c:v>Intel 80486 DX4 75MHz</c:v>
                </c:pt>
              </c:strCache>
            </c:strRef>
          </c:tx>
          <c:marker>
            <c:symbol val="none"/>
          </c:marker>
          <c:cat>
            <c:strRef>
              <c:f>Hoja10!$C$40:$I$40</c:f>
              <c:strCache>
                <c:ptCount val="7"/>
                <c:pt idx="0">
                  <c:v>1F+</c:v>
                </c:pt>
                <c:pt idx="1">
                  <c:v>1T+</c:v>
                </c:pt>
                <c:pt idx="2">
                  <c:v>1F1T+</c:v>
                </c:pt>
                <c:pt idx="3">
                  <c:v>2F2T+</c:v>
                </c:pt>
                <c:pt idx="4">
                  <c:v>4F4T+</c:v>
                </c:pt>
                <c:pt idx="5">
                  <c:v>8F8T+</c:v>
                </c:pt>
                <c:pt idx="6">
                  <c:v>16F16T+</c:v>
                </c:pt>
              </c:strCache>
            </c:strRef>
          </c:cat>
          <c:val>
            <c:numRef>
              <c:f>Hoja10!$C$43:$I$43</c:f>
              <c:numCache>
                <c:formatCode>General</c:formatCode>
                <c:ptCount val="7"/>
                <c:pt idx="0">
                  <c:v>17.900729999999999</c:v>
                </c:pt>
                <c:pt idx="1">
                  <c:v>10.22809</c:v>
                </c:pt>
                <c:pt idx="2">
                  <c:v>13.06155</c:v>
                </c:pt>
                <c:pt idx="3">
                  <c:v>12.99084</c:v>
                </c:pt>
                <c:pt idx="4">
                  <c:v>13.03403</c:v>
                </c:pt>
                <c:pt idx="5">
                  <c:v>13.03403</c:v>
                </c:pt>
                <c:pt idx="6">
                  <c:v>13.03403</c:v>
                </c:pt>
              </c:numCache>
            </c:numRef>
          </c:val>
        </c:ser>
        <c:ser>
          <c:idx val="4"/>
          <c:order val="2"/>
          <c:tx>
            <c:strRef>
              <c:f>Hoja10!$B$45</c:f>
              <c:strCache>
                <c:ptCount val="1"/>
                <c:pt idx="0">
                  <c:v>Intel Pentium P54C 75MHz</c:v>
                </c:pt>
              </c:strCache>
            </c:strRef>
          </c:tx>
          <c:spPr>
            <a:ln>
              <a:solidFill>
                <a:srgbClr val="FF9900"/>
              </a:solidFill>
            </a:ln>
          </c:spPr>
          <c:marker>
            <c:symbol val="none"/>
          </c:marker>
          <c:cat>
            <c:strRef>
              <c:f>Hoja10!$C$40:$I$40</c:f>
              <c:strCache>
                <c:ptCount val="7"/>
                <c:pt idx="0">
                  <c:v>1F+</c:v>
                </c:pt>
                <c:pt idx="1">
                  <c:v>1T+</c:v>
                </c:pt>
                <c:pt idx="2">
                  <c:v>1F1T+</c:v>
                </c:pt>
                <c:pt idx="3">
                  <c:v>2F2T+</c:v>
                </c:pt>
                <c:pt idx="4">
                  <c:v>4F4T+</c:v>
                </c:pt>
                <c:pt idx="5">
                  <c:v>8F8T+</c:v>
                </c:pt>
                <c:pt idx="6">
                  <c:v>16F16T+</c:v>
                </c:pt>
              </c:strCache>
            </c:strRef>
          </c:cat>
          <c:val>
            <c:numRef>
              <c:f>Hoja10!$C$45:$I$45</c:f>
              <c:numCache>
                <c:formatCode>General</c:formatCode>
                <c:ptCount val="7"/>
                <c:pt idx="0">
                  <c:v>47.932519999999997</c:v>
                </c:pt>
                <c:pt idx="1">
                  <c:v>35.903170000000003</c:v>
                </c:pt>
                <c:pt idx="2">
                  <c:v>25.841819999999998</c:v>
                </c:pt>
                <c:pt idx="3">
                  <c:v>19.790220000000001</c:v>
                </c:pt>
                <c:pt idx="4">
                  <c:v>23.04053</c:v>
                </c:pt>
                <c:pt idx="5">
                  <c:v>29.476939999999999</c:v>
                </c:pt>
                <c:pt idx="6">
                  <c:v>34.213679999999997</c:v>
                </c:pt>
              </c:numCache>
            </c:numRef>
          </c:val>
        </c:ser>
        <c:ser>
          <c:idx val="6"/>
          <c:order val="3"/>
          <c:tx>
            <c:strRef>
              <c:f>Hoja10!$B$47</c:f>
              <c:strCache>
                <c:ptCount val="1"/>
                <c:pt idx="0">
                  <c:v>MIPS Allegrex 75MHz</c:v>
                </c:pt>
              </c:strCache>
            </c:strRef>
          </c:tx>
          <c:spPr>
            <a:ln>
              <a:solidFill>
                <a:srgbClr val="7030A0"/>
              </a:solidFill>
            </a:ln>
          </c:spPr>
          <c:marker>
            <c:symbol val="none"/>
          </c:marker>
          <c:cat>
            <c:strRef>
              <c:f>Hoja10!$C$40:$I$40</c:f>
              <c:strCache>
                <c:ptCount val="7"/>
                <c:pt idx="0">
                  <c:v>1F+</c:v>
                </c:pt>
                <c:pt idx="1">
                  <c:v>1T+</c:v>
                </c:pt>
                <c:pt idx="2">
                  <c:v>1F1T+</c:v>
                </c:pt>
                <c:pt idx="3">
                  <c:v>2F2T+</c:v>
                </c:pt>
                <c:pt idx="4">
                  <c:v>4F4T+</c:v>
                </c:pt>
                <c:pt idx="5">
                  <c:v>8F8T+</c:v>
                </c:pt>
                <c:pt idx="6">
                  <c:v>16F16T+</c:v>
                </c:pt>
              </c:strCache>
            </c:strRef>
          </c:cat>
          <c:val>
            <c:numRef>
              <c:f>Hoja10!$C$47:$I$47</c:f>
              <c:numCache>
                <c:formatCode>General</c:formatCode>
                <c:ptCount val="7"/>
                <c:pt idx="0">
                  <c:v>20.11326</c:v>
                </c:pt>
                <c:pt idx="1">
                  <c:v>20.11178</c:v>
                </c:pt>
                <c:pt idx="2">
                  <c:v>20.11178</c:v>
                </c:pt>
                <c:pt idx="3">
                  <c:v>20.11326</c:v>
                </c:pt>
                <c:pt idx="4">
                  <c:v>20.112279999999998</c:v>
                </c:pt>
                <c:pt idx="5">
                  <c:v>20.112279999999998</c:v>
                </c:pt>
                <c:pt idx="6">
                  <c:v>20.112279999999998</c:v>
                </c:pt>
              </c:numCache>
            </c:numRef>
          </c:val>
        </c:ser>
        <c:ser>
          <c:idx val="7"/>
          <c:order val="4"/>
          <c:tx>
            <c:strRef>
              <c:f>Hoja10!$B$48</c:f>
              <c:strCache>
                <c:ptCount val="1"/>
                <c:pt idx="0">
                  <c:v>ARM946E-S 66MHz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cat>
            <c:strRef>
              <c:f>Hoja10!$C$40:$I$40</c:f>
              <c:strCache>
                <c:ptCount val="7"/>
                <c:pt idx="0">
                  <c:v>1F+</c:v>
                </c:pt>
                <c:pt idx="1">
                  <c:v>1T+</c:v>
                </c:pt>
                <c:pt idx="2">
                  <c:v>1F1T+</c:v>
                </c:pt>
                <c:pt idx="3">
                  <c:v>2F2T+</c:v>
                </c:pt>
                <c:pt idx="4">
                  <c:v>4F4T+</c:v>
                </c:pt>
                <c:pt idx="5">
                  <c:v>8F8T+</c:v>
                </c:pt>
                <c:pt idx="6">
                  <c:v>16F16T+</c:v>
                </c:pt>
              </c:strCache>
            </c:strRef>
          </c:cat>
          <c:val>
            <c:numRef>
              <c:f>Hoja10!$C$48:$I$48</c:f>
              <c:numCache>
                <c:formatCode>General</c:formatCode>
                <c:ptCount val="7"/>
                <c:pt idx="0">
                  <c:v>15.949120000000001</c:v>
                </c:pt>
                <c:pt idx="1">
                  <c:v>15.949120000000001</c:v>
                </c:pt>
                <c:pt idx="2">
                  <c:v>15.94913</c:v>
                </c:pt>
                <c:pt idx="3">
                  <c:v>15.949170000000001</c:v>
                </c:pt>
                <c:pt idx="4">
                  <c:v>15.949120000000001</c:v>
                </c:pt>
                <c:pt idx="5">
                  <c:v>15.949120000000001</c:v>
                </c:pt>
                <c:pt idx="6">
                  <c:v>15.949120000000001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446080"/>
        <c:axId val="39164096"/>
      </c:radarChart>
      <c:catAx>
        <c:axId val="110446080"/>
        <c:scaling>
          <c:orientation val="minMax"/>
        </c:scaling>
        <c:delete val="0"/>
        <c:axPos val="b"/>
        <c:majorGridlines/>
        <c:majorTickMark val="none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1200"/>
            </a:pPr>
            <a:endParaRPr lang="es-ES"/>
          </a:p>
        </c:txPr>
        <c:crossAx val="39164096"/>
        <c:crosses val="autoZero"/>
        <c:auto val="1"/>
        <c:lblAlgn val="ctr"/>
        <c:lblOffset val="100"/>
        <c:noMultiLvlLbl val="0"/>
      </c:catAx>
      <c:valAx>
        <c:axId val="3916409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1044608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200"/>
          </a:pPr>
          <a:endParaRPr lang="es-E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err="1" smtClean="0"/>
              <a:t>Linpack</a:t>
            </a:r>
            <a:r>
              <a:rPr lang="en-US" dirty="0" smtClean="0"/>
              <a:t> – </a:t>
            </a:r>
            <a:r>
              <a:rPr lang="en-US" dirty="0" err="1" smtClean="0"/>
              <a:t>Comparativa</a:t>
            </a:r>
            <a:r>
              <a:rPr lang="en-US" baseline="0" dirty="0" smtClean="0"/>
              <a:t> Nexys3 y </a:t>
            </a:r>
            <a:r>
              <a:rPr lang="en-US" baseline="0" dirty="0" err="1" smtClean="0"/>
              <a:t>Atlys</a:t>
            </a:r>
            <a:endParaRPr lang="en-US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32040239665352493"/>
          <c:y val="0.15989294299018306"/>
          <c:w val="0.67959760334647501"/>
          <c:h val="0.7788856793689590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Hoja6!$D$4</c:f>
              <c:strCache>
                <c:ptCount val="1"/>
                <c:pt idx="0">
                  <c:v>Linpack SP UNROLL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600"/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Hoja6!$B$5:$B$9</c:f>
              <c:strCache>
                <c:ptCount val="5"/>
                <c:pt idx="0">
                  <c:v>Nexys3 v019 (32Kb, 66MHz)</c:v>
                </c:pt>
                <c:pt idx="1">
                  <c:v>Nexys3 v024 (32Kb, 50MHz)</c:v>
                </c:pt>
                <c:pt idx="2">
                  <c:v>Atlys v001 (32Kb, 66MHz)</c:v>
                </c:pt>
                <c:pt idx="3">
                  <c:v>Atlys v002 (64Kb, 66MHz)</c:v>
                </c:pt>
                <c:pt idx="4">
                  <c:v>Atlys v003 (128Kb, 66 MHz)</c:v>
                </c:pt>
              </c:strCache>
            </c:strRef>
          </c:cat>
          <c:val>
            <c:numRef>
              <c:f>Hoja6!$D$5:$D$9</c:f>
              <c:numCache>
                <c:formatCode>General</c:formatCode>
                <c:ptCount val="5"/>
                <c:pt idx="0">
                  <c:v>6.59</c:v>
                </c:pt>
                <c:pt idx="1">
                  <c:v>7.34</c:v>
                </c:pt>
                <c:pt idx="2">
                  <c:v>9.15</c:v>
                </c:pt>
                <c:pt idx="3">
                  <c:v>9.2200000000000006</c:v>
                </c:pt>
                <c:pt idx="4">
                  <c:v>10.44</c:v>
                </c:pt>
              </c:numCache>
            </c:numRef>
          </c:val>
        </c:ser>
        <c:ser>
          <c:idx val="1"/>
          <c:order val="1"/>
          <c:tx>
            <c:strRef>
              <c:f>Hoja6!$E$4</c:f>
              <c:strCache>
                <c:ptCount val="1"/>
                <c:pt idx="0">
                  <c:v>Linpack SP ROLL</c:v>
                </c:pt>
              </c:strCache>
            </c:strRef>
          </c:tx>
          <c:spPr>
            <a:solidFill>
              <a:srgbClr val="FF9900"/>
            </a:solidFill>
          </c:spPr>
          <c:invertIfNegative val="0"/>
          <c:dLbls>
            <c:txPr>
              <a:bodyPr/>
              <a:lstStyle/>
              <a:p>
                <a:pPr>
                  <a:defRPr sz="1600"/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Hoja6!$B$5:$B$9</c:f>
              <c:strCache>
                <c:ptCount val="5"/>
                <c:pt idx="0">
                  <c:v>Nexys3 v019 (32Kb, 66MHz)</c:v>
                </c:pt>
                <c:pt idx="1">
                  <c:v>Nexys3 v024 (32Kb, 50MHz)</c:v>
                </c:pt>
                <c:pt idx="2">
                  <c:v>Atlys v001 (32Kb, 66MHz)</c:v>
                </c:pt>
                <c:pt idx="3">
                  <c:v>Atlys v002 (64Kb, 66MHz)</c:v>
                </c:pt>
                <c:pt idx="4">
                  <c:v>Atlys v003 (128Kb, 66 MHz)</c:v>
                </c:pt>
              </c:strCache>
            </c:strRef>
          </c:cat>
          <c:val>
            <c:numRef>
              <c:f>Hoja6!$E$5:$E$9</c:f>
              <c:numCache>
                <c:formatCode>General</c:formatCode>
                <c:ptCount val="5"/>
                <c:pt idx="0">
                  <c:v>6.45</c:v>
                </c:pt>
                <c:pt idx="1">
                  <c:v>6.85</c:v>
                </c:pt>
                <c:pt idx="2">
                  <c:v>7.89</c:v>
                </c:pt>
                <c:pt idx="3">
                  <c:v>7.93</c:v>
                </c:pt>
                <c:pt idx="4">
                  <c:v>8.76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89961984"/>
        <c:axId val="41433280"/>
      </c:barChart>
      <c:catAx>
        <c:axId val="89961984"/>
        <c:scaling>
          <c:orientation val="maxMin"/>
        </c:scaling>
        <c:delete val="0"/>
        <c:axPos val="l"/>
        <c:majorTickMark val="none"/>
        <c:minorTickMark val="none"/>
        <c:tickLblPos val="nextTo"/>
        <c:txPr>
          <a:bodyPr/>
          <a:lstStyle/>
          <a:p>
            <a:pPr>
              <a:defRPr sz="1600"/>
            </a:pPr>
            <a:endParaRPr lang="es-ES"/>
          </a:p>
        </c:txPr>
        <c:crossAx val="41433280"/>
        <c:crosses val="autoZero"/>
        <c:auto val="1"/>
        <c:lblAlgn val="ctr"/>
        <c:lblOffset val="100"/>
        <c:noMultiLvlLbl val="0"/>
      </c:catAx>
      <c:valAx>
        <c:axId val="41433280"/>
        <c:scaling>
          <c:orientation val="minMax"/>
        </c:scaling>
        <c:delete val="1"/>
        <c:axPos val="t"/>
        <c:title>
          <c:tx>
            <c:rich>
              <a:bodyPr/>
              <a:lstStyle/>
              <a:p>
                <a:pPr>
                  <a:defRPr sz="1400"/>
                </a:pPr>
                <a:r>
                  <a:rPr lang="es-ES" sz="1400" dirty="0" smtClean="0"/>
                  <a:t>MFLOPS</a:t>
                </a:r>
              </a:p>
            </c:rich>
          </c:tx>
          <c:layout>
            <c:manualLayout>
              <c:xMode val="edge"/>
              <c:yMode val="edge"/>
              <c:x val="0.58781186708093536"/>
              <c:y val="0.94364199432386298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89961984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1400"/>
          </a:pPr>
          <a:endParaRPr lang="es-E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err="1" smtClean="0"/>
              <a:t>Comparativa</a:t>
            </a:r>
            <a:r>
              <a:rPr lang="en-US" baseline="0" dirty="0" smtClean="0"/>
              <a:t> </a:t>
            </a:r>
            <a:r>
              <a:rPr lang="en-US" dirty="0" smtClean="0"/>
              <a:t>entre </a:t>
            </a:r>
            <a:r>
              <a:rPr lang="en-US" dirty="0" err="1" smtClean="0"/>
              <a:t>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políticas</a:t>
            </a:r>
            <a:r>
              <a:rPr lang="en-US" baseline="0" dirty="0" smtClean="0"/>
              <a:t> </a:t>
            </a:r>
          </a:p>
          <a:p>
            <a:pPr>
              <a:defRPr/>
            </a:pPr>
            <a:r>
              <a:rPr lang="en-US" i="1" dirty="0" smtClean="0"/>
              <a:t>write-through </a:t>
            </a:r>
            <a:r>
              <a:rPr lang="en-US" i="0" dirty="0" smtClean="0"/>
              <a:t>y</a:t>
            </a:r>
            <a:r>
              <a:rPr lang="en-US" i="0" baseline="0" dirty="0" smtClean="0"/>
              <a:t> </a:t>
            </a:r>
            <a:r>
              <a:rPr lang="en-US" i="1" baseline="0" dirty="0" smtClean="0"/>
              <a:t>write-back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Hoja11!$E$2</c:f>
              <c:strCache>
                <c:ptCount val="1"/>
                <c:pt idx="0">
                  <c:v>Atlys v002</c:v>
                </c:pt>
              </c:strCache>
            </c:strRef>
          </c:tx>
          <c:invertIfNegative val="0"/>
          <c:cat>
            <c:strRef>
              <c:f>Hoja11!$B$3:$B$9</c:f>
              <c:strCache>
                <c:ptCount val="7"/>
                <c:pt idx="0">
                  <c:v>Dhrystone 2.1</c:v>
                </c:pt>
                <c:pt idx="1">
                  <c:v>Linpack SP Unroll</c:v>
                </c:pt>
                <c:pt idx="2">
                  <c:v>Linpack SP Roll</c:v>
                </c:pt>
                <c:pt idx="3">
                  <c:v>Linpack DP Unroll</c:v>
                </c:pt>
                <c:pt idx="4">
                  <c:v>Linpack DP Roll</c:v>
                </c:pt>
                <c:pt idx="5">
                  <c:v>Whetstone SP</c:v>
                </c:pt>
                <c:pt idx="6">
                  <c:v>Whetstone DP</c:v>
                </c:pt>
              </c:strCache>
            </c:strRef>
          </c:cat>
          <c:val>
            <c:numRef>
              <c:f>Hoja11!$E$3:$E$9</c:f>
              <c:numCache>
                <c:formatCode>0.00%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ser>
          <c:idx val="1"/>
          <c:order val="1"/>
          <c:tx>
            <c:strRef>
              <c:f>Hoja11!$F$2</c:f>
              <c:strCache>
                <c:ptCount val="1"/>
                <c:pt idx="0">
                  <c:v>Atlys v007</c:v>
                </c:pt>
              </c:strCache>
            </c:strRef>
          </c:tx>
          <c:spPr>
            <a:solidFill>
              <a:srgbClr val="FF9900"/>
            </a:solidFill>
          </c:spPr>
          <c:invertIfNegative val="0"/>
          <c:cat>
            <c:strRef>
              <c:f>Hoja11!$B$3:$B$9</c:f>
              <c:strCache>
                <c:ptCount val="7"/>
                <c:pt idx="0">
                  <c:v>Dhrystone 2.1</c:v>
                </c:pt>
                <c:pt idx="1">
                  <c:v>Linpack SP Unroll</c:v>
                </c:pt>
                <c:pt idx="2">
                  <c:v>Linpack SP Roll</c:v>
                </c:pt>
                <c:pt idx="3">
                  <c:v>Linpack DP Unroll</c:v>
                </c:pt>
                <c:pt idx="4">
                  <c:v>Linpack DP Roll</c:v>
                </c:pt>
                <c:pt idx="5">
                  <c:v>Whetstone SP</c:v>
                </c:pt>
                <c:pt idx="6">
                  <c:v>Whetstone DP</c:v>
                </c:pt>
              </c:strCache>
            </c:strRef>
          </c:cat>
          <c:val>
            <c:numRef>
              <c:f>Hoja11!$F$3:$F$9</c:f>
              <c:numCache>
                <c:formatCode>0.00%</c:formatCode>
                <c:ptCount val="7"/>
                <c:pt idx="0">
                  <c:v>1.1882635552505147</c:v>
                </c:pt>
                <c:pt idx="1">
                  <c:v>1.0433839479392624</c:v>
                </c:pt>
                <c:pt idx="2">
                  <c:v>1.030264817150063</c:v>
                </c:pt>
                <c:pt idx="3">
                  <c:v>1.1599999999999999</c:v>
                </c:pt>
                <c:pt idx="4">
                  <c:v>1.1599999999999999</c:v>
                </c:pt>
                <c:pt idx="5">
                  <c:v>1.1177899210686095</c:v>
                </c:pt>
                <c:pt idx="6">
                  <c:v>1.1266261925411969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1374080"/>
        <c:axId val="90529792"/>
      </c:barChart>
      <c:catAx>
        <c:axId val="9137408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s-ES"/>
          </a:p>
        </c:txPr>
        <c:crossAx val="90529792"/>
        <c:crosses val="autoZero"/>
        <c:auto val="1"/>
        <c:lblAlgn val="ctr"/>
        <c:lblOffset val="100"/>
        <c:noMultiLvlLbl val="0"/>
      </c:catAx>
      <c:valAx>
        <c:axId val="90529792"/>
        <c:scaling>
          <c:orientation val="minMax"/>
          <c:max val="1.2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s-ES" sz="1600" dirty="0" smtClean="0"/>
                  <a:t>Rendimiento relativo</a:t>
                </a:r>
              </a:p>
              <a:p>
                <a:pPr>
                  <a:defRPr sz="1400"/>
                </a:pPr>
                <a:r>
                  <a:rPr lang="es-ES" sz="1600" baseline="0" dirty="0" smtClean="0"/>
                  <a:t>a </a:t>
                </a:r>
                <a:r>
                  <a:rPr lang="es-ES" sz="1600" i="1" baseline="0" dirty="0" err="1" smtClean="0"/>
                  <a:t>write-through</a:t>
                </a:r>
                <a:endParaRPr lang="es-ES" sz="1400" dirty="0"/>
              </a:p>
            </c:rich>
          </c:tx>
          <c:layout>
            <c:manualLayout>
              <c:xMode val="edge"/>
              <c:yMode val="edge"/>
              <c:x val="6.1728395061728392E-3"/>
              <c:y val="0.18673422687694735"/>
            </c:manualLayout>
          </c:layout>
          <c:overlay val="0"/>
        </c:title>
        <c:numFmt formatCode="0.00%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s-ES"/>
          </a:p>
        </c:txPr>
        <c:crossAx val="9137408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s-E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 dirty="0" err="1"/>
              <a:t>VitiJumps</a:t>
            </a:r>
            <a:r>
              <a:rPr lang="es-ES" dirty="0"/>
              <a:t> - Predictor BTC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Hoja8!$B$3</c:f>
              <c:strCache>
                <c:ptCount val="1"/>
                <c:pt idx="0">
                  <c:v>Atlys v008 (Sin BTC)</c:v>
                </c:pt>
              </c:strCache>
            </c:strRef>
          </c:tx>
          <c:invertIfNegative val="0"/>
          <c:cat>
            <c:strRef>
              <c:f>Hoja8!$C$2:$M$2</c:f>
              <c:strCache>
                <c:ptCount val="11"/>
                <c:pt idx="0">
                  <c:v>1F+</c:v>
                </c:pt>
                <c:pt idx="1">
                  <c:v>1T+</c:v>
                </c:pt>
                <c:pt idx="2">
                  <c:v>1F1T+</c:v>
                </c:pt>
                <c:pt idx="3">
                  <c:v>2F2T+</c:v>
                </c:pt>
                <c:pt idx="4">
                  <c:v>4F4T+</c:v>
                </c:pt>
                <c:pt idx="5">
                  <c:v>8F8T+</c:v>
                </c:pt>
                <c:pt idx="6">
                  <c:v>16F16T+</c:v>
                </c:pt>
                <c:pt idx="7">
                  <c:v>1F1T+ / 2F2T+</c:v>
                </c:pt>
                <c:pt idx="8">
                  <c:v>2F2T+ / 4F2T+</c:v>
                </c:pt>
                <c:pt idx="9">
                  <c:v>4F4T+ / 8F8T+</c:v>
                </c:pt>
                <c:pt idx="10">
                  <c:v>8F8T+ / 16F16T+</c:v>
                </c:pt>
              </c:strCache>
            </c:strRef>
          </c:cat>
          <c:val>
            <c:numRef>
              <c:f>Hoja8!$C$3:$M$3</c:f>
              <c:numCache>
                <c:formatCode>General</c:formatCode>
                <c:ptCount val="11"/>
                <c:pt idx="0">
                  <c:v>21.184740000000001</c:v>
                </c:pt>
                <c:pt idx="1">
                  <c:v>23.843060000000001</c:v>
                </c:pt>
                <c:pt idx="2">
                  <c:v>22.434609999999999</c:v>
                </c:pt>
                <c:pt idx="3">
                  <c:v>22.434609999999999</c:v>
                </c:pt>
                <c:pt idx="4">
                  <c:v>22.434609999999999</c:v>
                </c:pt>
                <c:pt idx="5">
                  <c:v>22.432690000000001</c:v>
                </c:pt>
                <c:pt idx="6">
                  <c:v>22.432700000000001</c:v>
                </c:pt>
                <c:pt idx="7">
                  <c:v>2.7835100000000002</c:v>
                </c:pt>
                <c:pt idx="8">
                  <c:v>3.2753299999999999</c:v>
                </c:pt>
                <c:pt idx="9">
                  <c:v>3.5897399999999999</c:v>
                </c:pt>
                <c:pt idx="10">
                  <c:v>3.7716599999999998</c:v>
                </c:pt>
              </c:numCache>
            </c:numRef>
          </c:val>
        </c:ser>
        <c:ser>
          <c:idx val="3"/>
          <c:order val="1"/>
          <c:tx>
            <c:strRef>
              <c:f>Hoja8!$B$6</c:f>
              <c:strCache>
                <c:ptCount val="1"/>
                <c:pt idx="0">
                  <c:v>Atlys v009 (BTC - 2048)</c:v>
                </c:pt>
              </c:strCache>
            </c:strRef>
          </c:tx>
          <c:spPr>
            <a:solidFill>
              <a:srgbClr val="FF9900"/>
            </a:solidFill>
            <a:ln>
              <a:solidFill>
                <a:srgbClr val="FF9900"/>
              </a:solidFill>
            </a:ln>
          </c:spPr>
          <c:invertIfNegative val="0"/>
          <c:cat>
            <c:strRef>
              <c:f>Hoja8!$C$2:$M$2</c:f>
              <c:strCache>
                <c:ptCount val="11"/>
                <c:pt idx="0">
                  <c:v>1F+</c:v>
                </c:pt>
                <c:pt idx="1">
                  <c:v>1T+</c:v>
                </c:pt>
                <c:pt idx="2">
                  <c:v>1F1T+</c:v>
                </c:pt>
                <c:pt idx="3">
                  <c:v>2F2T+</c:v>
                </c:pt>
                <c:pt idx="4">
                  <c:v>4F4T+</c:v>
                </c:pt>
                <c:pt idx="5">
                  <c:v>8F8T+</c:v>
                </c:pt>
                <c:pt idx="6">
                  <c:v>16F16T+</c:v>
                </c:pt>
                <c:pt idx="7">
                  <c:v>1F1T+ / 2F2T+</c:v>
                </c:pt>
                <c:pt idx="8">
                  <c:v>2F2T+ / 4F2T+</c:v>
                </c:pt>
                <c:pt idx="9">
                  <c:v>4F4T+ / 8F8T+</c:v>
                </c:pt>
                <c:pt idx="10">
                  <c:v>8F8T+ / 16F16T+</c:v>
                </c:pt>
              </c:strCache>
            </c:strRef>
          </c:cat>
          <c:val>
            <c:numRef>
              <c:f>Hoja8!$C$6:$M$6</c:f>
              <c:numCache>
                <c:formatCode>General</c:formatCode>
                <c:ptCount val="11"/>
                <c:pt idx="0">
                  <c:v>27.218340000000001</c:v>
                </c:pt>
                <c:pt idx="1">
                  <c:v>27.245509999999999</c:v>
                </c:pt>
                <c:pt idx="2">
                  <c:v>21.184740000000001</c:v>
                </c:pt>
                <c:pt idx="3">
                  <c:v>23.843060000000001</c:v>
                </c:pt>
                <c:pt idx="4">
                  <c:v>25.427129999999998</c:v>
                </c:pt>
                <c:pt idx="5">
                  <c:v>26.294820000000001</c:v>
                </c:pt>
                <c:pt idx="6">
                  <c:v>26.74652</c:v>
                </c:pt>
                <c:pt idx="7">
                  <c:v>2.8037399999999999</c:v>
                </c:pt>
                <c:pt idx="8">
                  <c:v>3.3434599999999999</c:v>
                </c:pt>
                <c:pt idx="9">
                  <c:v>3.7037</c:v>
                </c:pt>
                <c:pt idx="10">
                  <c:v>3.91174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1376128"/>
        <c:axId val="90531520"/>
      </c:barChart>
      <c:catAx>
        <c:axId val="913761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s-ES" sz="1400" dirty="0" err="1" smtClean="0"/>
                  <a:t>Benchmark</a:t>
                </a:r>
                <a:endParaRPr lang="es-ES" sz="1400" dirty="0"/>
              </a:p>
            </c:rich>
          </c:tx>
          <c:layout/>
          <c:overlay val="0"/>
        </c:title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s-ES"/>
          </a:p>
        </c:txPr>
        <c:crossAx val="90531520"/>
        <c:crosses val="autoZero"/>
        <c:auto val="1"/>
        <c:lblAlgn val="ctr"/>
        <c:lblOffset val="100"/>
        <c:noMultiLvlLbl val="0"/>
      </c:catAx>
      <c:valAx>
        <c:axId val="905315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ES" sz="1400" b="1" dirty="0" err="1" smtClean="0"/>
                  <a:t>VitiJumps</a:t>
                </a:r>
                <a:r>
                  <a:rPr lang="es-ES" sz="1400" b="1" dirty="0" smtClean="0"/>
                  <a:t>/segundo</a:t>
                </a:r>
                <a:endParaRPr lang="es-ES" sz="1400" b="1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800"/>
            </a:pPr>
            <a:endParaRPr lang="es-ES"/>
          </a:p>
        </c:txPr>
        <c:crossAx val="91376128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1200"/>
          </a:pPr>
          <a:endParaRPr lang="es-E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err="1"/>
              <a:t>VitiRAM</a:t>
            </a:r>
            <a:r>
              <a:rPr lang="en-US" dirty="0"/>
              <a:t> - </a:t>
            </a:r>
            <a:r>
              <a:rPr lang="en-US" dirty="0" err="1"/>
              <a:t>Copia</a:t>
            </a:r>
            <a:r>
              <a:rPr lang="en-US" dirty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– </a:t>
            </a:r>
            <a:r>
              <a:rPr lang="en-US" dirty="0" err="1" smtClean="0"/>
              <a:t>Evolución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versiones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Hoja9!$B$15</c:f>
              <c:strCache>
                <c:ptCount val="1"/>
                <c:pt idx="0">
                  <c:v>Nexys3 v024</c:v>
                </c:pt>
              </c:strCache>
            </c:strRef>
          </c:tx>
          <c:cat>
            <c:strRef>
              <c:f>Hoja9!$C$14:$Z$14</c:f>
              <c:strCache>
                <c:ptCount val="24"/>
                <c:pt idx="0">
                  <c:v>1 byte</c:v>
                </c:pt>
                <c:pt idx="1">
                  <c:v>2 byte</c:v>
                </c:pt>
                <c:pt idx="2">
                  <c:v>4 byte</c:v>
                </c:pt>
                <c:pt idx="3">
                  <c:v>8 byte</c:v>
                </c:pt>
                <c:pt idx="4">
                  <c:v>16 byte</c:v>
                </c:pt>
                <c:pt idx="5">
                  <c:v>32 byte</c:v>
                </c:pt>
                <c:pt idx="6">
                  <c:v>64 byte</c:v>
                </c:pt>
                <c:pt idx="7">
                  <c:v>128 byte</c:v>
                </c:pt>
                <c:pt idx="8">
                  <c:v>256 byte</c:v>
                </c:pt>
                <c:pt idx="9">
                  <c:v>512 byte</c:v>
                </c:pt>
                <c:pt idx="10">
                  <c:v>1 KB</c:v>
                </c:pt>
                <c:pt idx="11">
                  <c:v>2 KB</c:v>
                </c:pt>
                <c:pt idx="12">
                  <c:v>4 KB</c:v>
                </c:pt>
                <c:pt idx="13">
                  <c:v>8 KB</c:v>
                </c:pt>
                <c:pt idx="14">
                  <c:v>16 KB</c:v>
                </c:pt>
                <c:pt idx="15">
                  <c:v>32 KB</c:v>
                </c:pt>
                <c:pt idx="16">
                  <c:v>64 KB</c:v>
                </c:pt>
                <c:pt idx="17">
                  <c:v>128 KB</c:v>
                </c:pt>
                <c:pt idx="18">
                  <c:v>256 KB</c:v>
                </c:pt>
                <c:pt idx="19">
                  <c:v>512 KB</c:v>
                </c:pt>
                <c:pt idx="20">
                  <c:v>1 MB</c:v>
                </c:pt>
                <c:pt idx="21">
                  <c:v>2 MB</c:v>
                </c:pt>
                <c:pt idx="22">
                  <c:v>4 MB</c:v>
                </c:pt>
                <c:pt idx="23">
                  <c:v>8 MB</c:v>
                </c:pt>
              </c:strCache>
            </c:strRef>
          </c:cat>
          <c:val>
            <c:numRef>
              <c:f>Hoja9!$C$15:$Z$15</c:f>
              <c:numCache>
                <c:formatCode>General</c:formatCode>
                <c:ptCount val="24"/>
                <c:pt idx="0">
                  <c:v>3.5264500000000001</c:v>
                </c:pt>
                <c:pt idx="1">
                  <c:v>4.8913099999999998</c:v>
                </c:pt>
                <c:pt idx="2">
                  <c:v>6.8063200000000004</c:v>
                </c:pt>
                <c:pt idx="3">
                  <c:v>8.2901900000000008</c:v>
                </c:pt>
                <c:pt idx="4">
                  <c:v>23.7974</c:v>
                </c:pt>
                <c:pt idx="5">
                  <c:v>23.857849999999999</c:v>
                </c:pt>
                <c:pt idx="6">
                  <c:v>23.857849999999999</c:v>
                </c:pt>
                <c:pt idx="7">
                  <c:v>23.857849999999999</c:v>
                </c:pt>
                <c:pt idx="8">
                  <c:v>23.857849999999999</c:v>
                </c:pt>
                <c:pt idx="9">
                  <c:v>23.857849999999999</c:v>
                </c:pt>
                <c:pt idx="10">
                  <c:v>23.857849999999999</c:v>
                </c:pt>
                <c:pt idx="11">
                  <c:v>23.857849999999999</c:v>
                </c:pt>
                <c:pt idx="12">
                  <c:v>23.79749</c:v>
                </c:pt>
                <c:pt idx="13">
                  <c:v>23.79749</c:v>
                </c:pt>
                <c:pt idx="14">
                  <c:v>23.73742</c:v>
                </c:pt>
                <c:pt idx="15">
                  <c:v>13.636340000000001</c:v>
                </c:pt>
                <c:pt idx="16">
                  <c:v>13.636340000000001</c:v>
                </c:pt>
                <c:pt idx="17">
                  <c:v>13.636340000000001</c:v>
                </c:pt>
                <c:pt idx="18">
                  <c:v>13.63639</c:v>
                </c:pt>
                <c:pt idx="19">
                  <c:v>13.63639</c:v>
                </c:pt>
                <c:pt idx="20">
                  <c:v>13.63639</c:v>
                </c:pt>
                <c:pt idx="21">
                  <c:v>13.60206</c:v>
                </c:pt>
                <c:pt idx="22">
                  <c:v>13.60201</c:v>
                </c:pt>
                <c:pt idx="23">
                  <c:v>13.63639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Hoja9!$B$16</c:f>
              <c:strCache>
                <c:ptCount val="1"/>
                <c:pt idx="0">
                  <c:v>Atlys v002</c:v>
                </c:pt>
              </c:strCache>
            </c:strRef>
          </c:tx>
          <c:spPr>
            <a:ln>
              <a:solidFill>
                <a:srgbClr val="FF9900"/>
              </a:solidFill>
            </a:ln>
          </c:spPr>
          <c:marker>
            <c:spPr>
              <a:solidFill>
                <a:srgbClr val="FF9900"/>
              </a:solidFill>
              <a:ln>
                <a:solidFill>
                  <a:srgbClr val="FF9900"/>
                </a:solidFill>
              </a:ln>
            </c:spPr>
          </c:marker>
          <c:cat>
            <c:strRef>
              <c:f>Hoja9!$C$14:$Z$14</c:f>
              <c:strCache>
                <c:ptCount val="24"/>
                <c:pt idx="0">
                  <c:v>1 byte</c:v>
                </c:pt>
                <c:pt idx="1">
                  <c:v>2 byte</c:v>
                </c:pt>
                <c:pt idx="2">
                  <c:v>4 byte</c:v>
                </c:pt>
                <c:pt idx="3">
                  <c:v>8 byte</c:v>
                </c:pt>
                <c:pt idx="4">
                  <c:v>16 byte</c:v>
                </c:pt>
                <c:pt idx="5">
                  <c:v>32 byte</c:v>
                </c:pt>
                <c:pt idx="6">
                  <c:v>64 byte</c:v>
                </c:pt>
                <c:pt idx="7">
                  <c:v>128 byte</c:v>
                </c:pt>
                <c:pt idx="8">
                  <c:v>256 byte</c:v>
                </c:pt>
                <c:pt idx="9">
                  <c:v>512 byte</c:v>
                </c:pt>
                <c:pt idx="10">
                  <c:v>1 KB</c:v>
                </c:pt>
                <c:pt idx="11">
                  <c:v>2 KB</c:v>
                </c:pt>
                <c:pt idx="12">
                  <c:v>4 KB</c:v>
                </c:pt>
                <c:pt idx="13">
                  <c:v>8 KB</c:v>
                </c:pt>
                <c:pt idx="14">
                  <c:v>16 KB</c:v>
                </c:pt>
                <c:pt idx="15">
                  <c:v>32 KB</c:v>
                </c:pt>
                <c:pt idx="16">
                  <c:v>64 KB</c:v>
                </c:pt>
                <c:pt idx="17">
                  <c:v>128 KB</c:v>
                </c:pt>
                <c:pt idx="18">
                  <c:v>256 KB</c:v>
                </c:pt>
                <c:pt idx="19">
                  <c:v>512 KB</c:v>
                </c:pt>
                <c:pt idx="20">
                  <c:v>1 MB</c:v>
                </c:pt>
                <c:pt idx="21">
                  <c:v>2 MB</c:v>
                </c:pt>
                <c:pt idx="22">
                  <c:v>4 MB</c:v>
                </c:pt>
                <c:pt idx="23">
                  <c:v>8 MB</c:v>
                </c:pt>
              </c:strCache>
            </c:strRef>
          </c:cat>
          <c:val>
            <c:numRef>
              <c:f>Hoja9!$C$16:$Z$16</c:f>
              <c:numCache>
                <c:formatCode>General</c:formatCode>
                <c:ptCount val="24"/>
                <c:pt idx="0">
                  <c:v>3.5242</c:v>
                </c:pt>
                <c:pt idx="1">
                  <c:v>4.8929400000000003</c:v>
                </c:pt>
                <c:pt idx="2">
                  <c:v>6.8182</c:v>
                </c:pt>
                <c:pt idx="3">
                  <c:v>8.2901199999999999</c:v>
                </c:pt>
                <c:pt idx="4">
                  <c:v>28.282889999999998</c:v>
                </c:pt>
                <c:pt idx="5">
                  <c:v>38.578659999999999</c:v>
                </c:pt>
                <c:pt idx="6">
                  <c:v>47.79213</c:v>
                </c:pt>
                <c:pt idx="7">
                  <c:v>54.40804</c:v>
                </c:pt>
                <c:pt idx="8">
                  <c:v>58.734450000000002</c:v>
                </c:pt>
                <c:pt idx="9">
                  <c:v>61.068579999999997</c:v>
                </c:pt>
                <c:pt idx="10">
                  <c:v>62.311630000000001</c:v>
                </c:pt>
                <c:pt idx="11">
                  <c:v>62.784610000000001</c:v>
                </c:pt>
                <c:pt idx="12">
                  <c:v>63.265090000000001</c:v>
                </c:pt>
                <c:pt idx="13">
                  <c:v>63.265340000000002</c:v>
                </c:pt>
                <c:pt idx="14">
                  <c:v>63.265340000000002</c:v>
                </c:pt>
                <c:pt idx="15">
                  <c:v>63.265340000000002</c:v>
                </c:pt>
                <c:pt idx="16">
                  <c:v>38.190989999999999</c:v>
                </c:pt>
                <c:pt idx="17">
                  <c:v>38.095329999999997</c:v>
                </c:pt>
                <c:pt idx="18">
                  <c:v>38.095179999999999</c:v>
                </c:pt>
                <c:pt idx="19">
                  <c:v>38.190849999999998</c:v>
                </c:pt>
                <c:pt idx="20">
                  <c:v>38.095179999999999</c:v>
                </c:pt>
                <c:pt idx="21">
                  <c:v>38.095329999999997</c:v>
                </c:pt>
                <c:pt idx="22">
                  <c:v>38.190989999999999</c:v>
                </c:pt>
                <c:pt idx="23">
                  <c:v>38.190849999999998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Hoja9!$B$18</c:f>
              <c:strCache>
                <c:ptCount val="1"/>
                <c:pt idx="0">
                  <c:v>Atlys v017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cat>
            <c:strRef>
              <c:f>Hoja9!$C$14:$Z$14</c:f>
              <c:strCache>
                <c:ptCount val="24"/>
                <c:pt idx="0">
                  <c:v>1 byte</c:v>
                </c:pt>
                <c:pt idx="1">
                  <c:v>2 byte</c:v>
                </c:pt>
                <c:pt idx="2">
                  <c:v>4 byte</c:v>
                </c:pt>
                <c:pt idx="3">
                  <c:v>8 byte</c:v>
                </c:pt>
                <c:pt idx="4">
                  <c:v>16 byte</c:v>
                </c:pt>
                <c:pt idx="5">
                  <c:v>32 byte</c:v>
                </c:pt>
                <c:pt idx="6">
                  <c:v>64 byte</c:v>
                </c:pt>
                <c:pt idx="7">
                  <c:v>128 byte</c:v>
                </c:pt>
                <c:pt idx="8">
                  <c:v>256 byte</c:v>
                </c:pt>
                <c:pt idx="9">
                  <c:v>512 byte</c:v>
                </c:pt>
                <c:pt idx="10">
                  <c:v>1 KB</c:v>
                </c:pt>
                <c:pt idx="11">
                  <c:v>2 KB</c:v>
                </c:pt>
                <c:pt idx="12">
                  <c:v>4 KB</c:v>
                </c:pt>
                <c:pt idx="13">
                  <c:v>8 KB</c:v>
                </c:pt>
                <c:pt idx="14">
                  <c:v>16 KB</c:v>
                </c:pt>
                <c:pt idx="15">
                  <c:v>32 KB</c:v>
                </c:pt>
                <c:pt idx="16">
                  <c:v>64 KB</c:v>
                </c:pt>
                <c:pt idx="17">
                  <c:v>128 KB</c:v>
                </c:pt>
                <c:pt idx="18">
                  <c:v>256 KB</c:v>
                </c:pt>
                <c:pt idx="19">
                  <c:v>512 KB</c:v>
                </c:pt>
                <c:pt idx="20">
                  <c:v>1 MB</c:v>
                </c:pt>
                <c:pt idx="21">
                  <c:v>2 MB</c:v>
                </c:pt>
                <c:pt idx="22">
                  <c:v>4 MB</c:v>
                </c:pt>
                <c:pt idx="23">
                  <c:v>8 MB</c:v>
                </c:pt>
              </c:strCache>
            </c:strRef>
          </c:cat>
          <c:val>
            <c:numRef>
              <c:f>Hoja9!$C$18:$Z$18</c:f>
              <c:numCache>
                <c:formatCode>General</c:formatCode>
                <c:ptCount val="24"/>
                <c:pt idx="0">
                  <c:v>3.6530100000000001</c:v>
                </c:pt>
                <c:pt idx="1">
                  <c:v>5.4237599999999997</c:v>
                </c:pt>
                <c:pt idx="2">
                  <c:v>7.3170799999999998</c:v>
                </c:pt>
                <c:pt idx="3">
                  <c:v>9.0908599999999993</c:v>
                </c:pt>
                <c:pt idx="4">
                  <c:v>30.534410000000001</c:v>
                </c:pt>
                <c:pt idx="5">
                  <c:v>42.747839999999997</c:v>
                </c:pt>
                <c:pt idx="6">
                  <c:v>54.545569999999998</c:v>
                </c:pt>
                <c:pt idx="7">
                  <c:v>63.589840000000002</c:v>
                </c:pt>
                <c:pt idx="8">
                  <c:v>64.809929999999994</c:v>
                </c:pt>
                <c:pt idx="9">
                  <c:v>57.435760000000002</c:v>
                </c:pt>
                <c:pt idx="10">
                  <c:v>54.40804</c:v>
                </c:pt>
                <c:pt idx="11">
                  <c:v>52.791849999999997</c:v>
                </c:pt>
                <c:pt idx="12">
                  <c:v>52.261360000000003</c:v>
                </c:pt>
                <c:pt idx="13">
                  <c:v>52.083379999999998</c:v>
                </c:pt>
                <c:pt idx="14">
                  <c:v>51.870399999999997</c:v>
                </c:pt>
                <c:pt idx="15">
                  <c:v>51.741439999999997</c:v>
                </c:pt>
                <c:pt idx="16">
                  <c:v>51.679650000000002</c:v>
                </c:pt>
                <c:pt idx="17">
                  <c:v>51.679650000000002</c:v>
                </c:pt>
                <c:pt idx="18">
                  <c:v>51.679650000000002</c:v>
                </c:pt>
                <c:pt idx="19">
                  <c:v>51.679650000000002</c:v>
                </c:pt>
                <c:pt idx="20">
                  <c:v>51.679650000000002</c:v>
                </c:pt>
                <c:pt idx="21">
                  <c:v>51.679450000000003</c:v>
                </c:pt>
                <c:pt idx="22">
                  <c:v>51.679650000000002</c:v>
                </c:pt>
                <c:pt idx="23">
                  <c:v>51.679450000000003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9736192"/>
        <c:axId val="90536128"/>
      </c:lineChart>
      <c:catAx>
        <c:axId val="89736192"/>
        <c:scaling>
          <c:orientation val="minMax"/>
        </c:scaling>
        <c:delete val="0"/>
        <c:axPos val="b"/>
        <c:majorGridlines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s-ES"/>
          </a:p>
        </c:txPr>
        <c:crossAx val="90536128"/>
        <c:crosses val="autoZero"/>
        <c:auto val="1"/>
        <c:lblAlgn val="ctr"/>
        <c:lblOffset val="100"/>
        <c:noMultiLvlLbl val="0"/>
      </c:catAx>
      <c:valAx>
        <c:axId val="9053612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 dirty="0"/>
                  <a:t>MB/s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600"/>
            </a:pPr>
            <a:endParaRPr lang="es-ES"/>
          </a:p>
        </c:txPr>
        <c:crossAx val="89736192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Dhrystone </a:t>
            </a:r>
            <a:r>
              <a:rPr lang="en-US" dirty="0" smtClean="0"/>
              <a:t>2.1 – </a:t>
            </a:r>
            <a:r>
              <a:rPr lang="en-US" dirty="0" err="1" smtClean="0"/>
              <a:t>Digilent</a:t>
            </a:r>
            <a:r>
              <a:rPr lang="en-US" dirty="0" smtClean="0"/>
              <a:t> </a:t>
            </a:r>
            <a:r>
              <a:rPr lang="en-US" dirty="0" err="1" smtClean="0"/>
              <a:t>Atlys</a:t>
            </a:r>
            <a:r>
              <a:rPr lang="en-US" dirty="0" smtClean="0"/>
              <a:t> – </a:t>
            </a:r>
            <a:r>
              <a:rPr lang="en-US" dirty="0" err="1" smtClean="0"/>
              <a:t>Optimizaciones</a:t>
            </a:r>
            <a:r>
              <a:rPr lang="en-US" dirty="0" smtClean="0"/>
              <a:t> </a:t>
            </a:r>
            <a:r>
              <a:rPr lang="en-US" dirty="0" err="1" smtClean="0"/>
              <a:t>generales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Hoja7!$C$2</c:f>
              <c:strCache>
                <c:ptCount val="1"/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600"/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Hoja7!$B$3:$B$7</c:f>
              <c:strCache>
                <c:ptCount val="5"/>
                <c:pt idx="0">
                  <c:v>-O0</c:v>
                </c:pt>
                <c:pt idx="1">
                  <c:v>-O1</c:v>
                </c:pt>
                <c:pt idx="2">
                  <c:v>-O2</c:v>
                </c:pt>
                <c:pt idx="3">
                  <c:v>-O3</c:v>
                </c:pt>
                <c:pt idx="4">
                  <c:v>-Os</c:v>
                </c:pt>
              </c:strCache>
            </c:strRef>
          </c:cat>
          <c:val>
            <c:numRef>
              <c:f>Hoja7!$C$3:$C$7</c:f>
              <c:numCache>
                <c:formatCode>General</c:formatCode>
                <c:ptCount val="5"/>
                <c:pt idx="0">
                  <c:v>51.38</c:v>
                </c:pt>
                <c:pt idx="1">
                  <c:v>106.63</c:v>
                </c:pt>
                <c:pt idx="2">
                  <c:v>117.05</c:v>
                </c:pt>
                <c:pt idx="3">
                  <c:v>173.46</c:v>
                </c:pt>
                <c:pt idx="4">
                  <c:v>109.72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89737728"/>
        <c:axId val="90534976"/>
      </c:barChart>
      <c:catAx>
        <c:axId val="8973772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600"/>
            </a:pPr>
            <a:endParaRPr lang="es-ES"/>
          </a:p>
        </c:txPr>
        <c:crossAx val="90534976"/>
        <c:crosses val="autoZero"/>
        <c:auto val="1"/>
        <c:lblAlgn val="ctr"/>
        <c:lblOffset val="100"/>
        <c:noMultiLvlLbl val="0"/>
      </c:catAx>
      <c:valAx>
        <c:axId val="90534976"/>
        <c:scaling>
          <c:orientation val="minMax"/>
          <c:max val="18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s-ES" sz="1600" dirty="0" smtClean="0"/>
                  <a:t>DMIPS</a:t>
                </a:r>
                <a:endParaRPr lang="es-ES" sz="1600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600"/>
            </a:pPr>
            <a:endParaRPr lang="es-ES"/>
          </a:p>
        </c:txPr>
        <c:crossAx val="89737728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34630601730339261"/>
          <c:y val="9.3106929202993474E-2"/>
          <c:w val="0.63671867405463201"/>
          <c:h val="0.8548134988610157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Hoja10!$C$2</c:f>
              <c:strCache>
                <c:ptCount val="1"/>
                <c:pt idx="0">
                  <c:v>Dhrystone 2.1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600"/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(Hoja10!$B$3:$B$9;Hoja10!$B$12:$B$13)</c:f>
              <c:strCache>
                <c:ptCount val="9"/>
                <c:pt idx="0">
                  <c:v>Atlys v017</c:v>
                </c:pt>
                <c:pt idx="1">
                  <c:v>Intel 80486 DX2 66MHz</c:v>
                </c:pt>
                <c:pt idx="2">
                  <c:v>Intel 80486 DX4 75MHz</c:v>
                </c:pt>
                <c:pt idx="3">
                  <c:v>Intel Pentium P5 60MHz</c:v>
                </c:pt>
                <c:pt idx="4">
                  <c:v>Intel Pentium P54C 75MHz</c:v>
                </c:pt>
                <c:pt idx="5">
                  <c:v>MIPS Allegrex 66MHz</c:v>
                </c:pt>
                <c:pt idx="6">
                  <c:v>MIPS Allegrex 75MHz</c:v>
                </c:pt>
                <c:pt idx="7">
                  <c:v>ARM946E-S 66MHz (ARM)</c:v>
                </c:pt>
                <c:pt idx="8">
                  <c:v>ARM946E-S 66MHz (Thumb)</c:v>
                </c:pt>
              </c:strCache>
            </c:strRef>
          </c:cat>
          <c:val>
            <c:numRef>
              <c:f>(Hoja10!$C$3:$C$9;Hoja10!$C$12:$C$13)</c:f>
              <c:numCache>
                <c:formatCode>General</c:formatCode>
                <c:ptCount val="9"/>
                <c:pt idx="0">
                  <c:v>173.46</c:v>
                </c:pt>
                <c:pt idx="1">
                  <c:v>37.68</c:v>
                </c:pt>
                <c:pt idx="2">
                  <c:v>42.79</c:v>
                </c:pt>
                <c:pt idx="3">
                  <c:v>63.77</c:v>
                </c:pt>
                <c:pt idx="4">
                  <c:v>77.48</c:v>
                </c:pt>
                <c:pt idx="5">
                  <c:v>74.180000000000007</c:v>
                </c:pt>
                <c:pt idx="6">
                  <c:v>84.3</c:v>
                </c:pt>
                <c:pt idx="7">
                  <c:v>95.9</c:v>
                </c:pt>
                <c:pt idx="8">
                  <c:v>66.680000000000007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11162880"/>
        <c:axId val="89860352"/>
      </c:barChart>
      <c:catAx>
        <c:axId val="111162880"/>
        <c:scaling>
          <c:orientation val="maxMin"/>
        </c:scaling>
        <c:delete val="0"/>
        <c:axPos val="l"/>
        <c:majorTickMark val="none"/>
        <c:minorTickMark val="none"/>
        <c:tickLblPos val="nextTo"/>
        <c:txPr>
          <a:bodyPr/>
          <a:lstStyle/>
          <a:p>
            <a:pPr>
              <a:defRPr sz="1600"/>
            </a:pPr>
            <a:endParaRPr lang="es-ES"/>
          </a:p>
        </c:txPr>
        <c:crossAx val="89860352"/>
        <c:crosses val="autoZero"/>
        <c:auto val="1"/>
        <c:lblAlgn val="ctr"/>
        <c:lblOffset val="100"/>
        <c:noMultiLvlLbl val="0"/>
      </c:catAx>
      <c:valAx>
        <c:axId val="89860352"/>
        <c:scaling>
          <c:orientation val="minMax"/>
        </c:scaling>
        <c:delete val="1"/>
        <c:axPos val="t"/>
        <c:title>
          <c:tx>
            <c:rich>
              <a:bodyPr/>
              <a:lstStyle/>
              <a:p>
                <a:pPr>
                  <a:defRPr sz="1400"/>
                </a:pPr>
                <a:r>
                  <a:rPr lang="es-ES" sz="1400" dirty="0" smtClean="0"/>
                  <a:t>DMIPS</a:t>
                </a:r>
                <a:endParaRPr lang="es-ES" sz="1400" dirty="0"/>
              </a:p>
            </c:rich>
          </c:tx>
          <c:layout>
            <c:manualLayout>
              <c:xMode val="edge"/>
              <c:yMode val="edge"/>
              <c:x val="0.62620856420725191"/>
              <c:y val="0.9478932594308844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111162880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err="1" smtClean="0"/>
              <a:t>Linpack</a:t>
            </a:r>
            <a:endParaRPr lang="en-US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35093564693302226"/>
          <c:y val="0.15989294299018306"/>
          <c:w val="0.63208904442500247"/>
          <c:h val="0.7880274850738261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Hoja10!$D$2</c:f>
              <c:strCache>
                <c:ptCount val="1"/>
                <c:pt idx="0">
                  <c:v>Linpack SP UNROLL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200"/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(Hoja10!$B$3:$B$9;Hoja10!$B$12:$B$13)</c:f>
              <c:strCache>
                <c:ptCount val="9"/>
                <c:pt idx="0">
                  <c:v>Atlys v017</c:v>
                </c:pt>
                <c:pt idx="1">
                  <c:v>Intel 80486 DX2 66MHz</c:v>
                </c:pt>
                <c:pt idx="2">
                  <c:v>Intel 80486 DX4 75MHz</c:v>
                </c:pt>
                <c:pt idx="3">
                  <c:v>Intel Pentium P5 60MHz</c:v>
                </c:pt>
                <c:pt idx="4">
                  <c:v>Intel Pentium P54C 75MHz</c:v>
                </c:pt>
                <c:pt idx="5">
                  <c:v>MIPS Allegrex 66MHz</c:v>
                </c:pt>
                <c:pt idx="6">
                  <c:v>MIPS Allegrex 75MHz</c:v>
                </c:pt>
                <c:pt idx="7">
                  <c:v>ARM946E-S 66MHz (ARM)</c:v>
                </c:pt>
                <c:pt idx="8">
                  <c:v>ARM946E-S 66MHz (Thumb)</c:v>
                </c:pt>
              </c:strCache>
            </c:strRef>
          </c:cat>
          <c:val>
            <c:numRef>
              <c:f>(Hoja10!$D$3:$D$9;Hoja10!$D$12:$D$13)</c:f>
              <c:numCache>
                <c:formatCode>General</c:formatCode>
                <c:ptCount val="9"/>
                <c:pt idx="0">
                  <c:v>11.12</c:v>
                </c:pt>
                <c:pt idx="1">
                  <c:v>3.58</c:v>
                </c:pt>
                <c:pt idx="2">
                  <c:v>3.91</c:v>
                </c:pt>
                <c:pt idx="3">
                  <c:v>8.61</c:v>
                </c:pt>
                <c:pt idx="4">
                  <c:v>11.27</c:v>
                </c:pt>
                <c:pt idx="5">
                  <c:v>6.44</c:v>
                </c:pt>
                <c:pt idx="6">
                  <c:v>7.24</c:v>
                </c:pt>
                <c:pt idx="7">
                  <c:v>1.29</c:v>
                </c:pt>
                <c:pt idx="8">
                  <c:v>1.1100000000000001</c:v>
                </c:pt>
              </c:numCache>
            </c:numRef>
          </c:val>
        </c:ser>
        <c:ser>
          <c:idx val="1"/>
          <c:order val="1"/>
          <c:tx>
            <c:strRef>
              <c:f>Hoja10!$E$2</c:f>
              <c:strCache>
                <c:ptCount val="1"/>
                <c:pt idx="0">
                  <c:v>Linpack SP ROLL</c:v>
                </c:pt>
              </c:strCache>
            </c:strRef>
          </c:tx>
          <c:spPr>
            <a:solidFill>
              <a:srgbClr val="FF9900"/>
            </a:solidFill>
          </c:spPr>
          <c:invertIfNegative val="0"/>
          <c:dLbls>
            <c:txPr>
              <a:bodyPr/>
              <a:lstStyle/>
              <a:p>
                <a:pPr>
                  <a:defRPr sz="1200"/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(Hoja10!$B$3:$B$9;Hoja10!$B$12:$B$13)</c:f>
              <c:strCache>
                <c:ptCount val="9"/>
                <c:pt idx="0">
                  <c:v>Atlys v017</c:v>
                </c:pt>
                <c:pt idx="1">
                  <c:v>Intel 80486 DX2 66MHz</c:v>
                </c:pt>
                <c:pt idx="2">
                  <c:v>Intel 80486 DX4 75MHz</c:v>
                </c:pt>
                <c:pt idx="3">
                  <c:v>Intel Pentium P5 60MHz</c:v>
                </c:pt>
                <c:pt idx="4">
                  <c:v>Intel Pentium P54C 75MHz</c:v>
                </c:pt>
                <c:pt idx="5">
                  <c:v>MIPS Allegrex 66MHz</c:v>
                </c:pt>
                <c:pt idx="6">
                  <c:v>MIPS Allegrex 75MHz</c:v>
                </c:pt>
                <c:pt idx="7">
                  <c:v>ARM946E-S 66MHz (ARM)</c:v>
                </c:pt>
                <c:pt idx="8">
                  <c:v>ARM946E-S 66MHz (Thumb)</c:v>
                </c:pt>
              </c:strCache>
            </c:strRef>
          </c:cat>
          <c:val>
            <c:numRef>
              <c:f>(Hoja10!$E$3:$E$9;Hoja10!$E$12:$E$13)</c:f>
              <c:numCache>
                <c:formatCode>General</c:formatCode>
                <c:ptCount val="9"/>
                <c:pt idx="0">
                  <c:v>9.2200000000000006</c:v>
                </c:pt>
                <c:pt idx="1">
                  <c:v>3.42</c:v>
                </c:pt>
                <c:pt idx="2">
                  <c:v>3.67</c:v>
                </c:pt>
                <c:pt idx="3">
                  <c:v>8.36</c:v>
                </c:pt>
                <c:pt idx="4">
                  <c:v>10.9</c:v>
                </c:pt>
                <c:pt idx="5">
                  <c:v>6.06</c:v>
                </c:pt>
                <c:pt idx="6">
                  <c:v>6.81</c:v>
                </c:pt>
                <c:pt idx="7">
                  <c:v>1.27</c:v>
                </c:pt>
                <c:pt idx="8">
                  <c:v>1.1100000000000001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11164928"/>
        <c:axId val="89863232"/>
      </c:barChart>
      <c:catAx>
        <c:axId val="111164928"/>
        <c:scaling>
          <c:orientation val="maxMin"/>
        </c:scaling>
        <c:delete val="0"/>
        <c:axPos val="l"/>
        <c:majorTickMark val="none"/>
        <c:minorTickMark val="none"/>
        <c:tickLblPos val="nextTo"/>
        <c:txPr>
          <a:bodyPr/>
          <a:lstStyle/>
          <a:p>
            <a:pPr>
              <a:defRPr sz="1600"/>
            </a:pPr>
            <a:endParaRPr lang="es-ES"/>
          </a:p>
        </c:txPr>
        <c:crossAx val="89863232"/>
        <c:crosses val="autoZero"/>
        <c:auto val="1"/>
        <c:lblAlgn val="ctr"/>
        <c:lblOffset val="100"/>
        <c:noMultiLvlLbl val="0"/>
      </c:catAx>
      <c:valAx>
        <c:axId val="89863232"/>
        <c:scaling>
          <c:orientation val="minMax"/>
        </c:scaling>
        <c:delete val="1"/>
        <c:axPos val="t"/>
        <c:title>
          <c:tx>
            <c:rich>
              <a:bodyPr/>
              <a:lstStyle/>
              <a:p>
                <a:pPr>
                  <a:defRPr sz="1200"/>
                </a:pPr>
                <a:r>
                  <a:rPr lang="es-ES" sz="1200" dirty="0" smtClean="0"/>
                  <a:t>MFLOPS</a:t>
                </a:r>
                <a:endParaRPr lang="es-ES" sz="1200" dirty="0"/>
              </a:p>
            </c:rich>
          </c:tx>
          <c:layout>
            <c:manualLayout>
              <c:xMode val="edge"/>
              <c:yMode val="edge"/>
              <c:x val="0.4735233790220667"/>
              <c:y val="0.93181335100606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111164928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1400"/>
          </a:pPr>
          <a:endParaRPr lang="es-E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Linpack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35093564693302226"/>
          <c:y val="0.17725280030217999"/>
          <c:w val="0.63208904442500247"/>
          <c:h val="0.7706676277618291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Hoja10!$F$2</c:f>
              <c:strCache>
                <c:ptCount val="1"/>
                <c:pt idx="0">
                  <c:v>Linpack DP UNROLL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200"/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(Hoja10!$B$3:$B$9;Hoja10!$B$12:$B$13)</c:f>
              <c:strCache>
                <c:ptCount val="9"/>
                <c:pt idx="0">
                  <c:v>Atlys v017</c:v>
                </c:pt>
                <c:pt idx="1">
                  <c:v>Intel 80486 DX2 66MHz</c:v>
                </c:pt>
                <c:pt idx="2">
                  <c:v>Intel 80486 DX4 75MHz</c:v>
                </c:pt>
                <c:pt idx="3">
                  <c:v>Intel Pentium P5 60MHz</c:v>
                </c:pt>
                <c:pt idx="4">
                  <c:v>Intel Pentium P54C 75MHz</c:v>
                </c:pt>
                <c:pt idx="5">
                  <c:v>MIPS Allegrex 66MHz</c:v>
                </c:pt>
                <c:pt idx="6">
                  <c:v>MIPS Allegrex 75MHz</c:v>
                </c:pt>
                <c:pt idx="7">
                  <c:v>ARM946E-S 66MHz (ARM)</c:v>
                </c:pt>
                <c:pt idx="8">
                  <c:v>ARM946E-S 66MHz (Thumb)</c:v>
                </c:pt>
              </c:strCache>
            </c:strRef>
          </c:cat>
          <c:val>
            <c:numRef>
              <c:f>(Hoja10!$F$3:$F$9;Hoja10!$F$12:$F$13)</c:f>
              <c:numCache>
                <c:formatCode>General</c:formatCode>
                <c:ptCount val="9"/>
                <c:pt idx="0">
                  <c:v>0.28999999999999998</c:v>
                </c:pt>
                <c:pt idx="1">
                  <c:v>3.21</c:v>
                </c:pt>
                <c:pt idx="2">
                  <c:v>3.25</c:v>
                </c:pt>
                <c:pt idx="3">
                  <c:v>7.72</c:v>
                </c:pt>
                <c:pt idx="4">
                  <c:v>10.72</c:v>
                </c:pt>
                <c:pt idx="5">
                  <c:v>0.18</c:v>
                </c:pt>
                <c:pt idx="6">
                  <c:v>0.2</c:v>
                </c:pt>
                <c:pt idx="7">
                  <c:v>0.75</c:v>
                </c:pt>
                <c:pt idx="8">
                  <c:v>0.67</c:v>
                </c:pt>
              </c:numCache>
            </c:numRef>
          </c:val>
        </c:ser>
        <c:ser>
          <c:idx val="1"/>
          <c:order val="1"/>
          <c:tx>
            <c:strRef>
              <c:f>Hoja10!$G$2</c:f>
              <c:strCache>
                <c:ptCount val="1"/>
                <c:pt idx="0">
                  <c:v>Linpack DP ROLL</c:v>
                </c:pt>
              </c:strCache>
            </c:strRef>
          </c:tx>
          <c:spPr>
            <a:solidFill>
              <a:srgbClr val="FF9900"/>
            </a:solidFill>
          </c:spPr>
          <c:invertIfNegative val="0"/>
          <c:dLbls>
            <c:txPr>
              <a:bodyPr/>
              <a:lstStyle/>
              <a:p>
                <a:pPr>
                  <a:defRPr sz="1200"/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(Hoja10!$B$3:$B$9;Hoja10!$B$12:$B$13)</c:f>
              <c:strCache>
                <c:ptCount val="9"/>
                <c:pt idx="0">
                  <c:v>Atlys v017</c:v>
                </c:pt>
                <c:pt idx="1">
                  <c:v>Intel 80486 DX2 66MHz</c:v>
                </c:pt>
                <c:pt idx="2">
                  <c:v>Intel 80486 DX4 75MHz</c:v>
                </c:pt>
                <c:pt idx="3">
                  <c:v>Intel Pentium P5 60MHz</c:v>
                </c:pt>
                <c:pt idx="4">
                  <c:v>Intel Pentium P54C 75MHz</c:v>
                </c:pt>
                <c:pt idx="5">
                  <c:v>MIPS Allegrex 66MHz</c:v>
                </c:pt>
                <c:pt idx="6">
                  <c:v>MIPS Allegrex 75MHz</c:v>
                </c:pt>
                <c:pt idx="7">
                  <c:v>ARM946E-S 66MHz (ARM)</c:v>
                </c:pt>
                <c:pt idx="8">
                  <c:v>ARM946E-S 66MHz (Thumb)</c:v>
                </c:pt>
              </c:strCache>
            </c:strRef>
          </c:cat>
          <c:val>
            <c:numRef>
              <c:f>(Hoja10!$G$3:$G$9;Hoja10!$G$12:$G$13)</c:f>
              <c:numCache>
                <c:formatCode>General</c:formatCode>
                <c:ptCount val="9"/>
                <c:pt idx="0">
                  <c:v>0.28999999999999998</c:v>
                </c:pt>
                <c:pt idx="1">
                  <c:v>3.06</c:v>
                </c:pt>
                <c:pt idx="2">
                  <c:v>3.09</c:v>
                </c:pt>
                <c:pt idx="3">
                  <c:v>7.44</c:v>
                </c:pt>
                <c:pt idx="4">
                  <c:v>10.050000000000001</c:v>
                </c:pt>
                <c:pt idx="5">
                  <c:v>0.18</c:v>
                </c:pt>
                <c:pt idx="6">
                  <c:v>0.2</c:v>
                </c:pt>
                <c:pt idx="7">
                  <c:v>0.75</c:v>
                </c:pt>
                <c:pt idx="8">
                  <c:v>0.68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11216640"/>
        <c:axId val="39157760"/>
      </c:barChart>
      <c:catAx>
        <c:axId val="111216640"/>
        <c:scaling>
          <c:orientation val="maxMin"/>
        </c:scaling>
        <c:delete val="0"/>
        <c:axPos val="l"/>
        <c:majorTickMark val="none"/>
        <c:minorTickMark val="none"/>
        <c:tickLblPos val="nextTo"/>
        <c:txPr>
          <a:bodyPr/>
          <a:lstStyle/>
          <a:p>
            <a:pPr>
              <a:defRPr sz="1600"/>
            </a:pPr>
            <a:endParaRPr lang="es-ES"/>
          </a:p>
        </c:txPr>
        <c:crossAx val="39157760"/>
        <c:crosses val="autoZero"/>
        <c:auto val="1"/>
        <c:lblAlgn val="ctr"/>
        <c:lblOffset val="100"/>
        <c:noMultiLvlLbl val="0"/>
      </c:catAx>
      <c:valAx>
        <c:axId val="39157760"/>
        <c:scaling>
          <c:orientation val="minMax"/>
        </c:scaling>
        <c:delete val="1"/>
        <c:axPos val="t"/>
        <c:title>
          <c:tx>
            <c:rich>
              <a:bodyPr/>
              <a:lstStyle/>
              <a:p>
                <a:pPr>
                  <a:defRPr sz="1200"/>
                </a:pPr>
                <a:r>
                  <a:rPr lang="es-ES" sz="1200" dirty="0" smtClean="0"/>
                  <a:t>MFLOPS</a:t>
                </a:r>
                <a:endParaRPr lang="es-ES" sz="1200" dirty="0"/>
              </a:p>
            </c:rich>
          </c:tx>
          <c:layout>
            <c:manualLayout>
              <c:xMode val="edge"/>
              <c:yMode val="edge"/>
              <c:x val="0.48278263828132595"/>
              <c:y val="0.9462798987660603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111216640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1400"/>
          </a:pPr>
          <a:endParaRPr lang="es-E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C55BC-9DE1-4604-B013-FBD237D06666}" type="datetimeFigureOut">
              <a:rPr lang="es-ES" smtClean="0"/>
              <a:t>17/10/2012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7E66D-3E24-459B-A1B9-1D0BC559A1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9561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E66D-3E24-459B-A1B9-1D0BC559A187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6198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E66D-3E24-459B-A1B9-1D0BC559A187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8550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E66D-3E24-459B-A1B9-1D0BC559A187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8947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E66D-3E24-459B-A1B9-1D0BC559A187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6600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E66D-3E24-459B-A1B9-1D0BC559A187}" type="slidenum">
              <a:rPr lang="es-ES" smtClean="0"/>
              <a:pPr/>
              <a:t>33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4DDB-6166-4240-BB45-386914B30734}" type="datetime1">
              <a:rPr lang="es-ES" smtClean="0"/>
              <a:t>17/10/2012</a:t>
            </a:fld>
            <a:endParaRPr lang="es-E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6154-6334-4A55-9509-10B2D8C4C712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4999-0E46-4EA7-9046-5DCD1F87B443}" type="datetime1">
              <a:rPr lang="es-ES" smtClean="0"/>
              <a:t>17/10/2012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6154-6334-4A55-9509-10B2D8C4C71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025A-E931-47F0-B63A-89443F2E4132}" type="datetime1">
              <a:rPr lang="es-ES" smtClean="0"/>
              <a:t>17/10/2012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6154-6334-4A55-9509-10B2D8C4C71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0E12-EEB9-4792-A2DF-0A71647873C4}" type="datetime1">
              <a:rPr lang="es-ES" smtClean="0"/>
              <a:t>17/10/2012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6154-6334-4A55-9509-10B2D8C4C71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6F6E-87FA-4E3C-99FE-C6D6BCA6AFBD}" type="datetime1">
              <a:rPr lang="es-ES" smtClean="0"/>
              <a:t>17/10/2012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6154-6334-4A55-9509-10B2D8C4C712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69AF-B383-4523-A1DB-F5FBF45F721B}" type="datetime1">
              <a:rPr lang="es-ES" smtClean="0"/>
              <a:t>17/10/2012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6154-6334-4A55-9509-10B2D8C4C71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D847-7294-4F57-82F8-7DF15187F7B2}" type="datetime1">
              <a:rPr lang="es-ES" smtClean="0"/>
              <a:t>17/10/2012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6154-6334-4A55-9509-10B2D8C4C71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D011-23E4-4095-9CBF-95EBDBEFDAAF}" type="datetime1">
              <a:rPr lang="es-ES" smtClean="0"/>
              <a:t>17/10/2012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6154-6334-4A55-9509-10B2D8C4C71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0D29-32CD-46A5-A199-3EF4E53FE27B}" type="datetime1">
              <a:rPr lang="es-ES" smtClean="0"/>
              <a:t>17/10/2012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6154-6334-4A55-9509-10B2D8C4C71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FBD9-608F-4339-8A4D-7AC8890E602C}" type="datetime1">
              <a:rPr lang="es-ES" smtClean="0"/>
              <a:t>17/10/2012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6154-6334-4A55-9509-10B2D8C4C71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B45F-D4D7-4D84-8C04-2EFDF32E4D98}" type="datetime1">
              <a:rPr lang="es-ES" smtClean="0"/>
              <a:t>17/10/2012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D376154-6334-4A55-9509-10B2D8C4C712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CD58B69-1FBC-41F4-AEEF-6438C7987E9F}" type="datetime1">
              <a:rPr lang="es-ES" smtClean="0"/>
              <a:t>17/10/2012</a:t>
            </a:fld>
            <a:endParaRPr lang="es-E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D376154-6334-4A55-9509-10B2D8C4C712}" type="slidenum">
              <a:rPr lang="es-ES" smtClean="0"/>
              <a:t>‹Nº›</a:t>
            </a:fld>
            <a:endParaRPr lang="es-E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10.jpeg"/><Relationship Id="rId7" Type="http://schemas.microsoft.com/office/2007/relationships/hdphoto" Target="../media/hdphoto2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microsoft.com/office/2007/relationships/hdphoto" Target="../media/hdphoto1.wdp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ES" sz="4600" dirty="0" smtClean="0"/>
              <a:t>Estudio de arquitecturas en </a:t>
            </a:r>
            <a:r>
              <a:rPr lang="es-ES" sz="4600" dirty="0" err="1" smtClean="0"/>
              <a:t>soft-processors</a:t>
            </a:r>
            <a:r>
              <a:rPr lang="es-ES" sz="4600" dirty="0" smtClean="0"/>
              <a:t> y comparativa de rendimiento y consumo con procesadores comerciales</a:t>
            </a:r>
            <a:endParaRPr lang="es-ES" sz="4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Autor:     Víctor Nieto Talaván</a:t>
            </a:r>
          </a:p>
          <a:p>
            <a:r>
              <a:rPr lang="es-ES" dirty="0" smtClean="0"/>
              <a:t>Tutores:   David Expósito Singh</a:t>
            </a:r>
          </a:p>
          <a:p>
            <a:r>
              <a:rPr lang="es-ES" dirty="0" smtClean="0"/>
              <a:t>Óscar Pérez Alonso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4989981"/>
            <a:ext cx="4103313" cy="14401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Relaxed" fov="2700000">
              <a:rot lat="20298295" lon="20449059" rev="572214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78781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s-ES" dirty="0" smtClean="0"/>
              <a:t>Pruebas de rendimiento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6154-6334-4A55-9509-10B2D8C4C712}" type="slidenum">
              <a:rPr lang="es-ES" sz="2400" smtClean="0"/>
              <a:t>10</a:t>
            </a:fld>
            <a:endParaRPr lang="es-E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894" y="1700807"/>
            <a:ext cx="3446306" cy="4989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 descr="C:\Users\Marco Antonio\Downloads\imag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4" y="6093296"/>
            <a:ext cx="694382" cy="69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17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s-ES" dirty="0" smtClean="0"/>
              <a:t>Pruebas de rendimiento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err="1" smtClean="0"/>
              <a:t>Dhrystone</a:t>
            </a:r>
            <a:r>
              <a:rPr lang="es-ES" dirty="0" smtClean="0"/>
              <a:t> 2.1</a:t>
            </a:r>
          </a:p>
          <a:p>
            <a:pPr lvl="1"/>
            <a:r>
              <a:rPr lang="es-ES" dirty="0" smtClean="0"/>
              <a:t>Evaluación de la unidad ALU del procesador</a:t>
            </a:r>
          </a:p>
          <a:p>
            <a:pPr lvl="1"/>
            <a:r>
              <a:rPr lang="es-ES" dirty="0" smtClean="0"/>
              <a:t>Rendimiento en </a:t>
            </a:r>
            <a:r>
              <a:rPr lang="es-ES" b="1" dirty="0" smtClean="0">
                <a:solidFill>
                  <a:schemeClr val="accent1">
                    <a:lumMod val="50000"/>
                  </a:schemeClr>
                </a:solidFill>
              </a:rPr>
              <a:t>DMIPS</a:t>
            </a:r>
          </a:p>
          <a:p>
            <a:r>
              <a:rPr lang="es-ES" dirty="0" err="1" smtClean="0"/>
              <a:t>Linpack</a:t>
            </a:r>
            <a:r>
              <a:rPr lang="es-ES" dirty="0" smtClean="0"/>
              <a:t> 100x100</a:t>
            </a:r>
          </a:p>
          <a:p>
            <a:pPr lvl="1"/>
            <a:r>
              <a:rPr lang="es-ES" dirty="0" smtClean="0"/>
              <a:t>Evaluación de la unidad FPU del procesador</a:t>
            </a:r>
          </a:p>
          <a:p>
            <a:pPr lvl="1"/>
            <a:r>
              <a:rPr lang="es-ES" dirty="0" smtClean="0"/>
              <a:t>Posibilidad de seleccionar precisión simple o doble</a:t>
            </a:r>
          </a:p>
          <a:p>
            <a:pPr lvl="1"/>
            <a:r>
              <a:rPr lang="es-ES" dirty="0" smtClean="0"/>
              <a:t>Posibilidad de seleccionar código optimizado manualmente</a:t>
            </a:r>
          </a:p>
          <a:p>
            <a:pPr lvl="1"/>
            <a:r>
              <a:rPr lang="es-ES" dirty="0" smtClean="0"/>
              <a:t>Rendimiento en </a:t>
            </a:r>
            <a:r>
              <a:rPr lang="es-ES" b="1" dirty="0" smtClean="0">
                <a:solidFill>
                  <a:schemeClr val="accent1">
                    <a:lumMod val="50000"/>
                  </a:schemeClr>
                </a:solidFill>
              </a:rPr>
              <a:t>MFLOPS</a:t>
            </a:r>
          </a:p>
          <a:p>
            <a:r>
              <a:rPr lang="es-ES" dirty="0" err="1" smtClean="0"/>
              <a:t>Whetstone</a:t>
            </a:r>
            <a:endParaRPr lang="es-ES" dirty="0"/>
          </a:p>
          <a:p>
            <a:pPr lvl="1"/>
            <a:r>
              <a:rPr lang="es-ES" dirty="0" smtClean="0"/>
              <a:t>Evaluación de las unidades ALU y FPU del procesador</a:t>
            </a:r>
          </a:p>
          <a:p>
            <a:pPr lvl="1"/>
            <a:r>
              <a:rPr lang="es-ES" dirty="0" smtClean="0"/>
              <a:t>Posibilidad de seleccionar precisión simple o doble</a:t>
            </a:r>
          </a:p>
          <a:p>
            <a:pPr lvl="1"/>
            <a:r>
              <a:rPr lang="es-ES" dirty="0" smtClean="0"/>
              <a:t>Rendimiento en </a:t>
            </a:r>
            <a:r>
              <a:rPr lang="es-ES" b="1" dirty="0" smtClean="0">
                <a:solidFill>
                  <a:schemeClr val="accent1">
                    <a:lumMod val="50000"/>
                  </a:schemeClr>
                </a:solidFill>
              </a:rPr>
              <a:t>MWIPS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6154-6334-4A55-9509-10B2D8C4C712}" type="slidenum">
              <a:rPr lang="es-ES" sz="2400" smtClean="0"/>
              <a:t>11</a:t>
            </a:fld>
            <a:endParaRPr lang="es-ES" sz="2400"/>
          </a:p>
        </p:txBody>
      </p:sp>
      <p:pic>
        <p:nvPicPr>
          <p:cNvPr id="7" name="Picture 4" descr="C:\Users\Marco Antonio\Downloads\ima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4" y="6093296"/>
            <a:ext cx="694382" cy="69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48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s-ES" dirty="0" smtClean="0"/>
              <a:t>Pruebas de rendimiento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805888"/>
          </a:xfrm>
        </p:spPr>
        <p:txBody>
          <a:bodyPr>
            <a:normAutofit fontScale="92500" lnSpcReduction="20000"/>
          </a:bodyPr>
          <a:lstStyle/>
          <a:p>
            <a:r>
              <a:rPr lang="es-ES" dirty="0" err="1" smtClean="0"/>
              <a:t>VitiJumps</a:t>
            </a:r>
            <a:endParaRPr lang="es-ES" dirty="0" smtClean="0"/>
          </a:p>
          <a:p>
            <a:pPr lvl="1"/>
            <a:r>
              <a:rPr lang="es-ES" dirty="0" smtClean="0"/>
              <a:t>Evaluación del rendimiento en saltos (</a:t>
            </a:r>
            <a:r>
              <a:rPr lang="es-ES" i="1" dirty="0" err="1" smtClean="0"/>
              <a:t>branch</a:t>
            </a:r>
            <a:r>
              <a:rPr lang="es-ES" i="1" dirty="0" smtClean="0"/>
              <a:t>, </a:t>
            </a:r>
            <a:r>
              <a:rPr lang="es-ES" i="1" dirty="0" err="1" smtClean="0"/>
              <a:t>jump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Unidades de predicción de saltos (BTC, BTB, etc.)</a:t>
            </a:r>
          </a:p>
          <a:p>
            <a:pPr lvl="1"/>
            <a:r>
              <a:rPr lang="es-ES" dirty="0" err="1" smtClean="0"/>
              <a:t>Tests</a:t>
            </a:r>
            <a:r>
              <a:rPr lang="es-ES" dirty="0" smtClean="0"/>
              <a:t> para saltos directos e indirectos</a:t>
            </a:r>
          </a:p>
          <a:p>
            <a:pPr lvl="1"/>
            <a:r>
              <a:rPr lang="es-ES" dirty="0" smtClean="0"/>
              <a:t>Comprobación para varias secuencias de saltos distintas </a:t>
            </a:r>
          </a:p>
          <a:p>
            <a:pPr lvl="1"/>
            <a:r>
              <a:rPr lang="es-ES" dirty="0" smtClean="0"/>
              <a:t>Unidad de rendimiento propia: </a:t>
            </a:r>
            <a:r>
              <a:rPr lang="es-ES" b="1" dirty="0" err="1" smtClean="0">
                <a:solidFill>
                  <a:schemeClr val="accent1">
                    <a:lumMod val="50000"/>
                  </a:schemeClr>
                </a:solidFill>
              </a:rPr>
              <a:t>VitiJumps</a:t>
            </a:r>
            <a:r>
              <a:rPr lang="es-ES" b="1" dirty="0" smtClean="0">
                <a:solidFill>
                  <a:schemeClr val="accent1">
                    <a:lumMod val="50000"/>
                  </a:schemeClr>
                </a:solidFill>
              </a:rPr>
              <a:t>/segundo</a:t>
            </a:r>
          </a:p>
          <a:p>
            <a:pPr lvl="1"/>
            <a:endParaRPr lang="es-ES" dirty="0" smtClean="0"/>
          </a:p>
          <a:p>
            <a:r>
              <a:rPr lang="es-ES" dirty="0" err="1"/>
              <a:t>VitiRAM</a:t>
            </a:r>
            <a:endParaRPr lang="es-ES" dirty="0"/>
          </a:p>
          <a:p>
            <a:pPr lvl="1"/>
            <a:r>
              <a:rPr lang="es-ES" dirty="0"/>
              <a:t>Evaluación del ancho de banda de la memoria RAM</a:t>
            </a:r>
          </a:p>
          <a:p>
            <a:pPr lvl="1"/>
            <a:r>
              <a:rPr lang="es-ES" dirty="0"/>
              <a:t>Distinción de niveles de caché L1, L2 y RAM (datos)</a:t>
            </a:r>
          </a:p>
          <a:p>
            <a:pPr lvl="1"/>
            <a:r>
              <a:rPr lang="es-ES" dirty="0" err="1"/>
              <a:t>Tests</a:t>
            </a:r>
            <a:r>
              <a:rPr lang="es-ES" dirty="0"/>
              <a:t> para escritura de datos y copia de datos</a:t>
            </a:r>
          </a:p>
          <a:p>
            <a:pPr lvl="1"/>
            <a:r>
              <a:rPr lang="es-ES" dirty="0"/>
              <a:t>Uso de distintos tamaños de bloque de datos</a:t>
            </a:r>
          </a:p>
          <a:p>
            <a:pPr lvl="1"/>
            <a:r>
              <a:rPr lang="es-ES" dirty="0"/>
              <a:t>Unidad de rendimiento genérica: </a:t>
            </a:r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MB/s</a:t>
            </a:r>
          </a:p>
          <a:p>
            <a:pPr lvl="1"/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6154-6334-4A55-9509-10B2D8C4C712}" type="slidenum">
              <a:rPr lang="es-ES" sz="2400" smtClean="0"/>
              <a:t>12</a:t>
            </a:fld>
            <a:endParaRPr lang="es-ES" sz="2400" dirty="0"/>
          </a:p>
        </p:txBody>
      </p:sp>
      <p:pic>
        <p:nvPicPr>
          <p:cNvPr id="7" name="Picture 4" descr="C:\Users\Marco Antonio\Downloads\ima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4" y="6093296"/>
            <a:ext cx="694382" cy="69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81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s-ES" dirty="0" smtClean="0"/>
              <a:t>Evaluación – Primera iteración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Evaluación inicial sobre </a:t>
            </a:r>
            <a:r>
              <a:rPr lang="es-ES" dirty="0" smtClean="0"/>
              <a:t>Nexys3</a:t>
            </a:r>
          </a:p>
          <a:p>
            <a:r>
              <a:rPr lang="es-ES" dirty="0" smtClean="0"/>
              <a:t>Evaluación </a:t>
            </a:r>
            <a:r>
              <a:rPr lang="es-ES" dirty="0"/>
              <a:t>sobre módulos de aceleración de instrucciones hardware, predictor de saltos y tamaños de </a:t>
            </a:r>
            <a:r>
              <a:rPr lang="es-ES" dirty="0" smtClean="0"/>
              <a:t>caché</a:t>
            </a:r>
            <a:endParaRPr lang="es-ES" dirty="0"/>
          </a:p>
          <a:p>
            <a:r>
              <a:rPr lang="es-ES" dirty="0"/>
              <a:t>Obtención de la mejor plataforma para </a:t>
            </a:r>
            <a:r>
              <a:rPr lang="es-ES" dirty="0" err="1"/>
              <a:t>Digilent</a:t>
            </a:r>
            <a:r>
              <a:rPr lang="es-ES" dirty="0"/>
              <a:t> </a:t>
            </a:r>
            <a:r>
              <a:rPr lang="es-ES" dirty="0" smtClean="0"/>
              <a:t>Nexys3</a:t>
            </a:r>
          </a:p>
          <a:p>
            <a:r>
              <a:rPr lang="es-ES" dirty="0" smtClean="0"/>
              <a:t>Evaluación de tres </a:t>
            </a:r>
            <a:r>
              <a:rPr lang="es-ES" dirty="0" err="1" smtClean="0"/>
              <a:t>benchmarks</a:t>
            </a:r>
            <a:r>
              <a:rPr lang="es-ES" dirty="0" smtClean="0"/>
              <a:t> en una plataforma con distintos diseños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6154-6334-4A55-9509-10B2D8C4C712}" type="slidenum">
              <a:rPr lang="es-ES" sz="2400" smtClean="0"/>
              <a:t>13</a:t>
            </a:fld>
            <a:endParaRPr lang="es-ES" sz="2400" dirty="0"/>
          </a:p>
        </p:txBody>
      </p:sp>
      <p:pic>
        <p:nvPicPr>
          <p:cNvPr id="7" name="Picture 4" descr="C:\Users\Marco Antonio\Downloads\ima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4" y="6093296"/>
            <a:ext cx="694382" cy="69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69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s-ES" dirty="0" smtClean="0"/>
              <a:t>Evaluación – Primera iteración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6154-6334-4A55-9509-10B2D8C4C712}" type="slidenum">
              <a:rPr lang="es-ES" sz="2800" smtClean="0"/>
              <a:t>14</a:t>
            </a:fld>
            <a:endParaRPr lang="es-ES" sz="2800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1421853"/>
              </p:ext>
            </p:extLst>
          </p:nvPr>
        </p:nvGraphicFramePr>
        <p:xfrm>
          <a:off x="457200" y="1700809"/>
          <a:ext cx="8229600" cy="496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4" descr="C:\Users\Marco Antonio\Downloads\imag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4" y="6093296"/>
            <a:ext cx="694382" cy="69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67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s-ES" dirty="0" smtClean="0"/>
              <a:t>Evaluación – Segunda iteración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Evaluación </a:t>
            </a:r>
            <a:r>
              <a:rPr lang="es-ES" dirty="0" smtClean="0"/>
              <a:t>sobre Nexys3 y </a:t>
            </a:r>
            <a:r>
              <a:rPr lang="es-ES" dirty="0" err="1" smtClean="0"/>
              <a:t>Atlys</a:t>
            </a:r>
            <a:r>
              <a:rPr lang="es-ES" dirty="0" smtClean="0"/>
              <a:t> </a:t>
            </a:r>
            <a:endParaRPr lang="es-ES" dirty="0"/>
          </a:p>
          <a:p>
            <a:r>
              <a:rPr lang="es-ES" dirty="0" smtClean="0"/>
              <a:t>Estudio intensivo de cachés y predicción de saltos</a:t>
            </a:r>
          </a:p>
          <a:p>
            <a:pPr lvl="1"/>
            <a:r>
              <a:rPr lang="es-ES" dirty="0" smtClean="0"/>
              <a:t>Implementación de caches </a:t>
            </a:r>
            <a:r>
              <a:rPr lang="es-ES" i="1" dirty="0" err="1" smtClean="0"/>
              <a:t>stream</a:t>
            </a:r>
            <a:r>
              <a:rPr lang="es-ES" i="1" dirty="0" smtClean="0"/>
              <a:t> </a:t>
            </a:r>
            <a:r>
              <a:rPr lang="es-ES" dirty="0" smtClean="0"/>
              <a:t>y </a:t>
            </a:r>
            <a:r>
              <a:rPr lang="es-ES" i="1" dirty="0" err="1" smtClean="0"/>
              <a:t>victim</a:t>
            </a:r>
            <a:endParaRPr lang="es-ES" dirty="0" smtClean="0"/>
          </a:p>
          <a:p>
            <a:pPr lvl="1"/>
            <a:r>
              <a:rPr lang="es-ES" dirty="0" smtClean="0"/>
              <a:t>Implementación de distintos tamaños de línea de caché</a:t>
            </a:r>
          </a:p>
          <a:p>
            <a:r>
              <a:rPr lang="es-ES" dirty="0" smtClean="0"/>
              <a:t>Comparativa entre Nexys3 y </a:t>
            </a:r>
            <a:r>
              <a:rPr lang="es-ES" dirty="0" err="1" smtClean="0"/>
              <a:t>Atlys</a:t>
            </a:r>
            <a:r>
              <a:rPr lang="es-ES" dirty="0" smtClean="0"/>
              <a:t>, y selección de la mejor entre ellas</a:t>
            </a:r>
          </a:p>
          <a:p>
            <a:r>
              <a:rPr lang="es-ES" dirty="0" smtClean="0"/>
              <a:t>Cinco </a:t>
            </a:r>
            <a:r>
              <a:rPr lang="es-ES" dirty="0" err="1" smtClean="0"/>
              <a:t>benchmarks</a:t>
            </a:r>
            <a:r>
              <a:rPr lang="es-ES" dirty="0" smtClean="0"/>
              <a:t> evaluados en dos plataformas con distintas configuraciones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6154-6334-4A55-9509-10B2D8C4C712}" type="slidenum">
              <a:rPr lang="es-ES" sz="2800" smtClean="0"/>
              <a:t>15</a:t>
            </a:fld>
            <a:endParaRPr lang="es-ES" sz="2800" dirty="0"/>
          </a:p>
        </p:txBody>
      </p:sp>
      <p:pic>
        <p:nvPicPr>
          <p:cNvPr id="7" name="Picture 4" descr="C:\Users\Marco Antonio\Downloads\ima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4" y="6093296"/>
            <a:ext cx="694382" cy="69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61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s-ES" dirty="0" smtClean="0"/>
              <a:t>Evaluación – Segunda iteración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6154-6334-4A55-9509-10B2D8C4C712}" type="slidenum">
              <a:rPr lang="es-ES" sz="2800" smtClean="0"/>
              <a:t>16</a:t>
            </a:fld>
            <a:endParaRPr lang="es-ES" sz="2800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4519246"/>
              </p:ext>
            </p:extLst>
          </p:nvPr>
        </p:nvGraphicFramePr>
        <p:xfrm>
          <a:off x="457200" y="1772817"/>
          <a:ext cx="8579296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4" descr="C:\Users\Marco Antonio\Downloads\imag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4" y="6093296"/>
            <a:ext cx="694382" cy="69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51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s-ES" dirty="0" smtClean="0"/>
              <a:t>Evaluación – Segunda iteración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6154-6334-4A55-9509-10B2D8C4C712}" type="slidenum">
              <a:rPr lang="es-ES" sz="2800" smtClean="0"/>
              <a:t>17</a:t>
            </a:fld>
            <a:endParaRPr lang="es-ES" sz="2800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7118183"/>
              </p:ext>
            </p:extLst>
          </p:nvPr>
        </p:nvGraphicFramePr>
        <p:xfrm>
          <a:off x="457200" y="1772817"/>
          <a:ext cx="8229600" cy="4824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4" descr="C:\Users\Marco Antonio\Downloads\imag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4" y="6093296"/>
            <a:ext cx="694382" cy="69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97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s-ES" dirty="0" smtClean="0"/>
              <a:t>Evaluación – Segunda iteración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6154-6334-4A55-9509-10B2D8C4C712}" type="slidenum">
              <a:rPr lang="es-ES" sz="2800" smtClean="0"/>
              <a:t>18</a:t>
            </a:fld>
            <a:endParaRPr lang="es-ES" sz="2800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9159279"/>
              </p:ext>
            </p:extLst>
          </p:nvPr>
        </p:nvGraphicFramePr>
        <p:xfrm>
          <a:off x="457200" y="1772817"/>
          <a:ext cx="8229600" cy="4824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4" descr="C:\Users\Marco Antonio\Downloads\imag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4" y="6093296"/>
            <a:ext cx="694382" cy="69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54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s-ES" dirty="0" smtClean="0"/>
              <a:t>Evaluación – Segunda iteración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6154-6334-4A55-9509-10B2D8C4C712}" type="slidenum">
              <a:rPr lang="es-ES" sz="2800" smtClean="0"/>
              <a:t>19</a:t>
            </a:fld>
            <a:endParaRPr lang="es-ES" sz="280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3183556"/>
              </p:ext>
            </p:extLst>
          </p:nvPr>
        </p:nvGraphicFramePr>
        <p:xfrm>
          <a:off x="457200" y="1772817"/>
          <a:ext cx="8229600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4" descr="C:\Users\Marco Antonio\Downloads\imag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4" y="6093296"/>
            <a:ext cx="694382" cy="69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17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Arquitecturas hardware</a:t>
            </a:r>
          </a:p>
          <a:p>
            <a:r>
              <a:rPr lang="es-ES" dirty="0" smtClean="0"/>
              <a:t>Herramientas de desarrollo</a:t>
            </a:r>
          </a:p>
          <a:p>
            <a:r>
              <a:rPr lang="es-ES" dirty="0" smtClean="0"/>
              <a:t>Pruebas de rendimiento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Planificación</a:t>
            </a:r>
          </a:p>
          <a:p>
            <a:r>
              <a:rPr lang="es-ES" dirty="0" smtClean="0"/>
              <a:t>Presupuesto</a:t>
            </a:r>
          </a:p>
          <a:p>
            <a:r>
              <a:rPr lang="es-ES" dirty="0" smtClean="0"/>
              <a:t>Otras contribuciones</a:t>
            </a:r>
            <a:endParaRPr lang="es-ES" dirty="0"/>
          </a:p>
          <a:p>
            <a:r>
              <a:rPr lang="es-ES" dirty="0" smtClean="0"/>
              <a:t>Conclusiones</a:t>
            </a: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6154-6334-4A55-9509-10B2D8C4C712}" type="slidenum">
              <a:rPr lang="es-ES" sz="2400" smtClean="0"/>
              <a:t>2</a:t>
            </a:fld>
            <a:endParaRPr lang="es-ES" sz="2400" dirty="0"/>
          </a:p>
        </p:txBody>
      </p:sp>
      <p:pic>
        <p:nvPicPr>
          <p:cNvPr id="1028" name="Picture 4" descr="C:\Users\Marco Antonio\Downloads\imag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4" y="6093296"/>
            <a:ext cx="694382" cy="69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38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s-ES" dirty="0" smtClean="0"/>
              <a:t>Evaluación – Tercera iteración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Compilador GCC admite distintos tipos de optimizaciones</a:t>
            </a:r>
          </a:p>
          <a:p>
            <a:r>
              <a:rPr lang="es-ES" dirty="0" smtClean="0"/>
              <a:t>Selección de las mejores opciones de compilación</a:t>
            </a:r>
          </a:p>
          <a:p>
            <a:r>
              <a:rPr lang="es-ES" dirty="0" smtClean="0"/>
              <a:t>Optimizaciones globales y específicas</a:t>
            </a:r>
          </a:p>
          <a:p>
            <a:r>
              <a:rPr lang="es-ES" dirty="0" smtClean="0"/>
              <a:t>Evaluación de ocho optimizaciones distintas en la mejor plataforma de la iteración anterior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6154-6334-4A55-9509-10B2D8C4C712}" type="slidenum">
              <a:rPr lang="es-ES" sz="2800" smtClean="0"/>
              <a:t>20</a:t>
            </a:fld>
            <a:endParaRPr lang="es-ES" sz="2800" dirty="0"/>
          </a:p>
        </p:txBody>
      </p:sp>
      <p:pic>
        <p:nvPicPr>
          <p:cNvPr id="7" name="Picture 4" descr="C:\Users\Marco Antonio\Downloads\ima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4" y="6093296"/>
            <a:ext cx="694382" cy="69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86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s-ES" dirty="0" smtClean="0"/>
              <a:t>Evaluación – Tercera iteración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6154-6334-4A55-9509-10B2D8C4C712}" type="slidenum">
              <a:rPr lang="es-ES" sz="2800" smtClean="0"/>
              <a:t>21</a:t>
            </a:fld>
            <a:endParaRPr lang="es-ES" sz="280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7244866"/>
              </p:ext>
            </p:extLst>
          </p:nvPr>
        </p:nvGraphicFramePr>
        <p:xfrm>
          <a:off x="457200" y="1772817"/>
          <a:ext cx="8229600" cy="4551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4" descr="C:\Users\Marco Antonio\Downloads\imag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4" y="6093296"/>
            <a:ext cx="694382" cy="69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83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s-ES" dirty="0" smtClean="0"/>
              <a:t>Evaluación – Cuarta iteración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628800"/>
            <a:ext cx="8640960" cy="5040560"/>
          </a:xfrm>
        </p:spPr>
        <p:txBody>
          <a:bodyPr>
            <a:normAutofit fontScale="77500" lnSpcReduction="20000"/>
          </a:bodyPr>
          <a:lstStyle/>
          <a:p>
            <a:r>
              <a:rPr lang="es-ES" dirty="0" smtClean="0"/>
              <a:t>Procesador </a:t>
            </a:r>
            <a:r>
              <a:rPr lang="es-ES" b="1" dirty="0" smtClean="0">
                <a:solidFill>
                  <a:schemeClr val="accent1">
                    <a:lumMod val="50000"/>
                  </a:schemeClr>
                </a:solidFill>
              </a:rPr>
              <a:t>ARM ARM946E-S</a:t>
            </a:r>
            <a:r>
              <a:rPr lang="es-ES" dirty="0" smtClean="0"/>
              <a:t> (</a:t>
            </a:r>
            <a:r>
              <a:rPr lang="es-ES" dirty="0" err="1" smtClean="0"/>
              <a:t>Nintendo</a:t>
            </a:r>
            <a:r>
              <a:rPr lang="es-ES" dirty="0" smtClean="0"/>
              <a:t> DS, 66 MHz)</a:t>
            </a:r>
            <a:endParaRPr lang="es-ES" dirty="0"/>
          </a:p>
          <a:p>
            <a:pPr lvl="1"/>
            <a:r>
              <a:rPr lang="es-ES" dirty="0"/>
              <a:t>Unidad DSP: instrucciones MAC y contado de ceros</a:t>
            </a:r>
          </a:p>
          <a:p>
            <a:pPr lvl="1"/>
            <a:r>
              <a:rPr lang="es-ES" dirty="0"/>
              <a:t>4 KB de caché de datos, 8 KB de caché de </a:t>
            </a:r>
            <a:r>
              <a:rPr lang="es-ES" dirty="0" smtClean="0"/>
              <a:t>instrucciones</a:t>
            </a:r>
          </a:p>
          <a:p>
            <a:pPr lvl="1"/>
            <a:endParaRPr lang="es-ES" dirty="0"/>
          </a:p>
          <a:p>
            <a:r>
              <a:rPr lang="es-ES" dirty="0" smtClean="0"/>
              <a:t>Procesador </a:t>
            </a:r>
            <a:r>
              <a:rPr lang="es-ES" b="1" dirty="0" smtClean="0">
                <a:solidFill>
                  <a:schemeClr val="accent1">
                    <a:lumMod val="50000"/>
                  </a:schemeClr>
                </a:solidFill>
              </a:rPr>
              <a:t>MIPS </a:t>
            </a:r>
            <a:r>
              <a:rPr lang="es-ES" b="1" dirty="0" err="1" smtClean="0">
                <a:solidFill>
                  <a:schemeClr val="accent1">
                    <a:lumMod val="50000"/>
                  </a:schemeClr>
                </a:solidFill>
              </a:rPr>
              <a:t>Allegrex</a:t>
            </a:r>
            <a:r>
              <a:rPr lang="es-ES" dirty="0"/>
              <a:t> </a:t>
            </a:r>
            <a:r>
              <a:rPr lang="es-ES" dirty="0" smtClean="0"/>
              <a:t>(Sony </a:t>
            </a:r>
            <a:r>
              <a:rPr lang="es-ES" dirty="0" err="1" smtClean="0"/>
              <a:t>Playstation</a:t>
            </a:r>
            <a:r>
              <a:rPr lang="es-ES" dirty="0" smtClean="0"/>
              <a:t> Portable, 66 </a:t>
            </a:r>
            <a:r>
              <a:rPr lang="es-ES" dirty="0"/>
              <a:t>MHz </a:t>
            </a:r>
            <a:r>
              <a:rPr lang="es-ES" dirty="0" smtClean="0"/>
              <a:t>y 75 MHz)</a:t>
            </a:r>
          </a:p>
          <a:p>
            <a:pPr lvl="1"/>
            <a:r>
              <a:rPr lang="es-ES" dirty="0" smtClean="0"/>
              <a:t>Unidades FPU y VFPU</a:t>
            </a:r>
          </a:p>
          <a:p>
            <a:pPr lvl="1"/>
            <a:r>
              <a:rPr lang="es-ES" dirty="0" smtClean="0"/>
              <a:t>16 KB de caché de datos, 16 KB de caché de instrucciones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Procesadores </a:t>
            </a:r>
            <a:r>
              <a:rPr lang="es-ES" b="1" dirty="0" smtClean="0">
                <a:solidFill>
                  <a:schemeClr val="accent1">
                    <a:lumMod val="50000"/>
                  </a:schemeClr>
                </a:solidFill>
              </a:rPr>
              <a:t>Intel 80486 DX2 y DX4</a:t>
            </a:r>
            <a:r>
              <a:rPr lang="es-ES" b="1" dirty="0" smtClean="0"/>
              <a:t> (</a:t>
            </a:r>
            <a:r>
              <a:rPr lang="es-ES" dirty="0" smtClean="0"/>
              <a:t>66 MHz y 75 MHz)</a:t>
            </a:r>
            <a:endParaRPr lang="es-ES" dirty="0"/>
          </a:p>
          <a:p>
            <a:pPr lvl="1"/>
            <a:r>
              <a:rPr lang="es-ES" dirty="0" smtClean="0"/>
              <a:t>Unidad FPU de 80 bits</a:t>
            </a:r>
          </a:p>
          <a:p>
            <a:pPr lvl="1"/>
            <a:r>
              <a:rPr lang="es-ES" dirty="0" smtClean="0"/>
              <a:t>Cache de datos e instrucciones compartida de 8 KB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Procesadores </a:t>
            </a:r>
            <a:r>
              <a:rPr lang="es-ES" b="1" dirty="0" smtClean="0">
                <a:solidFill>
                  <a:schemeClr val="accent1">
                    <a:lumMod val="50000"/>
                  </a:schemeClr>
                </a:solidFill>
              </a:rPr>
              <a:t>Intel Pentium P5 y P54C</a:t>
            </a:r>
            <a:r>
              <a:rPr lang="es-ES" dirty="0"/>
              <a:t> </a:t>
            </a:r>
            <a:r>
              <a:rPr lang="es-ES" dirty="0" smtClean="0"/>
              <a:t>(60 MHz y 75 MHz)</a:t>
            </a:r>
          </a:p>
          <a:p>
            <a:pPr lvl="1"/>
            <a:r>
              <a:rPr lang="es-ES" dirty="0" smtClean="0"/>
              <a:t>Unidad </a:t>
            </a:r>
            <a:r>
              <a:rPr lang="es-ES" dirty="0"/>
              <a:t>FPU de 80 </a:t>
            </a:r>
            <a:r>
              <a:rPr lang="es-ES" dirty="0" smtClean="0"/>
              <a:t>bits</a:t>
            </a:r>
          </a:p>
          <a:p>
            <a:pPr lvl="1"/>
            <a:r>
              <a:rPr lang="es-ES" dirty="0" smtClean="0"/>
              <a:t>Bus de datos de 64 bits y diseño </a:t>
            </a:r>
            <a:r>
              <a:rPr lang="es-ES" dirty="0" err="1" smtClean="0"/>
              <a:t>superescalar</a:t>
            </a:r>
            <a:endParaRPr lang="es-ES" dirty="0"/>
          </a:p>
          <a:p>
            <a:pPr lvl="1"/>
            <a:r>
              <a:rPr lang="es-ES" dirty="0" smtClean="0"/>
              <a:t>8 KB de caché de datos, 8 KB de caché de instrucciones</a:t>
            </a:r>
          </a:p>
          <a:p>
            <a:endParaRPr lang="es-ES" dirty="0"/>
          </a:p>
          <a:p>
            <a:pPr marL="393192" lvl="1" indent="0">
              <a:buNone/>
            </a:pPr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6154-6334-4A55-9509-10B2D8C4C712}" type="slidenum">
              <a:rPr lang="es-ES" sz="2800" smtClean="0"/>
              <a:t>22</a:t>
            </a:fld>
            <a:endParaRPr lang="es-ES" sz="2800" dirty="0"/>
          </a:p>
        </p:txBody>
      </p:sp>
      <p:pic>
        <p:nvPicPr>
          <p:cNvPr id="7" name="Picture 4" descr="C:\Users\Marco Antonio\Downloads\imag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4" y="6093296"/>
            <a:ext cx="694382" cy="69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20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Marco Antonio\Downloads\ima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4" y="6093296"/>
            <a:ext cx="694382" cy="69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s-ES" dirty="0" smtClean="0"/>
              <a:t>Evaluación – Cuarta iteración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6154-6334-4A55-9509-10B2D8C4C712}" type="slidenum">
              <a:rPr lang="es-ES" sz="2800" smtClean="0"/>
              <a:t>23</a:t>
            </a:fld>
            <a:endParaRPr lang="es-ES" sz="2800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0156020"/>
              </p:ext>
            </p:extLst>
          </p:nvPr>
        </p:nvGraphicFramePr>
        <p:xfrm>
          <a:off x="427013" y="1543942"/>
          <a:ext cx="8229600" cy="4896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3501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Marco Antonio\Downloads\ima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4" y="6093296"/>
            <a:ext cx="694382" cy="69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s-ES" dirty="0" smtClean="0"/>
              <a:t>Evaluación – Cuarta iteración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6154-6334-4A55-9509-10B2D8C4C712}" type="slidenum">
              <a:rPr lang="es-ES" sz="2800" smtClean="0"/>
              <a:t>24</a:t>
            </a:fld>
            <a:endParaRPr lang="es-ES" sz="2800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008490"/>
              </p:ext>
            </p:extLst>
          </p:nvPr>
        </p:nvGraphicFramePr>
        <p:xfrm>
          <a:off x="457200" y="1700808"/>
          <a:ext cx="8229600" cy="4739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855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s-ES" dirty="0" smtClean="0"/>
              <a:t>Evaluación – Cuarta iteración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6154-6334-4A55-9509-10B2D8C4C712}" type="slidenum">
              <a:rPr lang="es-ES" sz="2800" smtClean="0"/>
              <a:t>25</a:t>
            </a:fld>
            <a:endParaRPr lang="es-ES" sz="2800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3607507"/>
              </p:ext>
            </p:extLst>
          </p:nvPr>
        </p:nvGraphicFramePr>
        <p:xfrm>
          <a:off x="457200" y="1700810"/>
          <a:ext cx="8229600" cy="4739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4" descr="C:\Users\Marco Antonio\Downloads\imag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4" y="6093296"/>
            <a:ext cx="694382" cy="69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56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s-ES" dirty="0" smtClean="0"/>
              <a:t>Evaluación – Cuarta iteración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6154-6334-4A55-9509-10B2D8C4C712}" type="slidenum">
              <a:rPr lang="es-ES" sz="2800" smtClean="0"/>
              <a:t>26</a:t>
            </a:fld>
            <a:endParaRPr lang="es-ES" sz="2800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8085326"/>
              </p:ext>
            </p:extLst>
          </p:nvPr>
        </p:nvGraphicFramePr>
        <p:xfrm>
          <a:off x="457200" y="1700809"/>
          <a:ext cx="8229600" cy="4739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4" descr="C:\Users\Marco Antonio\Downloads\imag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4" y="6093296"/>
            <a:ext cx="694382" cy="69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73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s-ES" dirty="0" smtClean="0"/>
              <a:t>Evaluación – Cuarta iteración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6154-6334-4A55-9509-10B2D8C4C712}" type="slidenum">
              <a:rPr lang="es-ES" sz="2800" smtClean="0"/>
              <a:t>27</a:t>
            </a:fld>
            <a:endParaRPr lang="es-ES" sz="280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1805550"/>
              </p:ext>
            </p:extLst>
          </p:nvPr>
        </p:nvGraphicFramePr>
        <p:xfrm>
          <a:off x="457200" y="1700809"/>
          <a:ext cx="8435280" cy="4839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4" descr="C:\Users\Marco Antonio\Downloads\imag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4" y="6093296"/>
            <a:ext cx="694382" cy="69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26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s-ES" dirty="0" smtClean="0"/>
              <a:t>Evaluación – Cuarta iteración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6154-6334-4A55-9509-10B2D8C4C712}" type="slidenum">
              <a:rPr lang="es-ES" sz="2800" smtClean="0"/>
              <a:t>28</a:t>
            </a:fld>
            <a:endParaRPr lang="es-ES" sz="2800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044532"/>
              </p:ext>
            </p:extLst>
          </p:nvPr>
        </p:nvGraphicFramePr>
        <p:xfrm>
          <a:off x="457200" y="1700807"/>
          <a:ext cx="8229600" cy="515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4" descr="C:\Users\Marco Antonio\Downloads\imag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4" y="6093296"/>
            <a:ext cx="694382" cy="69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79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s-ES" dirty="0" smtClean="0"/>
              <a:t>Evaluación – Cuarta iteración</a:t>
            </a:r>
            <a:endParaRPr lang="es-ES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0095916"/>
              </p:ext>
            </p:extLst>
          </p:nvPr>
        </p:nvGraphicFramePr>
        <p:xfrm>
          <a:off x="971600" y="2204864"/>
          <a:ext cx="7056784" cy="164592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376264"/>
                <a:gridCol w="2448272"/>
                <a:gridCol w="2232248"/>
              </a:tblGrid>
              <a:tr h="2686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Plataforma</a:t>
                      </a:r>
                      <a:endParaRPr lang="es-E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Rendimiento energético (DMIPS/Vatio)</a:t>
                      </a:r>
                      <a:endParaRPr lang="es-E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Rendimiento por MHz</a:t>
                      </a:r>
                      <a:endParaRPr lang="es-ES" sz="12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(DMIPS/MHz)</a:t>
                      </a:r>
                      <a:endParaRPr lang="es-E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400" dirty="0" err="1">
                          <a:effectLst/>
                        </a:rPr>
                        <a:t>Atlys</a:t>
                      </a:r>
                      <a:r>
                        <a:rPr lang="es-ES" sz="1400" dirty="0">
                          <a:effectLst/>
                        </a:rPr>
                        <a:t> v017</a:t>
                      </a:r>
                      <a:endParaRPr lang="es-E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36.53</a:t>
                      </a:r>
                      <a:endParaRPr lang="es-E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dirty="0">
                          <a:effectLst/>
                        </a:rPr>
                        <a:t>2.62</a:t>
                      </a:r>
                      <a:endParaRPr lang="es-ES" sz="14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9900"/>
                    </a:solidFill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Intel 80486DX4 75MHz</a:t>
                      </a:r>
                      <a:endParaRPr lang="es-E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10.8</a:t>
                      </a:r>
                      <a:endParaRPr lang="es-E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0.57</a:t>
                      </a:r>
                      <a:endParaRPr lang="es-E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49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Intel Pentium P54C 75MHz</a:t>
                      </a:r>
                      <a:endParaRPr lang="es-E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8.12</a:t>
                      </a:r>
                      <a:endParaRPr lang="es-E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1.03</a:t>
                      </a:r>
                      <a:endParaRPr lang="es-E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49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effectLst/>
                        </a:rPr>
                        <a:t>ARM946E-S </a:t>
                      </a:r>
                      <a:r>
                        <a:rPr lang="es-ES" sz="1400" dirty="0">
                          <a:effectLst/>
                        </a:rPr>
                        <a:t>66MHz</a:t>
                      </a:r>
                      <a:endParaRPr lang="es-E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dirty="0">
                          <a:effectLst/>
                        </a:rPr>
                        <a:t>959</a:t>
                      </a:r>
                      <a:endParaRPr lang="es-ES" sz="14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1.45</a:t>
                      </a:r>
                      <a:endParaRPr lang="es-E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49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effectLst/>
                        </a:rPr>
                        <a:t>MIPS </a:t>
                      </a:r>
                      <a:r>
                        <a:rPr lang="es-ES" sz="1400" dirty="0" err="1">
                          <a:effectLst/>
                        </a:rPr>
                        <a:t>Allegrex</a:t>
                      </a:r>
                      <a:r>
                        <a:rPr lang="es-ES" sz="1400" dirty="0">
                          <a:effectLst/>
                        </a:rPr>
                        <a:t> 75MHz</a:t>
                      </a:r>
                      <a:endParaRPr lang="es-E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843</a:t>
                      </a:r>
                      <a:endParaRPr lang="es-E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1.12</a:t>
                      </a:r>
                      <a:endParaRPr lang="es-E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6154-6334-4A55-9509-10B2D8C4C712}" type="slidenum">
              <a:rPr lang="es-ES" sz="2800" smtClean="0"/>
              <a:t>29</a:t>
            </a:fld>
            <a:endParaRPr lang="es-ES" sz="280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247719"/>
              </p:ext>
            </p:extLst>
          </p:nvPr>
        </p:nvGraphicFramePr>
        <p:xfrm>
          <a:off x="971600" y="4666064"/>
          <a:ext cx="7056784" cy="164592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376264"/>
                <a:gridCol w="2448272"/>
                <a:gridCol w="2232248"/>
              </a:tblGrid>
              <a:tr h="2686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Plataforma</a:t>
                      </a:r>
                      <a:endParaRPr lang="es-E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Rendimiento energético (</a:t>
                      </a:r>
                      <a:r>
                        <a:rPr lang="es-ES" sz="1400" dirty="0" err="1">
                          <a:effectLst/>
                        </a:rPr>
                        <a:t>MFlops</a:t>
                      </a:r>
                      <a:r>
                        <a:rPr lang="es-ES" sz="1400" dirty="0">
                          <a:effectLst/>
                        </a:rPr>
                        <a:t>/Vatio)</a:t>
                      </a:r>
                      <a:endParaRPr lang="es-E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Rendimiento por MHz</a:t>
                      </a:r>
                      <a:endParaRPr lang="es-ES" sz="12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(</a:t>
                      </a:r>
                      <a:r>
                        <a:rPr lang="es-ES" sz="1400" dirty="0" err="1">
                          <a:effectLst/>
                        </a:rPr>
                        <a:t>MFlops</a:t>
                      </a:r>
                      <a:r>
                        <a:rPr lang="es-ES" sz="1400" dirty="0">
                          <a:effectLst/>
                        </a:rPr>
                        <a:t>/MHz)</a:t>
                      </a:r>
                      <a:endParaRPr lang="es-E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400" dirty="0" err="1">
                          <a:effectLst/>
                        </a:rPr>
                        <a:t>Atlys</a:t>
                      </a:r>
                      <a:r>
                        <a:rPr lang="es-ES" sz="1400" dirty="0">
                          <a:effectLst/>
                        </a:rPr>
                        <a:t> v017</a:t>
                      </a:r>
                      <a:endParaRPr lang="es-E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2.07</a:t>
                      </a:r>
                      <a:endParaRPr lang="es-E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dirty="0" smtClean="0">
                          <a:effectLst/>
                        </a:rPr>
                        <a:t>0.15</a:t>
                      </a:r>
                      <a:endParaRPr lang="es-ES" sz="14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9900"/>
                    </a:solidFill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Intel 80486DX4 75MHz</a:t>
                      </a:r>
                      <a:endParaRPr lang="es-E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0.95</a:t>
                      </a:r>
                      <a:endParaRPr lang="es-E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0.05</a:t>
                      </a:r>
                      <a:endParaRPr lang="es-E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49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Intel Pentium P54C 75MHz</a:t>
                      </a:r>
                      <a:endParaRPr lang="es-E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1.16</a:t>
                      </a:r>
                      <a:endParaRPr lang="es-E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0.14</a:t>
                      </a:r>
                      <a:endParaRPr lang="es-E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49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effectLst/>
                        </a:rPr>
                        <a:t>ARM946E-S </a:t>
                      </a:r>
                      <a:r>
                        <a:rPr lang="es-ES" sz="1400" dirty="0">
                          <a:effectLst/>
                        </a:rPr>
                        <a:t>66MHz</a:t>
                      </a:r>
                      <a:endParaRPr lang="es-E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12.8</a:t>
                      </a:r>
                      <a:endParaRPr lang="es-E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0.02</a:t>
                      </a:r>
                      <a:endParaRPr lang="es-E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49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effectLst/>
                        </a:rPr>
                        <a:t>MIPS </a:t>
                      </a:r>
                      <a:r>
                        <a:rPr lang="es-ES" sz="1400" dirty="0" err="1">
                          <a:effectLst/>
                        </a:rPr>
                        <a:t>Allegrex</a:t>
                      </a:r>
                      <a:r>
                        <a:rPr lang="es-ES" sz="1400" dirty="0">
                          <a:effectLst/>
                        </a:rPr>
                        <a:t> 75MHz</a:t>
                      </a:r>
                      <a:endParaRPr lang="es-E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dirty="0" smtClean="0">
                          <a:effectLst/>
                        </a:rPr>
                        <a:t>70.25</a:t>
                      </a:r>
                      <a:endParaRPr lang="es-ES" sz="14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0.09</a:t>
                      </a:r>
                      <a:endParaRPr lang="es-E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3707904" y="4181018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err="1" smtClean="0"/>
              <a:t>Linpack</a:t>
            </a:r>
            <a:r>
              <a:rPr lang="es-ES" sz="2000" b="1" dirty="0" smtClean="0"/>
              <a:t> SP</a:t>
            </a:r>
            <a:endParaRPr lang="es-ES" sz="2000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3563888" y="1700808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err="1" smtClean="0"/>
              <a:t>Dhrystone</a:t>
            </a:r>
            <a:r>
              <a:rPr lang="es-ES" sz="2000" b="1" dirty="0" smtClean="0"/>
              <a:t> 2.1</a:t>
            </a:r>
            <a:endParaRPr lang="es-ES" sz="2000" b="1" dirty="0"/>
          </a:p>
        </p:txBody>
      </p:sp>
      <p:pic>
        <p:nvPicPr>
          <p:cNvPr id="11" name="Picture 4" descr="C:\Users\Marco Antonio\Downloads\ima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4" y="6093296"/>
            <a:ext cx="694382" cy="69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5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arco Antonio\Downloads\9deb0b100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013176"/>
            <a:ext cx="2376264" cy="1777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Problema: </a:t>
            </a:r>
          </a:p>
          <a:p>
            <a:pPr lvl="1"/>
            <a:r>
              <a:rPr lang="es-ES" dirty="0" smtClean="0"/>
              <a:t>Gran variedad de sistemas empotrados</a:t>
            </a:r>
          </a:p>
          <a:p>
            <a:pPr lvl="1"/>
            <a:r>
              <a:rPr lang="es-ES" dirty="0" smtClean="0"/>
              <a:t>Falta de potencia de cómputo</a:t>
            </a:r>
          </a:p>
          <a:p>
            <a:pPr lvl="1"/>
            <a:r>
              <a:rPr lang="es-ES" dirty="0" smtClean="0"/>
              <a:t>Conseguir una plataforma para sistemas empotrados potente </a:t>
            </a:r>
          </a:p>
          <a:p>
            <a:pPr lvl="1"/>
            <a:r>
              <a:rPr lang="es-ES" dirty="0" smtClean="0"/>
              <a:t>Solución genérica y ampliable</a:t>
            </a:r>
          </a:p>
          <a:p>
            <a:r>
              <a:rPr lang="es-ES" dirty="0" smtClean="0"/>
              <a:t>Solución:</a:t>
            </a:r>
          </a:p>
          <a:p>
            <a:pPr lvl="1"/>
            <a:r>
              <a:rPr lang="es-ES" dirty="0" smtClean="0"/>
              <a:t>Utilización de </a:t>
            </a:r>
            <a:r>
              <a:rPr lang="es-ES" dirty="0" err="1" smtClean="0"/>
              <a:t>soft-processors</a:t>
            </a:r>
            <a:r>
              <a:rPr lang="es-ES" dirty="0" smtClean="0"/>
              <a:t> en </a:t>
            </a:r>
            <a:r>
              <a:rPr lang="es-ES" dirty="0" err="1" smtClean="0"/>
              <a:t>FPGAs</a:t>
            </a:r>
            <a:endParaRPr lang="es-ES" dirty="0" smtClean="0"/>
          </a:p>
          <a:p>
            <a:pPr lvl="1"/>
            <a:r>
              <a:rPr lang="es-ES" dirty="0"/>
              <a:t>Desarrollar un entorno de evaluación para sistemas empotrados</a:t>
            </a:r>
          </a:p>
          <a:p>
            <a:pPr lvl="2"/>
            <a:r>
              <a:rPr lang="es-ES" dirty="0"/>
              <a:t>Potencia de cómputo</a:t>
            </a:r>
          </a:p>
          <a:p>
            <a:pPr lvl="2"/>
            <a:r>
              <a:rPr lang="es-ES" dirty="0" smtClean="0"/>
              <a:t>Eficiencia energética</a:t>
            </a:r>
          </a:p>
          <a:p>
            <a:pPr lvl="1"/>
            <a:r>
              <a:rPr lang="es-ES" dirty="0" smtClean="0"/>
              <a:t>Estudio intensivo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6154-6334-4A55-9509-10B2D8C4C712}" type="slidenum">
              <a:rPr lang="es-ES" sz="2400" smtClean="0"/>
              <a:t>3</a:t>
            </a:fld>
            <a:endParaRPr lang="es-ES" sz="2400" dirty="0"/>
          </a:p>
        </p:txBody>
      </p:sp>
      <p:pic>
        <p:nvPicPr>
          <p:cNvPr id="1026" name="Picture 2" descr="C:\PFC\documentacion\imagenes\arduino-inventor-kit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" t="15556" r="7112" b="16000"/>
          <a:stretch/>
        </p:blipFill>
        <p:spPr bwMode="auto">
          <a:xfrm>
            <a:off x="6300192" y="1253856"/>
            <a:ext cx="2160240" cy="174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Marco Antonio\Downloads\imag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4" y="6093296"/>
            <a:ext cx="694382" cy="69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86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s-ES" dirty="0" smtClean="0"/>
              <a:t>Planificación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6154-6334-4A55-9509-10B2D8C4C712}" type="slidenum">
              <a:rPr lang="es-ES" sz="2800" smtClean="0"/>
              <a:t>30</a:t>
            </a:fld>
            <a:endParaRPr lang="es-ES" sz="280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51" y="1556792"/>
            <a:ext cx="8676729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 descr="C:\Users\Marco Antonio\Downloads\imag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4" y="6093296"/>
            <a:ext cx="694382" cy="69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35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867451"/>
              </p:ext>
            </p:extLst>
          </p:nvPr>
        </p:nvGraphicFramePr>
        <p:xfrm>
          <a:off x="1475656" y="2420888"/>
          <a:ext cx="6185272" cy="109728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936104"/>
                <a:gridCol w="1181658"/>
                <a:gridCol w="1317880"/>
                <a:gridCol w="1748934"/>
                <a:gridCol w="1000696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Concepto</a:t>
                      </a:r>
                      <a:endParaRPr lang="es-E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Salario/hora</a:t>
                      </a:r>
                      <a:endParaRPr lang="es-E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s-E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Días laborables</a:t>
                      </a:r>
                      <a:endParaRPr kumimoji="0" lang="es-E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</a:rPr>
                        <a:t>Horas trabajadas al día</a:t>
                      </a:r>
                      <a:endParaRPr lang="es-E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Total</a:t>
                      </a:r>
                      <a:endParaRPr lang="es-E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Ingeniero </a:t>
                      </a:r>
                      <a:r>
                        <a:rPr lang="es-ES" sz="1200" dirty="0" smtClean="0">
                          <a:effectLst/>
                        </a:rPr>
                        <a:t>junior</a:t>
                      </a:r>
                      <a:endParaRPr lang="es-E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</a:rPr>
                        <a:t>16,00 €/hora</a:t>
                      </a:r>
                      <a:endParaRPr lang="es-E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s-E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270 días</a:t>
                      </a:r>
                      <a:endParaRPr kumimoji="0" lang="es-E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</a:rPr>
                        <a:t>4 horas/día</a:t>
                      </a:r>
                      <a:endParaRPr lang="es-E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</a:rPr>
                        <a:t>17.280,00</a:t>
                      </a:r>
                      <a:r>
                        <a:rPr lang="es-ES" sz="1200" dirty="0">
                          <a:effectLst/>
                        </a:rPr>
                        <a:t>€</a:t>
                      </a:r>
                      <a:endParaRPr lang="es-E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effectLst/>
                        </a:rPr>
                        <a:t>Total:</a:t>
                      </a:r>
                      <a:endParaRPr lang="es-ES" sz="1100" b="1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 smtClean="0">
                          <a:effectLst/>
                        </a:rPr>
                        <a:t>17.280,00</a:t>
                      </a:r>
                      <a:r>
                        <a:rPr lang="es-ES" sz="1200" b="1" dirty="0">
                          <a:effectLst/>
                        </a:rPr>
                        <a:t>€</a:t>
                      </a:r>
                      <a:endParaRPr lang="es-ES" sz="11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s-ES" dirty="0" smtClean="0"/>
              <a:t>Presupuesto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Coste de personal</a:t>
            </a:r>
          </a:p>
          <a:p>
            <a:pPr lvl="1"/>
            <a:endParaRPr lang="es-ES" dirty="0" smtClean="0"/>
          </a:p>
          <a:p>
            <a:pPr marL="393192" lvl="1" indent="0">
              <a:buNone/>
            </a:pPr>
            <a:endParaRPr lang="es-ES" dirty="0" smtClean="0"/>
          </a:p>
          <a:p>
            <a:r>
              <a:rPr lang="es-ES" dirty="0" smtClean="0"/>
              <a:t>Coste de hardware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6154-6334-4A55-9509-10B2D8C4C712}" type="slidenum">
              <a:rPr lang="es-ES" sz="2800" smtClean="0"/>
              <a:t>31</a:t>
            </a:fld>
            <a:endParaRPr lang="es-ES" sz="280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266009"/>
              </p:ext>
            </p:extLst>
          </p:nvPr>
        </p:nvGraphicFramePr>
        <p:xfrm>
          <a:off x="2123728" y="3766185"/>
          <a:ext cx="4959350" cy="2908935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4104456"/>
                <a:gridCol w="854894"/>
              </a:tblGrid>
              <a:tr h="177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Concepto</a:t>
                      </a:r>
                      <a:endParaRPr lang="es-E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Total</a:t>
                      </a:r>
                      <a:endParaRPr lang="es-E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8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Ordenador portátil HP HDX16 1160ES</a:t>
                      </a:r>
                      <a:endParaRPr lang="es-E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1.600€</a:t>
                      </a:r>
                      <a:endParaRPr lang="es-E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7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Digilent Nexys3</a:t>
                      </a:r>
                      <a:endParaRPr lang="es-E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151,79€</a:t>
                      </a:r>
                      <a:endParaRPr lang="es-E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7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Digilent Atlys</a:t>
                      </a:r>
                      <a:endParaRPr lang="es-E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266,26€</a:t>
                      </a:r>
                      <a:endParaRPr lang="es-E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7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Sony Playstation Portable</a:t>
                      </a:r>
                      <a:endParaRPr lang="es-E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209,95€</a:t>
                      </a:r>
                      <a:endParaRPr lang="es-E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7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Nintendo DS</a:t>
                      </a:r>
                      <a:endParaRPr lang="es-E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50,00€</a:t>
                      </a:r>
                      <a:endParaRPr lang="es-E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7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Placa base y componentes para Intel 80486DX</a:t>
                      </a:r>
                      <a:endParaRPr lang="es-E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50,00€</a:t>
                      </a:r>
                      <a:endParaRPr lang="es-E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7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Placa base y componentes para Intel Pentium P5 y P54C</a:t>
                      </a:r>
                      <a:endParaRPr lang="es-E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50,00€</a:t>
                      </a:r>
                      <a:endParaRPr lang="es-E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7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Procesador Intel 80486DX2 66MHz</a:t>
                      </a:r>
                      <a:endParaRPr lang="es-E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10,00€</a:t>
                      </a:r>
                      <a:endParaRPr lang="es-E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7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Procesador Intel 80486DX4 75MHz</a:t>
                      </a:r>
                      <a:endParaRPr lang="es-E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10,00€</a:t>
                      </a:r>
                      <a:endParaRPr lang="es-E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7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Procesador Intel Pentium P5 60MHz</a:t>
                      </a:r>
                      <a:endParaRPr lang="es-E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25,00€</a:t>
                      </a:r>
                      <a:endParaRPr lang="es-E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7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Procesador Intel Pentium P54C 75MHz</a:t>
                      </a:r>
                      <a:endParaRPr lang="es-E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7,00€</a:t>
                      </a:r>
                      <a:endParaRPr lang="es-E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7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Vatímetro Watts up? .NET</a:t>
                      </a:r>
                      <a:endParaRPr lang="es-E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180,01€</a:t>
                      </a:r>
                      <a:endParaRPr lang="es-E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7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effectLst/>
                        </a:rPr>
                        <a:t>Total:</a:t>
                      </a:r>
                      <a:endParaRPr lang="es-ES" sz="1100" b="1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effectLst/>
                        </a:rPr>
                        <a:t>2.610,01€</a:t>
                      </a:r>
                      <a:endParaRPr lang="es-ES" sz="11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9" name="Picture 4" descr="C:\Users\Marco Antonio\Downloads\ima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4" y="6093296"/>
            <a:ext cx="694382" cy="69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48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s-ES" dirty="0" smtClean="0"/>
              <a:t>Presupuesto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Coste de software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Coste total del proyecto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6154-6334-4A55-9509-10B2D8C4C712}" type="slidenum">
              <a:rPr lang="es-ES" sz="2800" smtClean="0"/>
              <a:t>32</a:t>
            </a:fld>
            <a:endParaRPr lang="es-ES" sz="280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078131"/>
              </p:ext>
            </p:extLst>
          </p:nvPr>
        </p:nvGraphicFramePr>
        <p:xfrm>
          <a:off x="2267744" y="2348865"/>
          <a:ext cx="4695825" cy="1080135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3698875"/>
                <a:gridCol w="996950"/>
              </a:tblGrid>
              <a:tr h="177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Concepto</a:t>
                      </a:r>
                      <a:endParaRPr lang="es-E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Total</a:t>
                      </a:r>
                      <a:endParaRPr lang="es-E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8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Xilinx ISE Design Suite 13.3</a:t>
                      </a:r>
                      <a:endParaRPr lang="es-E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2.861,41€</a:t>
                      </a:r>
                      <a:endParaRPr lang="es-E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7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Microsoft Office Professional 2010</a:t>
                      </a:r>
                      <a:endParaRPr lang="es-E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699,90€</a:t>
                      </a:r>
                      <a:endParaRPr lang="es-E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7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effectLst/>
                        </a:rPr>
                        <a:t>Total:</a:t>
                      </a:r>
                      <a:endParaRPr lang="es-ES" sz="1100" b="1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effectLst/>
                        </a:rPr>
                        <a:t>3.561,31€</a:t>
                      </a:r>
                      <a:endParaRPr lang="es-ES" sz="11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040029"/>
              </p:ext>
            </p:extLst>
          </p:nvPr>
        </p:nvGraphicFramePr>
        <p:xfrm>
          <a:off x="2267744" y="3861048"/>
          <a:ext cx="4695825" cy="201168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3384376"/>
                <a:gridCol w="1311449"/>
              </a:tblGrid>
              <a:tr h="177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Concepto</a:t>
                      </a:r>
                      <a:endParaRPr lang="es-E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Total</a:t>
                      </a:r>
                      <a:endParaRPr lang="es-E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36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Costes de personal</a:t>
                      </a:r>
                      <a:endParaRPr lang="es-E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</a:rPr>
                        <a:t>17.280,00</a:t>
                      </a:r>
                      <a:r>
                        <a:rPr lang="es-ES" sz="1200" dirty="0">
                          <a:effectLst/>
                        </a:rPr>
                        <a:t>€</a:t>
                      </a:r>
                      <a:endParaRPr lang="es-E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7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Costes de hardware</a:t>
                      </a:r>
                      <a:endParaRPr lang="es-E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2.610,01€</a:t>
                      </a:r>
                      <a:endParaRPr lang="es-E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7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Costes de software</a:t>
                      </a:r>
                      <a:endParaRPr lang="es-E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3.561,31€</a:t>
                      </a:r>
                      <a:endParaRPr lang="es-E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7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Subtotal</a:t>
                      </a:r>
                      <a:endParaRPr lang="es-E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</a:rPr>
                        <a:t>23.451,32</a:t>
                      </a:r>
                      <a:r>
                        <a:rPr lang="es-ES" sz="1200" dirty="0">
                          <a:effectLst/>
                        </a:rPr>
                        <a:t>€</a:t>
                      </a:r>
                      <a:endParaRPr lang="es-E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CC9900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Riesgo (10%)</a:t>
                      </a:r>
                      <a:endParaRPr lang="es-E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</a:rPr>
                        <a:t>2.345,13€</a:t>
                      </a:r>
                      <a:endParaRPr lang="es-E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7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Beneficio (33%)</a:t>
                      </a:r>
                      <a:endParaRPr lang="es-E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</a:rPr>
                        <a:t>7.738,94€</a:t>
                      </a:r>
                      <a:endParaRPr lang="es-E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7800"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s-E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sin IVA</a:t>
                      </a:r>
                      <a:endParaRPr kumimoji="0" lang="es-E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s-E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33.535,39€</a:t>
                      </a:r>
                      <a:endParaRPr kumimoji="0" lang="es-E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CC9900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 smtClean="0">
                          <a:effectLst/>
                        </a:rPr>
                        <a:t>Total con IVA</a:t>
                      </a:r>
                      <a:r>
                        <a:rPr lang="es-ES" sz="1200" b="1" baseline="0" dirty="0" smtClean="0">
                          <a:effectLst/>
                        </a:rPr>
                        <a:t> (21%)</a:t>
                      </a:r>
                      <a:r>
                        <a:rPr lang="es-ES" sz="1200" b="1" dirty="0" smtClean="0">
                          <a:effectLst/>
                        </a:rPr>
                        <a:t>:</a:t>
                      </a:r>
                      <a:endParaRPr lang="es-ES" sz="1100" b="1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 smtClean="0">
                          <a:effectLst/>
                        </a:rPr>
                        <a:t>40.577,82€</a:t>
                      </a:r>
                      <a:endParaRPr lang="es-ES" sz="11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9" name="Picture 4" descr="C:\Users\Marco Antonio\Downloads\ima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4" y="6093296"/>
            <a:ext cx="694382" cy="69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08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s-ES" dirty="0" smtClean="0"/>
              <a:t>Otras contribuciones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Estándar ESA Lite modificado</a:t>
            </a:r>
          </a:p>
          <a:p>
            <a:r>
              <a:rPr lang="es-ES" dirty="0" smtClean="0"/>
              <a:t>Requisitos detallados</a:t>
            </a:r>
          </a:p>
          <a:p>
            <a:r>
              <a:rPr lang="es-ES" dirty="0" smtClean="0"/>
              <a:t>Referencias</a:t>
            </a:r>
          </a:p>
          <a:p>
            <a:r>
              <a:rPr lang="es-ES" dirty="0" smtClean="0"/>
              <a:t>Descripción de los contenidos del proyecto</a:t>
            </a:r>
          </a:p>
          <a:p>
            <a:r>
              <a:rPr lang="es-ES" dirty="0" smtClean="0"/>
              <a:t>Evaluación </a:t>
            </a:r>
            <a:r>
              <a:rPr lang="es-ES" dirty="0" smtClean="0"/>
              <a:t>detallada: </a:t>
            </a:r>
          </a:p>
          <a:p>
            <a:pPr lvl="1"/>
            <a:r>
              <a:rPr lang="es-ES" dirty="0"/>
              <a:t>Número de diseños probados: </a:t>
            </a:r>
            <a:r>
              <a:rPr lang="es-ES" dirty="0" smtClean="0"/>
              <a:t>31 + 7</a:t>
            </a:r>
          </a:p>
          <a:p>
            <a:pPr lvl="1"/>
            <a:r>
              <a:rPr lang="es-ES" dirty="0" smtClean="0"/>
              <a:t>Experimentos: &gt;</a:t>
            </a:r>
            <a:r>
              <a:rPr lang="es-ES" dirty="0" smtClean="0"/>
              <a:t>400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6154-6334-4A55-9509-10B2D8C4C712}" type="slidenum">
              <a:rPr lang="es-ES" sz="2800" smtClean="0"/>
              <a:pPr/>
              <a:t>33</a:t>
            </a:fld>
            <a:endParaRPr lang="es-ES" sz="2800" dirty="0"/>
          </a:p>
        </p:txBody>
      </p:sp>
      <p:pic>
        <p:nvPicPr>
          <p:cNvPr id="7" name="Picture 4" descr="C:\Users\Marco Antonio\Downloads\imag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4" y="6093296"/>
            <a:ext cx="694382" cy="69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32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Problema propuesto </a:t>
            </a:r>
            <a:r>
              <a:rPr lang="es-ES" dirty="0" smtClean="0"/>
              <a:t>solucionado</a:t>
            </a:r>
          </a:p>
          <a:p>
            <a:r>
              <a:rPr lang="es-ES" dirty="0" smtClean="0"/>
              <a:t>Sistema empotrado completo y funcional basado en el </a:t>
            </a:r>
            <a:r>
              <a:rPr lang="es-ES" dirty="0" err="1" smtClean="0"/>
              <a:t>soft-processor</a:t>
            </a:r>
            <a:r>
              <a:rPr lang="es-ES" dirty="0" smtClean="0"/>
              <a:t> </a:t>
            </a:r>
            <a:r>
              <a:rPr lang="es-ES" dirty="0" err="1" smtClean="0"/>
              <a:t>MicroBlaze</a:t>
            </a:r>
            <a:r>
              <a:rPr lang="es-ES" dirty="0" smtClean="0"/>
              <a:t> conseguido</a:t>
            </a:r>
          </a:p>
          <a:p>
            <a:r>
              <a:rPr lang="es-ES" dirty="0" smtClean="0"/>
              <a:t>Rendimiento y consumo energético aceptables</a:t>
            </a:r>
          </a:p>
          <a:p>
            <a:r>
              <a:rPr lang="es-ES" dirty="0" err="1" smtClean="0"/>
              <a:t>XilKernel</a:t>
            </a:r>
            <a:r>
              <a:rPr lang="es-ES" dirty="0" smtClean="0"/>
              <a:t> válido pero problemático</a:t>
            </a:r>
          </a:p>
          <a:p>
            <a:r>
              <a:rPr lang="es-ES" dirty="0" smtClean="0"/>
              <a:t>Gran aprendizaje en análisis, diseño e implementación de </a:t>
            </a:r>
            <a:r>
              <a:rPr lang="es-ES" dirty="0" err="1" smtClean="0"/>
              <a:t>benchmarks</a:t>
            </a:r>
            <a:endParaRPr lang="es-ES" dirty="0" smtClean="0"/>
          </a:p>
          <a:p>
            <a:r>
              <a:rPr lang="es-ES" dirty="0" smtClean="0"/>
              <a:t>Gran aprendizaje en optimización de plataformas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6154-6334-4A55-9509-10B2D8C4C712}" type="slidenum">
              <a:rPr lang="es-ES" sz="2800" smtClean="0"/>
              <a:t>34</a:t>
            </a:fld>
            <a:endParaRPr lang="es-ES" sz="2800" dirty="0"/>
          </a:p>
        </p:txBody>
      </p:sp>
      <p:pic>
        <p:nvPicPr>
          <p:cNvPr id="7" name="Picture 4" descr="C:\Users\Marco Antonio\Downloads\ima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4" y="6093296"/>
            <a:ext cx="694382" cy="69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9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s-ES" dirty="0" smtClean="0"/>
              <a:t>Preguntas</a:t>
            </a:r>
            <a:endParaRPr lang="es-ES" dirty="0"/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4796" l="25391" r="9921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65" y="1935163"/>
            <a:ext cx="5150869" cy="4389437"/>
          </a:xfrm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6154-6334-4A55-9509-10B2D8C4C712}" type="slidenum">
              <a:rPr lang="es-ES" sz="2800" smtClean="0"/>
              <a:t>35</a:t>
            </a:fld>
            <a:endParaRPr lang="es-ES" sz="2800"/>
          </a:p>
        </p:txBody>
      </p:sp>
      <p:pic>
        <p:nvPicPr>
          <p:cNvPr id="7" name="Picture 4" descr="C:\Users\Marco Antonio\Downloads\imag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4" y="6093296"/>
            <a:ext cx="694382" cy="69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32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Objetivos:</a:t>
            </a:r>
          </a:p>
          <a:p>
            <a:pPr lvl="1"/>
            <a:r>
              <a:rPr lang="es-ES" dirty="0" smtClean="0"/>
              <a:t>Diseñar e implementar un sistema empotrado genérico mediante </a:t>
            </a:r>
            <a:r>
              <a:rPr lang="es-ES" dirty="0" err="1" smtClean="0"/>
              <a:t>soft-processors</a:t>
            </a:r>
            <a:endParaRPr lang="es-ES" dirty="0" smtClean="0"/>
          </a:p>
          <a:p>
            <a:pPr lvl="1"/>
            <a:r>
              <a:rPr lang="es-ES" dirty="0" smtClean="0"/>
              <a:t>Probar distintas configuraciones del </a:t>
            </a:r>
            <a:r>
              <a:rPr lang="es-ES" dirty="0" err="1" smtClean="0"/>
              <a:t>soft-processor</a:t>
            </a:r>
            <a:r>
              <a:rPr lang="es-ES" dirty="0" smtClean="0"/>
              <a:t> en la FPGA</a:t>
            </a:r>
          </a:p>
          <a:p>
            <a:pPr lvl="1"/>
            <a:r>
              <a:rPr lang="es-ES" dirty="0" smtClean="0"/>
              <a:t>Plantear y desarrollar pruebas de rendimiento</a:t>
            </a:r>
          </a:p>
          <a:p>
            <a:pPr lvl="1"/>
            <a:r>
              <a:rPr lang="es-ES" dirty="0" smtClean="0"/>
              <a:t>Estudiar componentes funcionales de la arquitectura</a:t>
            </a:r>
          </a:p>
          <a:p>
            <a:pPr lvl="1"/>
            <a:r>
              <a:rPr lang="es-ES" dirty="0" smtClean="0"/>
              <a:t>Evaluar ancho de banda, potencia de cómputo y consumo energético</a:t>
            </a:r>
          </a:p>
          <a:p>
            <a:pPr lvl="1"/>
            <a:r>
              <a:rPr lang="es-ES" dirty="0" smtClean="0"/>
              <a:t>Comparar con otras arquitecturas existentes</a:t>
            </a:r>
          </a:p>
          <a:p>
            <a:pPr lvl="1"/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6154-6334-4A55-9509-10B2D8C4C712}" type="slidenum">
              <a:rPr lang="es-ES" sz="2400" smtClean="0"/>
              <a:t>4</a:t>
            </a:fld>
            <a:endParaRPr lang="es-ES" sz="2400" dirty="0"/>
          </a:p>
        </p:txBody>
      </p:sp>
      <p:pic>
        <p:nvPicPr>
          <p:cNvPr id="7" name="Picture 4" descr="C:\Users\Marco Antonio\Downloads\ima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4" y="6093296"/>
            <a:ext cx="694382" cy="69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97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s-ES" dirty="0" smtClean="0"/>
              <a:t>Arquitecturas hardware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MicroBlaze</a:t>
            </a:r>
            <a:endParaRPr lang="es-ES" dirty="0" smtClean="0"/>
          </a:p>
          <a:p>
            <a:pPr lvl="1"/>
            <a:r>
              <a:rPr lang="es-ES" dirty="0" smtClean="0"/>
              <a:t>Diseño de Xilinx específico para </a:t>
            </a:r>
            <a:r>
              <a:rPr lang="es-ES" dirty="0" err="1" smtClean="0"/>
              <a:t>FPGAs</a:t>
            </a:r>
            <a:endParaRPr lang="es-ES" dirty="0" smtClean="0"/>
          </a:p>
          <a:p>
            <a:pPr lvl="1"/>
            <a:r>
              <a:rPr lang="es-ES" dirty="0" smtClean="0"/>
              <a:t>Procesador de 32 bits, similar al DLX (RISC)</a:t>
            </a:r>
          </a:p>
          <a:p>
            <a:pPr lvl="1"/>
            <a:r>
              <a:rPr lang="es-ES" dirty="0" smtClean="0"/>
              <a:t>Pipeline de instrucciones de 5 etapas</a:t>
            </a:r>
          </a:p>
          <a:p>
            <a:pPr lvl="1"/>
            <a:r>
              <a:rPr lang="es-ES" dirty="0" smtClean="0"/>
              <a:t>Componentes opcionales</a:t>
            </a:r>
          </a:p>
          <a:p>
            <a:pPr lvl="2"/>
            <a:r>
              <a:rPr lang="es-ES" dirty="0" smtClean="0"/>
              <a:t>Unidad de coma flotante</a:t>
            </a:r>
          </a:p>
          <a:p>
            <a:pPr lvl="2"/>
            <a:r>
              <a:rPr lang="es-ES" dirty="0" smtClean="0"/>
              <a:t>Caché de datos e instrucciones</a:t>
            </a:r>
          </a:p>
          <a:p>
            <a:pPr lvl="2"/>
            <a:r>
              <a:rPr lang="es-ES" dirty="0" smtClean="0"/>
              <a:t>Caché de predicción de saltos</a:t>
            </a:r>
          </a:p>
          <a:p>
            <a:pPr lvl="1"/>
            <a:r>
              <a:rPr lang="es-ES" dirty="0" smtClean="0"/>
              <a:t>Sistemas operativos </a:t>
            </a:r>
            <a:r>
              <a:rPr lang="es-ES" i="1" dirty="0" err="1" smtClean="0"/>
              <a:t>XilKernel</a:t>
            </a:r>
            <a:r>
              <a:rPr lang="es-ES" dirty="0" smtClean="0"/>
              <a:t> y </a:t>
            </a:r>
            <a:r>
              <a:rPr lang="es-ES" i="1" dirty="0" smtClean="0"/>
              <a:t>Linux</a:t>
            </a:r>
          </a:p>
          <a:p>
            <a:pPr lvl="1"/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6154-6334-4A55-9509-10B2D8C4C712}" type="slidenum">
              <a:rPr lang="es-ES" sz="2400" smtClean="0"/>
              <a:t>5</a:t>
            </a:fld>
            <a:endParaRPr lang="es-ES" sz="2400" dirty="0"/>
          </a:p>
        </p:txBody>
      </p:sp>
      <p:pic>
        <p:nvPicPr>
          <p:cNvPr id="1026" name="Picture 2" descr="C:\PFC\documentacion\imagenes\microblaz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7" y="3501008"/>
            <a:ext cx="214312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Marco Antonio\Downloads\imag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4" y="6093296"/>
            <a:ext cx="694382" cy="69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97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s-ES" dirty="0" smtClean="0"/>
              <a:t>Arquitecturas hardware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 smtClean="0"/>
              <a:t>Digilent</a:t>
            </a:r>
            <a:r>
              <a:rPr lang="es-ES" dirty="0" smtClean="0"/>
              <a:t> Nexys3</a:t>
            </a:r>
          </a:p>
          <a:p>
            <a:pPr lvl="1"/>
            <a:r>
              <a:rPr lang="es-ES" dirty="0" smtClean="0"/>
              <a:t>Spartan6 LX16</a:t>
            </a:r>
          </a:p>
          <a:p>
            <a:pPr lvl="1"/>
            <a:r>
              <a:rPr lang="es-ES" dirty="0" smtClean="0"/>
              <a:t>14.579 celdas lógicas, 72 KB BRAM</a:t>
            </a:r>
          </a:p>
          <a:p>
            <a:pPr lvl="1"/>
            <a:r>
              <a:rPr lang="es-ES" dirty="0" smtClean="0"/>
              <a:t>16 Mb PSRAM</a:t>
            </a:r>
          </a:p>
          <a:p>
            <a:pPr lvl="1"/>
            <a:r>
              <a:rPr lang="es-ES" dirty="0" smtClean="0"/>
              <a:t>VGA, USB, Ethernet</a:t>
            </a:r>
          </a:p>
          <a:p>
            <a:pPr lvl="1"/>
            <a:endParaRPr lang="es-ES" dirty="0" smtClean="0"/>
          </a:p>
          <a:p>
            <a:r>
              <a:rPr lang="es-ES" dirty="0" err="1" smtClean="0"/>
              <a:t>Digilent</a:t>
            </a:r>
            <a:r>
              <a:rPr lang="es-ES" dirty="0" smtClean="0"/>
              <a:t> </a:t>
            </a:r>
            <a:r>
              <a:rPr lang="es-ES" dirty="0" err="1" smtClean="0"/>
              <a:t>Atlys</a:t>
            </a:r>
            <a:endParaRPr lang="es-ES" dirty="0" smtClean="0"/>
          </a:p>
          <a:p>
            <a:pPr lvl="1"/>
            <a:r>
              <a:rPr lang="es-ES" dirty="0" smtClean="0"/>
              <a:t>Spartan6 LX45</a:t>
            </a:r>
          </a:p>
          <a:p>
            <a:pPr lvl="1"/>
            <a:r>
              <a:rPr lang="es-ES" dirty="0" smtClean="0"/>
              <a:t>43.661 celdas lógicas, 261 KB BRAM</a:t>
            </a:r>
          </a:p>
          <a:p>
            <a:pPr lvl="1"/>
            <a:r>
              <a:rPr lang="es-ES" dirty="0" smtClean="0"/>
              <a:t>128 Mb DDR2</a:t>
            </a:r>
          </a:p>
          <a:p>
            <a:pPr lvl="1"/>
            <a:r>
              <a:rPr lang="es-ES" dirty="0" smtClean="0"/>
              <a:t>HDMI, USB, Ethernet, AC97</a:t>
            </a:r>
          </a:p>
          <a:p>
            <a:pPr lvl="1"/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6154-6334-4A55-9509-10B2D8C4C712}" type="slidenum">
              <a:rPr lang="es-ES" sz="2400" smtClean="0"/>
              <a:t>6</a:t>
            </a:fld>
            <a:endParaRPr lang="es-ES" sz="2400" dirty="0"/>
          </a:p>
        </p:txBody>
      </p:sp>
      <p:pic>
        <p:nvPicPr>
          <p:cNvPr id="2050" name="Picture 2" descr="C:\PFC\documentacion\imagenes\NEXYS3-obl-ColorBG-6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700808"/>
            <a:ext cx="2879719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FC\documentacion\imagenes\ATLYS-obl-ColorBG-6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505" y="4073341"/>
            <a:ext cx="2884983" cy="230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Marco Antonio\Downloads\imag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4" y="6093296"/>
            <a:ext cx="694382" cy="69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09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 descr="C:\PFC\documentacion\imagenes\sony-psp-3004_vi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607601"/>
            <a:ext cx="2034747" cy="190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Marco Antonio\Downloads\nintendo-ds_lite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68" t="3210" r="10367" b="2505"/>
          <a:stretch/>
        </p:blipFill>
        <p:spPr bwMode="auto">
          <a:xfrm>
            <a:off x="6723459" y="1988840"/>
            <a:ext cx="1704604" cy="161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s-ES" dirty="0" smtClean="0"/>
              <a:t>Arquitecturas hardware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ARM</a:t>
            </a:r>
          </a:p>
          <a:p>
            <a:pPr lvl="1"/>
            <a:r>
              <a:rPr lang="es-ES" dirty="0" smtClean="0"/>
              <a:t>90% del mercado de procesadores empotrados</a:t>
            </a:r>
          </a:p>
          <a:p>
            <a:pPr lvl="1"/>
            <a:r>
              <a:rPr lang="es-ES" dirty="0" smtClean="0"/>
              <a:t>Muy buena relación potencia/consumo</a:t>
            </a:r>
          </a:p>
          <a:p>
            <a:pPr lvl="1"/>
            <a:r>
              <a:rPr lang="es-ES" dirty="0" smtClean="0"/>
              <a:t>Basado en licencias</a:t>
            </a:r>
          </a:p>
          <a:p>
            <a:pPr lvl="1"/>
            <a:r>
              <a:rPr lang="es-ES" dirty="0" smtClean="0"/>
              <a:t>Videoconsola Nintendo DS</a:t>
            </a:r>
          </a:p>
          <a:p>
            <a:r>
              <a:rPr lang="es-ES" dirty="0" smtClean="0"/>
              <a:t>MIPS</a:t>
            </a:r>
          </a:p>
          <a:p>
            <a:pPr lvl="1"/>
            <a:r>
              <a:rPr lang="es-ES" dirty="0" smtClean="0"/>
              <a:t>Usado antiguamente en </a:t>
            </a:r>
            <a:r>
              <a:rPr lang="es-ES" dirty="0" err="1" smtClean="0"/>
              <a:t>workstations</a:t>
            </a:r>
            <a:r>
              <a:rPr lang="es-ES" dirty="0" smtClean="0"/>
              <a:t> y servidores</a:t>
            </a:r>
          </a:p>
          <a:p>
            <a:pPr lvl="1"/>
            <a:r>
              <a:rPr lang="es-ES" dirty="0" smtClean="0"/>
              <a:t>Uso actual en </a:t>
            </a:r>
            <a:r>
              <a:rPr lang="es-ES" dirty="0" err="1" smtClean="0"/>
              <a:t>microcontroladores</a:t>
            </a:r>
            <a:r>
              <a:rPr lang="es-ES" dirty="0" smtClean="0"/>
              <a:t> principalmente</a:t>
            </a:r>
          </a:p>
          <a:p>
            <a:pPr lvl="1"/>
            <a:r>
              <a:rPr lang="es-ES" dirty="0" smtClean="0"/>
              <a:t>Videoconsola Sony Playstation Portable</a:t>
            </a:r>
          </a:p>
          <a:p>
            <a:r>
              <a:rPr lang="es-ES" dirty="0" smtClean="0"/>
              <a:t>x86</a:t>
            </a:r>
          </a:p>
          <a:p>
            <a:pPr lvl="1"/>
            <a:r>
              <a:rPr lang="es-ES" dirty="0" smtClean="0"/>
              <a:t>Alta potencia de cómputo</a:t>
            </a:r>
          </a:p>
          <a:p>
            <a:pPr lvl="1"/>
            <a:r>
              <a:rPr lang="es-ES" dirty="0" smtClean="0"/>
              <a:t>Ordenadores personales y servidores</a:t>
            </a:r>
          </a:p>
          <a:p>
            <a:pPr lvl="1"/>
            <a:r>
              <a:rPr lang="es-ES" dirty="0" smtClean="0"/>
              <a:t>Poco uso en sistemas empotrados</a:t>
            </a:r>
          </a:p>
          <a:p>
            <a:pPr lvl="1"/>
            <a:endParaRPr lang="es-ES" dirty="0"/>
          </a:p>
          <a:p>
            <a:pPr marL="667512" lvl="2" indent="0">
              <a:buNone/>
            </a:pPr>
            <a:endParaRPr lang="es-ES" dirty="0" smtClean="0"/>
          </a:p>
          <a:p>
            <a:pPr lvl="1"/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6154-6334-4A55-9509-10B2D8C4C712}" type="slidenum">
              <a:rPr lang="es-ES" sz="2400" smtClean="0"/>
              <a:t>7</a:t>
            </a:fld>
            <a:endParaRPr lang="es-ES" sz="2400"/>
          </a:p>
        </p:txBody>
      </p:sp>
      <p:pic>
        <p:nvPicPr>
          <p:cNvPr id="2050" name="Picture 2" descr="C:\Users\Marco Antonio\Downloads\ic-photo-Intel--A80486DX2-66--(486-CPU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265204"/>
            <a:ext cx="1333481" cy="133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arco Antonio\Downloads\ic-photo-Intel--A80502-75--(Pentium-CPU)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926" y="5206180"/>
            <a:ext cx="1533600" cy="150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Marco Antonio\Downloads\image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4" y="6093296"/>
            <a:ext cx="694382" cy="69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93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arco Antonio\Downloads\Xilinx-Platform-Studi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1" t="26074" r="21230" b="28579"/>
          <a:stretch/>
        </p:blipFill>
        <p:spPr bwMode="auto">
          <a:xfrm>
            <a:off x="7614270" y="4802187"/>
            <a:ext cx="955742" cy="88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s-ES" dirty="0" smtClean="0"/>
              <a:t>Herramientas de desarrollo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Xilinx </a:t>
            </a:r>
            <a:r>
              <a:rPr lang="es-ES" dirty="0" err="1" smtClean="0"/>
              <a:t>Platform</a:t>
            </a:r>
            <a:r>
              <a:rPr lang="es-ES" dirty="0" smtClean="0"/>
              <a:t> Studio</a:t>
            </a:r>
          </a:p>
          <a:p>
            <a:r>
              <a:rPr lang="es-ES" dirty="0" smtClean="0"/>
              <a:t>Xilinx Software </a:t>
            </a:r>
            <a:r>
              <a:rPr lang="es-ES" dirty="0" err="1" smtClean="0"/>
              <a:t>Development</a:t>
            </a:r>
            <a:r>
              <a:rPr lang="es-ES" dirty="0" smtClean="0"/>
              <a:t> Kit</a:t>
            </a:r>
          </a:p>
          <a:p>
            <a:r>
              <a:rPr lang="es-ES" dirty="0" err="1" smtClean="0"/>
              <a:t>devKitARM</a:t>
            </a:r>
            <a:endParaRPr lang="es-ES" dirty="0" smtClean="0"/>
          </a:p>
          <a:p>
            <a:r>
              <a:rPr lang="es-ES" dirty="0" err="1" smtClean="0"/>
              <a:t>Minimalist</a:t>
            </a:r>
            <a:r>
              <a:rPr lang="es-ES" dirty="0" smtClean="0"/>
              <a:t> PSP SDK</a:t>
            </a:r>
          </a:p>
          <a:p>
            <a:r>
              <a:rPr lang="es-ES" dirty="0" smtClean="0"/>
              <a:t>GCC</a:t>
            </a:r>
          </a:p>
          <a:p>
            <a:r>
              <a:rPr lang="es-ES" dirty="0" err="1" smtClean="0"/>
              <a:t>OpenWatcom</a:t>
            </a:r>
            <a:endParaRPr lang="es-ES" dirty="0" smtClean="0"/>
          </a:p>
          <a:p>
            <a:r>
              <a:rPr lang="es-ES" dirty="0" err="1" smtClean="0"/>
              <a:t>Cygwin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6154-6334-4A55-9509-10B2D8C4C712}" type="slidenum">
              <a:rPr lang="es-ES" sz="2400" smtClean="0"/>
              <a:t>8</a:t>
            </a:fld>
            <a:endParaRPr lang="es-ES" sz="2400"/>
          </a:p>
        </p:txBody>
      </p:sp>
      <p:pic>
        <p:nvPicPr>
          <p:cNvPr id="2051" name="Picture 3" descr="C:\Users\Marco Antonio\Downloads\isedesignsuite1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802" y="2060848"/>
            <a:ext cx="190500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Marco Antonio\Downloads\devkit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226" y="3645024"/>
            <a:ext cx="2324152" cy="66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Marco Antonio\Downloads\gccegg-6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547517"/>
            <a:ext cx="1172649" cy="139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Marco Antonio\Downloads\watcom_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391" y="4547517"/>
            <a:ext cx="1398571" cy="139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Marco Antonio\Downloads\images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78"/>
          <a:stretch/>
        </p:blipFill>
        <p:spPr bwMode="auto">
          <a:xfrm>
            <a:off x="3851920" y="4745938"/>
            <a:ext cx="1002699" cy="100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Marco Antonio\Downloads\image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4" y="6093296"/>
            <a:ext cx="694382" cy="69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45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rco Antonio\Downloads\watts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708920"/>
            <a:ext cx="3952875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s-ES" dirty="0" smtClean="0"/>
              <a:t>Pruebas de rendimiento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Elementos a medir</a:t>
            </a:r>
          </a:p>
          <a:p>
            <a:pPr lvl="1"/>
            <a:r>
              <a:rPr lang="es-ES" dirty="0" smtClean="0"/>
              <a:t>Potencia de cómputo: </a:t>
            </a:r>
          </a:p>
          <a:p>
            <a:pPr lvl="2"/>
            <a:r>
              <a:rPr lang="es-ES" dirty="0" smtClean="0"/>
              <a:t>MIPS</a:t>
            </a:r>
          </a:p>
          <a:p>
            <a:pPr lvl="2"/>
            <a:r>
              <a:rPr lang="es-ES" dirty="0" smtClean="0"/>
              <a:t>MFLOPS</a:t>
            </a:r>
          </a:p>
          <a:p>
            <a:pPr lvl="1"/>
            <a:r>
              <a:rPr lang="es-ES" dirty="0" smtClean="0"/>
              <a:t>Ancho de banda: </a:t>
            </a:r>
          </a:p>
          <a:p>
            <a:pPr lvl="2"/>
            <a:r>
              <a:rPr lang="es-ES" dirty="0" smtClean="0"/>
              <a:t>MB/s</a:t>
            </a:r>
          </a:p>
          <a:p>
            <a:pPr lvl="1"/>
            <a:r>
              <a:rPr lang="es-ES" dirty="0" smtClean="0"/>
              <a:t>Ocupación de la FPGA:</a:t>
            </a:r>
          </a:p>
          <a:p>
            <a:pPr lvl="2"/>
            <a:r>
              <a:rPr lang="es-ES" dirty="0" smtClean="0"/>
              <a:t>Número de </a:t>
            </a:r>
            <a:r>
              <a:rPr lang="es-ES" dirty="0" err="1" smtClean="0"/>
              <a:t>biestables</a:t>
            </a:r>
            <a:r>
              <a:rPr lang="es-ES" dirty="0" smtClean="0"/>
              <a:t> y </a:t>
            </a:r>
            <a:r>
              <a:rPr lang="es-ES" dirty="0" err="1" smtClean="0"/>
              <a:t>LUTs</a:t>
            </a:r>
            <a:endParaRPr lang="es-ES" dirty="0" smtClean="0"/>
          </a:p>
          <a:p>
            <a:pPr lvl="2"/>
            <a:r>
              <a:rPr lang="es-ES" dirty="0" smtClean="0"/>
              <a:t>Bloques RAM ocupados</a:t>
            </a:r>
          </a:p>
          <a:p>
            <a:pPr lvl="1"/>
            <a:r>
              <a:rPr lang="es-ES" dirty="0" smtClean="0"/>
              <a:t>Consumo energético: </a:t>
            </a:r>
          </a:p>
          <a:p>
            <a:pPr lvl="2"/>
            <a:r>
              <a:rPr lang="es-ES" dirty="0" smtClean="0"/>
              <a:t>Vatios</a:t>
            </a:r>
          </a:p>
          <a:p>
            <a:pPr lvl="1"/>
            <a:r>
              <a:rPr lang="es-ES" dirty="0" smtClean="0"/>
              <a:t>Eficiencia energética: </a:t>
            </a:r>
          </a:p>
          <a:p>
            <a:pPr lvl="2"/>
            <a:r>
              <a:rPr lang="es-ES" dirty="0" smtClean="0"/>
              <a:t>Rendimiento/Vatio</a:t>
            </a:r>
          </a:p>
          <a:p>
            <a:pPr lvl="2"/>
            <a:r>
              <a:rPr lang="es-ES" dirty="0" smtClean="0"/>
              <a:t>Rendimiento/Frecuencia de reloj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6154-6334-4A55-9509-10B2D8C4C712}" type="slidenum">
              <a:rPr lang="es-ES" sz="2400" smtClean="0"/>
              <a:t>9</a:t>
            </a:fld>
            <a:endParaRPr lang="es-ES" sz="2400"/>
          </a:p>
        </p:txBody>
      </p:sp>
      <p:pic>
        <p:nvPicPr>
          <p:cNvPr id="8" name="Picture 4" descr="C:\Users\Marco Antonio\Downloads\imag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4" y="6093296"/>
            <a:ext cx="694382" cy="69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56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TC101859861[[fn=Feria comercial]]</Template>
  <TotalTime>1804</TotalTime>
  <Words>1248</Words>
  <Application>Microsoft Office PowerPoint</Application>
  <PresentationFormat>Presentación en pantalla (4:3)</PresentationFormat>
  <Paragraphs>373</Paragraphs>
  <Slides>35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36" baseType="lpstr">
      <vt:lpstr>Flujo</vt:lpstr>
      <vt:lpstr>Estudio de arquitecturas en soft-processors y comparativa de rendimiento y consumo con procesadores comerciales</vt:lpstr>
      <vt:lpstr>Índice</vt:lpstr>
      <vt:lpstr>Introducción</vt:lpstr>
      <vt:lpstr>Introducción</vt:lpstr>
      <vt:lpstr>Arquitecturas hardware</vt:lpstr>
      <vt:lpstr>Arquitecturas hardware</vt:lpstr>
      <vt:lpstr>Arquitecturas hardware</vt:lpstr>
      <vt:lpstr>Herramientas de desarrollo</vt:lpstr>
      <vt:lpstr>Pruebas de rendimiento</vt:lpstr>
      <vt:lpstr>Pruebas de rendimiento</vt:lpstr>
      <vt:lpstr>Pruebas de rendimiento</vt:lpstr>
      <vt:lpstr>Pruebas de rendimiento</vt:lpstr>
      <vt:lpstr>Evaluación – Primera iteración</vt:lpstr>
      <vt:lpstr>Evaluación – Primera iteración</vt:lpstr>
      <vt:lpstr>Evaluación – Segunda iteración</vt:lpstr>
      <vt:lpstr>Evaluación – Segunda iteración</vt:lpstr>
      <vt:lpstr>Evaluación – Segunda iteración</vt:lpstr>
      <vt:lpstr>Evaluación – Segunda iteración</vt:lpstr>
      <vt:lpstr>Evaluación – Segunda iteración</vt:lpstr>
      <vt:lpstr>Evaluación – Tercera iteración</vt:lpstr>
      <vt:lpstr>Evaluación – Tercera iteración</vt:lpstr>
      <vt:lpstr>Evaluación – Cuarta iteración</vt:lpstr>
      <vt:lpstr>Evaluación – Cuarta iteración</vt:lpstr>
      <vt:lpstr>Evaluación – Cuarta iteración</vt:lpstr>
      <vt:lpstr>Evaluación – Cuarta iteración</vt:lpstr>
      <vt:lpstr>Evaluación – Cuarta iteración</vt:lpstr>
      <vt:lpstr>Evaluación – Cuarta iteración</vt:lpstr>
      <vt:lpstr>Evaluación – Cuarta iteración</vt:lpstr>
      <vt:lpstr>Evaluación – Cuarta iteración</vt:lpstr>
      <vt:lpstr>Planificación</vt:lpstr>
      <vt:lpstr>Presupuesto</vt:lpstr>
      <vt:lpstr>Presupuesto</vt:lpstr>
      <vt:lpstr>Otras contribuciones</vt:lpstr>
      <vt:lpstr>Conclusiones</vt:lpstr>
      <vt:lpstr>Preguntas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Estudio de arquitecturas en soft-processors y comparativa de rendimiento y consumo con procesadores comerciales</dc:title>
  <dc:creator>ViTi95</dc:creator>
  <cp:lastModifiedBy>Marco Antonio</cp:lastModifiedBy>
  <cp:revision>331</cp:revision>
  <dcterms:created xsi:type="dcterms:W3CDTF">2012-10-08T10:58:10Z</dcterms:created>
  <dcterms:modified xsi:type="dcterms:W3CDTF">2012-10-17T20:52:02Z</dcterms:modified>
</cp:coreProperties>
</file>