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Anonymous Pro" charset="1" panose="02060609030202000504"/>
      <p:regular r:id="rId15"/>
    </p:embeddedFont>
    <p:embeddedFont>
      <p:font typeface="Clear Sans" charset="1" panose="020B0503030202020304"/>
      <p:regular r:id="rId16"/>
    </p:embeddedFont>
    <p:embeddedFont>
      <p:font typeface="Clear Sans Bold" charset="1" panose="020B080303020202030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VAGV6nQhMUA.mp4" Type="http://schemas.openxmlformats.org/officeDocument/2006/relationships/video"/><Relationship Id="rId11" Target="../media/VAGV6nQhMUA.mp4" Type="http://schemas.microsoft.com/office/2007/relationships/media"/><Relationship Id="rId12" Target="../media/image15.jpeg" Type="http://schemas.openxmlformats.org/officeDocument/2006/relationships/image"/><Relationship Id="rId13" Target="../media/VAGV6nwjLbw.mp4" Type="http://schemas.openxmlformats.org/officeDocument/2006/relationships/video"/><Relationship Id="rId14" Target="../media/VAGV6nwjLbw.mp4" Type="http://schemas.microsoft.com/office/2007/relationships/media"/><Relationship Id="rId2" Target="../media/image11.png" Type="http://schemas.openxmlformats.org/officeDocument/2006/relationships/image"/><Relationship Id="rId3" Target="../media/image12.jpeg" Type="http://schemas.openxmlformats.org/officeDocument/2006/relationships/image"/><Relationship Id="rId4" Target="../media/VAGV6gRQKV8.mp4" Type="http://schemas.openxmlformats.org/officeDocument/2006/relationships/video"/><Relationship Id="rId5" Target="../media/VAGV6gRQKV8.mp4" Type="http://schemas.microsoft.com/office/2007/relationships/media"/><Relationship Id="rId6" Target="../media/image13.jpeg" Type="http://schemas.openxmlformats.org/officeDocument/2006/relationships/image"/><Relationship Id="rId7" Target="../media/VAGV6um6tSk.mp4" Type="http://schemas.openxmlformats.org/officeDocument/2006/relationships/video"/><Relationship Id="rId8" Target="../media/VAGV6um6tSk.mp4" Type="http://schemas.microsoft.com/office/2007/relationships/media"/><Relationship Id="rId9" Target="../media/image14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9220200"/>
            <a:ext cx="1249023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0">
            <a:off x="5220983" y="990600"/>
            <a:ext cx="12038317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-5400000">
            <a:off x="-36987" y="8164038"/>
            <a:ext cx="213137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-5400000">
            <a:off x="16193613" y="2037237"/>
            <a:ext cx="213137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-5400000">
            <a:off x="-1047750" y="-10668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400000">
            <a:off x="15716337" y="7561957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478838" y="1459288"/>
            <a:ext cx="7330323" cy="7330323"/>
          </a:xfrm>
          <a:custGeom>
            <a:avLst/>
            <a:gdLst/>
            <a:ahLst/>
            <a:cxnLst/>
            <a:rect r="r" b="b" t="t" l="l"/>
            <a:pathLst>
              <a:path h="7330323" w="7330323">
                <a:moveTo>
                  <a:pt x="0" y="0"/>
                </a:moveTo>
                <a:lnTo>
                  <a:pt x="7330324" y="0"/>
                </a:lnTo>
                <a:lnTo>
                  <a:pt x="7330324" y="7330324"/>
                </a:lnTo>
                <a:lnTo>
                  <a:pt x="0" y="733032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95250" cap="rnd">
            <a:solidFill>
              <a:srgbClr val="000000"/>
            </a:solidFill>
            <a:prstDash val="solid"/>
            <a:round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59300" y="1047751"/>
            <a:ext cx="38157" cy="1511040"/>
            <a:chOff x="0" y="0"/>
            <a:chExt cx="50876" cy="20147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25400"/>
              <a:ext cx="50927" cy="1963928"/>
            </a:xfrm>
            <a:custGeom>
              <a:avLst/>
              <a:gdLst/>
              <a:ahLst/>
              <a:cxnLst/>
              <a:rect r="r" b="b" t="t" l="l"/>
              <a:pathLst>
                <a:path h="1963928" w="50927">
                  <a:moveTo>
                    <a:pt x="50800" y="0"/>
                  </a:moveTo>
                  <a:lnTo>
                    <a:pt x="50927" y="1963928"/>
                  </a:lnTo>
                  <a:lnTo>
                    <a:pt x="127" y="19639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5476797" y="1028700"/>
            <a:ext cx="1801553" cy="38100"/>
            <a:chOff x="0" y="0"/>
            <a:chExt cx="2402071" cy="50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25400" y="0"/>
              <a:ext cx="2351278" cy="50800"/>
            </a:xfrm>
            <a:custGeom>
              <a:avLst/>
              <a:gdLst/>
              <a:ahLst/>
              <a:cxnLst/>
              <a:rect r="r" b="b" t="t" l="l"/>
              <a:pathLst>
                <a:path h="50800" w="2351278">
                  <a:moveTo>
                    <a:pt x="2351278" y="50800"/>
                  </a:moveTo>
                  <a:lnTo>
                    <a:pt x="0" y="50800"/>
                  </a:lnTo>
                  <a:lnTo>
                    <a:pt x="0" y="0"/>
                  </a:lnTo>
                  <a:lnTo>
                    <a:pt x="2351278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0" y="893659"/>
            <a:ext cx="7656699" cy="9258300"/>
            <a:chOff x="0" y="0"/>
            <a:chExt cx="10208932" cy="123444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208919" cy="12344400"/>
            </a:xfrm>
            <a:custGeom>
              <a:avLst/>
              <a:gdLst/>
              <a:ahLst/>
              <a:cxnLst/>
              <a:rect r="r" b="b" t="t" l="l"/>
              <a:pathLst>
                <a:path h="12344400" w="10208919">
                  <a:moveTo>
                    <a:pt x="1216549" y="0"/>
                  </a:moveTo>
                  <a:lnTo>
                    <a:pt x="8992370" y="0"/>
                  </a:lnTo>
                  <a:cubicBezTo>
                    <a:pt x="9315018" y="0"/>
                    <a:pt x="9624452" y="128172"/>
                    <a:pt x="9852599" y="356319"/>
                  </a:cubicBezTo>
                  <a:cubicBezTo>
                    <a:pt x="10080747" y="584466"/>
                    <a:pt x="10208919" y="893900"/>
                    <a:pt x="10208919" y="1216549"/>
                  </a:cubicBezTo>
                  <a:lnTo>
                    <a:pt x="10208919" y="11127851"/>
                  </a:lnTo>
                  <a:cubicBezTo>
                    <a:pt x="10208919" y="11450500"/>
                    <a:pt x="10080747" y="11759933"/>
                    <a:pt x="9852599" y="11988081"/>
                  </a:cubicBezTo>
                  <a:cubicBezTo>
                    <a:pt x="9624452" y="12216228"/>
                    <a:pt x="9315018" y="12344400"/>
                    <a:pt x="8992370" y="12344400"/>
                  </a:cubicBezTo>
                  <a:lnTo>
                    <a:pt x="1216549" y="12344400"/>
                  </a:lnTo>
                  <a:cubicBezTo>
                    <a:pt x="893900" y="12344400"/>
                    <a:pt x="584466" y="12216228"/>
                    <a:pt x="356319" y="11988081"/>
                  </a:cubicBezTo>
                  <a:cubicBezTo>
                    <a:pt x="128172" y="11759933"/>
                    <a:pt x="0" y="11450500"/>
                    <a:pt x="0" y="11127851"/>
                  </a:cubicBezTo>
                  <a:lnTo>
                    <a:pt x="0" y="1216549"/>
                  </a:lnTo>
                  <a:cubicBezTo>
                    <a:pt x="0" y="893900"/>
                    <a:pt x="128172" y="584466"/>
                    <a:pt x="356319" y="356319"/>
                  </a:cubicBezTo>
                  <a:cubicBezTo>
                    <a:pt x="584466" y="128172"/>
                    <a:pt x="893900" y="0"/>
                    <a:pt x="1216549" y="0"/>
                  </a:cubicBezTo>
                  <a:close/>
                </a:path>
              </a:pathLst>
            </a:custGeom>
            <a:blipFill>
              <a:blip r:embed="rId2"/>
              <a:stretch>
                <a:fillRect l="-29511" t="0" r="-29511" b="0"/>
              </a:stretch>
            </a:blipFill>
            <a:ln w="85725" cap="rnd">
              <a:solidFill>
                <a:srgbClr val="000000"/>
              </a:solidFill>
              <a:prstDash val="solid"/>
              <a:round/>
            </a:ln>
          </p:spPr>
        </p:sp>
      </p:grpSp>
      <p:sp>
        <p:nvSpPr>
          <p:cNvPr name="TextBox 8" id="8"/>
          <p:cNvSpPr txBox="true"/>
          <p:nvPr/>
        </p:nvSpPr>
        <p:spPr>
          <a:xfrm rot="0">
            <a:off x="7084337" y="1028700"/>
            <a:ext cx="10507360" cy="1412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80"/>
              </a:lnSpc>
            </a:pPr>
            <a:r>
              <a:rPr lang="en-US" sz="4650" spc="269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DEFINIÇÃO DE REGRAS DE NEGÓCIO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807946" y="2402926"/>
            <a:ext cx="9060142" cy="77490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26"/>
              </a:lnSpc>
            </a:pPr>
            <a:r>
              <a:rPr lang="en-US" sz="2901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Uma regra de negócio é uma diretriz ou condição que define ou limita as operações e comportamentos dentro de uma organização. Ela estabelece como os processos devem ser realizados para garantir que os objetivos de negócio sejam alcançados, e pode abranger aspectos como conformidade, eficiência e consistência. Essas regras são fundamentais para a tomada de decisões e a automação de processos, ajudando a manter a integridade e a eficácia das operações da empresa. </a:t>
            </a:r>
          </a:p>
          <a:p>
            <a:pPr algn="l">
              <a:lnSpc>
                <a:spcPts val="3826"/>
              </a:lnSpc>
            </a:pPr>
          </a:p>
          <a:p>
            <a:pPr algn="l">
              <a:lnSpc>
                <a:spcPts val="3829"/>
              </a:lnSpc>
            </a:pPr>
            <a:r>
              <a:rPr lang="en-US" sz="2901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As regras de negócio são essenciais para o funcionamento eficaz e eficiente de uma organização, ajudando a garantir que todos os aspectos das operações estejam alinhados com os objetivos e exigências da empresa.</a:t>
            </a:r>
          </a:p>
        </p:txBody>
      </p:sp>
    </p:spTree>
  </p:cSld>
  <p:clrMapOvr>
    <a:masterClrMapping/>
  </p:clrMapOvr>
  <p:transition spd="slow">
    <p:cover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028757" y="1009650"/>
            <a:ext cx="1801553" cy="38100"/>
            <a:chOff x="0" y="0"/>
            <a:chExt cx="2402071" cy="50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25400" y="0"/>
              <a:ext cx="2351278" cy="50800"/>
            </a:xfrm>
            <a:custGeom>
              <a:avLst/>
              <a:gdLst/>
              <a:ahLst/>
              <a:cxnLst/>
              <a:rect r="r" b="b" t="t" l="l"/>
              <a:pathLst>
                <a:path h="50800" w="2351278">
                  <a:moveTo>
                    <a:pt x="0" y="0"/>
                  </a:moveTo>
                  <a:lnTo>
                    <a:pt x="2351278" y="0"/>
                  </a:lnTo>
                  <a:lnTo>
                    <a:pt x="2351278" y="50800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" id="4"/>
          <p:cNvGrpSpPr/>
          <p:nvPr/>
        </p:nvGrpSpPr>
        <p:grpSpPr>
          <a:xfrm rot="5399866">
            <a:off x="292259" y="1727071"/>
            <a:ext cx="1511040" cy="38100"/>
            <a:chOff x="0" y="0"/>
            <a:chExt cx="2014720" cy="50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25400" y="0"/>
              <a:ext cx="1963928" cy="50800"/>
            </a:xfrm>
            <a:custGeom>
              <a:avLst/>
              <a:gdLst/>
              <a:ahLst/>
              <a:cxnLst/>
              <a:rect r="r" b="b" t="t" l="l"/>
              <a:pathLst>
                <a:path h="50800" w="1963928">
                  <a:moveTo>
                    <a:pt x="0" y="0"/>
                  </a:moveTo>
                  <a:lnTo>
                    <a:pt x="1963928" y="0"/>
                  </a:lnTo>
                  <a:lnTo>
                    <a:pt x="1963928" y="50800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1626978" y="1746121"/>
            <a:ext cx="6383730" cy="6038536"/>
          </a:xfrm>
          <a:custGeom>
            <a:avLst/>
            <a:gdLst/>
            <a:ahLst/>
            <a:cxnLst/>
            <a:rect r="r" b="b" t="t" l="l"/>
            <a:pathLst>
              <a:path h="6038536" w="6383730">
                <a:moveTo>
                  <a:pt x="0" y="0"/>
                </a:moveTo>
                <a:lnTo>
                  <a:pt x="6383730" y="0"/>
                </a:lnTo>
                <a:lnTo>
                  <a:pt x="6383730" y="6038536"/>
                </a:lnTo>
                <a:lnTo>
                  <a:pt x="0" y="60385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699" t="-8669" r="-7427" b="-10924"/>
            </a:stretch>
          </a:blipFill>
          <a:ln w="95250" cap="rnd">
            <a:solidFill>
              <a:srgbClr val="000000"/>
            </a:solidFill>
            <a:prstDash val="solid"/>
            <a:round/>
          </a:ln>
        </p:spPr>
      </p:sp>
      <p:sp>
        <p:nvSpPr>
          <p:cNvPr name="TextBox 7" id="7"/>
          <p:cNvSpPr txBox="true"/>
          <p:nvPr/>
        </p:nvSpPr>
        <p:spPr>
          <a:xfrm rot="0">
            <a:off x="1421486" y="3065361"/>
            <a:ext cx="10736269" cy="41181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63"/>
              </a:lnSpc>
            </a:pPr>
            <a:r>
              <a:rPr lang="en-US" sz="3533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Requisitos funcionais são especificações que descrevem as funcionalidades e comportamentos que um sistema deve ter para atender às necessidades dos usuários e alcançar os objetivos da empresa. Eles detalham o que o sistema deve fazer, como processar dados e realizar tarefas específicas para melhorar o desempenho do jogo.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254191" y="1313631"/>
            <a:ext cx="9070858" cy="1504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02"/>
              </a:lnSpc>
            </a:pPr>
            <a:r>
              <a:rPr lang="en-US" sz="4917" spc="284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DEFINIÇÃO DE REQUISITOS FUNCIONAIS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59300" y="7766309"/>
            <a:ext cx="38157" cy="1511040"/>
            <a:chOff x="0" y="0"/>
            <a:chExt cx="50876" cy="20147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25400"/>
              <a:ext cx="50927" cy="1963928"/>
            </a:xfrm>
            <a:custGeom>
              <a:avLst/>
              <a:gdLst/>
              <a:ahLst/>
              <a:cxnLst/>
              <a:rect r="r" b="b" t="t" l="l"/>
              <a:pathLst>
                <a:path h="1963928" w="50927">
                  <a:moveTo>
                    <a:pt x="50800" y="0"/>
                  </a:moveTo>
                  <a:lnTo>
                    <a:pt x="50927" y="1963928"/>
                  </a:lnTo>
                  <a:lnTo>
                    <a:pt x="127" y="19639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5476797" y="9220200"/>
            <a:ext cx="1801553" cy="38100"/>
            <a:chOff x="0" y="0"/>
            <a:chExt cx="2402071" cy="50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25400" y="0"/>
              <a:ext cx="2351278" cy="50800"/>
            </a:xfrm>
            <a:custGeom>
              <a:avLst/>
              <a:gdLst/>
              <a:ahLst/>
              <a:cxnLst/>
              <a:rect r="r" b="b" t="t" l="l"/>
              <a:pathLst>
                <a:path h="50800" w="2351278">
                  <a:moveTo>
                    <a:pt x="2351278" y="50800"/>
                  </a:moveTo>
                  <a:lnTo>
                    <a:pt x="0" y="50800"/>
                  </a:lnTo>
                  <a:lnTo>
                    <a:pt x="0" y="0"/>
                  </a:lnTo>
                  <a:lnTo>
                    <a:pt x="2351278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0" y="0"/>
            <a:ext cx="9144000" cy="10287000"/>
            <a:chOff x="0" y="0"/>
            <a:chExt cx="121920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192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2192000">
                  <a:moveTo>
                    <a:pt x="1270000" y="0"/>
                  </a:moveTo>
                  <a:lnTo>
                    <a:pt x="10922000" y="0"/>
                  </a:lnTo>
                  <a:cubicBezTo>
                    <a:pt x="11623401" y="0"/>
                    <a:pt x="12192000" y="568598"/>
                    <a:pt x="12192000" y="1270000"/>
                  </a:cubicBezTo>
                  <a:lnTo>
                    <a:pt x="12192000" y="12446000"/>
                  </a:lnTo>
                  <a:cubicBezTo>
                    <a:pt x="12192000" y="13147402"/>
                    <a:pt x="11623401" y="13716000"/>
                    <a:pt x="10922000" y="13716000"/>
                  </a:cubicBezTo>
                  <a:lnTo>
                    <a:pt x="1270000" y="13716000"/>
                  </a:lnTo>
                  <a:cubicBezTo>
                    <a:pt x="568598" y="13716000"/>
                    <a:pt x="0" y="13147402"/>
                    <a:pt x="0" y="12446000"/>
                  </a:cubicBezTo>
                  <a:lnTo>
                    <a:pt x="0" y="1270000"/>
                  </a:lnTo>
                  <a:cubicBezTo>
                    <a:pt x="0" y="568598"/>
                    <a:pt x="568598" y="0"/>
                    <a:pt x="1270000" y="0"/>
                  </a:cubicBezTo>
                  <a:close/>
                </a:path>
              </a:pathLst>
            </a:custGeom>
            <a:blipFill>
              <a:blip r:embed="rId2"/>
              <a:stretch>
                <a:fillRect l="-6250" t="0" r="-6250" b="0"/>
              </a:stretch>
            </a:blipFill>
            <a:ln w="95250" cap="rnd">
              <a:solidFill>
                <a:srgbClr val="000000"/>
              </a:solidFill>
              <a:prstDash val="solid"/>
              <a:round/>
            </a:ln>
          </p:spPr>
        </p:sp>
      </p:grpSp>
      <p:sp>
        <p:nvSpPr>
          <p:cNvPr name="TextBox 8" id="8"/>
          <p:cNvSpPr txBox="true"/>
          <p:nvPr/>
        </p:nvSpPr>
        <p:spPr>
          <a:xfrm rot="0">
            <a:off x="9144000" y="1738037"/>
            <a:ext cx="8797987" cy="210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18"/>
              </a:lnSpc>
            </a:pPr>
            <a:r>
              <a:rPr lang="en-US" sz="4598" spc="262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DEFINIÇÃO DE REQUISITOS NÃO FUNCIONAIS </a:t>
            </a:r>
          </a:p>
          <a:p>
            <a:pPr algn="ctr">
              <a:lnSpc>
                <a:spcPts val="5518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9475790" y="3548072"/>
            <a:ext cx="8134407" cy="2375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8"/>
              </a:lnSpc>
            </a:pPr>
            <a:r>
              <a:rPr lang="en-US" sz="2878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Esses requisitos não funcionais asseguram que o sistema de jogos não só funcione corretamente, mas também ofereça uma experiência de usuário de alta qualidade, além de garantir a integridade segurança da plataforma.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76050" y="6799326"/>
            <a:ext cx="3685701" cy="3685701"/>
          </a:xfrm>
          <a:custGeom>
            <a:avLst/>
            <a:gdLst/>
            <a:ahLst/>
            <a:cxnLst/>
            <a:rect r="r" b="b" t="t" l="l"/>
            <a:pathLst>
              <a:path h="3685701" w="3685701">
                <a:moveTo>
                  <a:pt x="0" y="0"/>
                </a:moveTo>
                <a:lnTo>
                  <a:pt x="3685701" y="0"/>
                </a:lnTo>
                <a:lnTo>
                  <a:pt x="3685701" y="3685701"/>
                </a:lnTo>
                <a:lnTo>
                  <a:pt x="0" y="36857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586205" y="-205167"/>
            <a:ext cx="3346190" cy="3346190"/>
          </a:xfrm>
          <a:custGeom>
            <a:avLst/>
            <a:gdLst/>
            <a:ahLst/>
            <a:cxnLst/>
            <a:rect r="r" b="b" t="t" l="l"/>
            <a:pathLst>
              <a:path h="3346190" w="3346190">
                <a:moveTo>
                  <a:pt x="0" y="0"/>
                </a:moveTo>
                <a:lnTo>
                  <a:pt x="3346190" y="0"/>
                </a:lnTo>
                <a:lnTo>
                  <a:pt x="3346190" y="3346190"/>
                </a:lnTo>
                <a:lnTo>
                  <a:pt x="0" y="33461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606816" y="1936317"/>
            <a:ext cx="13074368" cy="63762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97"/>
              </a:lnSpc>
            </a:pPr>
            <a:r>
              <a:rPr lang="en-US" sz="3483" b="true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RN001 -</a:t>
            </a:r>
            <a:r>
              <a:rPr lang="en-US" sz="3483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 Baixo consumo de recursos: O jogo deve ser otimizado para usar CPU, GPU e memória de forma eficiente, garantindo que rode sem problemas em máquinas com configurações mínimas sem sacrificar muito a qualidade gráfica. </a:t>
            </a:r>
          </a:p>
          <a:p>
            <a:pPr algn="l">
              <a:lnSpc>
                <a:spcPts val="4597"/>
              </a:lnSpc>
            </a:pPr>
          </a:p>
          <a:p>
            <a:pPr algn="l">
              <a:lnSpc>
                <a:spcPts val="4597"/>
              </a:lnSpc>
            </a:pPr>
            <a:r>
              <a:rPr lang="en-US" sz="3483" b="true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RF001:</a:t>
            </a:r>
            <a:r>
              <a:rPr lang="en-US" sz="3483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 O jogo deve ser compatível com diversas plataformas e dispositivos (PC, consoles, dispositivos móveis). </a:t>
            </a:r>
          </a:p>
          <a:p>
            <a:pPr algn="l">
              <a:lnSpc>
                <a:spcPts val="4597"/>
              </a:lnSpc>
            </a:pPr>
          </a:p>
          <a:p>
            <a:pPr algn="l">
              <a:lnSpc>
                <a:spcPts val="4597"/>
              </a:lnSpc>
            </a:pPr>
            <a:r>
              <a:rPr lang="en-US" sz="3483" b="true">
                <a:solidFill>
                  <a:srgbClr val="00000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RNF001:</a:t>
            </a:r>
            <a:r>
              <a:rPr lang="en-US" sz="3483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 Segurança: Deve ter proteção contra-ataques comuns, como DDoS (Distributed Denial of Service) e injeção de SQL. </a:t>
            </a:r>
          </a:p>
          <a:p>
            <a:pPr algn="l">
              <a:lnSpc>
                <a:spcPts val="4598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7366471" y="592344"/>
            <a:ext cx="3555057" cy="9291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51"/>
              </a:lnSpc>
              <a:spcBef>
                <a:spcPct val="0"/>
              </a:spcBef>
            </a:pPr>
            <a:r>
              <a:rPr lang="en-US" sz="6410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EXEMPLOS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088500" y="6601299"/>
            <a:ext cx="3685701" cy="3685701"/>
          </a:xfrm>
          <a:custGeom>
            <a:avLst/>
            <a:gdLst/>
            <a:ahLst/>
            <a:cxnLst/>
            <a:rect r="r" b="b" t="t" l="l"/>
            <a:pathLst>
              <a:path h="3685701" w="3685701">
                <a:moveTo>
                  <a:pt x="0" y="0"/>
                </a:moveTo>
                <a:lnTo>
                  <a:pt x="3685701" y="0"/>
                </a:lnTo>
                <a:lnTo>
                  <a:pt x="3685701" y="3685701"/>
                </a:lnTo>
                <a:lnTo>
                  <a:pt x="0" y="36857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0" y="0"/>
            <a:ext cx="3346190" cy="3346190"/>
          </a:xfrm>
          <a:custGeom>
            <a:avLst/>
            <a:gdLst/>
            <a:ahLst/>
            <a:cxnLst/>
            <a:rect r="r" b="b" t="t" l="l"/>
            <a:pathLst>
              <a:path h="3346190" w="3346190">
                <a:moveTo>
                  <a:pt x="0" y="0"/>
                </a:moveTo>
                <a:lnTo>
                  <a:pt x="3346190" y="0"/>
                </a:lnTo>
                <a:lnTo>
                  <a:pt x="3346190" y="3346190"/>
                </a:lnTo>
                <a:lnTo>
                  <a:pt x="0" y="33461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152710" y="2031115"/>
            <a:ext cx="8971457" cy="7227185"/>
          </a:xfrm>
          <a:custGeom>
            <a:avLst/>
            <a:gdLst/>
            <a:ahLst/>
            <a:cxnLst/>
            <a:rect r="r" b="b" t="t" l="l"/>
            <a:pathLst>
              <a:path h="7227185" w="8971457">
                <a:moveTo>
                  <a:pt x="0" y="0"/>
                </a:moveTo>
                <a:lnTo>
                  <a:pt x="8971457" y="0"/>
                </a:lnTo>
                <a:lnTo>
                  <a:pt x="8971457" y="7227185"/>
                </a:lnTo>
                <a:lnTo>
                  <a:pt x="0" y="72271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3236" r="0" b="-3236"/>
            </a:stretch>
          </a:blipFill>
        </p:spPr>
      </p:sp>
      <p:grpSp>
        <p:nvGrpSpPr>
          <p:cNvPr name="Group 5" id="5"/>
          <p:cNvGrpSpPr/>
          <p:nvPr/>
        </p:nvGrpSpPr>
        <p:grpSpPr>
          <a:xfrm rot="-10800000">
            <a:off x="-309871" y="7088827"/>
            <a:ext cx="15150488" cy="2169473"/>
            <a:chOff x="0" y="0"/>
            <a:chExt cx="20200651" cy="2892631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31816" y="25399"/>
              <a:ext cx="20168835" cy="50800"/>
              <a:chOff x="0" y="0"/>
              <a:chExt cx="20168835" cy="50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31815" y="0"/>
                <a:ext cx="20105278" cy="50800"/>
              </a:xfrm>
              <a:custGeom>
                <a:avLst/>
                <a:gdLst/>
                <a:ahLst/>
                <a:cxnLst/>
                <a:rect r="r" b="b" t="t" l="l"/>
                <a:pathLst>
                  <a:path h="50800" w="20105278">
                    <a:moveTo>
                      <a:pt x="0" y="0"/>
                    </a:moveTo>
                    <a:lnTo>
                      <a:pt x="20105278" y="0"/>
                    </a:lnTo>
                    <a:lnTo>
                      <a:pt x="20105278" y="50800"/>
                    </a:lnTo>
                    <a:lnTo>
                      <a:pt x="0" y="508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name="Group 8" id="8"/>
            <p:cNvGrpSpPr/>
            <p:nvPr/>
          </p:nvGrpSpPr>
          <p:grpSpPr>
            <a:xfrm rot="-5400000">
              <a:off x="-1410509" y="1410509"/>
              <a:ext cx="2892631" cy="71613"/>
              <a:chOff x="0" y="0"/>
              <a:chExt cx="2892631" cy="71613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25400" y="0"/>
                <a:ext cx="2841879" cy="71613"/>
              </a:xfrm>
              <a:custGeom>
                <a:avLst/>
                <a:gdLst/>
                <a:ahLst/>
                <a:cxnLst/>
                <a:rect r="r" b="b" t="t" l="l"/>
                <a:pathLst>
                  <a:path h="71613" w="2841879">
                    <a:moveTo>
                      <a:pt x="0" y="0"/>
                    </a:moveTo>
                    <a:lnTo>
                      <a:pt x="2841879" y="0"/>
                    </a:lnTo>
                    <a:lnTo>
                      <a:pt x="2841879" y="71613"/>
                    </a:lnTo>
                    <a:lnTo>
                      <a:pt x="0" y="71613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grpSp>
        <p:nvGrpSpPr>
          <p:cNvPr name="Group 10" id="10"/>
          <p:cNvGrpSpPr/>
          <p:nvPr/>
        </p:nvGrpSpPr>
        <p:grpSpPr>
          <a:xfrm rot="0">
            <a:off x="5759661" y="990600"/>
            <a:ext cx="12528339" cy="38100"/>
            <a:chOff x="0" y="0"/>
            <a:chExt cx="16704452" cy="50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25400" y="0"/>
              <a:ext cx="16653638" cy="50800"/>
            </a:xfrm>
            <a:custGeom>
              <a:avLst/>
              <a:gdLst/>
              <a:ahLst/>
              <a:cxnLst/>
              <a:rect r="r" b="b" t="t" l="l"/>
              <a:pathLst>
                <a:path h="50800" w="16653638">
                  <a:moveTo>
                    <a:pt x="0" y="0"/>
                  </a:moveTo>
                  <a:lnTo>
                    <a:pt x="16653638" y="0"/>
                  </a:lnTo>
                  <a:lnTo>
                    <a:pt x="16653638" y="50800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7019713" y="1031572"/>
            <a:ext cx="3555069" cy="920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51"/>
              </a:lnSpc>
              <a:spcBef>
                <a:spcPct val="0"/>
              </a:spcBef>
            </a:pPr>
            <a:r>
              <a:rPr lang="en-US" sz="6410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DIAGRAMA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76050" y="6799326"/>
            <a:ext cx="3685701" cy="3685701"/>
          </a:xfrm>
          <a:custGeom>
            <a:avLst/>
            <a:gdLst/>
            <a:ahLst/>
            <a:cxnLst/>
            <a:rect r="r" b="b" t="t" l="l"/>
            <a:pathLst>
              <a:path h="3685701" w="3685701">
                <a:moveTo>
                  <a:pt x="0" y="0"/>
                </a:moveTo>
                <a:lnTo>
                  <a:pt x="3685701" y="0"/>
                </a:lnTo>
                <a:lnTo>
                  <a:pt x="3685701" y="3685701"/>
                </a:lnTo>
                <a:lnTo>
                  <a:pt x="0" y="36857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586205" y="377070"/>
            <a:ext cx="3346190" cy="3346190"/>
          </a:xfrm>
          <a:custGeom>
            <a:avLst/>
            <a:gdLst/>
            <a:ahLst/>
            <a:cxnLst/>
            <a:rect r="r" b="b" t="t" l="l"/>
            <a:pathLst>
              <a:path h="3346190" w="3346190">
                <a:moveTo>
                  <a:pt x="0" y="0"/>
                </a:moveTo>
                <a:lnTo>
                  <a:pt x="3346190" y="0"/>
                </a:lnTo>
                <a:lnTo>
                  <a:pt x="3346190" y="3346190"/>
                </a:lnTo>
                <a:lnTo>
                  <a:pt x="0" y="33461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5778711" y="9239250"/>
            <a:ext cx="12528339" cy="38100"/>
            <a:chOff x="0" y="0"/>
            <a:chExt cx="16704452" cy="50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25400" y="0"/>
              <a:ext cx="16653638" cy="50800"/>
            </a:xfrm>
            <a:custGeom>
              <a:avLst/>
              <a:gdLst/>
              <a:ahLst/>
              <a:cxnLst/>
              <a:rect r="r" b="b" t="t" l="l"/>
              <a:pathLst>
                <a:path h="50800" w="16653638">
                  <a:moveTo>
                    <a:pt x="0" y="0"/>
                  </a:moveTo>
                  <a:lnTo>
                    <a:pt x="16653638" y="0"/>
                  </a:lnTo>
                  <a:lnTo>
                    <a:pt x="16653638" y="50800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047750" y="990600"/>
            <a:ext cx="12076417" cy="38100"/>
            <a:chOff x="0" y="0"/>
            <a:chExt cx="16101889" cy="50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25400" y="0"/>
              <a:ext cx="16051149" cy="50800"/>
            </a:xfrm>
            <a:custGeom>
              <a:avLst/>
              <a:gdLst/>
              <a:ahLst/>
              <a:cxnLst/>
              <a:rect r="r" b="b" t="t" l="l"/>
              <a:pathLst>
                <a:path h="50800" w="16051149">
                  <a:moveTo>
                    <a:pt x="0" y="0"/>
                  </a:moveTo>
                  <a:lnTo>
                    <a:pt x="16051149" y="0"/>
                  </a:lnTo>
                  <a:lnTo>
                    <a:pt x="16051149" y="50800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8" id="8"/>
          <p:cNvGrpSpPr/>
          <p:nvPr/>
        </p:nvGrpSpPr>
        <p:grpSpPr>
          <a:xfrm rot="-5400000">
            <a:off x="-36987" y="2037237"/>
            <a:ext cx="2169473" cy="38100"/>
            <a:chOff x="0" y="0"/>
            <a:chExt cx="2892631" cy="50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25400" y="0"/>
              <a:ext cx="2841879" cy="50800"/>
            </a:xfrm>
            <a:custGeom>
              <a:avLst/>
              <a:gdLst/>
              <a:ahLst/>
              <a:cxnLst/>
              <a:rect r="r" b="b" t="t" l="l"/>
              <a:pathLst>
                <a:path h="50800" w="2841879">
                  <a:moveTo>
                    <a:pt x="0" y="0"/>
                  </a:moveTo>
                  <a:lnTo>
                    <a:pt x="2841879" y="0"/>
                  </a:lnTo>
                  <a:lnTo>
                    <a:pt x="2841879" y="50800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0506844" y="1175314"/>
            <a:ext cx="7382119" cy="7466863"/>
          </a:xfrm>
          <a:custGeom>
            <a:avLst/>
            <a:gdLst/>
            <a:ahLst/>
            <a:cxnLst/>
            <a:rect r="r" b="b" t="t" l="l"/>
            <a:pathLst>
              <a:path h="7466863" w="7382119">
                <a:moveTo>
                  <a:pt x="0" y="0"/>
                </a:moveTo>
                <a:lnTo>
                  <a:pt x="7382119" y="0"/>
                </a:lnTo>
                <a:lnTo>
                  <a:pt x="7382119" y="7466862"/>
                </a:lnTo>
                <a:lnTo>
                  <a:pt x="0" y="74668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828" t="0" r="-828" b="0"/>
            </a:stretch>
          </a:blipFill>
          <a:ln w="85725" cap="rnd">
            <a:solidFill>
              <a:srgbClr val="000000"/>
            </a:solidFill>
            <a:prstDash val="solid"/>
            <a:round/>
          </a:ln>
        </p:spPr>
      </p:sp>
      <p:sp>
        <p:nvSpPr>
          <p:cNvPr name="TextBox 11" id="11"/>
          <p:cNvSpPr txBox="true"/>
          <p:nvPr/>
        </p:nvSpPr>
        <p:spPr>
          <a:xfrm rot="0">
            <a:off x="1623297" y="1421527"/>
            <a:ext cx="8613343" cy="6588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40"/>
              </a:lnSpc>
            </a:pPr>
            <a:r>
              <a:rPr lang="en-US" sz="3288">
                <a:solidFill>
                  <a:srgbClr val="000000"/>
                </a:solidFill>
                <a:latin typeface="Clear Sans"/>
                <a:ea typeface="Clear Sans"/>
                <a:cs typeface="Clear Sans"/>
                <a:sym typeface="Clear Sans"/>
              </a:rPr>
              <a:t>No nosso projeto recente que está em desenvolvimento o BioDystopia, é um jogo de exploração e combate com uma história imersiva em um universo sombrio e futurista, onde questões éticas e científicas são exploradas. A narrativa central se combina com jogabilidade dinâmica, oferecendo momentos de combate e exploração estratégica. O jogo conta com a mecânica de escolhas morais que impactam diretamente a trama, afetando o desenvolvimento das habilidades e as alianças dos jogados.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47807" y="7766309"/>
            <a:ext cx="38157" cy="1511040"/>
            <a:chOff x="0" y="0"/>
            <a:chExt cx="50876" cy="20147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25400"/>
              <a:ext cx="50927" cy="1963928"/>
            </a:xfrm>
            <a:custGeom>
              <a:avLst/>
              <a:gdLst/>
              <a:ahLst/>
              <a:cxnLst/>
              <a:rect r="r" b="b" t="t" l="l"/>
              <a:pathLst>
                <a:path h="1963928" w="50927">
                  <a:moveTo>
                    <a:pt x="50800" y="0"/>
                  </a:moveTo>
                  <a:lnTo>
                    <a:pt x="50927" y="1963928"/>
                  </a:lnTo>
                  <a:lnTo>
                    <a:pt x="127" y="19639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47864" y="9258300"/>
            <a:ext cx="1801553" cy="38100"/>
            <a:chOff x="0" y="0"/>
            <a:chExt cx="2402071" cy="50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25400" y="0"/>
              <a:ext cx="2351278" cy="50800"/>
            </a:xfrm>
            <a:custGeom>
              <a:avLst/>
              <a:gdLst/>
              <a:ahLst/>
              <a:cxnLst/>
              <a:rect r="r" b="b" t="t" l="l"/>
              <a:pathLst>
                <a:path h="50800" w="2351278">
                  <a:moveTo>
                    <a:pt x="2351278" y="50800"/>
                  </a:moveTo>
                  <a:lnTo>
                    <a:pt x="0" y="50800"/>
                  </a:lnTo>
                  <a:lnTo>
                    <a:pt x="0" y="0"/>
                  </a:lnTo>
                  <a:lnTo>
                    <a:pt x="2351278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2049221" y="585787"/>
            <a:ext cx="13465790" cy="87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39"/>
              </a:lnSpc>
            </a:pPr>
            <a:r>
              <a:rPr lang="en-US" sz="5700" spc="330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IMAGENS DA ALPHA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5476797" y="9220199"/>
            <a:ext cx="1801553" cy="38100"/>
            <a:chOff x="0" y="0"/>
            <a:chExt cx="2402071" cy="50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25400" y="0"/>
              <a:ext cx="2351278" cy="50800"/>
            </a:xfrm>
            <a:custGeom>
              <a:avLst/>
              <a:gdLst/>
              <a:ahLst/>
              <a:cxnLst/>
              <a:rect r="r" b="b" t="t" l="l"/>
              <a:pathLst>
                <a:path h="50800" w="2351278">
                  <a:moveTo>
                    <a:pt x="2351278" y="50800"/>
                  </a:moveTo>
                  <a:lnTo>
                    <a:pt x="0" y="50800"/>
                  </a:lnTo>
                  <a:lnTo>
                    <a:pt x="0" y="0"/>
                  </a:lnTo>
                  <a:lnTo>
                    <a:pt x="2351278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7259300" y="7785359"/>
            <a:ext cx="38157" cy="1511040"/>
            <a:chOff x="0" y="0"/>
            <a:chExt cx="50876" cy="201472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25400"/>
              <a:ext cx="50927" cy="1963928"/>
            </a:xfrm>
            <a:custGeom>
              <a:avLst/>
              <a:gdLst/>
              <a:ahLst/>
              <a:cxnLst/>
              <a:rect r="r" b="b" t="t" l="l"/>
              <a:pathLst>
                <a:path h="1963928" w="50927">
                  <a:moveTo>
                    <a:pt x="50800" y="0"/>
                  </a:moveTo>
                  <a:lnTo>
                    <a:pt x="50927" y="1963928"/>
                  </a:lnTo>
                  <a:lnTo>
                    <a:pt x="127" y="19639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066914" y="1009651"/>
            <a:ext cx="38157" cy="1511040"/>
            <a:chOff x="0" y="0"/>
            <a:chExt cx="50876" cy="201472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25400"/>
              <a:ext cx="50927" cy="1963928"/>
            </a:xfrm>
            <a:custGeom>
              <a:avLst/>
              <a:gdLst/>
              <a:ahLst/>
              <a:cxnLst/>
              <a:rect r="r" b="b" t="t" l="l"/>
              <a:pathLst>
                <a:path h="1963928" w="50927">
                  <a:moveTo>
                    <a:pt x="50800" y="0"/>
                  </a:moveTo>
                  <a:lnTo>
                    <a:pt x="50927" y="1963928"/>
                  </a:lnTo>
                  <a:lnTo>
                    <a:pt x="127" y="19639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066972" y="1028700"/>
            <a:ext cx="1801553" cy="38100"/>
            <a:chOff x="0" y="0"/>
            <a:chExt cx="2402071" cy="50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25400" y="0"/>
              <a:ext cx="2351278" cy="50800"/>
            </a:xfrm>
            <a:custGeom>
              <a:avLst/>
              <a:gdLst/>
              <a:ahLst/>
              <a:cxnLst/>
              <a:rect r="r" b="b" t="t" l="l"/>
              <a:pathLst>
                <a:path h="50800" w="2351278">
                  <a:moveTo>
                    <a:pt x="2351278" y="50800"/>
                  </a:moveTo>
                  <a:lnTo>
                    <a:pt x="0" y="50800"/>
                  </a:lnTo>
                  <a:lnTo>
                    <a:pt x="0" y="0"/>
                  </a:lnTo>
                  <a:lnTo>
                    <a:pt x="2351278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17278407" y="1028701"/>
            <a:ext cx="38157" cy="1511040"/>
            <a:chOff x="0" y="0"/>
            <a:chExt cx="50876" cy="201472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25400"/>
              <a:ext cx="50927" cy="1963928"/>
            </a:xfrm>
            <a:custGeom>
              <a:avLst/>
              <a:gdLst/>
              <a:ahLst/>
              <a:cxnLst/>
              <a:rect r="r" b="b" t="t" l="l"/>
              <a:pathLst>
                <a:path h="1963928" w="50927">
                  <a:moveTo>
                    <a:pt x="50800" y="0"/>
                  </a:moveTo>
                  <a:lnTo>
                    <a:pt x="50927" y="1963928"/>
                  </a:lnTo>
                  <a:lnTo>
                    <a:pt x="127" y="19639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15515011" y="1047751"/>
            <a:ext cx="1801553" cy="38100"/>
            <a:chOff x="0" y="0"/>
            <a:chExt cx="2402071" cy="50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25400" y="0"/>
              <a:ext cx="2351278" cy="50800"/>
            </a:xfrm>
            <a:custGeom>
              <a:avLst/>
              <a:gdLst/>
              <a:ahLst/>
              <a:cxnLst/>
              <a:rect r="r" b="b" t="t" l="l"/>
              <a:pathLst>
                <a:path h="50800" w="2351278">
                  <a:moveTo>
                    <a:pt x="2351278" y="50800"/>
                  </a:moveTo>
                  <a:lnTo>
                    <a:pt x="0" y="50800"/>
                  </a:lnTo>
                  <a:lnTo>
                    <a:pt x="0" y="0"/>
                  </a:lnTo>
                  <a:lnTo>
                    <a:pt x="2351278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19" id="19"/>
          <p:cNvSpPr/>
          <p:nvPr/>
        </p:nvSpPr>
        <p:spPr>
          <a:xfrm flipH="false" flipV="false" rot="0">
            <a:off x="1105071" y="2991670"/>
            <a:ext cx="4964301" cy="3887858"/>
          </a:xfrm>
          <a:custGeom>
            <a:avLst/>
            <a:gdLst/>
            <a:ahLst/>
            <a:cxnLst/>
            <a:rect r="r" b="b" t="t" l="l"/>
            <a:pathLst>
              <a:path h="3887858" w="4964301">
                <a:moveTo>
                  <a:pt x="0" y="0"/>
                </a:moveTo>
                <a:lnTo>
                  <a:pt x="4964301" y="0"/>
                </a:lnTo>
                <a:lnTo>
                  <a:pt x="4964301" y="3887858"/>
                </a:lnTo>
                <a:lnTo>
                  <a:pt x="0" y="38878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pic>
        <p:nvPicPr>
          <p:cNvPr name="Picture 20" id="20">
            <a:hlinkClick action="ppaction://media"/>
          </p:cNvPr>
          <p:cNvPicPr>
            <a:picLocks noChangeAspect="true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3"/>
          <a:srcRect l="28515" t="25472" r="33920" b="9574"/>
          <a:stretch>
            <a:fillRect/>
          </a:stretch>
        </p:blipFill>
        <p:spPr>
          <a:xfrm flipH="false" flipV="false" rot="0">
            <a:off x="10436500" y="1765171"/>
            <a:ext cx="3670835" cy="3575909"/>
          </a:xfrm>
          <a:prstGeom prst="rect">
            <a:avLst/>
          </a:prstGeom>
        </p:spPr>
      </p:pic>
      <p:pic>
        <p:nvPicPr>
          <p:cNvPr name="Picture 21" id="21">
            <a:hlinkClick action="ppaction://media"/>
          </p:cNvPr>
          <p:cNvPicPr>
            <a:picLocks noChangeAspect="true"/>
          </p:cNvPicPr>
          <p:nvPr>
            <a:videoFile r:link="rId7"/>
            <p:extLst>
              <p:ext uri="{DAA4B4D4-6D71-4841-9C94-3DE7FCFB9230}">
                <p14:media xmlns:p14="http://schemas.microsoft.com/office/powerpoint/2010/main" r:embed="rId8"/>
              </p:ext>
            </p:extLst>
          </p:nvPr>
        </p:nvPicPr>
        <p:blipFill>
          <a:blip r:embed="rId6"/>
          <a:srcRect l="28951" t="23852" r="31393" b="8717"/>
          <a:stretch>
            <a:fillRect/>
          </a:stretch>
        </p:blipFill>
        <p:spPr>
          <a:xfrm flipH="false" flipV="false" rot="0">
            <a:off x="13344360" y="3129053"/>
            <a:ext cx="3914940" cy="3750475"/>
          </a:xfrm>
          <a:prstGeom prst="rect">
            <a:avLst/>
          </a:prstGeom>
        </p:spPr>
      </p:pic>
      <p:pic>
        <p:nvPicPr>
          <p:cNvPr name="Picture 22" id="22">
            <a:hlinkClick action="ppaction://media"/>
          </p:cNvPr>
          <p:cNvPicPr>
            <a:picLocks noChangeAspect="true"/>
          </p:cNvPicPr>
          <p:nvPr>
            <a:videoFile r:link="rId10"/>
            <p:extLst>
              <p:ext uri="{DAA4B4D4-6D71-4841-9C94-3DE7FCFB9230}">
                <p14:media xmlns:p14="http://schemas.microsoft.com/office/powerpoint/2010/main" r:embed="rId11"/>
              </p:ext>
            </p:extLst>
          </p:nvPr>
        </p:nvPicPr>
        <p:blipFill>
          <a:blip r:embed="rId9"/>
          <a:srcRect l="27879" t="25050" r="31054" b="12349"/>
          <a:stretch>
            <a:fillRect/>
          </a:stretch>
        </p:blipFill>
        <p:spPr>
          <a:xfrm flipH="false" flipV="false" rot="0">
            <a:off x="7062398" y="3129053"/>
            <a:ext cx="4367128" cy="3750475"/>
          </a:xfrm>
          <a:prstGeom prst="rect">
            <a:avLst/>
          </a:prstGeom>
        </p:spPr>
      </p:pic>
      <p:pic>
        <p:nvPicPr>
          <p:cNvPr name="Picture 23" id="23">
            <a:hlinkClick action="ppaction://media"/>
          </p:cNvPr>
          <p:cNvPicPr>
            <a:picLocks noChangeAspect="true"/>
          </p:cNvPicPr>
          <p:nvPr>
            <a:videoFile r:link="rId13"/>
            <p:extLst>
              <p:ext uri="{DAA4B4D4-6D71-4841-9C94-3DE7FCFB9230}">
                <p14:media xmlns:p14="http://schemas.microsoft.com/office/powerpoint/2010/main" r:embed="rId14"/>
              </p:ext>
            </p:extLst>
          </p:nvPr>
        </p:nvPicPr>
        <p:blipFill>
          <a:blip r:embed="rId12"/>
          <a:srcRect l="28951" t="23852" r="38690" b="11747"/>
          <a:stretch>
            <a:fillRect/>
          </a:stretch>
        </p:blipFill>
        <p:spPr>
          <a:xfrm flipH="false" flipV="false" rot="0">
            <a:off x="10309776" y="4750471"/>
            <a:ext cx="3797559" cy="4258114"/>
          </a:xfrm>
          <a:prstGeom prst="rect">
            <a:avLst/>
          </a:prstGeom>
        </p:spPr>
      </p:pic>
      <p:sp>
        <p:nvSpPr>
          <p:cNvPr name="TextBox 24" id="24"/>
          <p:cNvSpPr txBox="true"/>
          <p:nvPr/>
        </p:nvSpPr>
        <p:spPr>
          <a:xfrm rot="0">
            <a:off x="2386821" y="6908103"/>
            <a:ext cx="2400802" cy="711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1"/>
              </a:lnSpc>
            </a:pPr>
            <a:r>
              <a:rPr lang="en-US" sz="4910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Gabriel</a:t>
            </a: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0">
                <p:cTn fill="hold" display="false">
                  <p:stCondLst>
                    <p:cond delay="indefinite"/>
                  </p:stCondLst>
                </p:cTn>
                <p:tgtEl>
                  <p:spTgt spid="20"/>
                </p:tgtEl>
              </p:cMediaNode>
            </p:video>
            <p:video>
              <p:cMediaNode vol="0">
                <p:cTn fill="hold" display="false">
                  <p:stCondLst>
                    <p:cond delay="indefinite"/>
                  </p:stCondLst>
                </p:cTn>
                <p:tgtEl>
                  <p:spTgt spid="21"/>
                </p:tgtEl>
              </p:cMediaNode>
            </p:video>
            <p:video>
              <p:cMediaNode vol="0">
                <p:cTn fill="hold" display="false">
                  <p:stCondLst>
                    <p:cond delay="indefinite"/>
                  </p:stCondLst>
                </p:cTn>
                <p:tgtEl>
                  <p:spTgt spid="22"/>
                </p:tgtEl>
              </p:cMediaNode>
            </p:video>
            <p:video>
              <p:cMediaNode vol="0">
                <p:cTn fill="hold" display="false">
                  <p:stCondLst>
                    <p:cond delay="indefinite"/>
                  </p:stCondLst>
                </p:cTn>
                <p:tgtEl>
                  <p:spTgt spid="23"/>
                </p:tgtEl>
              </p:cMediaNode>
            </p:video>
          </p:childTnLst>
        </p:cTn>
      </p:par>
    </p:tnLst>
  </p:timing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09650" y="9201150"/>
            <a:ext cx="12528339" cy="38100"/>
            <a:chOff x="0" y="0"/>
            <a:chExt cx="16704452" cy="50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25400" y="0"/>
              <a:ext cx="16653638" cy="50800"/>
            </a:xfrm>
            <a:custGeom>
              <a:avLst/>
              <a:gdLst/>
              <a:ahLst/>
              <a:cxnLst/>
              <a:rect r="r" b="b" t="t" l="l"/>
              <a:pathLst>
                <a:path h="50800" w="16653638">
                  <a:moveTo>
                    <a:pt x="0" y="0"/>
                  </a:moveTo>
                  <a:lnTo>
                    <a:pt x="16653638" y="0"/>
                  </a:lnTo>
                  <a:lnTo>
                    <a:pt x="16653638" y="50800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-56037" y="8144988"/>
            <a:ext cx="2169473" cy="38100"/>
            <a:chOff x="0" y="0"/>
            <a:chExt cx="2892631" cy="50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25400" y="0"/>
              <a:ext cx="2841879" cy="50800"/>
            </a:xfrm>
            <a:custGeom>
              <a:avLst/>
              <a:gdLst/>
              <a:ahLst/>
              <a:cxnLst/>
              <a:rect r="r" b="b" t="t" l="l"/>
              <a:pathLst>
                <a:path h="50800" w="2841879">
                  <a:moveTo>
                    <a:pt x="0" y="0"/>
                  </a:moveTo>
                  <a:lnTo>
                    <a:pt x="2841879" y="0"/>
                  </a:lnTo>
                  <a:lnTo>
                    <a:pt x="2841879" y="50800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0" y="39097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858316" y="7680144"/>
            <a:ext cx="5403303" cy="1073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34"/>
              </a:lnSpc>
            </a:pPr>
            <a:r>
              <a:rPr lang="en-US" sz="3361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   2°A (D.S)      </a:t>
            </a:r>
          </a:p>
          <a:p>
            <a:pPr algn="ctr">
              <a:lnSpc>
                <a:spcPts val="4134"/>
              </a:lnSpc>
            </a:pPr>
            <a:r>
              <a:rPr lang="en-US" sz="3361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E.E Jorge Luis Borges 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6508470" y="1009650"/>
            <a:ext cx="12528339" cy="38100"/>
            <a:chOff x="0" y="0"/>
            <a:chExt cx="16704452" cy="50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25400" y="0"/>
              <a:ext cx="16653638" cy="50800"/>
            </a:xfrm>
            <a:custGeom>
              <a:avLst/>
              <a:gdLst/>
              <a:ahLst/>
              <a:cxnLst/>
              <a:rect r="r" b="b" t="t" l="l"/>
              <a:pathLst>
                <a:path h="50800" w="16653638">
                  <a:moveTo>
                    <a:pt x="0" y="0"/>
                  </a:moveTo>
                  <a:lnTo>
                    <a:pt x="16653638" y="0"/>
                  </a:lnTo>
                  <a:lnTo>
                    <a:pt x="16653638" y="50800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4861306" y="4914637"/>
            <a:ext cx="6337511" cy="6049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1"/>
              </a:lnSpc>
            </a:pPr>
            <a:r>
              <a:rPr lang="en-US" sz="4201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Rafael Bersani Borges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838517" y="4462277"/>
            <a:ext cx="1368424" cy="11586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552"/>
              </a:lnSpc>
            </a:pPr>
            <a:r>
              <a:rPr lang="en-US" sz="3701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   N°:36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838517" y="2941722"/>
            <a:ext cx="1368424" cy="11586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552"/>
              </a:lnSpc>
            </a:pPr>
            <a:r>
              <a:rPr lang="en-US" sz="3701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   N°:34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861306" y="3429401"/>
            <a:ext cx="9433727" cy="6049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1"/>
              </a:lnSpc>
            </a:pPr>
            <a:r>
              <a:rPr lang="en-US" sz="4201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Nicolas Felipe Fernandes De Lima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861306" y="1932677"/>
            <a:ext cx="9168335" cy="6049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1"/>
              </a:lnSpc>
            </a:pPr>
            <a:r>
              <a:rPr lang="en-US" sz="4201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Bernardino Moreira Santana Neto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838517" y="1379005"/>
            <a:ext cx="1368424" cy="11586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552"/>
              </a:lnSpc>
            </a:pPr>
            <a:r>
              <a:rPr lang="en-US" sz="3701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   N°:03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861306" y="6512411"/>
            <a:ext cx="8761250" cy="6049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1"/>
              </a:lnSpc>
            </a:pPr>
            <a:r>
              <a:rPr lang="en-US" sz="4201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Vitor Hugo Monteiro Dos Santos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4910378" y="5958739"/>
            <a:ext cx="1368424" cy="11586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552"/>
              </a:lnSpc>
            </a:pPr>
            <a:r>
              <a:rPr lang="en-US" sz="3701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   N°:42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861306" y="2652685"/>
            <a:ext cx="8657633" cy="6049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1"/>
              </a:lnSpc>
            </a:pPr>
            <a:r>
              <a:rPr lang="en-US" sz="4201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Karlos Eduardo Souza Fotenele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4766657" y="2099013"/>
            <a:ext cx="1512146" cy="11586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552"/>
              </a:lnSpc>
            </a:pPr>
            <a:r>
              <a:rPr lang="en-US" sz="3701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   N°:25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4769271" y="5649515"/>
            <a:ext cx="6521581" cy="6049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1"/>
              </a:lnSpc>
            </a:pPr>
            <a:r>
              <a:rPr lang="en-US" sz="4201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Sabrina Felinto Farias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4838517" y="5325173"/>
            <a:ext cx="1512146" cy="11586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552"/>
              </a:lnSpc>
            </a:pPr>
            <a:r>
              <a:rPr lang="en-US" sz="3701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   N°:39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4861306" y="4128960"/>
            <a:ext cx="5863095" cy="6049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1"/>
              </a:lnSpc>
            </a:pPr>
            <a:r>
              <a:rPr lang="en-US" sz="4201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Paloma Graciano Lima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766657" y="3727399"/>
            <a:ext cx="1512146" cy="11586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552"/>
              </a:lnSpc>
            </a:pPr>
            <a:r>
              <a:rPr lang="en-US" sz="3701">
                <a:solidFill>
                  <a:srgbClr val="000000"/>
                </a:solidFill>
                <a:latin typeface="Anonymous Pro"/>
                <a:ea typeface="Anonymous Pro"/>
                <a:cs typeface="Anonymous Pro"/>
                <a:sym typeface="Anonymous Pro"/>
              </a:rPr>
              <a:t>   N°:35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DAGV6PnptnI</dc:identifier>
  <dcterms:modified xsi:type="dcterms:W3CDTF">2011-08-01T06:04:30Z</dcterms:modified>
  <cp:revision>1</cp:revision>
  <dc:title>BioDystopia</dc:title>
</cp:coreProperties>
</file>