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53"/>
  </p:notesMasterIdLst>
  <p:handoutMasterIdLst>
    <p:handoutMasterId r:id="rId54"/>
  </p:handoutMasterIdLst>
  <p:sldIdLst>
    <p:sldId id="256" r:id="rId3"/>
    <p:sldId id="268" r:id="rId4"/>
    <p:sldId id="311" r:id="rId5"/>
    <p:sldId id="306" r:id="rId6"/>
    <p:sldId id="269" r:id="rId7"/>
    <p:sldId id="307" r:id="rId8"/>
    <p:sldId id="257" r:id="rId9"/>
    <p:sldId id="258" r:id="rId10"/>
    <p:sldId id="282" r:id="rId11"/>
    <p:sldId id="283" r:id="rId12"/>
    <p:sldId id="265" r:id="rId13"/>
    <p:sldId id="266" r:id="rId14"/>
    <p:sldId id="267" r:id="rId15"/>
    <p:sldId id="259" r:id="rId16"/>
    <p:sldId id="270" r:id="rId17"/>
    <p:sldId id="310" r:id="rId18"/>
    <p:sldId id="313" r:id="rId19"/>
    <p:sldId id="312" r:id="rId20"/>
    <p:sldId id="271" r:id="rId21"/>
    <p:sldId id="274" r:id="rId22"/>
    <p:sldId id="260" r:id="rId23"/>
    <p:sldId id="277" r:id="rId24"/>
    <p:sldId id="284" r:id="rId25"/>
    <p:sldId id="285" r:id="rId26"/>
    <p:sldId id="287" r:id="rId27"/>
    <p:sldId id="289" r:id="rId28"/>
    <p:sldId id="308" r:id="rId29"/>
    <p:sldId id="309" r:id="rId30"/>
    <p:sldId id="276" r:id="rId31"/>
    <p:sldId id="275" r:id="rId32"/>
    <p:sldId id="279" r:id="rId33"/>
    <p:sldId id="280" r:id="rId34"/>
    <p:sldId id="281" r:id="rId35"/>
    <p:sldId id="278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9" r:id="rId45"/>
    <p:sldId id="298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2849.3333333333594</c:v>
                </c:pt>
                <c:pt idx="5">
                  <c:v>1665.3333333333251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105331712"/>
        <c:axId val="105358080"/>
      </c:barChart>
      <c:catAx>
        <c:axId val="1053317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58080"/>
        <c:crosses val="autoZero"/>
        <c:auto val="1"/>
        <c:lblAlgn val="ctr"/>
        <c:lblOffset val="100"/>
      </c:catAx>
      <c:valAx>
        <c:axId val="1053580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31712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Hoja1!$A$6</c:f>
              <c:strCache>
                <c:ptCount val="1"/>
                <c:pt idx="0">
                  <c:v>Clase05Clase (Decode)</c:v>
                </c:pt>
              </c:strCache>
            </c:strRef>
          </c:tx>
          <c:cat>
            <c:strRef>
              <c:f>Hoja1!$B$5:$J$5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Hoja1!$B$6:$J$6</c:f>
              <c:numCache>
                <c:formatCode>General</c:formatCode>
                <c:ptCount val="9"/>
                <c:pt idx="0">
                  <c:v>1596</c:v>
                </c:pt>
                <c:pt idx="1">
                  <c:v>1238</c:v>
                </c:pt>
                <c:pt idx="2">
                  <c:v>3163</c:v>
                </c:pt>
                <c:pt idx="3">
                  <c:v>271</c:v>
                </c:pt>
                <c:pt idx="4">
                  <c:v>2615</c:v>
                </c:pt>
                <c:pt idx="5">
                  <c:v>1481</c:v>
                </c:pt>
                <c:pt idx="7">
                  <c:v>47</c:v>
                </c:pt>
                <c:pt idx="8">
                  <c:v>1143</c:v>
                </c:pt>
              </c:numCache>
            </c:numRef>
          </c:val>
        </c:ser>
        <c:axId val="106388096"/>
        <c:axId val="106389888"/>
      </c:barChart>
      <c:catAx>
        <c:axId val="10638809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89888"/>
        <c:crosses val="autoZero"/>
        <c:auto val="1"/>
        <c:lblAlgn val="ctr"/>
        <c:lblOffset val="100"/>
      </c:catAx>
      <c:valAx>
        <c:axId val="1063898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88096"/>
        <c:crosses val="autoZero"/>
        <c:crossBetween val="between"/>
      </c:valAx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Clase06ClaseDerivada (Encode)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0">
                  <c:v>395</c:v>
                </c:pt>
                <c:pt idx="1">
                  <c:v>403</c:v>
                </c:pt>
                <c:pt idx="2">
                  <c:v>1234</c:v>
                </c:pt>
                <c:pt idx="3">
                  <c:v>172</c:v>
                </c:pt>
                <c:pt idx="4">
                  <c:v>1561.3333333333273</c:v>
                </c:pt>
                <c:pt idx="5">
                  <c:v>1466.8333333333273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</c:numCache>
            </c:numRef>
          </c:val>
        </c:ser>
        <c:axId val="106172416"/>
        <c:axId val="106173952"/>
      </c:barChart>
      <c:catAx>
        <c:axId val="1061724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73952"/>
        <c:crosses val="autoZero"/>
        <c:auto val="1"/>
        <c:lblAlgn val="ctr"/>
        <c:lblOffset val="100"/>
      </c:catAx>
      <c:valAx>
        <c:axId val="1061739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72416"/>
        <c:crosses val="autoZero"/>
        <c:crossBetween val="between"/>
      </c:valAx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06206336"/>
        <c:axId val="106207872"/>
      </c:barChart>
      <c:catAx>
        <c:axId val="10620633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207872"/>
        <c:crosses val="autoZero"/>
        <c:auto val="1"/>
        <c:lblAlgn val="ctr"/>
        <c:lblOffset val="100"/>
      </c:catAx>
      <c:valAx>
        <c:axId val="106207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20633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06522880"/>
        <c:axId val="106528768"/>
      </c:barChart>
      <c:catAx>
        <c:axId val="10652288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28768"/>
        <c:crosses val="autoZero"/>
        <c:auto val="1"/>
        <c:lblAlgn val="ctr"/>
        <c:lblOffset val="100"/>
      </c:catAx>
      <c:valAx>
        <c:axId val="1065287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22880"/>
        <c:crosses val="autoZero"/>
        <c:crossBetween val="between"/>
      </c:valAx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106536320"/>
        <c:axId val="106431616"/>
      </c:barChart>
      <c:catAx>
        <c:axId val="10653632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431616"/>
        <c:crosses val="autoZero"/>
        <c:auto val="1"/>
        <c:lblAlgn val="ctr"/>
        <c:lblOffset val="100"/>
      </c:catAx>
      <c:valAx>
        <c:axId val="10643161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53632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105361792"/>
        <c:axId val="105363328"/>
      </c:barChart>
      <c:catAx>
        <c:axId val="1053617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63328"/>
        <c:crosses val="autoZero"/>
        <c:auto val="1"/>
        <c:lblAlgn val="ctr"/>
        <c:lblOffset val="100"/>
      </c:catAx>
      <c:valAx>
        <c:axId val="105363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36179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s-ES_tradnl" dirty="0"/>
              <a:t>Clase02ArrayNormal </a:t>
            </a:r>
            <a:r>
              <a:rPr lang="es-ES_tradnl" dirty="0" smtClean="0"/>
              <a:t>(Encode)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5408000"/>
        <c:axId val="105409536"/>
      </c:barChart>
      <c:catAx>
        <c:axId val="10540800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09536"/>
        <c:crosses val="autoZero"/>
        <c:auto val="1"/>
        <c:lblAlgn val="ctr"/>
        <c:lblOffset val="100"/>
      </c:catAx>
      <c:valAx>
        <c:axId val="105409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0800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Clase02ArrayNormal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3049</c:v>
                </c:pt>
                <c:pt idx="1">
                  <c:v>1496</c:v>
                </c:pt>
                <c:pt idx="2">
                  <c:v>3371</c:v>
                </c:pt>
                <c:pt idx="4">
                  <c:v>3330</c:v>
                </c:pt>
                <c:pt idx="5">
                  <c:v>1894</c:v>
                </c:pt>
                <c:pt idx="6">
                  <c:v>22</c:v>
                </c:pt>
                <c:pt idx="7">
                  <c:v>250</c:v>
                </c:pt>
                <c:pt idx="8">
                  <c:v>1101</c:v>
                </c:pt>
              </c:numCache>
            </c:numRef>
          </c:val>
        </c:ser>
        <c:axId val="105433728"/>
        <c:axId val="105984384"/>
      </c:barChart>
      <c:catAx>
        <c:axId val="1054337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984384"/>
        <c:crosses val="autoZero"/>
        <c:auto val="1"/>
        <c:lblAlgn val="ctr"/>
        <c:lblOffset val="100"/>
      </c:catAx>
      <c:valAx>
        <c:axId val="105984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5433728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3775.6666666666501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6012672"/>
        <c:axId val="106014208"/>
      </c:barChart>
      <c:catAx>
        <c:axId val="1060126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014208"/>
        <c:crosses val="autoZero"/>
        <c:auto val="1"/>
        <c:lblAlgn val="ctr"/>
        <c:lblOffset val="100"/>
      </c:catAx>
      <c:valAx>
        <c:axId val="1060142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01267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>
        <c:rich>
          <a:bodyPr/>
          <a:lstStyle/>
          <a:p>
            <a:pPr>
              <a:defRPr lang="es-ES_tradnl"/>
            </a:pPr>
            <a:r>
              <a:rPr lang="en-US" sz="1800" b="1" i="0" baseline="0" dirty="0" smtClean="0"/>
              <a:t>Clase03Arrays (Decode)</a:t>
            </a:r>
            <a:endParaRPr lang="es-ES_tradnl" dirty="0"/>
          </a:p>
        </c:rich>
      </c:tx>
    </c:title>
    <c:plotArea>
      <c:layout/>
      <c:barChart>
        <c:barDir val="col"/>
        <c:grouping val="clustered"/>
        <c:ser>
          <c:idx val="1"/>
          <c:order val="1"/>
          <c:cat>
            <c:multiLvlStrRef>
              <c:f>Hoja1!$B$1:$J$1</c:f>
            </c:multiLvlStrRef>
          </c:cat>
          <c:val>
            <c:numRef>
              <c:f>Hoja1!$B$3:$J$3</c:f>
            </c:numRef>
          </c:val>
        </c:ser>
        <c:ser>
          <c:idx val="0"/>
          <c:order val="0"/>
          <c:tx>
            <c:strRef>
              <c:f>Hoja1!$A$2</c:f>
              <c:strCache>
                <c:ptCount val="1"/>
                <c:pt idx="0">
                  <c:v>Clase03Arrays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1">
                  <c:v>1436</c:v>
                </c:pt>
                <c:pt idx="4">
                  <c:v>3775.6666666666501</c:v>
                </c:pt>
                <c:pt idx="5">
                  <c:v>3642</c:v>
                </c:pt>
                <c:pt idx="7">
                  <c:v>241</c:v>
                </c:pt>
                <c:pt idx="8">
                  <c:v>508</c:v>
                </c:pt>
              </c:numCache>
            </c:numRef>
          </c:val>
        </c:ser>
        <c:axId val="106121088"/>
        <c:axId val="106122624"/>
      </c:barChart>
      <c:catAx>
        <c:axId val="106121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22624"/>
        <c:crosses val="autoZero"/>
        <c:auto val="1"/>
        <c:lblAlgn val="ctr"/>
        <c:lblOffset val="100"/>
      </c:catAx>
      <c:valAx>
        <c:axId val="1061226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2108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1075.3333333333255</c:v>
                </c:pt>
                <c:pt idx="5">
                  <c:v>1077.3333333333255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106130432"/>
        <c:axId val="106148608"/>
      </c:barChart>
      <c:catAx>
        <c:axId val="1061304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48608"/>
        <c:crosses val="autoZero"/>
        <c:auto val="1"/>
        <c:lblAlgn val="ctr"/>
        <c:lblOffset val="100"/>
      </c:catAx>
      <c:valAx>
        <c:axId val="1061486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130432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(Decode)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1455</c:v>
                </c:pt>
                <c:pt idx="1">
                  <c:v>1195</c:v>
                </c:pt>
                <c:pt idx="2">
                  <c:v>2368</c:v>
                </c:pt>
                <c:pt idx="3">
                  <c:v>230</c:v>
                </c:pt>
                <c:pt idx="4">
                  <c:v>1366</c:v>
                </c:pt>
                <c:pt idx="5">
                  <c:v>1157</c:v>
                </c:pt>
                <c:pt idx="7">
                  <c:v>40</c:v>
                </c:pt>
                <c:pt idx="8">
                  <c:v>1022</c:v>
                </c:pt>
              </c:numCache>
            </c:numRef>
          </c:val>
        </c:ser>
        <c:axId val="106307968"/>
        <c:axId val="106309504"/>
      </c:barChart>
      <c:catAx>
        <c:axId val="1063079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09504"/>
        <c:crosses val="autoZero"/>
        <c:auto val="1"/>
        <c:lblAlgn val="ctr"/>
        <c:lblOffset val="100"/>
      </c:catAx>
      <c:valAx>
        <c:axId val="106309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07968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title>
      <c:txPr>
        <a:bodyPr/>
        <a:lstStyle/>
        <a:p>
          <a:pPr>
            <a:defRPr lang="es-ES_tradnl"/>
          </a:pPr>
          <a:endParaRPr lang="es-E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06345984"/>
        <c:axId val="106347520"/>
      </c:barChart>
      <c:catAx>
        <c:axId val="10634598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47520"/>
        <c:crosses val="autoZero"/>
        <c:auto val="1"/>
        <c:lblAlgn val="ctr"/>
        <c:lblOffset val="100"/>
      </c:catAx>
      <c:valAx>
        <c:axId val="1063475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"/>
          </a:p>
        </c:txPr>
        <c:crossAx val="106345984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26/06/2015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500571"/>
            <a:ext cx="8229600" cy="150019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APLICABILIDAD</a:t>
            </a:r>
          </a:p>
          <a:p>
            <a:pPr>
              <a:buNone/>
            </a:pPr>
            <a:r>
              <a:rPr lang="es-ES_tradnl" dirty="0" smtClean="0"/>
              <a:t>	Disponibilidad para serializar cualquier elemento del objeto (</a:t>
            </a:r>
            <a:r>
              <a:rPr lang="es-ES_tradnl" dirty="0" err="1" smtClean="0"/>
              <a:t>arrays</a:t>
            </a:r>
            <a:r>
              <a:rPr lang="es-ES_tradnl" dirty="0" smtClean="0"/>
              <a:t> multidimensionales, genéricos)</a:t>
            </a:r>
          </a:p>
          <a:p>
            <a:endParaRPr lang="es-ES_tradnl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85884"/>
          </a:xfrm>
        </p:spPr>
        <p:txBody>
          <a:bodyPr/>
          <a:lstStyle/>
          <a:p>
            <a:r>
              <a:rPr lang="es-ES_tradnl" dirty="0" smtClean="0"/>
              <a:t>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14446"/>
          </a:xfrm>
        </p:spPr>
        <p:txBody>
          <a:bodyPr/>
          <a:lstStyle/>
          <a:p>
            <a:r>
              <a:rPr lang="es-ES_tradnl" dirty="0" smtClean="0"/>
              <a:t>Cada serializador admite uno o varios formatos del código serializado.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71472" y="2714620"/>
          <a:ext cx="8072494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504"/>
                <a:gridCol w="792835"/>
                <a:gridCol w="936986"/>
                <a:gridCol w="936986"/>
                <a:gridCol w="955481"/>
                <a:gridCol w="2071702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62" name="6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5" name="6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000496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000496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000496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2" name="71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6" name="75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7" name="76 Rectángulo"/>
          <p:cNvSpPr/>
          <p:nvPr/>
        </p:nvSpPr>
        <p:spPr>
          <a:xfrm>
            <a:off x="4000496" y="313110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79" name="78 Rectángulo"/>
          <p:cNvSpPr/>
          <p:nvPr/>
        </p:nvSpPr>
        <p:spPr>
          <a:xfrm>
            <a:off x="4000496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0" name="79 Rectángulo"/>
          <p:cNvSpPr/>
          <p:nvPr/>
        </p:nvSpPr>
        <p:spPr>
          <a:xfrm>
            <a:off x="3141943" y="384548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2" name="81 Rectángulo"/>
          <p:cNvSpPr/>
          <p:nvPr/>
        </p:nvSpPr>
        <p:spPr>
          <a:xfrm>
            <a:off x="3143240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3" name="82 Rectángulo"/>
          <p:cNvSpPr/>
          <p:nvPr/>
        </p:nvSpPr>
        <p:spPr>
          <a:xfrm>
            <a:off x="3143240" y="548856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4000496" y="428625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000496" y="50599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4927893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4927893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4927893" y="350043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4929190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4929190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5846675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5846675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847972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847972" y="46434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212612" y="542926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212612" y="314324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213909" y="385762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5849269" y="427411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584926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7213909" y="507207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7213909" y="348829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4000496" y="471488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  <a:endParaRPr lang="en-US" b="1" dirty="0" smtClean="0">
              <a:solidFill>
                <a:srgbClr val="009900"/>
              </a:solidFill>
              <a:latin typeface="Wingdings" pitchFamily="2" charset="2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7278029" y="471488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en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4214810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4214810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4214810" y="405980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4" name="83 Rectángulo"/>
          <p:cNvSpPr/>
          <p:nvPr/>
        </p:nvSpPr>
        <p:spPr>
          <a:xfrm>
            <a:off x="2927629" y="442913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6" name="85 Rectángulo"/>
          <p:cNvSpPr/>
          <p:nvPr/>
        </p:nvSpPr>
        <p:spPr>
          <a:xfrm>
            <a:off x="4214810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5713711" y="407194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715008" y="2916792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4" name="103 Rectángulo"/>
          <p:cNvSpPr/>
          <p:nvPr/>
        </p:nvSpPr>
        <p:spPr>
          <a:xfrm>
            <a:off x="8071165" y="2928934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5" name="104 Rectángulo"/>
          <p:cNvSpPr/>
          <p:nvPr/>
        </p:nvSpPr>
        <p:spPr>
          <a:xfrm>
            <a:off x="8071165" y="334542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6" name="105 Rectángulo"/>
          <p:cNvSpPr/>
          <p:nvPr/>
        </p:nvSpPr>
        <p:spPr>
          <a:xfrm>
            <a:off x="8071165" y="5274246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7" name="106 Rectángulo"/>
          <p:cNvSpPr/>
          <p:nvPr/>
        </p:nvSpPr>
        <p:spPr>
          <a:xfrm>
            <a:off x="8071165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09" name="108 Rectángulo"/>
          <p:cNvSpPr/>
          <p:nvPr/>
        </p:nvSpPr>
        <p:spPr>
          <a:xfrm>
            <a:off x="8072462" y="4845618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6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OTROS 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214810" y="3702610"/>
            <a:ext cx="429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Wingdings" pitchFamily="2" charset="2"/>
              </a:rPr>
              <a:t>x</a:t>
            </a:r>
          </a:p>
        </p:txBody>
      </p:sp>
      <p:sp>
        <p:nvSpPr>
          <p:cNvPr id="47" name="46 Rectángulo"/>
          <p:cNvSpPr/>
          <p:nvPr/>
        </p:nvSpPr>
        <p:spPr>
          <a:xfrm>
            <a:off x="814390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OBJETIVO DEL PROYECTO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Conseguir el serializador idóneo (rápido y liviano) para cada tipo de objeto, </a:t>
            </a:r>
            <a:r>
              <a:rPr lang="es-ES_tradnl" u="sng" dirty="0" smtClean="0"/>
              <a:t>tenga los elementos que tenga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Conseguir que 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la serialización tenga el </a:t>
            </a:r>
            <a:r>
              <a:rPr lang="es-ES_tradnl" u="sng" dirty="0" smtClean="0"/>
              <a:t>formato</a:t>
            </a:r>
            <a:r>
              <a:rPr lang="es-ES_tradnl" dirty="0" smtClean="0"/>
              <a:t> que espera el programador. </a:t>
            </a:r>
          </a:p>
          <a:p>
            <a:endParaRPr lang="es-ES_tradnl" dirty="0"/>
          </a:p>
          <a:p>
            <a:r>
              <a:rPr lang="es-ES_tradnl" dirty="0" smtClean="0"/>
              <a:t>Añadir opciones </a:t>
            </a:r>
            <a:r>
              <a:rPr lang="es-ES_tradnl" u="sng" dirty="0" smtClean="0"/>
              <a:t>avanzadas</a:t>
            </a:r>
            <a:r>
              <a:rPr lang="es-ES_tradnl" dirty="0" smtClean="0"/>
              <a:t> como atributos, otros formatos, otras funcionalidades.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 una aplicación C#, consta de 1.500 líneas de código en un solo archivo.</a:t>
            </a:r>
          </a:p>
          <a:p>
            <a:r>
              <a:rPr lang="es-ES_tradnl" dirty="0" smtClean="0"/>
              <a:t>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HiperSerializador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constructor recibe un tipo (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System.Type</a:t>
            </a:r>
            <a:r>
              <a:rPr lang="es-ES_tradnl" dirty="0" smtClean="0"/>
              <a:t>) y opcionalmente un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indicar el formato del código serializado</a:t>
            </a:r>
          </a:p>
          <a:p>
            <a:pPr algn="ctr">
              <a:buNone/>
            </a:pPr>
            <a:endParaRPr lang="es-ES_tradnl" sz="16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HiperSerializer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tipo,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codificacion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"CSV")</a:t>
            </a:r>
          </a:p>
          <a:p>
            <a:pPr>
              <a:buNone/>
            </a:pP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Genera un serializador al invocar al método:</a:t>
            </a:r>
          </a:p>
          <a:p>
            <a:pPr>
              <a:buNone/>
            </a:pP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getSerializer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s-ES_tradnl" dirty="0" smtClean="0"/>
          </a:p>
          <a:p>
            <a:r>
              <a:rPr lang="es-ES_tradnl" dirty="0" smtClean="0"/>
              <a:t>Como el tipo que devuelve no está definido en tiempo de compilación, se recoge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</a:t>
            </a:r>
            <a:r>
              <a:rPr lang="es-ES_tradnl" dirty="0" smtClean="0">
                <a:solidFill>
                  <a:schemeClr val="bg1"/>
                </a:solidFill>
              </a:rPr>
              <a:t>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</a:t>
            </a:r>
            <a:r>
              <a:rPr lang="es-ES_tradnl" sz="2400" i="1" dirty="0" smtClean="0"/>
              <a:t>permite trabajar </a:t>
            </a:r>
            <a:r>
              <a:rPr lang="es-ES_tradnl" sz="2400" i="1" dirty="0" smtClean="0"/>
              <a:t>con </a:t>
            </a:r>
            <a:r>
              <a:rPr lang="es-ES_tradnl" sz="2400" i="1" dirty="0" smtClean="0"/>
              <a:t>todos los elementos </a:t>
            </a:r>
            <a:r>
              <a:rPr lang="es-ES_tradnl" sz="2400" i="1" dirty="0" err="1" smtClean="0"/>
              <a:t>intenos</a:t>
            </a:r>
            <a:r>
              <a:rPr lang="es-ES_tradnl" sz="2400" i="1" dirty="0" smtClean="0"/>
              <a:t> de u</a:t>
            </a:r>
            <a:r>
              <a:rPr lang="es-ES_tradnl" sz="2400" i="1" dirty="0" smtClean="0"/>
              <a:t>na </a:t>
            </a:r>
            <a:r>
              <a:rPr lang="es-ES_tradnl" sz="2400" i="1" dirty="0" smtClean="0"/>
              <a:t>clase en </a:t>
            </a:r>
            <a:r>
              <a:rPr lang="es-ES_tradnl" sz="2400" i="1" u="sng" dirty="0" smtClean="0"/>
              <a:t>tiempo de </a:t>
            </a:r>
            <a:r>
              <a:rPr lang="es-ES_tradnl" sz="2400" i="1" u="sng" dirty="0" smtClean="0"/>
              <a:t>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elementos del objeto, así como ejecutar sus métodos.</a:t>
            </a:r>
          </a:p>
          <a:p>
            <a:r>
              <a:rPr lang="es-ES_tradnl" dirty="0" smtClean="0"/>
              <a:t>Nos interesan las características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</a:t>
            </a:r>
            <a:r>
              <a:rPr lang="es-ES_tradnl" dirty="0" smtClean="0">
                <a:solidFill>
                  <a:schemeClr val="bg1"/>
                </a:solidFill>
              </a:rPr>
              <a:t>FUNCIONA: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	Se </a:t>
            </a:r>
            <a:r>
              <a:rPr lang="es-ES_tradnl" dirty="0" smtClean="0"/>
              <a:t>usa </a:t>
            </a:r>
            <a:r>
              <a:rPr lang="es-ES_tradnl" dirty="0" smtClean="0"/>
              <a:t>durante todo el proyecto para distintas funciones:</a:t>
            </a:r>
          </a:p>
          <a:p>
            <a:r>
              <a:rPr lang="es-ES_tradnl" dirty="0" smtClean="0"/>
              <a:t>Reconocer los campos y propiedades así como sus </a:t>
            </a:r>
            <a:r>
              <a:rPr lang="es-ES_tradnl" dirty="0" smtClean="0"/>
              <a:t>peculiaridades (tipo, atributos, etc.</a:t>
            </a:r>
            <a:r>
              <a:rPr lang="es-ES_tradnl" dirty="0" smtClean="0"/>
              <a:t>).</a:t>
            </a:r>
            <a:endParaRPr lang="es-ES_tradnl" dirty="0" smtClean="0"/>
          </a:p>
          <a:p>
            <a:r>
              <a:rPr lang="es-ES_tradnl" dirty="0" smtClean="0"/>
              <a:t>Compilar en tiempo de ejecución el código que generamos (clase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Activator</a:t>
            </a:r>
            <a:r>
              <a:rPr lang="es-ES_tradnl" dirty="0" smtClean="0"/>
              <a:t>).</a:t>
            </a:r>
            <a:endParaRPr lang="es-ES_tradnl" dirty="0" smtClean="0"/>
          </a:p>
          <a:p>
            <a:r>
              <a:rPr lang="es-ES_tradnl" dirty="0" smtClean="0"/>
              <a:t>Capturar los atributos de la clase (predefinidos o personalizados).</a:t>
            </a: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ES EL SERIALIZADOR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QUE GENERA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ejecución de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() devuelve un objeto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siendo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 el </a:t>
            </a:r>
            <a:r>
              <a:rPr lang="es-ES_tradnl" dirty="0" err="1" smtClean="0"/>
              <a:t>Type</a:t>
            </a:r>
            <a:r>
              <a:rPr lang="es-ES_tradnl" dirty="0" smtClean="0"/>
              <a:t> indicado en el constructor.</a:t>
            </a:r>
          </a:p>
          <a:p>
            <a:pPr algn="just"/>
            <a:r>
              <a:rPr lang="es-ES_tradnl" dirty="0" smtClean="0"/>
              <a:t>El objeto </a:t>
            </a:r>
            <a:r>
              <a:rPr lang="es-ES_tradnl" dirty="0" err="1" smtClean="0"/>
              <a:t>MiTipoCodec</a:t>
            </a:r>
            <a:r>
              <a:rPr lang="es-ES_tradnl" dirty="0" smtClean="0"/>
              <a:t> posee dos métodos para serializar y deserializar. Son éstos: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codificar  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  decodificar (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obj2)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 intermedio puede ser XML o CSV. 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La </a:t>
            </a:r>
            <a:r>
              <a:rPr lang="es-ES_tradnl" b="1" dirty="0" err="1" smtClean="0"/>
              <a:t>serialización</a:t>
            </a:r>
            <a:r>
              <a:rPr lang="es-ES_tradnl" dirty="0" smtClean="0"/>
              <a:t> es un proceso muy utilizado, sobre todo en programación distribuida.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guardar instantáneas de objetos para ser almacenadas y/o distribuidas, para recuperar el objeto intacto en otro contexto.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214686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erializador.decodificar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47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serializador particular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CÓMO ES EL SERIALIZADOR</a:t>
            </a:r>
            <a:b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 GENERA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CÓMO FUNCIONA LA APLICACIÓN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452596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El método </a:t>
            </a:r>
            <a:r>
              <a:rPr lang="es-ES_tradnl" dirty="0" err="1" smtClean="0"/>
              <a:t>getSerializer</a:t>
            </a:r>
            <a:r>
              <a:rPr lang="es-ES_tradnl" dirty="0" smtClean="0"/>
              <a:t> realiza las siguientes acciones: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Genera</a:t>
            </a:r>
            <a:r>
              <a:rPr lang="es-ES_tradnl" dirty="0" smtClean="0"/>
              <a:t> el código del serializador para la clase en uso (métodos codificar y decodificar)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</a:t>
            </a:r>
            <a:r>
              <a:rPr lang="es-ES_tradnl" b="1" dirty="0" smtClean="0"/>
              <a:t>Compila</a:t>
            </a:r>
            <a:r>
              <a:rPr lang="es-ES_tradnl" dirty="0" smtClean="0"/>
              <a:t> e </a:t>
            </a:r>
            <a:r>
              <a:rPr lang="es-ES_tradnl" b="1" dirty="0" smtClean="0"/>
              <a:t>instancia</a:t>
            </a:r>
            <a:r>
              <a:rPr lang="es-ES_tradnl" dirty="0" smtClean="0"/>
              <a:t> el serializador a partir del código generado</a:t>
            </a:r>
          </a:p>
          <a:p>
            <a:pPr algn="just">
              <a:buNone/>
            </a:pPr>
            <a:r>
              <a:rPr lang="es-ES_tradnl" dirty="0" smtClean="0"/>
              <a:t>	- </a:t>
            </a:r>
            <a:r>
              <a:rPr lang="es-ES_tradnl" b="1" dirty="0" smtClean="0"/>
              <a:t>Devuelve</a:t>
            </a:r>
            <a:r>
              <a:rPr lang="es-ES_tradnl" dirty="0" smtClean="0"/>
              <a:t> la instancia en memoria del serializador en una variable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del serializador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>
            <a:normAutofit/>
          </a:bodyPr>
          <a:lstStyle/>
          <a:p>
            <a:r>
              <a:rPr lang="es-ES_tradnl" dirty="0" smtClean="0"/>
              <a:t>Se usa el espacio de nombres </a:t>
            </a:r>
            <a:r>
              <a:rPr lang="es-ES_tradnl" dirty="0" err="1" smtClean="0"/>
              <a:t>CodeDOM</a:t>
            </a:r>
            <a:endParaRPr lang="es-ES_tradnl" dirty="0" smtClean="0"/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500034" y="2236011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System.CodeDom.Compiler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ICodeCompiler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CSharpCodeProvider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CreateCompiler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loParameters.ReferencedAssemblies.Add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tipo.Assembly.Location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// Ref. al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tipo</a:t>
            </a:r>
            <a:endParaRPr lang="es-ES_tradnl" sz="20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loParameters.GenerateInMemory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loCompiler.CompileAssemblyFromSource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loParameters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strCodigo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loAssembly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cr.CompiledAssembly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loAssembly.CreateInstance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Serializer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 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tipo.Name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s-ES_tradnl" b="1" dirty="0" err="1" smtClean="0">
                <a:latin typeface="Courier New" pitchFamily="49" charset="0"/>
                <a:cs typeface="Courier New" pitchFamily="49" charset="0"/>
              </a:rPr>
              <a:t>Codec</a:t>
            </a:r>
            <a:r>
              <a:rPr lang="es-ES_tradnl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generateSerializer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5"/>
          </a:xfrm>
        </p:spPr>
        <p:txBody>
          <a:bodyPr>
            <a:normAutofit/>
          </a:bodyPr>
          <a:lstStyle/>
          <a:p>
            <a:pPr algn="just"/>
            <a:r>
              <a:rPr lang="es-ES_tradnl" sz="3000" dirty="0" smtClean="0"/>
              <a:t>Se genera el código de una clase para cada clase que haya en el tipo original, salvo predefinidas.</a:t>
            </a:r>
          </a:p>
          <a:p>
            <a:pPr algn="just"/>
            <a:r>
              <a:rPr lang="es-ES_tradnl" sz="3000" dirty="0" smtClean="0"/>
              <a:t>Cada tipo que va apareciendo, se añade a un </a:t>
            </a:r>
            <a:r>
              <a:rPr lang="es-ES_tradnl" sz="3000" dirty="0" err="1" smtClean="0"/>
              <a:t>Dictionary</a:t>
            </a:r>
            <a:r>
              <a:rPr lang="es-ES_tradnl" sz="3000" dirty="0" smtClean="0"/>
              <a:t> con todas las clases a generar, 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s-ES_tradnl" sz="3000" dirty="0" smtClean="0"/>
              <a:t>.</a:t>
            </a:r>
          </a:p>
          <a:p>
            <a:endParaRPr lang="es-ES_tradnl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6" name="5 CuadroTexto"/>
          <p:cNvSpPr txBox="1"/>
          <p:nvPr/>
        </p:nvSpPr>
        <p:spPr>
          <a:xfrm>
            <a:off x="857224" y="3918900"/>
            <a:ext cx="75724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clases;</a:t>
            </a:r>
          </a:p>
          <a:p>
            <a:pPr>
              <a:buNone/>
            </a:pP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lases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b="1" dirty="0" err="1">
                <a:latin typeface="Courier New" pitchFamily="49" charset="0"/>
                <a:cs typeface="Courier New" pitchFamily="49" charset="0"/>
              </a:rPr>
              <a:t>this.generateClass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();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/>
          <a:lstStyle/>
          <a:p>
            <a:r>
              <a:rPr lang="es-ES_tradnl" dirty="0" smtClean="0"/>
              <a:t>Para cada tipo a procesar se genera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con esta estructura: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1472" y="3000372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dirty="0" smtClean="0"/>
          </a:p>
          <a:p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generateClass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45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 smtClean="0"/>
              <a:t>Se recogen los elementos del tipo a serializar con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GetMembers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s-ES_tradnl" dirty="0" smtClean="0"/>
              <a:t>. </a:t>
            </a:r>
          </a:p>
          <a:p>
            <a:pPr algn="just"/>
            <a:r>
              <a:rPr lang="es-ES_tradnl" dirty="0" smtClean="0"/>
              <a:t>Para cada elemento, se genera su parte del código de los métodos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codificar </a:t>
            </a:r>
            <a:r>
              <a:rPr lang="es-ES_tradnl" dirty="0" smtClean="0"/>
              <a:t>y 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decodificar</a:t>
            </a:r>
            <a:r>
              <a:rPr lang="es-ES_tradnl" dirty="0" smtClean="0"/>
              <a:t>, dentro del método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857224" y="4000504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[] miembros =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tipo.GetMembers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MemberInfo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miembro in miembros){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(tipo, nombre);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Generación del código</a:t>
            </a:r>
            <a:br>
              <a:rPr lang="es-ES_tradnl" dirty="0" smtClean="0"/>
            </a:br>
            <a:r>
              <a:rPr lang="es-ES_tradnl" sz="3600" dirty="0" err="1" smtClean="0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s-ES_tradnl" sz="3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Se genera el código según el tipo, si es primitivo, </a:t>
            </a:r>
            <a:r>
              <a:rPr lang="es-ES_tradnl" dirty="0" err="1" smtClean="0"/>
              <a:t>String</a:t>
            </a:r>
            <a:r>
              <a:rPr lang="es-ES_tradnl" dirty="0" smtClean="0"/>
              <a:t>, </a:t>
            </a:r>
            <a:r>
              <a:rPr lang="es-ES_tradnl" dirty="0" err="1" smtClean="0"/>
              <a:t>Array</a:t>
            </a:r>
            <a:r>
              <a:rPr lang="es-ES_tradnl" dirty="0" smtClean="0"/>
              <a:t>, </a:t>
            </a:r>
            <a:r>
              <a:rPr lang="es-ES_tradnl" dirty="0" err="1" smtClean="0"/>
              <a:t>Ilist</a:t>
            </a:r>
            <a:r>
              <a:rPr lang="es-ES_tradnl" dirty="0" smtClean="0"/>
              <a:t>, </a:t>
            </a:r>
            <a:r>
              <a:rPr lang="es-ES_tradnl" dirty="0" err="1" smtClean="0"/>
              <a:t>Dictionary</a:t>
            </a:r>
            <a:r>
              <a:rPr lang="es-ES_tradnl" dirty="0" smtClean="0"/>
              <a:t>, etc. </a:t>
            </a:r>
          </a:p>
          <a:p>
            <a:pPr algn="just"/>
            <a:r>
              <a:rPr lang="es-ES_tradnl" dirty="0" smtClean="0"/>
              <a:t>Se genera a la vez el código para serializar y para deserializar. </a:t>
            </a:r>
          </a:p>
          <a:p>
            <a:pPr algn="just"/>
            <a:r>
              <a:rPr lang="es-ES_tradnl" dirty="0" smtClean="0"/>
              <a:t>En caso de tipos definidos por el programador, se invoca a su serializador particular</a:t>
            </a:r>
          </a:p>
          <a:p>
            <a:pPr algn="just"/>
            <a:r>
              <a:rPr lang="es-ES_tradnl" dirty="0" smtClean="0"/>
              <a:t>Éste se habrá generado también, ya que el tipo está en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clases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1285852" y="3286124"/>
            <a:ext cx="5929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v1;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v2;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s-ES_tradnl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/>
          <a:lstStyle/>
          <a:p>
            <a:r>
              <a:rPr lang="es-ES_tradnl" dirty="0" smtClean="0"/>
              <a:t>Ejemplo de generación del serializador para esta clase con dos elementos: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de generación de código</a:t>
            </a:r>
            <a:endParaRPr lang="es-ES_tradn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00034" y="2000240"/>
            <a:ext cx="83582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codificar(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texto = new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(obj.v1.ToString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texto.Append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(obj.v2.ToString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+ ",");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texto.toString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_trad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decodificar(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9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    Queue&lt;string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elementos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new Queue&lt;string&gt;( 	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c.Split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(','));</a:t>
            </a:r>
            <a:br>
              <a:rPr lang="en-US" sz="19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obj.v2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Int32.Parse(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elementos.Dequeue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85791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Código del serializador generado para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dirty="0" smtClean="0"/>
              <a:t>: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CÓDIGO GENERADO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smtClean="0"/>
              <a:t>Hay muchos serializadores, con sus ventajas y desventajas, válidos para serializar unos tipos de datos y no para otros.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Generan código serializado que caracteriza a un objeto.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Este código puede tener diferentes formatos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La forma de instanciar la clase </a:t>
            </a:r>
            <a:r>
              <a:rPr lang="es-ES_tradnl" b="1" dirty="0" err="1" smtClean="0"/>
              <a:t>serializadora</a:t>
            </a:r>
            <a:endParaRPr lang="es-ES_tradnl" dirty="0" smtClean="0"/>
          </a:p>
          <a:p>
            <a:r>
              <a:rPr lang="es-ES_tradnl" dirty="0" smtClean="0"/>
              <a:t>En tiempo de </a:t>
            </a:r>
            <a:r>
              <a:rPr lang="es-ES_tradnl" b="1" dirty="0" smtClean="0"/>
              <a:t>ejecución</a:t>
            </a:r>
            <a:r>
              <a:rPr lang="es-ES_tradnl" dirty="0" smtClean="0"/>
              <a:t> se genera el código de la clase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, se compila y se instancia un objeto ese tipo.</a:t>
            </a:r>
          </a:p>
          <a:p>
            <a:r>
              <a:rPr lang="es-ES_tradnl" dirty="0" smtClean="0"/>
              <a:t>Como el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MiTipoCodec</a:t>
            </a:r>
            <a:r>
              <a:rPr lang="es-ES_tradnl" dirty="0" smtClean="0"/>
              <a:t> no existe en tiempo de compilación, la única posibilidad válida para recoger esa instancia es asignarla a una variable de tipo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_tradnl" b="1" dirty="0" smtClean="0"/>
              <a:t>Serializador de clases que contienen clases</a:t>
            </a:r>
            <a:endParaRPr lang="es-ES_tradnl" dirty="0" smtClean="0"/>
          </a:p>
          <a:p>
            <a:r>
              <a:rPr lang="es-ES_tradnl" dirty="0" smtClean="0"/>
              <a:t>Una clase que contiene dentro otras clases tiene que generar recursivamente tantos serializadores como clases, y aplicarlos.</a:t>
            </a:r>
          </a:p>
          <a:p>
            <a:r>
              <a:rPr lang="es-ES_tradnl" dirty="0" smtClean="0"/>
              <a:t>La aplicación tiene que “contabilizar” las clases que existen, y generar el código de cada serializador para que estén todos al compilar.</a:t>
            </a:r>
          </a:p>
          <a:p>
            <a:r>
              <a:rPr lang="es-ES_tradnl" dirty="0" smtClean="0"/>
              <a:t>Se utiliza un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dirty="0" smtClean="0"/>
              <a:t> para aglutinar clases.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 define el contenedor de todos los serializadores:</a:t>
            </a:r>
          </a:p>
          <a:p>
            <a:pPr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static Dictionary&lt;Type,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Object&gt;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clases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clases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&gt;();</a:t>
            </a:r>
            <a:endParaRPr lang="es-ES_tradnl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dirty="0" smtClean="0"/>
              <a:t>Para la clase inicial, se añade una entrada vacía al </a:t>
            </a:r>
            <a:r>
              <a:rPr lang="es-ES_tradnl" dirty="0" err="1" smtClean="0"/>
              <a:t>Dictionary</a:t>
            </a:r>
            <a:r>
              <a:rPr lang="es-ES_tradnl" dirty="0" smtClean="0"/>
              <a:t>, con el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dirty="0" smtClean="0"/>
              <a:t> como clave. </a:t>
            </a:r>
          </a:p>
          <a:p>
            <a:pPr>
              <a:buNone/>
            </a:pPr>
            <a:r>
              <a:rPr lang="es-ES_tradnl" dirty="0"/>
              <a:t> </a:t>
            </a:r>
            <a:r>
              <a:rPr lang="es-ES_tradnl" dirty="0" smtClean="0"/>
              <a:t>	</a:t>
            </a:r>
            <a:r>
              <a:rPr lang="es-ES_tradnl" sz="26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(tipo</a:t>
            </a:r>
            <a:r>
              <a:rPr lang="es-ES_tradnl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6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ENCONTRADOS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1"/>
            <a:ext cx="8643998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Si durante la creación de la clase se detecta otra clase interna, se añade una nueva entrada a clases para ese tipo.</a:t>
            </a:r>
          </a:p>
          <a:p>
            <a:pPr>
              <a:buNone/>
            </a:pPr>
            <a:r>
              <a:rPr lang="es-ES_tradnl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clases.ContainsKey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(tipo)) 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clases.Add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(tipo,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s-ES_tradnl" sz="2400" dirty="0" smtClean="0"/>
          </a:p>
          <a:p>
            <a:r>
              <a:rPr lang="es-ES_tradnl" dirty="0" smtClean="0"/>
              <a:t>Se generarán tantas clases </a:t>
            </a:r>
            <a:r>
              <a:rPr lang="es-ES_tradnl" dirty="0" err="1" smtClean="0"/>
              <a:t>serializadoras</a:t>
            </a:r>
            <a:r>
              <a:rPr lang="es-ES_tradnl" dirty="0" smtClean="0"/>
              <a:t> como tipos contenga el </a:t>
            </a:r>
            <a:r>
              <a:rPr lang="es-ES_tradnl" dirty="0" err="1" smtClean="0"/>
              <a:t>Dictionary</a:t>
            </a:r>
            <a:r>
              <a:rPr lang="es-ES_tradnl" dirty="0" smtClean="0"/>
              <a:t> antes de compilarlo todo.</a:t>
            </a:r>
            <a:endParaRPr lang="es-ES_tradnl" dirty="0"/>
          </a:p>
          <a:p>
            <a:pPr>
              <a:buNone/>
            </a:pPr>
            <a:r>
              <a:rPr lang="es-ES_tradnl" sz="2000" dirty="0" smtClean="0"/>
              <a:t>	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clases.Count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KeyValuePair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&gt; par = </a:t>
            </a:r>
            <a:r>
              <a:rPr lang="es-ES_tradnl" sz="2100" dirty="0" err="1">
                <a:latin typeface="Courier New" pitchFamily="49" charset="0"/>
                <a:cs typeface="Courier New" pitchFamily="49" charset="0"/>
              </a:rPr>
              <a:t>clases.ElementAt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>
              <a:buNone/>
            </a:pP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_tradnl" sz="2100" dirty="0" err="1" smtClean="0">
                <a:latin typeface="Courier New" pitchFamily="49" charset="0"/>
                <a:cs typeface="Courier New" pitchFamily="49" charset="0"/>
              </a:rPr>
              <a:t>this.generateEncodeAndDecodeMethods</a:t>
            </a:r>
            <a:r>
              <a:rPr lang="es-ES_tradnl" sz="21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s-ES_tradnl" sz="21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s-ES_tradnl" sz="2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ES_tradnl" sz="1900" dirty="0" smtClean="0"/>
          </a:p>
          <a:p>
            <a:pPr>
              <a:buNone/>
            </a:pPr>
            <a:endParaRPr lang="es-ES_tradnl" sz="1900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MEJORAS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</p:spPr>
        <p:txBody>
          <a:bodyPr>
            <a:normAutofit/>
          </a:bodyPr>
          <a:lstStyle/>
          <a:p>
            <a:r>
              <a:rPr lang="es-ES_tradnl" dirty="0" smtClean="0"/>
              <a:t>En un principio la aplicación iba creando el código de la clase </a:t>
            </a:r>
            <a:r>
              <a:rPr lang="es-ES_tradnl" dirty="0" err="1" smtClean="0"/>
              <a:t>serializadora</a:t>
            </a:r>
            <a:r>
              <a:rPr lang="es-ES_tradnl" dirty="0" smtClean="0"/>
              <a:t> en un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Posteriormente se cambió por el tipo </a:t>
            </a:r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, más eficiente para el uso que le hemos dado.</a:t>
            </a:r>
          </a:p>
          <a:p>
            <a:r>
              <a:rPr lang="es-ES_tradnl" sz="28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s-ES_tradnl" dirty="0" smtClean="0"/>
              <a:t> es mejor para concatenar porciones de texto una tras otra, que es lo que hace la aplicación con el código de la clase.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05547"/>
          <a:ext cx="8286808" cy="5009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dirty="0" err="1" smtClean="0"/>
              <a:t>HiperSerializer</a:t>
            </a:r>
            <a:r>
              <a:rPr lang="es-ES_tradnl" dirty="0" smtClean="0"/>
              <a:t> es una pequeña aplicación que </a:t>
            </a:r>
            <a:r>
              <a:rPr lang="es-ES_tradnl" u="sng" dirty="0" smtClean="0"/>
              <a:t>genera</a:t>
            </a:r>
            <a:r>
              <a:rPr lang="es-ES_tradnl" dirty="0" smtClean="0"/>
              <a:t> un programa serializador </a:t>
            </a:r>
            <a:r>
              <a:rPr lang="es-ES_tradnl" u="sng" dirty="0" smtClean="0"/>
              <a:t>particular</a:t>
            </a:r>
            <a:r>
              <a:rPr lang="es-ES_tradnl" dirty="0" smtClean="0"/>
              <a:t> para cualquier clase.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La serialización con este programa tiene unas características que </a:t>
            </a:r>
            <a:r>
              <a:rPr lang="es-ES_tradnl" u="sng" dirty="0" smtClean="0"/>
              <a:t>mejoran</a:t>
            </a:r>
            <a:r>
              <a:rPr lang="es-ES_tradnl" dirty="0" smtClean="0"/>
              <a:t> las que pueden ofrecer otros serializadores del mercado.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5" y="1214422"/>
          <a:ext cx="8215371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86808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071546"/>
          <a:ext cx="82868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COMPARATIVA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 smtClean="0"/>
              <a:t>Además a estos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 generados se le pueden añadir características adicionales: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Admiten el uso de atributos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- Distintos formatos del código serializado</a:t>
            </a:r>
          </a:p>
          <a:p>
            <a:pPr algn="just">
              <a:buNone/>
            </a:pPr>
            <a:r>
              <a:rPr lang="es-ES_tradnl" dirty="0" smtClean="0"/>
              <a:t>		(CSV, XML, </a:t>
            </a:r>
            <a:r>
              <a:rPr lang="es-ES_tradnl" dirty="0" err="1" smtClean="0"/>
              <a:t>Json</a:t>
            </a:r>
            <a:r>
              <a:rPr lang="es-ES_tradnl" dirty="0" smtClean="0"/>
              <a:t>, binario, etc.)</a:t>
            </a:r>
          </a:p>
          <a:p>
            <a:pPr algn="just">
              <a:buNone/>
            </a:pPr>
            <a:r>
              <a:rPr lang="es-ES_tradnl" dirty="0" smtClean="0"/>
              <a:t>	- Otras funcionalidades a través de plug-ins: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Formatos de salida personalizados</a:t>
            </a:r>
          </a:p>
          <a:p>
            <a:pPr algn="just">
              <a:buNone/>
            </a:pPr>
            <a:r>
              <a:rPr lang="es-ES_tradnl" dirty="0"/>
              <a:t>	</a:t>
            </a:r>
            <a:r>
              <a:rPr lang="es-ES_tradnl" dirty="0" smtClean="0"/>
              <a:t>	* Otras aplicaciones distintas a la serialización</a:t>
            </a:r>
          </a:p>
          <a:p>
            <a:pPr algn="just">
              <a:buNone/>
            </a:pPr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5"/>
          </a:xfrm>
        </p:spPr>
        <p:txBody>
          <a:bodyPr>
            <a:normAutofit/>
          </a:bodyPr>
          <a:lstStyle/>
          <a:p>
            <a:pPr algn="just"/>
            <a:r>
              <a:rPr lang="es-ES_tradnl" dirty="0" err="1" smtClean="0"/>
              <a:t>HiperSerializer</a:t>
            </a:r>
            <a:r>
              <a:rPr lang="es-ES_tradnl" dirty="0" smtClean="0"/>
              <a:t> es un </a:t>
            </a:r>
            <a:r>
              <a:rPr lang="es-ES_tradnl" b="1" dirty="0" smtClean="0"/>
              <a:t>generador</a:t>
            </a:r>
            <a:r>
              <a:rPr lang="es-ES_tradnl" dirty="0" smtClean="0"/>
              <a:t> de programas serializadores particulares de alto rendimiento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Permite aplanar y restaurar objetos más rápido que otros </a:t>
            </a:r>
            <a:r>
              <a:rPr lang="es-ES_tradnl" dirty="0" err="1" smtClean="0"/>
              <a:t>serializadores</a:t>
            </a:r>
            <a:r>
              <a:rPr lang="es-ES_tradnl" dirty="0" smtClean="0"/>
              <a:t>, ya que el programa </a:t>
            </a:r>
            <a:r>
              <a:rPr lang="es-ES_tradnl" dirty="0" err="1" smtClean="0"/>
              <a:t>serializador</a:t>
            </a:r>
            <a:r>
              <a:rPr lang="es-ES_tradnl" dirty="0" smtClean="0"/>
              <a:t> </a:t>
            </a:r>
            <a:r>
              <a:rPr lang="es-ES_tradnl" b="1" dirty="0" smtClean="0"/>
              <a:t>solo</a:t>
            </a:r>
            <a:r>
              <a:rPr lang="es-ES_tradnl" dirty="0" smtClean="0"/>
              <a:t> serializa ese tipo de objetos.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SERIALIZACIÓN: 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que convierte los datos de un objeto en un </a:t>
            </a:r>
            <a:r>
              <a:rPr lang="es-ES_tradnl" dirty="0" err="1" smtClean="0"/>
              <a:t>stream</a:t>
            </a:r>
            <a:r>
              <a:rPr lang="es-ES_tradnl" dirty="0" smtClean="0"/>
              <a:t> para almacenarlo o distribuirlo.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DESERIALIZACIÓN:</a:t>
            </a:r>
          </a:p>
          <a:p>
            <a:pPr>
              <a:buNone/>
            </a:pPr>
            <a:r>
              <a:rPr lang="es-ES_tradnl" dirty="0"/>
              <a:t>	</a:t>
            </a:r>
            <a:r>
              <a:rPr lang="es-ES_tradnl" dirty="0" smtClean="0"/>
              <a:t>Proceso inverso que regenera el objeto a partir del </a:t>
            </a:r>
            <a:r>
              <a:rPr lang="es-ES_tradnl" dirty="0" err="1" smtClean="0"/>
              <a:t>stream</a:t>
            </a:r>
            <a:r>
              <a:rPr lang="es-ES_tradnl" dirty="0" smtClean="0"/>
              <a:t> con sus datos.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57200" y="1600201"/>
            <a:ext cx="8229600" cy="154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600201"/>
            <a:ext cx="8229600" cy="2971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posible.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TAMAÑO DEL 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Para distribuir, cuanto más liviano, más reducido sea el tamaño del </a:t>
            </a:r>
            <a:r>
              <a:rPr kumimoji="0" lang="es-ES_tradnl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es-ES_trad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mejor.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11763</TotalTime>
  <Words>1799</Words>
  <Application>Microsoft Office PowerPoint</Application>
  <PresentationFormat>Presentación en pantalla (4:3)</PresentationFormat>
  <Paragraphs>464</Paragraphs>
  <Slides>50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52" baseType="lpstr">
      <vt:lpstr>Tema de Office</vt:lpstr>
      <vt:lpstr>Diseño personalizado</vt:lpstr>
      <vt:lpstr>HiperSerializer</vt:lpstr>
      <vt:lpstr>RESUMEN</vt:lpstr>
      <vt:lpstr>RESUMEN</vt:lpstr>
      <vt:lpstr>RESUMEN</vt:lpstr>
      <vt:lpstr>RESUMEN</vt:lpstr>
      <vt:lpstr>RESUMEN</vt:lpstr>
      <vt:lpstr>SERIALIZACIÓN</vt:lpstr>
      <vt:lpstr>FACTORES A TENER EN CUENTA</vt:lpstr>
      <vt:lpstr>FACTORES A TENER EN CUENTA</vt:lpstr>
      <vt:lpstr>FACTORES A TENER EN CUENTA</vt:lpstr>
      <vt:lpstr>OTROS SERIALIZADORES</vt:lpstr>
      <vt:lpstr>OTROS SERIALIZADORES</vt:lpstr>
      <vt:lpstr>OTROS SERIALIZADORES</vt:lpstr>
      <vt:lpstr>OBJETIVO DEL PROYECTO</vt:lpstr>
      <vt:lpstr>CÓMO ES LA APLICACIÓN</vt:lpstr>
      <vt:lpstr>CÓMO ES LA APLICACIÓN</vt:lpstr>
      <vt:lpstr>CÓMO FUNCIONA: REFLECTION</vt:lpstr>
      <vt:lpstr>CÓMO FUNCIONA: REFLECTION</vt:lpstr>
      <vt:lpstr>CÓMO ES EL SERIALIZADOR QUE GENERA</vt:lpstr>
      <vt:lpstr>Diapositiva 20</vt:lpstr>
      <vt:lpstr>CÓMO FUNCIONA LA APLICACIÓN</vt:lpstr>
      <vt:lpstr>Compilación del serializador</vt:lpstr>
      <vt:lpstr>Generación del código generateSerializer()</vt:lpstr>
      <vt:lpstr>Generación del código generateClass()</vt:lpstr>
      <vt:lpstr>Generación del código generateClass()</vt:lpstr>
      <vt:lpstr>Generación del código getValue()</vt:lpstr>
      <vt:lpstr>Ejemplo de generación de código</vt:lpstr>
      <vt:lpstr>Ejemplo de generación de código</vt:lpstr>
      <vt:lpstr>CÓDIGO GENERADO</vt:lpstr>
      <vt:lpstr>PROBLEMAS ENCONTRADOS</vt:lpstr>
      <vt:lpstr>PROBLEMAS ENCONTRADOS</vt:lpstr>
      <vt:lpstr>PROBLEMAS ENCONTRADOS</vt:lpstr>
      <vt:lpstr>PROBLEMAS ENCONTRADOS</vt:lpstr>
      <vt:lpstr>MEJORAS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COMPARATIVA</vt:lpstr>
      <vt:lpstr>Diapositiva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vitiparra</cp:lastModifiedBy>
  <cp:revision>206</cp:revision>
  <dcterms:created xsi:type="dcterms:W3CDTF">2015-06-16T17:39:47Z</dcterms:created>
  <dcterms:modified xsi:type="dcterms:W3CDTF">2015-06-29T08:37:26Z</dcterms:modified>
</cp:coreProperties>
</file>