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8" r:id="rId3"/>
    <p:sldId id="306" r:id="rId4"/>
    <p:sldId id="269" r:id="rId5"/>
    <p:sldId id="307" r:id="rId6"/>
    <p:sldId id="257" r:id="rId7"/>
    <p:sldId id="258" r:id="rId8"/>
    <p:sldId id="282" r:id="rId9"/>
    <p:sldId id="283" r:id="rId10"/>
    <p:sldId id="259" r:id="rId11"/>
    <p:sldId id="265" r:id="rId12"/>
    <p:sldId id="266" r:id="rId13"/>
    <p:sldId id="267" r:id="rId14"/>
    <p:sldId id="270" r:id="rId15"/>
    <p:sldId id="272" r:id="rId16"/>
    <p:sldId id="271" r:id="rId17"/>
    <p:sldId id="274" r:id="rId18"/>
    <p:sldId id="260" r:id="rId19"/>
    <p:sldId id="277" r:id="rId20"/>
    <p:sldId id="284" r:id="rId21"/>
    <p:sldId id="285" r:id="rId22"/>
    <p:sldId id="287" r:id="rId23"/>
    <p:sldId id="289" r:id="rId24"/>
    <p:sldId id="308" r:id="rId25"/>
    <p:sldId id="309" r:id="rId26"/>
    <p:sldId id="276" r:id="rId27"/>
    <p:sldId id="275" r:id="rId28"/>
    <p:sldId id="279" r:id="rId29"/>
    <p:sldId id="280" r:id="rId30"/>
    <p:sldId id="281" r:id="rId31"/>
    <p:sldId id="278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9" r:id="rId41"/>
    <p:sldId id="298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427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2849.3333333333558</c:v>
                </c:pt>
                <c:pt idx="5">
                  <c:v>1665.3333333333264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61072512"/>
        <c:axId val="61074048"/>
      </c:barChart>
      <c:catAx>
        <c:axId val="61072512"/>
        <c:scaling>
          <c:orientation val="minMax"/>
        </c:scaling>
        <c:axPos val="b"/>
        <c:tickLblPos val="nextTo"/>
        <c:crossAx val="61074048"/>
        <c:crosses val="autoZero"/>
        <c:auto val="1"/>
        <c:lblAlgn val="ctr"/>
        <c:lblOffset val="100"/>
      </c:catAx>
      <c:valAx>
        <c:axId val="61074048"/>
        <c:scaling>
          <c:orientation val="minMax"/>
        </c:scaling>
        <c:axPos val="l"/>
        <c:majorGridlines/>
        <c:numFmt formatCode="General" sourceLinked="1"/>
        <c:tickLblPos val="nextTo"/>
        <c:crossAx val="61072512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62395136"/>
        <c:axId val="62396672"/>
      </c:barChart>
      <c:catAx>
        <c:axId val="62395136"/>
        <c:scaling>
          <c:orientation val="minMax"/>
        </c:scaling>
        <c:axPos val="b"/>
        <c:tickLblPos val="nextTo"/>
        <c:crossAx val="62396672"/>
        <c:crosses val="autoZero"/>
        <c:auto val="1"/>
        <c:lblAlgn val="ctr"/>
        <c:lblOffset val="100"/>
      </c:catAx>
      <c:valAx>
        <c:axId val="62396672"/>
        <c:scaling>
          <c:orientation val="minMax"/>
        </c:scaling>
        <c:axPos val="l"/>
        <c:majorGridlines/>
        <c:numFmt formatCode="General" sourceLinked="1"/>
        <c:tickLblPos val="nextTo"/>
        <c:crossAx val="62395136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1561.3333333333285</c:v>
                </c:pt>
                <c:pt idx="5">
                  <c:v>1466.8333333333285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62424960"/>
        <c:axId val="62426496"/>
      </c:barChart>
      <c:catAx>
        <c:axId val="62424960"/>
        <c:scaling>
          <c:orientation val="minMax"/>
        </c:scaling>
        <c:axPos val="b"/>
        <c:tickLblPos val="nextTo"/>
        <c:crossAx val="62426496"/>
        <c:crosses val="autoZero"/>
        <c:auto val="1"/>
        <c:lblAlgn val="ctr"/>
        <c:lblOffset val="100"/>
      </c:catAx>
      <c:valAx>
        <c:axId val="62426496"/>
        <c:scaling>
          <c:orientation val="minMax"/>
        </c:scaling>
        <c:axPos val="l"/>
        <c:majorGridlines/>
        <c:numFmt formatCode="General" sourceLinked="1"/>
        <c:tickLblPos val="nextTo"/>
        <c:crossAx val="62424960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62327808"/>
        <c:axId val="62337792"/>
      </c:barChart>
      <c:catAx>
        <c:axId val="62327808"/>
        <c:scaling>
          <c:orientation val="minMax"/>
        </c:scaling>
        <c:axPos val="b"/>
        <c:tickLblPos val="nextTo"/>
        <c:crossAx val="62337792"/>
        <c:crosses val="autoZero"/>
        <c:auto val="1"/>
        <c:lblAlgn val="ctr"/>
        <c:lblOffset val="100"/>
      </c:catAx>
      <c:valAx>
        <c:axId val="62337792"/>
        <c:scaling>
          <c:orientation val="minMax"/>
        </c:scaling>
        <c:axPos val="l"/>
        <c:majorGridlines/>
        <c:numFmt formatCode="General" sourceLinked="1"/>
        <c:tickLblPos val="nextTo"/>
        <c:crossAx val="62327808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62378368"/>
        <c:axId val="62379904"/>
      </c:barChart>
      <c:catAx>
        <c:axId val="62378368"/>
        <c:scaling>
          <c:orientation val="minMax"/>
        </c:scaling>
        <c:axPos val="b"/>
        <c:tickLblPos val="nextTo"/>
        <c:crossAx val="62379904"/>
        <c:crosses val="autoZero"/>
        <c:auto val="1"/>
        <c:lblAlgn val="ctr"/>
        <c:lblOffset val="100"/>
      </c:catAx>
      <c:valAx>
        <c:axId val="62379904"/>
        <c:scaling>
          <c:orientation val="minMax"/>
        </c:scaling>
        <c:axPos val="l"/>
        <c:majorGridlines/>
        <c:numFmt formatCode="General" sourceLinked="1"/>
        <c:tickLblPos val="nextTo"/>
        <c:crossAx val="62378368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62473728"/>
        <c:axId val="62475264"/>
      </c:barChart>
      <c:catAx>
        <c:axId val="62473728"/>
        <c:scaling>
          <c:orientation val="minMax"/>
        </c:scaling>
        <c:axPos val="b"/>
        <c:tickLblPos val="nextTo"/>
        <c:crossAx val="62475264"/>
        <c:crosses val="autoZero"/>
        <c:auto val="1"/>
        <c:lblAlgn val="ctr"/>
        <c:lblOffset val="100"/>
      </c:catAx>
      <c:valAx>
        <c:axId val="62475264"/>
        <c:scaling>
          <c:orientation val="minMax"/>
        </c:scaling>
        <c:axPos val="l"/>
        <c:majorGridlines/>
        <c:numFmt formatCode="General" sourceLinked="1"/>
        <c:tickLblPos val="nextTo"/>
        <c:crossAx val="6247372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61278464"/>
        <c:axId val="61284352"/>
      </c:barChart>
      <c:catAx>
        <c:axId val="61278464"/>
        <c:scaling>
          <c:orientation val="minMax"/>
        </c:scaling>
        <c:axPos val="b"/>
        <c:tickLblPos val="nextTo"/>
        <c:crossAx val="61284352"/>
        <c:crosses val="autoZero"/>
        <c:auto val="1"/>
        <c:lblAlgn val="ctr"/>
        <c:lblOffset val="100"/>
      </c:catAx>
      <c:valAx>
        <c:axId val="61284352"/>
        <c:scaling>
          <c:orientation val="minMax"/>
        </c:scaling>
        <c:axPos val="l"/>
        <c:majorGridlines/>
        <c:numFmt formatCode="General" sourceLinked="1"/>
        <c:tickLblPos val="nextTo"/>
        <c:crossAx val="6127846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61291904"/>
        <c:axId val="61305984"/>
      </c:barChart>
      <c:catAx>
        <c:axId val="61291904"/>
        <c:scaling>
          <c:orientation val="minMax"/>
        </c:scaling>
        <c:axPos val="b"/>
        <c:tickLblPos val="nextTo"/>
        <c:crossAx val="61305984"/>
        <c:crosses val="autoZero"/>
        <c:auto val="1"/>
        <c:lblAlgn val="ctr"/>
        <c:lblOffset val="100"/>
      </c:catAx>
      <c:valAx>
        <c:axId val="61305984"/>
        <c:scaling>
          <c:orientation val="minMax"/>
        </c:scaling>
        <c:axPos val="l"/>
        <c:majorGridlines/>
        <c:numFmt formatCode="General" sourceLinked="1"/>
        <c:tickLblPos val="nextTo"/>
        <c:crossAx val="61291904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61326080"/>
        <c:axId val="61327616"/>
      </c:barChart>
      <c:catAx>
        <c:axId val="61326080"/>
        <c:scaling>
          <c:orientation val="minMax"/>
        </c:scaling>
        <c:axPos val="b"/>
        <c:tickLblPos val="nextTo"/>
        <c:crossAx val="61327616"/>
        <c:crosses val="autoZero"/>
        <c:auto val="1"/>
        <c:lblAlgn val="ctr"/>
        <c:lblOffset val="100"/>
      </c:catAx>
      <c:valAx>
        <c:axId val="61327616"/>
        <c:scaling>
          <c:orientation val="minMax"/>
        </c:scaling>
        <c:axPos val="l"/>
        <c:majorGridlines/>
        <c:numFmt formatCode="General" sourceLinked="1"/>
        <c:tickLblPos val="nextTo"/>
        <c:crossAx val="61326080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3775.6666666666529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61495168"/>
        <c:axId val="61496704"/>
      </c:barChart>
      <c:catAx>
        <c:axId val="61495168"/>
        <c:scaling>
          <c:orientation val="minMax"/>
        </c:scaling>
        <c:axPos val="b"/>
        <c:tickLblPos val="nextTo"/>
        <c:crossAx val="61496704"/>
        <c:crosses val="autoZero"/>
        <c:auto val="1"/>
        <c:lblAlgn val="ctr"/>
        <c:lblOffset val="100"/>
      </c:catAx>
      <c:valAx>
        <c:axId val="61496704"/>
        <c:scaling>
          <c:orientation val="minMax"/>
        </c:scaling>
        <c:axPos val="l"/>
        <c:majorGridlines/>
        <c:numFmt formatCode="General" sourceLinked="1"/>
        <c:tickLblPos val="nextTo"/>
        <c:crossAx val="61495168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3775.6666666666529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62197760"/>
        <c:axId val="62199296"/>
      </c:barChart>
      <c:catAx>
        <c:axId val="62197760"/>
        <c:scaling>
          <c:orientation val="minMax"/>
        </c:scaling>
        <c:axPos val="b"/>
        <c:tickLblPos val="nextTo"/>
        <c:crossAx val="62199296"/>
        <c:crosses val="autoZero"/>
        <c:auto val="1"/>
        <c:lblAlgn val="ctr"/>
        <c:lblOffset val="100"/>
      </c:catAx>
      <c:valAx>
        <c:axId val="62199296"/>
        <c:scaling>
          <c:orientation val="minMax"/>
        </c:scaling>
        <c:axPos val="l"/>
        <c:majorGridlines/>
        <c:numFmt formatCode="General" sourceLinked="1"/>
        <c:tickLblPos val="nextTo"/>
        <c:crossAx val="62197760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1075.3333333333269</c:v>
                </c:pt>
                <c:pt idx="5">
                  <c:v>1077.3333333333269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62227584"/>
        <c:axId val="62229120"/>
      </c:barChart>
      <c:catAx>
        <c:axId val="62227584"/>
        <c:scaling>
          <c:orientation val="minMax"/>
        </c:scaling>
        <c:axPos val="b"/>
        <c:tickLblPos val="nextTo"/>
        <c:crossAx val="62229120"/>
        <c:crosses val="autoZero"/>
        <c:auto val="1"/>
        <c:lblAlgn val="ctr"/>
        <c:lblOffset val="100"/>
      </c:catAx>
      <c:valAx>
        <c:axId val="62229120"/>
        <c:scaling>
          <c:orientation val="minMax"/>
        </c:scaling>
        <c:axPos val="l"/>
        <c:majorGridlines/>
        <c:numFmt formatCode="General" sourceLinked="1"/>
        <c:tickLblPos val="nextTo"/>
        <c:crossAx val="62227584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62236928"/>
        <c:axId val="62267392"/>
      </c:barChart>
      <c:catAx>
        <c:axId val="62236928"/>
        <c:scaling>
          <c:orientation val="minMax"/>
        </c:scaling>
        <c:axPos val="b"/>
        <c:tickLblPos val="nextTo"/>
        <c:crossAx val="62267392"/>
        <c:crosses val="autoZero"/>
        <c:auto val="1"/>
        <c:lblAlgn val="ctr"/>
        <c:lblOffset val="100"/>
      </c:catAx>
      <c:valAx>
        <c:axId val="62267392"/>
        <c:scaling>
          <c:orientation val="minMax"/>
        </c:scaling>
        <c:axPos val="l"/>
        <c:majorGridlines/>
        <c:numFmt formatCode="General" sourceLinked="1"/>
        <c:tickLblPos val="nextTo"/>
        <c:crossAx val="62236928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62274944"/>
        <c:axId val="62297216"/>
      </c:barChart>
      <c:catAx>
        <c:axId val="62274944"/>
        <c:scaling>
          <c:orientation val="minMax"/>
        </c:scaling>
        <c:axPos val="b"/>
        <c:tickLblPos val="nextTo"/>
        <c:crossAx val="62297216"/>
        <c:crosses val="autoZero"/>
        <c:auto val="1"/>
        <c:lblAlgn val="ctr"/>
        <c:lblOffset val="100"/>
      </c:catAx>
      <c:valAx>
        <c:axId val="62297216"/>
        <c:scaling>
          <c:orientation val="minMax"/>
        </c:scaling>
        <c:axPos val="l"/>
        <c:majorGridlines/>
        <c:numFmt formatCode="General" sourceLinked="1"/>
        <c:tickLblPos val="nextTo"/>
        <c:crossAx val="62274944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 DEL PROYECTO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Conseguir el serializador idóneo </a:t>
            </a:r>
            <a:r>
              <a:rPr lang="es-ES_tradnl" dirty="0" smtClean="0"/>
              <a:t>(rápido y liviano) para </a:t>
            </a:r>
            <a:r>
              <a:rPr lang="es-ES_tradnl" dirty="0" smtClean="0"/>
              <a:t>cada tipo de objeto, </a:t>
            </a:r>
            <a:r>
              <a:rPr lang="es-ES_tradnl" u="sng" dirty="0" smtClean="0"/>
              <a:t>tenga los elementos que tenga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Conseguir que 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la serialización tenga el formato que espera el programador. </a:t>
            </a:r>
          </a:p>
          <a:p>
            <a:endParaRPr lang="es-ES_tradnl" dirty="0"/>
          </a:p>
          <a:p>
            <a:r>
              <a:rPr lang="es-ES_tradnl" dirty="0" smtClean="0"/>
              <a:t>Añadir opciones avanzadas como atributos, otros formatos, otras funcionalidades.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serializadores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serializadores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Cada serializador admite uno o varios formatos del código serializado.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720758"/>
                <a:gridCol w="2306425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5 Señal de prohibido"/>
          <p:cNvSpPr/>
          <p:nvPr/>
        </p:nvSpPr>
        <p:spPr>
          <a:xfrm>
            <a:off x="4071934" y="314324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7 Señal de prohibido"/>
          <p:cNvSpPr/>
          <p:nvPr/>
        </p:nvSpPr>
        <p:spPr>
          <a:xfrm>
            <a:off x="5000628" y="314324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9" name="8 Señal de prohibido"/>
          <p:cNvSpPr/>
          <p:nvPr/>
        </p:nvSpPr>
        <p:spPr>
          <a:xfrm>
            <a:off x="7358082" y="314324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12 Señal de prohibido"/>
          <p:cNvSpPr/>
          <p:nvPr/>
        </p:nvSpPr>
        <p:spPr>
          <a:xfrm>
            <a:off x="5786446" y="314324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4" name="13 Señal de prohibido"/>
          <p:cNvSpPr/>
          <p:nvPr/>
        </p:nvSpPr>
        <p:spPr>
          <a:xfrm>
            <a:off x="4071934" y="3551465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Señal de prohibido"/>
          <p:cNvSpPr/>
          <p:nvPr/>
        </p:nvSpPr>
        <p:spPr>
          <a:xfrm>
            <a:off x="5000628" y="3551465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Señal de prohibido"/>
          <p:cNvSpPr/>
          <p:nvPr/>
        </p:nvSpPr>
        <p:spPr>
          <a:xfrm>
            <a:off x="7358082" y="3541260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16 Señal de prohibido"/>
          <p:cNvSpPr/>
          <p:nvPr/>
        </p:nvSpPr>
        <p:spPr>
          <a:xfrm>
            <a:off x="3214678" y="3929065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9" name="18 Señal de prohibido"/>
          <p:cNvSpPr/>
          <p:nvPr/>
        </p:nvSpPr>
        <p:spPr>
          <a:xfrm>
            <a:off x="5000628" y="3959682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0" name="19 Señal de prohibido"/>
          <p:cNvSpPr/>
          <p:nvPr/>
        </p:nvSpPr>
        <p:spPr>
          <a:xfrm>
            <a:off x="7358082" y="3939272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1" name="20 Señal de prohibido"/>
          <p:cNvSpPr/>
          <p:nvPr/>
        </p:nvSpPr>
        <p:spPr>
          <a:xfrm>
            <a:off x="5786446" y="3867834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4" name="23 Señal de prohibido"/>
          <p:cNvSpPr/>
          <p:nvPr/>
        </p:nvSpPr>
        <p:spPr>
          <a:xfrm>
            <a:off x="4071934" y="4296461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5" name="24 Señal de prohibido"/>
          <p:cNvSpPr/>
          <p:nvPr/>
        </p:nvSpPr>
        <p:spPr>
          <a:xfrm>
            <a:off x="5786446" y="4265846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0" name="29 Señal de prohibido"/>
          <p:cNvSpPr/>
          <p:nvPr/>
        </p:nvSpPr>
        <p:spPr>
          <a:xfrm>
            <a:off x="4071934" y="470467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1" name="30 Señal de prohibido"/>
          <p:cNvSpPr/>
          <p:nvPr/>
        </p:nvSpPr>
        <p:spPr>
          <a:xfrm>
            <a:off x="5000628" y="470467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2" name="31 Señal de prohibido"/>
          <p:cNvSpPr/>
          <p:nvPr/>
        </p:nvSpPr>
        <p:spPr>
          <a:xfrm>
            <a:off x="7358082" y="466385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Señal de prohibido"/>
          <p:cNvSpPr/>
          <p:nvPr/>
        </p:nvSpPr>
        <p:spPr>
          <a:xfrm>
            <a:off x="5786446" y="466385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Señal de prohibido"/>
          <p:cNvSpPr/>
          <p:nvPr/>
        </p:nvSpPr>
        <p:spPr>
          <a:xfrm>
            <a:off x="3214678" y="5072074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6" name="35 Señal de prohibido"/>
          <p:cNvSpPr/>
          <p:nvPr/>
        </p:nvSpPr>
        <p:spPr>
          <a:xfrm>
            <a:off x="4071934" y="5112895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7" name="36 Señal de prohibido"/>
          <p:cNvSpPr/>
          <p:nvPr/>
        </p:nvSpPr>
        <p:spPr>
          <a:xfrm>
            <a:off x="7358082" y="5061870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8" name="37 Señal de prohibido"/>
          <p:cNvSpPr/>
          <p:nvPr/>
        </p:nvSpPr>
        <p:spPr>
          <a:xfrm>
            <a:off x="5786446" y="5061870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9" name="38 Señal de prohibido"/>
          <p:cNvSpPr/>
          <p:nvPr/>
        </p:nvSpPr>
        <p:spPr>
          <a:xfrm>
            <a:off x="3214678" y="5500703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1" name="40 Señal de prohibido"/>
          <p:cNvSpPr/>
          <p:nvPr/>
        </p:nvSpPr>
        <p:spPr>
          <a:xfrm>
            <a:off x="5000628" y="5449674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2" name="41 Señal de prohibido"/>
          <p:cNvSpPr/>
          <p:nvPr/>
        </p:nvSpPr>
        <p:spPr>
          <a:xfrm>
            <a:off x="7358082" y="5459882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3" name="42 Señal de prohibido"/>
          <p:cNvSpPr/>
          <p:nvPr/>
        </p:nvSpPr>
        <p:spPr>
          <a:xfrm>
            <a:off x="5786446" y="5459882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4" name="43 Cara sonriente"/>
          <p:cNvSpPr/>
          <p:nvPr/>
        </p:nvSpPr>
        <p:spPr>
          <a:xfrm>
            <a:off x="3214678" y="5857892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45 Cara sonriente"/>
          <p:cNvSpPr/>
          <p:nvPr/>
        </p:nvSpPr>
        <p:spPr>
          <a:xfrm>
            <a:off x="4071934" y="5857892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46 Cara sonriente"/>
          <p:cNvSpPr/>
          <p:nvPr/>
        </p:nvSpPr>
        <p:spPr>
          <a:xfrm>
            <a:off x="5000628" y="5857892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47 Cara sonriente"/>
          <p:cNvSpPr/>
          <p:nvPr/>
        </p:nvSpPr>
        <p:spPr>
          <a:xfrm>
            <a:off x="5786446" y="5857892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48 Cara sonriente"/>
          <p:cNvSpPr/>
          <p:nvPr/>
        </p:nvSpPr>
        <p:spPr>
          <a:xfrm>
            <a:off x="7358082" y="5857892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2" name="51 Cara sonriente"/>
          <p:cNvSpPr/>
          <p:nvPr/>
        </p:nvSpPr>
        <p:spPr>
          <a:xfrm>
            <a:off x="3250397" y="3178967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52 Cara sonriente"/>
          <p:cNvSpPr/>
          <p:nvPr/>
        </p:nvSpPr>
        <p:spPr>
          <a:xfrm>
            <a:off x="3250397" y="3571876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53 Cara sonriente"/>
          <p:cNvSpPr/>
          <p:nvPr/>
        </p:nvSpPr>
        <p:spPr>
          <a:xfrm>
            <a:off x="3250397" y="4357694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54 Cara sonriente"/>
          <p:cNvSpPr/>
          <p:nvPr/>
        </p:nvSpPr>
        <p:spPr>
          <a:xfrm>
            <a:off x="3250397" y="4714884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55 Cara sonriente"/>
          <p:cNvSpPr/>
          <p:nvPr/>
        </p:nvSpPr>
        <p:spPr>
          <a:xfrm>
            <a:off x="4107653" y="3959682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56 Cara sonriente"/>
          <p:cNvSpPr/>
          <p:nvPr/>
        </p:nvSpPr>
        <p:spPr>
          <a:xfrm>
            <a:off x="4107653" y="5521112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57 Cara sonriente"/>
          <p:cNvSpPr/>
          <p:nvPr/>
        </p:nvSpPr>
        <p:spPr>
          <a:xfrm>
            <a:off x="5036347" y="4367899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58 Cara sonriente"/>
          <p:cNvSpPr/>
          <p:nvPr/>
        </p:nvSpPr>
        <p:spPr>
          <a:xfrm>
            <a:off x="5036347" y="5112895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59 Cara sonriente"/>
          <p:cNvSpPr/>
          <p:nvPr/>
        </p:nvSpPr>
        <p:spPr>
          <a:xfrm>
            <a:off x="5822165" y="3541260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60 Cara sonriente"/>
          <p:cNvSpPr/>
          <p:nvPr/>
        </p:nvSpPr>
        <p:spPr>
          <a:xfrm>
            <a:off x="7393801" y="4337284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serializadores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r>
              <a:rPr lang="es-ES_tradnl" dirty="0" smtClean="0"/>
              <a:t>Hay serializadores que no admite ciertos elementos en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715437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71570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5 Señal de prohibido"/>
          <p:cNvSpPr/>
          <p:nvPr/>
        </p:nvSpPr>
        <p:spPr>
          <a:xfrm>
            <a:off x="4286248" y="2928934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7 Señal de prohibido"/>
          <p:cNvSpPr/>
          <p:nvPr/>
        </p:nvSpPr>
        <p:spPr>
          <a:xfrm>
            <a:off x="5786446" y="2928934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9" name="8 Señal de prohibido"/>
          <p:cNvSpPr/>
          <p:nvPr/>
        </p:nvSpPr>
        <p:spPr>
          <a:xfrm>
            <a:off x="8143900" y="2928934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4" name="13 Señal de prohibido"/>
          <p:cNvSpPr/>
          <p:nvPr/>
        </p:nvSpPr>
        <p:spPr>
          <a:xfrm>
            <a:off x="4286248" y="3347357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Señal de prohibido"/>
          <p:cNvSpPr/>
          <p:nvPr/>
        </p:nvSpPr>
        <p:spPr>
          <a:xfrm>
            <a:off x="8143900" y="3286123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9" name="18 Señal de prohibido"/>
          <p:cNvSpPr/>
          <p:nvPr/>
        </p:nvSpPr>
        <p:spPr>
          <a:xfrm>
            <a:off x="5786446" y="4071942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0" name="19 Señal de prohibido"/>
          <p:cNvSpPr/>
          <p:nvPr/>
        </p:nvSpPr>
        <p:spPr>
          <a:xfrm>
            <a:off x="8143900" y="3714752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4" name="23 Señal de prohibido"/>
          <p:cNvSpPr/>
          <p:nvPr/>
        </p:nvSpPr>
        <p:spPr>
          <a:xfrm>
            <a:off x="4286248" y="4112765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2" name="31 Señal de prohibido"/>
          <p:cNvSpPr/>
          <p:nvPr/>
        </p:nvSpPr>
        <p:spPr>
          <a:xfrm>
            <a:off x="8143900" y="4429131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Señal de prohibido"/>
          <p:cNvSpPr/>
          <p:nvPr/>
        </p:nvSpPr>
        <p:spPr>
          <a:xfrm>
            <a:off x="2928926" y="4454645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6" name="35 Señal de prohibido"/>
          <p:cNvSpPr/>
          <p:nvPr/>
        </p:nvSpPr>
        <p:spPr>
          <a:xfrm>
            <a:off x="4286248" y="522515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7" name="36 Señal de prohibido"/>
          <p:cNvSpPr/>
          <p:nvPr/>
        </p:nvSpPr>
        <p:spPr>
          <a:xfrm>
            <a:off x="8143900" y="4857759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2" name="41 Señal de prohibido"/>
          <p:cNvSpPr/>
          <p:nvPr/>
        </p:nvSpPr>
        <p:spPr>
          <a:xfrm>
            <a:off x="8143900" y="5286388"/>
            <a:ext cx="285752" cy="28575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4" name="43 Cara sonriente"/>
          <p:cNvSpPr/>
          <p:nvPr/>
        </p:nvSpPr>
        <p:spPr>
          <a:xfrm>
            <a:off x="2928926" y="5643578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45 Cara sonriente"/>
          <p:cNvSpPr/>
          <p:nvPr/>
        </p:nvSpPr>
        <p:spPr>
          <a:xfrm>
            <a:off x="4286248" y="5643578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46 Cara sonriente"/>
          <p:cNvSpPr/>
          <p:nvPr/>
        </p:nvSpPr>
        <p:spPr>
          <a:xfrm>
            <a:off x="5786446" y="5643578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47 Cara sonriente"/>
          <p:cNvSpPr/>
          <p:nvPr/>
        </p:nvSpPr>
        <p:spPr>
          <a:xfrm>
            <a:off x="7072330" y="5643578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48 Cara sonriente"/>
          <p:cNvSpPr/>
          <p:nvPr/>
        </p:nvSpPr>
        <p:spPr>
          <a:xfrm>
            <a:off x="8143900" y="5643578"/>
            <a:ext cx="285752" cy="285752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63" name="62 Cara sonriente"/>
          <p:cNvSpPr/>
          <p:nvPr/>
        </p:nvSpPr>
        <p:spPr>
          <a:xfrm>
            <a:off x="2964645" y="2964653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63 Cara sonriente"/>
          <p:cNvSpPr/>
          <p:nvPr/>
        </p:nvSpPr>
        <p:spPr>
          <a:xfrm>
            <a:off x="2964645" y="3321842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64 Cara sonriente"/>
          <p:cNvSpPr/>
          <p:nvPr/>
        </p:nvSpPr>
        <p:spPr>
          <a:xfrm>
            <a:off x="2964645" y="3709649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65 Cara sonriente"/>
          <p:cNvSpPr/>
          <p:nvPr/>
        </p:nvSpPr>
        <p:spPr>
          <a:xfrm>
            <a:off x="2964645" y="4082147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68 Cara sonriente"/>
          <p:cNvSpPr/>
          <p:nvPr/>
        </p:nvSpPr>
        <p:spPr>
          <a:xfrm>
            <a:off x="2964645" y="4898581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69 Cara sonriente"/>
          <p:cNvSpPr/>
          <p:nvPr/>
        </p:nvSpPr>
        <p:spPr>
          <a:xfrm>
            <a:off x="2964645" y="5271079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70 Cara sonriente"/>
          <p:cNvSpPr/>
          <p:nvPr/>
        </p:nvSpPr>
        <p:spPr>
          <a:xfrm>
            <a:off x="4321967" y="4531188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71 Cara sonriente"/>
          <p:cNvSpPr/>
          <p:nvPr/>
        </p:nvSpPr>
        <p:spPr>
          <a:xfrm>
            <a:off x="4321967" y="4878173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72 Cara sonriente"/>
          <p:cNvSpPr/>
          <p:nvPr/>
        </p:nvSpPr>
        <p:spPr>
          <a:xfrm>
            <a:off x="5822165" y="4500570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73 Cara sonriente"/>
          <p:cNvSpPr/>
          <p:nvPr/>
        </p:nvSpPr>
        <p:spPr>
          <a:xfrm>
            <a:off x="5822165" y="4929198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74 Cara sonriente"/>
          <p:cNvSpPr/>
          <p:nvPr/>
        </p:nvSpPr>
        <p:spPr>
          <a:xfrm>
            <a:off x="5822165" y="5357826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6" name="75 Cara sonriente"/>
          <p:cNvSpPr/>
          <p:nvPr/>
        </p:nvSpPr>
        <p:spPr>
          <a:xfrm>
            <a:off x="7108049" y="4500570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76 Cara sonriente"/>
          <p:cNvSpPr/>
          <p:nvPr/>
        </p:nvSpPr>
        <p:spPr>
          <a:xfrm>
            <a:off x="7108049" y="4929198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77 Cara sonriente"/>
          <p:cNvSpPr/>
          <p:nvPr/>
        </p:nvSpPr>
        <p:spPr>
          <a:xfrm>
            <a:off x="7108049" y="5357826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78 Cara sonriente"/>
          <p:cNvSpPr/>
          <p:nvPr/>
        </p:nvSpPr>
        <p:spPr>
          <a:xfrm>
            <a:off x="7108049" y="3321842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79 Cara sonriente"/>
          <p:cNvSpPr/>
          <p:nvPr/>
        </p:nvSpPr>
        <p:spPr>
          <a:xfrm>
            <a:off x="7108049" y="3714752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80 Cara sonriente"/>
          <p:cNvSpPr/>
          <p:nvPr/>
        </p:nvSpPr>
        <p:spPr>
          <a:xfrm>
            <a:off x="7108049" y="4071942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81 Cara sonriente"/>
          <p:cNvSpPr/>
          <p:nvPr/>
        </p:nvSpPr>
        <p:spPr>
          <a:xfrm>
            <a:off x="7108049" y="2964653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82 Cara sonriente"/>
          <p:cNvSpPr/>
          <p:nvPr/>
        </p:nvSpPr>
        <p:spPr>
          <a:xfrm>
            <a:off x="8179619" y="4071942"/>
            <a:ext cx="214314" cy="214314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ES LA APLICACIÓN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una aplicación pequeña, consta de 1.500 líneas de código en un solo archivo.</a:t>
            </a:r>
          </a:p>
          <a:p>
            <a:r>
              <a:rPr lang="es-ES_tradnl" dirty="0" smtClean="0"/>
              <a:t>Está escrita en C#, con Framework </a:t>
            </a:r>
            <a:r>
              <a:rPr lang="es-ES_tradnl" dirty="0" err="1" smtClean="0"/>
              <a:t>.Net</a:t>
            </a:r>
            <a:r>
              <a:rPr lang="es-ES_tradnl" dirty="0" smtClean="0"/>
              <a:t> 4.5</a:t>
            </a:r>
          </a:p>
          <a:p>
            <a:r>
              <a:rPr lang="es-ES_tradnl" dirty="0" smtClean="0"/>
              <a:t>Consta de una clase Generador con este constructor:</a:t>
            </a:r>
          </a:p>
          <a:p>
            <a:pPr algn="ctr">
              <a:buNone/>
            </a:pP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Generador(</a:t>
            </a:r>
            <a:r>
              <a:rPr lang="es-ES_tradnl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tipo, </a:t>
            </a:r>
            <a:r>
              <a:rPr lang="es-ES_tradnl" sz="16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>
                <a:latin typeface="Courier New" pitchFamily="49" charset="0"/>
                <a:cs typeface="Courier New" pitchFamily="49" charset="0"/>
              </a:rPr>
              <a:t>strTipoDeCodificacion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= "CSV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endParaRPr lang="es-ES_tradn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Genera un serializador al invocar al método:</a:t>
            </a:r>
          </a:p>
          <a:p>
            <a:pPr algn="ctr">
              <a:buNone/>
            </a:pPr>
            <a:r>
              <a:rPr lang="es-ES_tradnl" sz="16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getSerializer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ES LA APLICACIÓN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a serializar</a:t>
            </a: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Instanciar el generador para un determinado tipo</a:t>
            </a:r>
          </a:p>
          <a:p>
            <a:pPr>
              <a:buNone/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Generador g 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Generador(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Se obtiene el serializador particular para </a:t>
            </a:r>
            <a:r>
              <a:rPr lang="es-ES_tradnl" sz="1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Se recoge en un </a:t>
            </a:r>
            <a:r>
              <a:rPr lang="es-ES_tradnl" sz="1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 porque su tipo no se</a:t>
            </a: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conoce en tiempo de compilación (</a:t>
            </a:r>
            <a:r>
              <a:rPr lang="es-ES_tradnl" sz="18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serializador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57158" y="5172101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Como este tipo no está definido en tiempo de compilación, se recoge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CÓMO ES EL </a:t>
            </a:r>
            <a:r>
              <a:rPr lang="es-ES_tradnl" dirty="0" smtClean="0"/>
              <a:t>SERIALIZADOR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QUE GENERA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ejecución de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() devuelve un objeto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El objeto </a:t>
            </a:r>
            <a:r>
              <a:rPr lang="es-ES_tradnl" dirty="0" err="1" smtClean="0"/>
              <a:t>MiTipoCodec</a:t>
            </a:r>
            <a:r>
              <a:rPr lang="es-ES_tradnl" dirty="0" smtClean="0"/>
              <a:t> posee dos métodos para serializar y deserializar. Son éstos: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codificar  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  decodificar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obj2)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intermedio puede ser XML o CSV. 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CÓMO ES EL </a:t>
            </a:r>
            <a:r>
              <a:rPr lang="es-ES_tradnl" dirty="0" smtClean="0"/>
              <a:t>SERIALIZADOR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QUE GENERA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CÓMO </a:t>
            </a:r>
            <a:r>
              <a:rPr lang="es-ES_tradnl" dirty="0" smtClean="0"/>
              <a:t>FUNCIONA LA APLICACIÓN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método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 realiza las siguientes acciones: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Genera</a:t>
            </a:r>
            <a:r>
              <a:rPr lang="es-ES_tradnl" dirty="0" smtClean="0"/>
              <a:t> el código del serializador para la clase en uso (métodos codificar y decodificar)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b="1" dirty="0" smtClean="0"/>
              <a:t>Compila</a:t>
            </a:r>
            <a:r>
              <a:rPr lang="es-ES_tradnl" dirty="0" smtClean="0"/>
              <a:t> e </a:t>
            </a:r>
            <a:r>
              <a:rPr lang="es-ES_tradnl" b="1" dirty="0" smtClean="0"/>
              <a:t>instancia</a:t>
            </a:r>
            <a:r>
              <a:rPr lang="es-ES_tradnl" dirty="0" smtClean="0"/>
              <a:t> el serializador a partir del código generado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Devuelve</a:t>
            </a:r>
            <a:r>
              <a:rPr lang="es-ES_tradnl" dirty="0" smtClean="0"/>
              <a:t> la instancia en memoria del serializador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Compilación del serializador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r>
              <a:rPr lang="es-ES_tradnl" dirty="0" smtClean="0"/>
              <a:t>Se usa el espacio de nombres </a:t>
            </a:r>
            <a:r>
              <a:rPr lang="es-ES_tradnl" dirty="0" err="1" smtClean="0"/>
              <a:t>CodeDOM</a:t>
            </a:r>
            <a:endParaRPr lang="es-ES_tradnl" dirty="0" smtClean="0"/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500034" y="2236011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System.CodeDom.Compiler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ICodeCompiler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loParameters.ReferencedAssemblies.Add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tipo.Assembly.Location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// Ref. al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tipo</a:t>
            </a:r>
            <a:endParaRPr lang="es-ES_tradnl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loParameters.GenerateInMemory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loCompiler.CompileAssemblyFromSource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cr.CompiledAssembly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loAssembly.CreateInstance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Serializer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 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tipo.Name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Codec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Hay muchos serializadores, con sus ventajas y desventajas, válidos para serializar unos tipos de datos y no para otros.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Generan código serializado para ser almacenado y/o transportado en diversos formatos y contextos.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</a:t>
            </a:r>
            <a:r>
              <a:rPr lang="es-ES_tradnl" sz="3000" dirty="0" smtClean="0"/>
              <a:t>clase </a:t>
            </a:r>
            <a:r>
              <a:rPr lang="es-ES_tradnl" sz="3000" dirty="0" smtClean="0"/>
              <a:t>que </a:t>
            </a:r>
            <a:r>
              <a:rPr lang="es-ES_tradnl" sz="3000" dirty="0" smtClean="0"/>
              <a:t>haya en </a:t>
            </a:r>
            <a:r>
              <a:rPr lang="es-ES_tradnl" sz="3000" dirty="0" smtClean="0"/>
              <a:t>el </a:t>
            </a:r>
            <a:r>
              <a:rPr lang="es-ES_tradnl" sz="3000" dirty="0" smtClean="0"/>
              <a:t>tipo original, salvo </a:t>
            </a:r>
            <a:r>
              <a:rPr lang="es-ES_tradnl" sz="3000" dirty="0" smtClean="0"/>
              <a:t>predefinidas</a:t>
            </a:r>
            <a:r>
              <a:rPr lang="es-ES_tradnl" sz="3000" dirty="0" smtClean="0"/>
              <a:t>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Se recogen los </a:t>
            </a:r>
            <a:r>
              <a:rPr lang="es-ES_tradnl" dirty="0" smtClean="0"/>
              <a:t>elementos del tipo a serializar con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GetMembers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dirty="0" smtClean="0"/>
              <a:t>. </a:t>
            </a:r>
            <a:endParaRPr lang="es-ES_tradnl" dirty="0" smtClean="0"/>
          </a:p>
          <a:p>
            <a:pPr algn="just"/>
            <a:r>
              <a:rPr lang="es-ES_tradnl" dirty="0" smtClean="0"/>
              <a:t>Para </a:t>
            </a:r>
            <a:r>
              <a:rPr lang="es-ES_tradnl" dirty="0" smtClean="0"/>
              <a:t>cada </a:t>
            </a:r>
            <a:r>
              <a:rPr lang="es-ES_tradnl" dirty="0" smtClean="0"/>
              <a:t>elemento, </a:t>
            </a:r>
            <a:r>
              <a:rPr lang="es-ES_tradnl" dirty="0" smtClean="0"/>
              <a:t>se genera su parte del código de </a:t>
            </a:r>
            <a:r>
              <a:rPr lang="es-ES_tradnl" dirty="0" smtClean="0"/>
              <a:t>los métodos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codificar </a:t>
            </a:r>
            <a:r>
              <a:rPr lang="es-ES_tradnl" dirty="0" smtClean="0"/>
              <a:t>y 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decodificar</a:t>
            </a:r>
            <a:r>
              <a:rPr lang="es-ES_tradnl" dirty="0" smtClean="0"/>
              <a:t>, dentro del método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857224" y="4000504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[] miembros =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tipo.GetMembers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miembro in miembros){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(tipo, nombre);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</a:t>
            </a:r>
            <a:r>
              <a:rPr lang="es-ES_tradnl" dirty="0" smtClean="0"/>
              <a:t>para </a:t>
            </a:r>
            <a:r>
              <a:rPr lang="es-ES_tradnl" dirty="0" smtClean="0"/>
              <a:t>deserializar. </a:t>
            </a:r>
            <a:endParaRPr lang="es-ES_tradnl" dirty="0" smtClean="0"/>
          </a:p>
          <a:p>
            <a:pPr algn="just"/>
            <a:r>
              <a:rPr lang="es-ES_tradnl" dirty="0" smtClean="0"/>
              <a:t>En </a:t>
            </a:r>
            <a:r>
              <a:rPr lang="es-ES_tradnl" dirty="0" smtClean="0"/>
              <a:t>caso de tipos definidos por el programador, se invoca a su </a:t>
            </a:r>
            <a:r>
              <a:rPr lang="es-ES_tradnl" dirty="0" smtClean="0"/>
              <a:t>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</a:t>
            </a:r>
            <a:r>
              <a:rPr lang="es-ES_tradnl" b="1" dirty="0" smtClean="0"/>
              <a:t>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HiperSerializer</a:t>
            </a:r>
            <a:r>
              <a:rPr lang="es-ES_tradnl" dirty="0" smtClean="0"/>
              <a:t> es una pequeña aplicación que </a:t>
            </a:r>
            <a:r>
              <a:rPr lang="es-ES_tradnl" b="1" dirty="0" smtClean="0"/>
              <a:t>genera</a:t>
            </a:r>
            <a:r>
              <a:rPr lang="es-ES_tradnl" dirty="0" smtClean="0"/>
              <a:t> un programa serializador particular para una determinada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La serialización con este programa tiene unas características que </a:t>
            </a:r>
            <a:r>
              <a:rPr lang="es-ES_tradnl" b="1" dirty="0" smtClean="0"/>
              <a:t>mejoran</a:t>
            </a:r>
            <a:r>
              <a:rPr lang="es-ES_tradnl" dirty="0" smtClean="0"/>
              <a:t> las que pueden ofrecer otros serializadores del mercado.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1"/>
            <a:ext cx="8643998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Si durante la creación de la clase se detecta otra clase interna, se añade una nueva entrada a clases para ese </a:t>
            </a:r>
            <a:r>
              <a:rPr lang="es-ES_tradnl" dirty="0" smtClean="0"/>
              <a:t>tipo.</a:t>
            </a:r>
            <a:endParaRPr lang="es-ES_tradnl" dirty="0" smtClean="0"/>
          </a:p>
          <a:p>
            <a:pPr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clases.ContainsKey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(tipo))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400" dirty="0" smtClean="0"/>
          </a:p>
          <a:p>
            <a:r>
              <a:rPr lang="es-ES_tradnl" dirty="0" smtClean="0"/>
              <a:t>Se generarán tantas clases </a:t>
            </a:r>
            <a:r>
              <a:rPr lang="es-ES_tradnl" dirty="0" err="1" smtClean="0"/>
              <a:t>serializadoras</a:t>
            </a:r>
            <a:r>
              <a:rPr lang="es-ES_tradnl" dirty="0" smtClean="0"/>
              <a:t> como tipos contenga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antes de </a:t>
            </a:r>
            <a:r>
              <a:rPr lang="es-ES_tradnl" dirty="0" smtClean="0"/>
              <a:t>compilarlo todo.</a:t>
            </a:r>
            <a:endParaRPr lang="es-ES_tradnl" dirty="0"/>
          </a:p>
          <a:p>
            <a:pPr>
              <a:buNone/>
            </a:pPr>
            <a:r>
              <a:rPr lang="es-ES_tradnl" sz="2000" dirty="0" smtClean="0"/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KeyValuePair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 par =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clases.ElementAt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this.generateEncodeAndDecodeMethods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s-ES_tradnl" sz="2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1900" dirty="0" smtClean="0"/>
          </a:p>
          <a:p>
            <a:pPr>
              <a:buNone/>
            </a:pPr>
            <a:endParaRPr lang="es-ES_tradnl" sz="19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</a:t>
            </a:r>
            <a:r>
              <a:rPr lang="es-ES_tradnl" dirty="0" smtClean="0"/>
              <a:t>iba creando el </a:t>
            </a:r>
            <a:r>
              <a:rPr lang="es-ES_tradnl" dirty="0" smtClean="0"/>
              <a:t>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Además, con esta aplicación se pueden añadir características adicionales a los serializadores que genera: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7"/>
          </a:xfrm>
        </p:spPr>
        <p:txBody>
          <a:bodyPr>
            <a:normAutofit/>
          </a:bodyPr>
          <a:lstStyle/>
          <a:p>
            <a:pPr algn="just"/>
            <a:r>
              <a:rPr lang="es-ES_tradnl" dirty="0" err="1" smtClean="0"/>
              <a:t>HiperSerializer</a:t>
            </a:r>
            <a:r>
              <a:rPr lang="es-ES_tradnl" dirty="0" smtClean="0"/>
              <a:t> es un </a:t>
            </a:r>
            <a:r>
              <a:rPr lang="es-ES_tradnl" b="1" dirty="0" smtClean="0"/>
              <a:t>generador</a:t>
            </a:r>
            <a:r>
              <a:rPr lang="es-ES_tradnl" dirty="0" smtClean="0"/>
              <a:t> de programas serializadores particulares de alto rendimiento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SERIALIZACIÓN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 </a:t>
            </a:r>
            <a:r>
              <a:rPr lang="es-ES_tradnl" dirty="0" err="1" smtClean="0"/>
              <a:t>stream</a:t>
            </a:r>
            <a:r>
              <a:rPr lang="es-ES_tradnl" dirty="0" smtClean="0"/>
              <a:t> para almacenarlo o distribuirlo.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FACTORES A TENER EN CUENTA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600201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FACTORES A TENER EN CUENTA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FACTORES A TENER EN CUENTA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500571"/>
            <a:ext cx="8229600" cy="150019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APLICABILIDAD</a:t>
            </a:r>
          </a:p>
          <a:p>
            <a:pPr>
              <a:buNone/>
            </a:pPr>
            <a:r>
              <a:rPr lang="es-ES_tradnl" dirty="0" smtClean="0"/>
              <a:t>	Disponibilidad para serializar cualquier elemento del objeto (</a:t>
            </a:r>
            <a:r>
              <a:rPr lang="es-ES_tradnl" dirty="0" err="1" smtClean="0"/>
              <a:t>arrays</a:t>
            </a:r>
            <a:r>
              <a:rPr lang="es-ES_tradnl" dirty="0" smtClean="0"/>
              <a:t> multidimensionales, genéricos)</a:t>
            </a:r>
          </a:p>
          <a:p>
            <a:endParaRPr lang="es-ES_tradnl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7355</TotalTime>
  <Words>1692</Words>
  <Application>Microsoft Office PowerPoint</Application>
  <PresentationFormat>Presentación en pantalla (4:3)</PresentationFormat>
  <Paragraphs>366</Paragraphs>
  <Slides>47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 de Office</vt:lpstr>
      <vt:lpstr>HiperSerializer</vt:lpstr>
      <vt:lpstr>RESUMEN</vt:lpstr>
      <vt:lpstr>RESUMEN</vt:lpstr>
      <vt:lpstr>RESUMEN</vt:lpstr>
      <vt:lpstr>RESUMEN</vt:lpstr>
      <vt:lpstr>SERIALIZACIÓN</vt:lpstr>
      <vt:lpstr>FACTORES A TENER EN CUENTA</vt:lpstr>
      <vt:lpstr>FACTORES A TENER EN CUENTA</vt:lpstr>
      <vt:lpstr>FACTORES A TENER EN CUENTA</vt:lpstr>
      <vt:lpstr>OBJETIVO DEL PROYECTO</vt:lpstr>
      <vt:lpstr>Otros serializadores</vt:lpstr>
      <vt:lpstr>Otros serializadores</vt:lpstr>
      <vt:lpstr>Otros serializadores</vt:lpstr>
      <vt:lpstr>CÓMO ES LA APLICACIÓN</vt:lpstr>
      <vt:lpstr>CÓMO ES LA APLICACIÓN</vt:lpstr>
      <vt:lpstr>CÓMO ES EL SERIALIZADOR QUE GENERA</vt:lpstr>
      <vt:lpstr>CÓMO ES EL SERIALIZADOR QUE GENERA</vt:lpstr>
      <vt:lpstr>CÓMO FUNCIONA LA APLICACIÓN</vt:lpstr>
      <vt:lpstr>Compilación del serializador</vt:lpstr>
      <vt:lpstr>Generación del código generateSerializer()</vt:lpstr>
      <vt:lpstr>Generación del código generateClass()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153</cp:revision>
  <dcterms:created xsi:type="dcterms:W3CDTF">2015-06-16T17:39:47Z</dcterms:created>
  <dcterms:modified xsi:type="dcterms:W3CDTF">2015-06-25T00:35:25Z</dcterms:modified>
</cp:coreProperties>
</file>