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1"/>
  </p:notesMasterIdLst>
  <p:handoutMasterIdLst>
    <p:handoutMasterId r:id="rId52"/>
  </p:handoutMasterIdLst>
  <p:sldIdLst>
    <p:sldId id="256" r:id="rId3"/>
    <p:sldId id="268" r:id="rId4"/>
    <p:sldId id="311" r:id="rId5"/>
    <p:sldId id="306" r:id="rId6"/>
    <p:sldId id="269" r:id="rId7"/>
    <p:sldId id="307" r:id="rId8"/>
    <p:sldId id="257" r:id="rId9"/>
    <p:sldId id="258" r:id="rId10"/>
    <p:sldId id="282" r:id="rId11"/>
    <p:sldId id="283" r:id="rId12"/>
    <p:sldId id="265" r:id="rId13"/>
    <p:sldId id="266" r:id="rId14"/>
    <p:sldId id="267" r:id="rId15"/>
    <p:sldId id="259" r:id="rId16"/>
    <p:sldId id="270" r:id="rId17"/>
    <p:sldId id="310" r:id="rId18"/>
    <p:sldId id="271" r:id="rId19"/>
    <p:sldId id="274" r:id="rId20"/>
    <p:sldId id="260" r:id="rId21"/>
    <p:sldId id="277" r:id="rId22"/>
    <p:sldId id="284" r:id="rId23"/>
    <p:sldId id="285" r:id="rId24"/>
    <p:sldId id="287" r:id="rId25"/>
    <p:sldId id="289" r:id="rId26"/>
    <p:sldId id="308" r:id="rId27"/>
    <p:sldId id="309" r:id="rId28"/>
    <p:sldId id="276" r:id="rId29"/>
    <p:sldId id="275" r:id="rId30"/>
    <p:sldId id="279" r:id="rId31"/>
    <p:sldId id="280" r:id="rId32"/>
    <p:sldId id="281" r:id="rId33"/>
    <p:sldId id="278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27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2849.333333333358</c:v>
                </c:pt>
                <c:pt idx="5">
                  <c:v>1665.3333333333255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109178880"/>
        <c:axId val="109182336"/>
      </c:barChart>
      <c:catAx>
        <c:axId val="1091788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182336"/>
        <c:crosses val="autoZero"/>
        <c:auto val="1"/>
        <c:lblAlgn val="ctr"/>
        <c:lblOffset val="100"/>
      </c:catAx>
      <c:valAx>
        <c:axId val="1091823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178880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10167552"/>
        <c:axId val="110169088"/>
      </c:barChart>
      <c:catAx>
        <c:axId val="1101675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169088"/>
        <c:crosses val="autoZero"/>
        <c:auto val="1"/>
        <c:lblAlgn val="ctr"/>
        <c:lblOffset val="100"/>
      </c:catAx>
      <c:valAx>
        <c:axId val="1101690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167552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1561.3333333333276</c:v>
                </c:pt>
                <c:pt idx="5">
                  <c:v>1466.8333333333276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10176896"/>
        <c:axId val="110207360"/>
      </c:barChart>
      <c:catAx>
        <c:axId val="1101768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207360"/>
        <c:crosses val="autoZero"/>
        <c:auto val="1"/>
        <c:lblAlgn val="ctr"/>
        <c:lblOffset val="100"/>
      </c:catAx>
      <c:valAx>
        <c:axId val="1102073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17689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10309376"/>
        <c:axId val="110310912"/>
      </c:barChart>
      <c:catAx>
        <c:axId val="1103093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310912"/>
        <c:crosses val="autoZero"/>
        <c:auto val="1"/>
        <c:lblAlgn val="ctr"/>
        <c:lblOffset val="100"/>
      </c:catAx>
      <c:valAx>
        <c:axId val="1103109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30937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10351488"/>
        <c:axId val="110353024"/>
      </c:barChart>
      <c:catAx>
        <c:axId val="1103514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353024"/>
        <c:crosses val="autoZero"/>
        <c:auto val="1"/>
        <c:lblAlgn val="ctr"/>
        <c:lblOffset val="100"/>
      </c:catAx>
      <c:valAx>
        <c:axId val="1103530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351488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110246144"/>
        <c:axId val="110260224"/>
      </c:barChart>
      <c:catAx>
        <c:axId val="1102461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260224"/>
        <c:crosses val="autoZero"/>
        <c:auto val="1"/>
        <c:lblAlgn val="ctr"/>
        <c:lblOffset val="100"/>
      </c:catAx>
      <c:valAx>
        <c:axId val="1102602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24614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109255680"/>
        <c:axId val="109110016"/>
      </c:barChart>
      <c:catAx>
        <c:axId val="1092556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110016"/>
        <c:crosses val="autoZero"/>
        <c:auto val="1"/>
        <c:lblAlgn val="ctr"/>
        <c:lblOffset val="100"/>
      </c:catAx>
      <c:valAx>
        <c:axId val="109110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25568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9265280"/>
        <c:axId val="109266816"/>
      </c:barChart>
      <c:catAx>
        <c:axId val="1092652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266816"/>
        <c:crosses val="autoZero"/>
        <c:auto val="1"/>
        <c:lblAlgn val="ctr"/>
        <c:lblOffset val="100"/>
      </c:catAx>
      <c:valAx>
        <c:axId val="1092668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26528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9286912"/>
        <c:axId val="109288448"/>
      </c:barChart>
      <c:catAx>
        <c:axId val="1092869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288448"/>
        <c:crosses val="autoZero"/>
        <c:auto val="1"/>
        <c:lblAlgn val="ctr"/>
        <c:lblOffset val="100"/>
      </c:catAx>
      <c:valAx>
        <c:axId val="1092884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28691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3775.6666666666511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9865600"/>
        <c:axId val="109883776"/>
      </c:barChart>
      <c:catAx>
        <c:axId val="1098656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883776"/>
        <c:crosses val="autoZero"/>
        <c:auto val="1"/>
        <c:lblAlgn val="ctr"/>
        <c:lblOffset val="100"/>
      </c:catAx>
      <c:valAx>
        <c:axId val="1098837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9865600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3775.6666666666511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10048000"/>
        <c:axId val="110049536"/>
      </c:barChart>
      <c:catAx>
        <c:axId val="1100480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49536"/>
        <c:crosses val="autoZero"/>
        <c:auto val="1"/>
        <c:lblAlgn val="ctr"/>
        <c:lblOffset val="100"/>
      </c:catAx>
      <c:valAx>
        <c:axId val="110049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4800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1075.333333333326</c:v>
                </c:pt>
                <c:pt idx="5">
                  <c:v>1077.333333333326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110065536"/>
        <c:axId val="110067072"/>
      </c:barChart>
      <c:catAx>
        <c:axId val="1100655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67072"/>
        <c:crosses val="autoZero"/>
        <c:auto val="1"/>
        <c:lblAlgn val="ctr"/>
        <c:lblOffset val="100"/>
      </c:catAx>
      <c:valAx>
        <c:axId val="1100670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65536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10091264"/>
        <c:axId val="110097152"/>
      </c:barChart>
      <c:catAx>
        <c:axId val="1100912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97152"/>
        <c:crosses val="autoZero"/>
        <c:auto val="1"/>
        <c:lblAlgn val="ctr"/>
        <c:lblOffset val="100"/>
      </c:catAx>
      <c:valAx>
        <c:axId val="110097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91264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10002560"/>
        <c:axId val="110004096"/>
      </c:barChart>
      <c:catAx>
        <c:axId val="1100025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04096"/>
        <c:crosses val="autoZero"/>
        <c:auto val="1"/>
        <c:lblAlgn val="ctr"/>
        <c:lblOffset val="100"/>
      </c:catAx>
      <c:valAx>
        <c:axId val="1100040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10002560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500571"/>
            <a:ext cx="8229600" cy="150019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APLICABILIDAD</a:t>
            </a:r>
          </a:p>
          <a:p>
            <a:pPr>
              <a:buNone/>
            </a:pPr>
            <a:r>
              <a:rPr lang="es-ES_tradnl" dirty="0" smtClean="0"/>
              <a:t>	Disponibilidad para serializar cualquier elemento del objeto (</a:t>
            </a:r>
            <a:r>
              <a:rPr lang="es-ES_tradnl" dirty="0" err="1" smtClean="0"/>
              <a:t>arrays</a:t>
            </a:r>
            <a:r>
              <a:rPr lang="es-ES_tradnl" dirty="0" smtClean="0"/>
              <a:t> multidimensionales, genéricos)</a:t>
            </a:r>
          </a:p>
          <a:p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85884"/>
          </a:xfrm>
        </p:spPr>
        <p:txBody>
          <a:bodyPr/>
          <a:lstStyle/>
          <a:p>
            <a:r>
              <a:rPr lang="es-ES_tradnl" dirty="0" smtClean="0"/>
              <a:t>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14446"/>
          </a:xfrm>
        </p:spPr>
        <p:txBody>
          <a:bodyPr/>
          <a:lstStyle/>
          <a:p>
            <a:r>
              <a:rPr lang="es-ES_tradnl" dirty="0" smtClean="0"/>
              <a:t>Cada serializador admite uno o varios formatos del código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en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715008" y="291679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OBJETIVO DEL PROYECTO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Conseguir el serializador idóneo (rápido y liviano) para 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formato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avanzadas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C#, consta de 1.500 líneas de código en un solo archivo.</a:t>
            </a:r>
          </a:p>
          <a:p>
            <a:r>
              <a:rPr lang="es-ES_tradnl" dirty="0" smtClean="0"/>
              <a:t>Clase </a:t>
            </a:r>
            <a:r>
              <a:rPr lang="es-ES_tradnl" dirty="0" err="1" smtClean="0"/>
              <a:t>HiperSerializador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constructor recibe un tipo (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s-ES_tradnl" dirty="0" smtClean="0"/>
              <a:t>) y opcionalmente un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indicar el formato del código serializado</a:t>
            </a:r>
          </a:p>
          <a:p>
            <a:pPr algn="ctr"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HiperSerializer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codificacion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"CSV")</a:t>
            </a: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Genera un serializador al invocar al método:</a:t>
            </a:r>
          </a:p>
          <a:p>
            <a:pPr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Como el tipo que devuelve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EL SERIALIZADOR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QUE GENERA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err="1" smtClean="0"/>
              <a:t>Serialización</a:t>
            </a:r>
            <a:r>
              <a:rPr lang="es-ES_tradnl" dirty="0" smtClean="0"/>
              <a:t> es un proceso muy utilizado, sobre todo en programación distribuida.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guardar </a:t>
            </a:r>
            <a:r>
              <a:rPr lang="es-ES_tradnl" dirty="0" err="1" smtClean="0"/>
              <a:t>instatáneas</a:t>
            </a:r>
            <a:r>
              <a:rPr lang="es-ES_tradnl" dirty="0" smtClean="0"/>
              <a:t> de objetos para ser almacenadas y/o distribuidas, para recuperar el objeto intacto en otro contexto.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del serializador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</a:p>
          <a:p>
            <a:pPr algn="just"/>
            <a:r>
              <a:rPr lang="es-ES_tradnl" dirty="0" smtClean="0"/>
              <a:t>Para cada elemento, se genera su parte del código de 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Hay muchos serializadores, con sus ventajas y desventajas, válidos para serializar unos tipos de datos y no para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Generan código serializado </a:t>
            </a:r>
            <a:r>
              <a:rPr lang="es-ES_tradnl" dirty="0" smtClean="0"/>
              <a:t>que caracteriza a </a:t>
            </a:r>
            <a:r>
              <a:rPr lang="es-ES_tradnl" dirty="0" smtClean="0"/>
              <a:t>un objeto.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Este código puede tener diferentes formatos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tipo.</a:t>
            </a:r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HiperSerializer</a:t>
            </a:r>
            <a:r>
              <a:rPr lang="es-ES_tradnl" dirty="0" smtClean="0"/>
              <a:t> es una pequeña aplicación que </a:t>
            </a:r>
            <a:r>
              <a:rPr lang="es-ES_tradnl" b="1" dirty="0" smtClean="0"/>
              <a:t>genera</a:t>
            </a:r>
            <a:r>
              <a:rPr lang="es-ES_tradnl" dirty="0" smtClean="0"/>
              <a:t> un programa serializador particular para una determinada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b="1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se </a:t>
            </a:r>
            <a:r>
              <a:rPr lang="es-ES_tradnl" dirty="0" smtClean="0"/>
              <a:t>le </a:t>
            </a:r>
            <a:r>
              <a:rPr lang="es-ES_tradnl" dirty="0" smtClean="0"/>
              <a:t>pueden </a:t>
            </a:r>
            <a:r>
              <a:rPr lang="es-ES_tradnl" dirty="0" smtClean="0"/>
              <a:t>añadir características adicionales a los serializadores que genera: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7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 </a:t>
            </a:r>
            <a:r>
              <a:rPr lang="es-ES_tradnl" dirty="0" err="1" smtClean="0"/>
              <a:t>stream</a:t>
            </a:r>
            <a:r>
              <a:rPr lang="es-ES_tradnl" dirty="0" smtClean="0"/>
              <a:t> para almacenarlo o distribuirlo.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1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7468</TotalTime>
  <Words>1743</Words>
  <Application>Microsoft Office PowerPoint</Application>
  <PresentationFormat>Presentación en pantalla (4:3)</PresentationFormat>
  <Paragraphs>445</Paragraphs>
  <Slides>48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Tema de Office</vt:lpstr>
      <vt:lpstr>Diseño personalizado</vt:lpstr>
      <vt:lpstr>HiperSerializer</vt:lpstr>
      <vt:lpstr>RESUMEN</vt:lpstr>
      <vt:lpstr>RESUMEN</vt:lpstr>
      <vt:lpstr>RESUMEN</vt:lpstr>
      <vt:lpstr>RESUMEN</vt:lpstr>
      <vt:lpstr>RESUMEN</vt:lpstr>
      <vt:lpstr>SERIALIZACIÓN</vt:lpstr>
      <vt:lpstr>FACTORES A TENER EN CUENTA</vt:lpstr>
      <vt:lpstr>FACTORES A TENER EN CUENTA</vt:lpstr>
      <vt:lpstr>FACTORES A TENER EN CUENTA</vt:lpstr>
      <vt:lpstr>Otros serializadores</vt:lpstr>
      <vt:lpstr>Otros serializadores</vt:lpstr>
      <vt:lpstr>Otros serializadores</vt:lpstr>
      <vt:lpstr>OBJETIVO DEL PROYECTO</vt:lpstr>
      <vt:lpstr>CÓMO ES LA APLICACIÓN</vt:lpstr>
      <vt:lpstr>CÓMO ES LA APLICACIÓN</vt:lpstr>
      <vt:lpstr>CÓMO ES EL SERIALIZADOR QUE GENERA</vt:lpstr>
      <vt:lpstr>Diapositiva 18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172</cp:revision>
  <dcterms:created xsi:type="dcterms:W3CDTF">2015-06-16T17:39:47Z</dcterms:created>
  <dcterms:modified xsi:type="dcterms:W3CDTF">2015-06-26T08:53:59Z</dcterms:modified>
</cp:coreProperties>
</file>