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53"/>
  </p:notesMasterIdLst>
  <p:handoutMasterIdLst>
    <p:handoutMasterId r:id="rId54"/>
  </p:handoutMasterIdLst>
  <p:sldIdLst>
    <p:sldId id="256" r:id="rId3"/>
    <p:sldId id="268" r:id="rId4"/>
    <p:sldId id="311" r:id="rId5"/>
    <p:sldId id="257" r:id="rId6"/>
    <p:sldId id="283" r:id="rId7"/>
    <p:sldId id="314" r:id="rId8"/>
    <p:sldId id="315" r:id="rId9"/>
    <p:sldId id="265" r:id="rId10"/>
    <p:sldId id="266" r:id="rId11"/>
    <p:sldId id="267" r:id="rId12"/>
    <p:sldId id="306" r:id="rId13"/>
    <p:sldId id="269" r:id="rId14"/>
    <p:sldId id="307" r:id="rId15"/>
    <p:sldId id="259" r:id="rId16"/>
    <p:sldId id="270" r:id="rId17"/>
    <p:sldId id="310" r:id="rId18"/>
    <p:sldId id="313" r:id="rId19"/>
    <p:sldId id="312" r:id="rId20"/>
    <p:sldId id="271" r:id="rId21"/>
    <p:sldId id="274" r:id="rId22"/>
    <p:sldId id="260" r:id="rId23"/>
    <p:sldId id="277" r:id="rId24"/>
    <p:sldId id="284" r:id="rId25"/>
    <p:sldId id="285" r:id="rId26"/>
    <p:sldId id="287" r:id="rId27"/>
    <p:sldId id="289" r:id="rId28"/>
    <p:sldId id="308" r:id="rId29"/>
    <p:sldId id="309" r:id="rId30"/>
    <p:sldId id="276" r:id="rId31"/>
    <p:sldId id="275" r:id="rId32"/>
    <p:sldId id="279" r:id="rId33"/>
    <p:sldId id="280" r:id="rId34"/>
    <p:sldId id="281" r:id="rId35"/>
    <p:sldId id="278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9" r:id="rId45"/>
    <p:sldId id="298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27" autoAdjust="0"/>
  </p:normalViewPr>
  <p:slideViewPr>
    <p:cSldViewPr>
      <p:cViewPr varScale="1">
        <p:scale>
          <a:sx n="61" d="100"/>
          <a:sy n="61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2849.3333333333608</c:v>
                </c:pt>
                <c:pt idx="5">
                  <c:v>1665.3333333333246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69636480"/>
        <c:axId val="69638016"/>
      </c:barChart>
      <c:catAx>
        <c:axId val="696364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69638016"/>
        <c:crosses val="autoZero"/>
        <c:auto val="1"/>
        <c:lblAlgn val="ctr"/>
        <c:lblOffset val="100"/>
      </c:catAx>
      <c:valAx>
        <c:axId val="69638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69636480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71860224"/>
        <c:axId val="71861760"/>
      </c:barChart>
      <c:catAx>
        <c:axId val="718602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861760"/>
        <c:crosses val="autoZero"/>
        <c:auto val="1"/>
        <c:lblAlgn val="ctr"/>
        <c:lblOffset val="100"/>
      </c:catAx>
      <c:valAx>
        <c:axId val="718617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860224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1561.3333333333269</c:v>
                </c:pt>
                <c:pt idx="5">
                  <c:v>1466.8333333333269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71963776"/>
        <c:axId val="71965312"/>
      </c:barChart>
      <c:catAx>
        <c:axId val="719637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965312"/>
        <c:crosses val="autoZero"/>
        <c:auto val="1"/>
        <c:lblAlgn val="ctr"/>
        <c:lblOffset val="100"/>
      </c:catAx>
      <c:valAx>
        <c:axId val="719653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96377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2009984"/>
        <c:axId val="72015872"/>
      </c:barChart>
      <c:catAx>
        <c:axId val="720099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15872"/>
        <c:crosses val="autoZero"/>
        <c:auto val="1"/>
        <c:lblAlgn val="ctr"/>
        <c:lblOffset val="100"/>
      </c:catAx>
      <c:valAx>
        <c:axId val="72015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09984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72052096"/>
        <c:axId val="72066176"/>
      </c:barChart>
      <c:catAx>
        <c:axId val="720520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66176"/>
        <c:crosses val="autoZero"/>
        <c:auto val="1"/>
        <c:lblAlgn val="ctr"/>
        <c:lblOffset val="100"/>
      </c:catAx>
      <c:valAx>
        <c:axId val="720661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52096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72094464"/>
        <c:axId val="72096000"/>
      </c:barChart>
      <c:catAx>
        <c:axId val="720944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96000"/>
        <c:crosses val="autoZero"/>
        <c:auto val="1"/>
        <c:lblAlgn val="ctr"/>
        <c:lblOffset val="100"/>
      </c:catAx>
      <c:valAx>
        <c:axId val="720960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9446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71636480"/>
        <c:axId val="71638016"/>
      </c:barChart>
      <c:catAx>
        <c:axId val="716364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638016"/>
        <c:crosses val="autoZero"/>
        <c:auto val="1"/>
        <c:lblAlgn val="ctr"/>
        <c:lblOffset val="100"/>
      </c:catAx>
      <c:valAx>
        <c:axId val="71638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636480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1674496"/>
        <c:axId val="71688576"/>
      </c:barChart>
      <c:catAx>
        <c:axId val="716744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688576"/>
        <c:crosses val="autoZero"/>
        <c:auto val="1"/>
        <c:lblAlgn val="ctr"/>
        <c:lblOffset val="100"/>
      </c:catAx>
      <c:valAx>
        <c:axId val="716885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674496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1061504"/>
        <c:axId val="71063040"/>
      </c:barChart>
      <c:catAx>
        <c:axId val="7106150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063040"/>
        <c:crosses val="autoZero"/>
        <c:auto val="1"/>
        <c:lblAlgn val="ctr"/>
        <c:lblOffset val="100"/>
      </c:catAx>
      <c:valAx>
        <c:axId val="710630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061504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3775.6666666666492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1095424"/>
        <c:axId val="71096960"/>
      </c:barChart>
      <c:catAx>
        <c:axId val="710954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096960"/>
        <c:crosses val="autoZero"/>
        <c:auto val="1"/>
        <c:lblAlgn val="ctr"/>
        <c:lblOffset val="100"/>
      </c:catAx>
      <c:valAx>
        <c:axId val="710969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09542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3775.6666666666492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1728128"/>
        <c:axId val="71729920"/>
      </c:barChart>
      <c:catAx>
        <c:axId val="717281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29920"/>
        <c:crosses val="autoZero"/>
        <c:auto val="1"/>
        <c:lblAlgn val="ctr"/>
        <c:lblOffset val="100"/>
      </c:catAx>
      <c:valAx>
        <c:axId val="717299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2812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1075.3333333333251</c:v>
                </c:pt>
                <c:pt idx="5">
                  <c:v>1077.3333333333251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71758208"/>
        <c:axId val="71759744"/>
      </c:barChart>
      <c:catAx>
        <c:axId val="717582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59744"/>
        <c:crosses val="autoZero"/>
        <c:auto val="1"/>
        <c:lblAlgn val="ctr"/>
        <c:lblOffset val="100"/>
      </c:catAx>
      <c:valAx>
        <c:axId val="717597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58208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71788032"/>
        <c:axId val="71789568"/>
      </c:barChart>
      <c:catAx>
        <c:axId val="717880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89568"/>
        <c:crosses val="autoZero"/>
        <c:auto val="1"/>
        <c:lblAlgn val="ctr"/>
        <c:lblOffset val="100"/>
      </c:catAx>
      <c:valAx>
        <c:axId val="717895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88032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71809664"/>
        <c:axId val="71836032"/>
      </c:barChart>
      <c:catAx>
        <c:axId val="718096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836032"/>
        <c:crosses val="autoZero"/>
        <c:auto val="1"/>
        <c:lblAlgn val="ctr"/>
        <c:lblOffset val="100"/>
      </c:catAx>
      <c:valAx>
        <c:axId val="718360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809664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</a:t>
          </a:r>
          <a:r>
            <a:rPr lang="es-ES_tradnl" smtClean="0"/>
            <a:t>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EB8F06CB-C377-4D97-9FEC-4EF23F01B684}" type="presOf" srcId="{48B09E73-43FF-4EC9-A639-7340904A26EB}" destId="{0125900E-27ED-4C02-A2C4-060505934934}" srcOrd="0" destOrd="1" presId="urn:microsoft.com/office/officeart/2005/8/layout/hProcess4"/>
    <dgm:cxn modelId="{428AF799-771B-4C3B-8000-C8CD90F1E03C}" type="presOf" srcId="{E6B9ADB8-1B5B-498D-84EE-AC874EC27AD2}" destId="{5C1F0FE5-4CCB-4AD0-A05D-1E0F2F6309ED}" srcOrd="0" destOrd="0" presId="urn:microsoft.com/office/officeart/2005/8/layout/hProcess4"/>
    <dgm:cxn modelId="{26C05EE6-748B-49EE-93B0-D480226EAE00}" type="presOf" srcId="{5589B8AC-EAEA-498D-AFC0-0C91F3E4289A}" destId="{7CE5F49B-9516-48B0-8008-216CABD3C70D}" srcOrd="1" destOrd="0" presId="urn:microsoft.com/office/officeart/2005/8/layout/hProcess4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C18B524D-C183-4F9E-8971-3C87E2B44B45}" type="presOf" srcId="{448F20D6-4AB6-4862-89B2-C83C80ED0DEE}" destId="{EB6F3381-68D5-485C-85D3-C513743C5D94}" srcOrd="0" destOrd="0" presId="urn:microsoft.com/office/officeart/2005/8/layout/hProcess4"/>
    <dgm:cxn modelId="{DDA3D3CD-9D8B-4A88-A362-BB21D19A649A}" type="presOf" srcId="{677D92DC-F4C7-48BE-8179-6C723C8F31C3}" destId="{0125900E-27ED-4C02-A2C4-060505934934}" srcOrd="0" destOrd="0" presId="urn:microsoft.com/office/officeart/2005/8/layout/hProcess4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E6E4DF1D-C8EA-4017-9906-047173CD0364}" type="presOf" srcId="{ED525C6C-9E4C-4378-A15C-AEEC2B090889}" destId="{85DBCFDA-79B9-4A88-88DA-EBF10DDA2BD3}" srcOrd="0" destOrd="0" presId="urn:microsoft.com/office/officeart/2005/8/layout/hProcess4"/>
    <dgm:cxn modelId="{B0DBEF12-AB7F-4A6A-BD9E-26406386FACC}" type="presOf" srcId="{84D86397-A64D-4805-8FB3-B4AF39AB7461}" destId="{9D52D712-FD40-45F4-8910-AED37BD3BB40}" srcOrd="0" destOrd="0" presId="urn:microsoft.com/office/officeart/2005/8/layout/hProcess4"/>
    <dgm:cxn modelId="{16718469-C489-453A-926E-35E25D984DAA}" type="presOf" srcId="{448F20D6-4AB6-4862-89B2-C83C80ED0DEE}" destId="{2D94D1A2-3963-4E7A-B9BB-667EDD16CDE6}" srcOrd="1" destOrd="0" presId="urn:microsoft.com/office/officeart/2005/8/layout/hProcess4"/>
    <dgm:cxn modelId="{E05FCE1C-4633-40AB-93FE-B9FF0F1C6D68}" type="presOf" srcId="{48B09E73-43FF-4EC9-A639-7340904A26EB}" destId="{FAA70574-7B31-49F3-988E-E21D99548A72}" srcOrd="1" destOrd="1" presId="urn:microsoft.com/office/officeart/2005/8/layout/hProcess4"/>
    <dgm:cxn modelId="{FBB715D4-9EF2-4F59-8733-E165F69696AE}" type="presOf" srcId="{677D92DC-F4C7-48BE-8179-6C723C8F31C3}" destId="{FAA70574-7B31-49F3-988E-E21D99548A72}" srcOrd="1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898A7B08-03C7-4B7D-84ED-F1D5B3D276FF}" type="presOf" srcId="{5589B8AC-EAEA-498D-AFC0-0C91F3E4289A}" destId="{F83AAEFD-C7A1-4849-BF7F-9FA40AFCA170}" srcOrd="0" destOrd="0" presId="urn:microsoft.com/office/officeart/2005/8/layout/hProcess4"/>
    <dgm:cxn modelId="{5CD8C799-07A6-4D09-9294-891FABDECCCF}" type="presOf" srcId="{AE978DA4-7D67-4E60-9C94-D4814F1E20D4}" destId="{DE78A322-13F6-4B53-BD88-6FAA8E691B9C}" srcOrd="0" destOrd="0" presId="urn:microsoft.com/office/officeart/2005/8/layout/hProcess4"/>
    <dgm:cxn modelId="{850C1D95-B8F2-4817-9D8D-56ACE3DA65B5}" type="presOf" srcId="{7B7EB1BC-3F52-49B5-9D7B-93C6D8ABF380}" destId="{7C5AFDE6-841B-438E-8146-78FA0F833691}" srcOrd="0" destOrd="0" presId="urn:microsoft.com/office/officeart/2005/8/layout/hProcess4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3970E3B3-886B-48BC-B362-79A5E532888D}" type="presOf" srcId="{D79EA215-915E-4332-A03C-5E3FC44616D0}" destId="{198BEB74-3151-471D-B524-21424B1A8F61}" srcOrd="0" destOrd="0" presId="urn:microsoft.com/office/officeart/2005/8/layout/hProcess4"/>
    <dgm:cxn modelId="{446672BC-AE44-4C3E-AD84-A1C2F8D97DD7}" type="presParOf" srcId="{85DBCFDA-79B9-4A88-88DA-EBF10DDA2BD3}" destId="{4D8D0257-E1A8-494D-A35A-A465E967792F}" srcOrd="0" destOrd="0" presId="urn:microsoft.com/office/officeart/2005/8/layout/hProcess4"/>
    <dgm:cxn modelId="{4DC0F905-1378-46A7-9B82-071D73D4F675}" type="presParOf" srcId="{85DBCFDA-79B9-4A88-88DA-EBF10DDA2BD3}" destId="{4B4409F2-16F0-4188-A42E-930576C63DF8}" srcOrd="1" destOrd="0" presId="urn:microsoft.com/office/officeart/2005/8/layout/hProcess4"/>
    <dgm:cxn modelId="{98D29CE1-140D-416C-9B16-CD5330906C56}" type="presParOf" srcId="{85DBCFDA-79B9-4A88-88DA-EBF10DDA2BD3}" destId="{46C8B34A-F675-492F-8AF2-1CB6ECAE4BF1}" srcOrd="2" destOrd="0" presId="urn:microsoft.com/office/officeart/2005/8/layout/hProcess4"/>
    <dgm:cxn modelId="{D2B82BA2-B3D8-4727-842D-8F4BE2762EAC}" type="presParOf" srcId="{46C8B34A-F675-492F-8AF2-1CB6ECAE4BF1}" destId="{25F5EA76-F07F-461F-A26A-C6A1C9DC1606}" srcOrd="0" destOrd="0" presId="urn:microsoft.com/office/officeart/2005/8/layout/hProcess4"/>
    <dgm:cxn modelId="{E555D6B9-EEFF-41F6-A8A7-2D5D7A86263B}" type="presParOf" srcId="{25F5EA76-F07F-461F-A26A-C6A1C9DC1606}" destId="{34A2086E-9A0C-4BA1-A391-9429E1455D2F}" srcOrd="0" destOrd="0" presId="urn:microsoft.com/office/officeart/2005/8/layout/hProcess4"/>
    <dgm:cxn modelId="{CE10A2FC-D4D4-492C-955B-AF49E2A99375}" type="presParOf" srcId="{25F5EA76-F07F-461F-A26A-C6A1C9DC1606}" destId="{EB6F3381-68D5-485C-85D3-C513743C5D94}" srcOrd="1" destOrd="0" presId="urn:microsoft.com/office/officeart/2005/8/layout/hProcess4"/>
    <dgm:cxn modelId="{F61DEB0E-21CE-4A2E-A190-A6B31C421020}" type="presParOf" srcId="{25F5EA76-F07F-461F-A26A-C6A1C9DC1606}" destId="{2D94D1A2-3963-4E7A-B9BB-667EDD16CDE6}" srcOrd="2" destOrd="0" presId="urn:microsoft.com/office/officeart/2005/8/layout/hProcess4"/>
    <dgm:cxn modelId="{9EF7DFD9-856C-45EC-AAD9-22D07DF7C049}" type="presParOf" srcId="{25F5EA76-F07F-461F-A26A-C6A1C9DC1606}" destId="{DE78A322-13F6-4B53-BD88-6FAA8E691B9C}" srcOrd="3" destOrd="0" presId="urn:microsoft.com/office/officeart/2005/8/layout/hProcess4"/>
    <dgm:cxn modelId="{61447835-9457-4E7E-AE08-F6A8FCB711A8}" type="presParOf" srcId="{25F5EA76-F07F-461F-A26A-C6A1C9DC1606}" destId="{13B253C9-753B-49CB-89BC-1562AB229A93}" srcOrd="4" destOrd="0" presId="urn:microsoft.com/office/officeart/2005/8/layout/hProcess4"/>
    <dgm:cxn modelId="{0517F63E-AA52-40FE-B35B-40834AF018CD}" type="presParOf" srcId="{46C8B34A-F675-492F-8AF2-1CB6ECAE4BF1}" destId="{9D52D712-FD40-45F4-8910-AED37BD3BB40}" srcOrd="1" destOrd="0" presId="urn:microsoft.com/office/officeart/2005/8/layout/hProcess4"/>
    <dgm:cxn modelId="{9FCC8066-9AAE-43B0-B021-4EDCAA473488}" type="presParOf" srcId="{46C8B34A-F675-492F-8AF2-1CB6ECAE4BF1}" destId="{21F7413D-1E0D-47D4-8CC8-8D987100D51C}" srcOrd="2" destOrd="0" presId="urn:microsoft.com/office/officeart/2005/8/layout/hProcess4"/>
    <dgm:cxn modelId="{3A3F62FA-9370-48CA-8495-39CB0AFDF6FA}" type="presParOf" srcId="{21F7413D-1E0D-47D4-8CC8-8D987100D51C}" destId="{EEA5B06A-660E-48D8-8601-ED5C4B9C221A}" srcOrd="0" destOrd="0" presId="urn:microsoft.com/office/officeart/2005/8/layout/hProcess4"/>
    <dgm:cxn modelId="{0EF97C95-89CA-40F9-97BD-03131CFECA9F}" type="presParOf" srcId="{21F7413D-1E0D-47D4-8CC8-8D987100D51C}" destId="{0125900E-27ED-4C02-A2C4-060505934934}" srcOrd="1" destOrd="0" presId="urn:microsoft.com/office/officeart/2005/8/layout/hProcess4"/>
    <dgm:cxn modelId="{AF975C16-F130-4246-B229-481130B59B8A}" type="presParOf" srcId="{21F7413D-1E0D-47D4-8CC8-8D987100D51C}" destId="{FAA70574-7B31-49F3-988E-E21D99548A72}" srcOrd="2" destOrd="0" presId="urn:microsoft.com/office/officeart/2005/8/layout/hProcess4"/>
    <dgm:cxn modelId="{3481E7AE-ECEB-4548-A5C2-36B9B2B09779}" type="presParOf" srcId="{21F7413D-1E0D-47D4-8CC8-8D987100D51C}" destId="{7C5AFDE6-841B-438E-8146-78FA0F833691}" srcOrd="3" destOrd="0" presId="urn:microsoft.com/office/officeart/2005/8/layout/hProcess4"/>
    <dgm:cxn modelId="{9B50E87B-563C-4CF6-B655-4C8D9DC39052}" type="presParOf" srcId="{21F7413D-1E0D-47D4-8CC8-8D987100D51C}" destId="{51876342-AFCB-4015-B155-F1A9D642022B}" srcOrd="4" destOrd="0" presId="urn:microsoft.com/office/officeart/2005/8/layout/hProcess4"/>
    <dgm:cxn modelId="{15936474-AEA6-4C07-B3D0-8CF634BABE51}" type="presParOf" srcId="{46C8B34A-F675-492F-8AF2-1CB6ECAE4BF1}" destId="{198BEB74-3151-471D-B524-21424B1A8F61}" srcOrd="3" destOrd="0" presId="urn:microsoft.com/office/officeart/2005/8/layout/hProcess4"/>
    <dgm:cxn modelId="{FF394A71-9CBA-4673-A2E2-B1CF871F2318}" type="presParOf" srcId="{46C8B34A-F675-492F-8AF2-1CB6ECAE4BF1}" destId="{FFEC0CB8-3BCF-48CA-B0E9-A1F70E5AE2D3}" srcOrd="4" destOrd="0" presId="urn:microsoft.com/office/officeart/2005/8/layout/hProcess4"/>
    <dgm:cxn modelId="{D54A78F8-D201-4814-B4B3-06EFEF889269}" type="presParOf" srcId="{FFEC0CB8-3BCF-48CA-B0E9-A1F70E5AE2D3}" destId="{80120F2C-FA56-49B0-B608-F64F5BCEA1D5}" srcOrd="0" destOrd="0" presId="urn:microsoft.com/office/officeart/2005/8/layout/hProcess4"/>
    <dgm:cxn modelId="{971895D3-828F-442F-A869-9931F9C40876}" type="presParOf" srcId="{FFEC0CB8-3BCF-48CA-B0E9-A1F70E5AE2D3}" destId="{F83AAEFD-C7A1-4849-BF7F-9FA40AFCA170}" srcOrd="1" destOrd="0" presId="urn:microsoft.com/office/officeart/2005/8/layout/hProcess4"/>
    <dgm:cxn modelId="{D369C1E2-48EA-42BD-8530-0B6A63A203F4}" type="presParOf" srcId="{FFEC0CB8-3BCF-48CA-B0E9-A1F70E5AE2D3}" destId="{7CE5F49B-9516-48B0-8008-216CABD3C70D}" srcOrd="2" destOrd="0" presId="urn:microsoft.com/office/officeart/2005/8/layout/hProcess4"/>
    <dgm:cxn modelId="{0D537428-5660-4A1F-8529-5D90C1CF3E3A}" type="presParOf" srcId="{FFEC0CB8-3BCF-48CA-B0E9-A1F70E5AE2D3}" destId="{5C1F0FE5-4CCB-4AD0-A05D-1E0F2F6309ED}" srcOrd="3" destOrd="0" presId="urn:microsoft.com/office/officeart/2005/8/layout/hProcess4"/>
    <dgm:cxn modelId="{EABEE814-A35C-458C-A440-058ADCA5CE04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</a:t>
            </a:r>
            <a:r>
              <a:rPr lang="es-ES_tradnl" dirty="0" smtClean="0"/>
              <a:t>de </a:t>
            </a:r>
            <a:r>
              <a:rPr lang="es-ES_tradnl" dirty="0" smtClean="0"/>
              <a:t>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</a:t>
            </a:r>
            <a:r>
              <a:rPr lang="es-ES_tradnl" dirty="0" smtClean="0"/>
              <a:t>dentro d</a:t>
            </a:r>
            <a:r>
              <a:rPr lang="es-ES_tradnl" dirty="0" smtClean="0"/>
              <a:t>e </a:t>
            </a:r>
            <a:r>
              <a:rPr lang="es-ES_tradnl" dirty="0" smtClean="0"/>
              <a:t>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4214810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214810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214810" y="405980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2927629" y="44291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214810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5713711" y="407194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8071165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8071165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8071165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8071165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8" name="107 Rectángulo"/>
          <p:cNvSpPr/>
          <p:nvPr/>
        </p:nvSpPr>
        <p:spPr>
          <a:xfrm>
            <a:off x="8072462" y="44884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8072462" y="484561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4214810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Para que el rendimiento fuera óptimo, habría que conseguir que el serializador esté adaptado para serializar únicamente ese tipo de objetos.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La serialización con este programa tiene unas características que </a:t>
            </a:r>
            <a:r>
              <a:rPr lang="es-ES_tradnl" u="sng" dirty="0" smtClean="0"/>
              <a:t>mejoran</a:t>
            </a:r>
            <a:r>
              <a:rPr lang="es-ES_tradnl" dirty="0" smtClean="0"/>
              <a:t> las que pueden ofrecer otros serializadores del mercado.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err="1" smtClean="0"/>
              <a:t>HiperSerializer</a:t>
            </a:r>
            <a:r>
              <a:rPr lang="es-ES_tradnl" dirty="0" smtClean="0"/>
              <a:t> es un </a:t>
            </a:r>
            <a:r>
              <a:rPr lang="es-ES_tradnl" b="1" dirty="0" smtClean="0"/>
              <a:t>generador</a:t>
            </a:r>
            <a:r>
              <a:rPr lang="es-ES_tradnl" dirty="0" smtClean="0"/>
              <a:t> de programas serializadores particulares de alto rendimiento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Permite aplanar y restaurar objetos más rápido que otros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, ya que el programa </a:t>
            </a:r>
            <a:r>
              <a:rPr lang="es-ES_tradnl" dirty="0" err="1" smtClean="0"/>
              <a:t>serializador</a:t>
            </a:r>
            <a:r>
              <a:rPr lang="es-ES_tradnl" dirty="0" smtClean="0"/>
              <a:t> </a:t>
            </a:r>
            <a:r>
              <a:rPr lang="es-ES_tradnl" b="1" dirty="0" smtClean="0"/>
              <a:t>solo</a:t>
            </a:r>
            <a:r>
              <a:rPr lang="es-ES_tradnl" dirty="0" smtClean="0"/>
              <a:t> serializa ese tipo de objetos.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OBJETIVO DEL PROYECTO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Conseguir el serializador idóneo (rápido y liviano) para cada tipo de objeto, </a:t>
            </a:r>
            <a:r>
              <a:rPr lang="es-ES_tradnl" u="sng" dirty="0" smtClean="0"/>
              <a:t>tenga los elementos que tenga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Conseguir que 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la serialización tenga el </a:t>
            </a:r>
            <a:r>
              <a:rPr lang="es-ES_tradnl" u="sng" dirty="0" smtClean="0"/>
              <a:t>formato</a:t>
            </a:r>
            <a:r>
              <a:rPr lang="es-ES_tradnl" dirty="0" smtClean="0"/>
              <a:t> que espera el programador. </a:t>
            </a:r>
          </a:p>
          <a:p>
            <a:endParaRPr lang="es-ES_tradnl" dirty="0"/>
          </a:p>
          <a:p>
            <a:r>
              <a:rPr lang="es-ES_tradnl" dirty="0" smtClean="0"/>
              <a:t>Añadir opciones </a:t>
            </a:r>
            <a:r>
              <a:rPr lang="es-ES_tradnl" u="sng" dirty="0" smtClean="0"/>
              <a:t>avanzadas</a:t>
            </a:r>
            <a:r>
              <a:rPr lang="es-ES_tradnl" dirty="0" smtClean="0"/>
              <a:t> como atributos, otros formatos, otras funcionalidades.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 una aplicación C#, consta de 1.500 líneas de código en un solo archivo.</a:t>
            </a:r>
          </a:p>
          <a:p>
            <a:r>
              <a:rPr lang="es-ES_tradnl" dirty="0" smtClean="0"/>
              <a:t>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HiperSerializador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El constructor recibe un tipo (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s-ES_tradnl" dirty="0" smtClean="0"/>
              <a:t>) y opcionalmente un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indicar el formato del código serializado</a:t>
            </a:r>
          </a:p>
          <a:p>
            <a:pPr algn="ctr">
              <a:buNone/>
            </a:pPr>
            <a:endParaRPr lang="es-ES_tradnl" sz="16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HiperSerializer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tipo,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codificacion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"CSV")</a:t>
            </a:r>
          </a:p>
          <a:p>
            <a:pPr>
              <a:buNone/>
            </a:pP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Genera un serializador al invocar al método:</a:t>
            </a:r>
          </a:p>
          <a:p>
            <a:pPr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getSerializer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s-ES_tradnl" dirty="0" smtClean="0"/>
          </a:p>
          <a:p>
            <a:r>
              <a:rPr lang="es-ES_tradnl" dirty="0" smtClean="0"/>
              <a:t>Como el tipo que devuelve no está definido en tiempo de compilación, se recoge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FUNCIONA: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</a:t>
            </a:r>
            <a:r>
              <a:rPr lang="es-ES_tradnl" sz="2400" i="1" dirty="0" err="1" smtClean="0"/>
              <a:t>intenos</a:t>
            </a:r>
            <a:r>
              <a:rPr lang="es-ES_tradnl" sz="2400" i="1" dirty="0" smtClean="0"/>
              <a:t> 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elementos del objeto, así como ejecutar sus métodos.</a:t>
            </a:r>
          </a:p>
          <a:p>
            <a:r>
              <a:rPr lang="es-ES_tradnl" dirty="0" smtClean="0"/>
              <a:t>Nos interesan las características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FUNCIONA: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/>
              <a:t>	Se usa durante todo el proyecto para distintas funciones:</a:t>
            </a:r>
          </a:p>
          <a:p>
            <a:r>
              <a:rPr lang="es-ES_tradnl" dirty="0" smtClean="0"/>
              <a:t>Reconocer los campos y propiedades así como sus peculiaridades (tipo, atributos, etc.).</a:t>
            </a:r>
          </a:p>
          <a:p>
            <a:r>
              <a:rPr lang="es-ES_tradnl" dirty="0" smtClean="0"/>
              <a:t>Compilar en tiempo de ejecución el código que generamos (clase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Activator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Capturar los atributos de la clase (predefinidos o personalizados).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EL SERIALIZADOR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QUE GENERA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La ejecución de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() devuelve un objeto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El objeto </a:t>
            </a:r>
            <a:r>
              <a:rPr lang="es-ES_tradnl" dirty="0" err="1" smtClean="0"/>
              <a:t>MiTipoCodec</a:t>
            </a:r>
            <a:r>
              <a:rPr lang="es-ES_tradnl" dirty="0" smtClean="0"/>
              <a:t> posee dos métodos para serializar y deserializar. Son éstos: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codificar  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  decodificar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obj2)</a:t>
            </a: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intermedio puede ser XML o CSV. 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</a:t>
            </a:r>
            <a:r>
              <a:rPr lang="es-ES_tradnl" dirty="0" smtClean="0"/>
              <a:t>tiempo de </a:t>
            </a:r>
            <a:r>
              <a:rPr lang="es-ES_tradnl" dirty="0" smtClean="0"/>
              <a:t>ejecución programas serializadores de alto rendimiento.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FUNCIONA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método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 realiza las siguientes acciones: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Genera</a:t>
            </a:r>
            <a:r>
              <a:rPr lang="es-ES_tradnl" dirty="0" smtClean="0"/>
              <a:t> el código del serializador para la clase en uso (métodos codificar y decodificar)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b="1" dirty="0" smtClean="0"/>
              <a:t>Compila</a:t>
            </a:r>
            <a:r>
              <a:rPr lang="es-ES_tradnl" dirty="0" smtClean="0"/>
              <a:t> e </a:t>
            </a:r>
            <a:r>
              <a:rPr lang="es-ES_tradnl" b="1" dirty="0" smtClean="0"/>
              <a:t>instancia</a:t>
            </a:r>
            <a:r>
              <a:rPr lang="es-ES_tradnl" dirty="0" smtClean="0"/>
              <a:t> el serializador a partir del código generado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Devuelve</a:t>
            </a:r>
            <a:r>
              <a:rPr lang="es-ES_tradnl" dirty="0" smtClean="0"/>
              <a:t> la instancia en memoria del serializador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del serializador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/>
          </a:bodyPr>
          <a:lstStyle/>
          <a:p>
            <a:r>
              <a:rPr lang="es-ES_tradnl" dirty="0" smtClean="0"/>
              <a:t>Se usa el espacio de nombres </a:t>
            </a:r>
            <a:r>
              <a:rPr lang="es-ES_tradnl" dirty="0" err="1" smtClean="0"/>
              <a:t>CodeDOM</a:t>
            </a:r>
            <a:endParaRPr lang="es-ES_tradnl" dirty="0" smtClean="0"/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500034" y="2236011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System.CodeDom.Compiler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ICodeCompiler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loParameters.ReferencedAssemblies.Add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tipo.Assembly.Location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// Ref. al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tipo</a:t>
            </a:r>
            <a:endParaRPr lang="es-ES_tradnl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loParameters.GenerateInMemory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loCompiler.CompileAssemblyFromSource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cr.CompiledAssembly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loAssembly.CreateInstance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Serializer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." 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tipo.Name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Codec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Se recogen los elementos del tipo a serializar con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GetMembers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dirty="0" smtClean="0"/>
              <a:t>. </a:t>
            </a:r>
          </a:p>
          <a:p>
            <a:pPr algn="just"/>
            <a:r>
              <a:rPr lang="es-ES_tradnl" dirty="0" smtClean="0"/>
              <a:t>Para cada elemento, se genera su parte del código de los métodos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codificar </a:t>
            </a:r>
            <a:r>
              <a:rPr lang="es-ES_tradnl" dirty="0" smtClean="0"/>
              <a:t>y 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decodificar</a:t>
            </a:r>
            <a:r>
              <a:rPr lang="es-ES_tradnl" dirty="0" smtClean="0"/>
              <a:t>, dentro del método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857224" y="4000504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[] miembros =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tipo.GetMembers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miembro in miembros){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(tipo, nombre);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	Obtener un mecanismo para serializar objetos para un </a:t>
            </a:r>
            <a:r>
              <a:rPr lang="es-ES_tradnl" dirty="0" err="1" smtClean="0"/>
              <a:t>un</a:t>
            </a:r>
            <a:r>
              <a:rPr lang="es-ES_tradnl" dirty="0" smtClean="0"/>
              <a:t> middleware.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velocidad del proceso 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representación de los objetos serializados en distintos formatos, incluso personalizados.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428736"/>
            <a:ext cx="647696" cy="647696"/>
          </a:xfrm>
          <a:prstGeom prst="rect">
            <a:avLst/>
          </a:prstGeom>
        </p:spPr>
      </p:pic>
      <p:pic>
        <p:nvPicPr>
          <p:cNvPr id="14" name="13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857496"/>
            <a:ext cx="647696" cy="647696"/>
          </a:xfrm>
          <a:prstGeom prst="rect">
            <a:avLst/>
          </a:prstGeom>
        </p:spPr>
      </p:pic>
      <p:pic>
        <p:nvPicPr>
          <p:cNvPr id="15" name="14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281502"/>
            <a:ext cx="647696" cy="647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1"/>
            <a:ext cx="8643998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Si durante la creación de la clase se detecta otra clase interna, se añade una nueva entrada a clases para ese tipo.</a:t>
            </a:r>
          </a:p>
          <a:p>
            <a:pPr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clases.ContainsKey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(tipo)) 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_tradnl" sz="2400" dirty="0" smtClean="0"/>
          </a:p>
          <a:p>
            <a:r>
              <a:rPr lang="es-ES_tradnl" dirty="0" smtClean="0"/>
              <a:t>Se generarán tantas clases </a:t>
            </a:r>
            <a:r>
              <a:rPr lang="es-ES_tradnl" dirty="0" err="1" smtClean="0"/>
              <a:t>serializadoras</a:t>
            </a:r>
            <a:r>
              <a:rPr lang="es-ES_tradnl" dirty="0" smtClean="0"/>
              <a:t> como tipos contenga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antes de compilarlo todo.</a:t>
            </a:r>
            <a:endParaRPr lang="es-ES_tradnl" dirty="0"/>
          </a:p>
          <a:p>
            <a:pPr>
              <a:buNone/>
            </a:pPr>
            <a:r>
              <a:rPr lang="es-ES_tradnl" sz="2000" dirty="0" smtClean="0"/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KeyValuePair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 par =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clases.ElementAt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>
              <a:buNone/>
            </a:pP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this.generateEncodeAndDecodeMethods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s-ES_tradnl" sz="2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1900" dirty="0" smtClean="0"/>
          </a:p>
          <a:p>
            <a:pPr>
              <a:buNone/>
            </a:pPr>
            <a:endParaRPr lang="es-ES_tradnl" sz="19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</a:t>
            </a:r>
            <a:r>
              <a:rPr lang="es-ES_tradnl" dirty="0" smtClean="0"/>
              <a:t>una representación como conjunto de bytes, para </a:t>
            </a:r>
            <a:r>
              <a:rPr lang="es-ES_tradnl" dirty="0" smtClean="0"/>
              <a:t>almacenarlo o distribuirlo</a:t>
            </a:r>
            <a:r>
              <a:rPr lang="es-ES_tradnl" dirty="0" smtClean="0"/>
              <a:t>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</a:t>
            </a:r>
            <a:r>
              <a:rPr lang="es-ES_tradnl" dirty="0" smtClean="0"/>
              <a:t>de la representación con </a:t>
            </a:r>
            <a:r>
              <a:rPr lang="es-ES_tradnl" dirty="0" smtClean="0"/>
              <a:t>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4429124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</a:t>
            </a:r>
            <a:r>
              <a:rPr lang="es-ES_tradnl" sz="2800" dirty="0" smtClean="0"/>
              <a:t>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Interesa que </a:t>
            </a:r>
            <a:r>
              <a:rPr lang="es-ES_tradnl" sz="2800" dirty="0" smtClean="0"/>
              <a:t>la </a:t>
            </a:r>
            <a:r>
              <a:rPr lang="es-ES_tradnl" sz="2800" dirty="0" smtClean="0"/>
              <a:t>representación de </a:t>
            </a:r>
            <a:r>
              <a:rPr lang="es-ES_tradnl" sz="2800" dirty="0" smtClean="0"/>
              <a:t>los objetos sea lo </a:t>
            </a:r>
            <a:r>
              <a:rPr lang="es-ES_tradnl" sz="2800" dirty="0" smtClean="0"/>
              <a:t>más reducida </a:t>
            </a:r>
            <a:r>
              <a:rPr lang="es-ES_tradnl" sz="2800" dirty="0" smtClean="0"/>
              <a:t>posible </a:t>
            </a:r>
            <a:r>
              <a:rPr lang="es-ES_tradnl" sz="2800" dirty="0" smtClean="0"/>
              <a:t>una vez </a:t>
            </a:r>
            <a:r>
              <a:rPr lang="es-ES_tradnl" sz="2800" dirty="0" smtClean="0"/>
              <a:t>serializados </a:t>
            </a:r>
            <a:endParaRPr lang="es-ES_tradn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</a:t>
            </a:r>
            <a:r>
              <a:rPr lang="es-ES_tradnl" sz="2800" dirty="0" smtClean="0"/>
              <a:t>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Interesa que </a:t>
            </a:r>
            <a:r>
              <a:rPr lang="es-ES_tradnl" sz="2800" dirty="0" smtClean="0"/>
              <a:t>la </a:t>
            </a:r>
            <a:r>
              <a:rPr lang="es-ES_tradnl" sz="2800" dirty="0" smtClean="0"/>
              <a:t>representación de </a:t>
            </a:r>
            <a:r>
              <a:rPr lang="es-ES_tradnl" sz="2800" dirty="0" smtClean="0"/>
              <a:t>los objetos sea lo </a:t>
            </a:r>
            <a:r>
              <a:rPr lang="es-ES_tradnl" sz="2800" dirty="0" smtClean="0"/>
              <a:t>más reducida </a:t>
            </a:r>
            <a:r>
              <a:rPr lang="es-ES_tradnl" sz="2800" dirty="0" smtClean="0"/>
              <a:t>posible </a:t>
            </a:r>
            <a:r>
              <a:rPr lang="es-ES_tradnl" sz="2800" dirty="0" smtClean="0"/>
              <a:t>una vez </a:t>
            </a:r>
            <a:r>
              <a:rPr lang="es-ES_tradnl" sz="2800" dirty="0" smtClean="0"/>
              <a:t>serializados </a:t>
            </a:r>
            <a:endParaRPr lang="es-ES_tradn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</a:t>
            </a:r>
            <a:r>
              <a:rPr lang="es-ES_tradnl" dirty="0" smtClean="0"/>
              <a:t>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han analizado un grupo representativo de ellos</a:t>
            </a:r>
            <a:endParaRPr lang="es-ES_tradnl" dirty="0" smtClean="0"/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</a:t>
            </a:r>
            <a:r>
              <a:rPr lang="es-ES_tradnl" dirty="0" smtClean="0"/>
              <a:t>representación del objeto serializado.</a:t>
            </a:r>
            <a:endParaRPr lang="es-ES_tradnl" dirty="0" smtClean="0"/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955481"/>
                <a:gridCol w="2071702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62" name="6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000496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000496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000496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4000496" y="313110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4000496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3141943" y="384548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2" name="81 Rectángulo"/>
          <p:cNvSpPr/>
          <p:nvPr/>
        </p:nvSpPr>
        <p:spPr>
          <a:xfrm>
            <a:off x="3143240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3143240" y="548856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4000496" y="428625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000496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000496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4927893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4927893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4927893" y="350043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4929190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4929190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5846675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5846675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847972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847972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212612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212612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213909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213909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5849269" y="427411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584926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721390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7213909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7894</TotalTime>
  <Words>1800</Words>
  <Application>Microsoft Office PowerPoint</Application>
  <PresentationFormat>Presentación en pantalla (4:3)</PresentationFormat>
  <Paragraphs>474</Paragraphs>
  <Slides>50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50</vt:i4>
      </vt:variant>
    </vt:vector>
  </HeadingPairs>
  <TitlesOfParts>
    <vt:vector size="52" baseType="lpstr">
      <vt:lpstr>Tema de Office</vt:lpstr>
      <vt:lpstr>Diseño personalizado</vt:lpstr>
      <vt:lpstr>HiperSerializer</vt:lpstr>
      <vt:lpstr>HIPERSERIALIZER</vt:lpstr>
      <vt:lpstr>LA NECESIDAD</vt:lpstr>
      <vt:lpstr>SERIALIZACIÓN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10</vt:lpstr>
      <vt:lpstr>LOS OBJETIVOS</vt:lpstr>
      <vt:lpstr>RESUMEN</vt:lpstr>
      <vt:lpstr>RESUMEN</vt:lpstr>
      <vt:lpstr>OBJETIVO DEL PROYECTO</vt:lpstr>
      <vt:lpstr>CÓMO ES LA APLICACIÓN</vt:lpstr>
      <vt:lpstr>CÓMO ES LA APLICACIÓN</vt:lpstr>
      <vt:lpstr>CÓMO FUNCIONA: REFLECTION</vt:lpstr>
      <vt:lpstr>CÓMO FUNCIONA: REFLECTION</vt:lpstr>
      <vt:lpstr>CÓMO ES EL SERIALIZADOR QUE GENERA</vt:lpstr>
      <vt:lpstr>Diapositiva 20</vt:lpstr>
      <vt:lpstr>CÓMO FUNCIONA LA APLICACIÓN</vt:lpstr>
      <vt:lpstr>Compilación del serializador</vt:lpstr>
      <vt:lpstr>Generación del código generateSerializer()</vt:lpstr>
      <vt:lpstr>Generación del código generateClass()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227</cp:revision>
  <dcterms:created xsi:type="dcterms:W3CDTF">2015-06-16T17:39:47Z</dcterms:created>
  <dcterms:modified xsi:type="dcterms:W3CDTF">2015-06-26T19:03:59Z</dcterms:modified>
</cp:coreProperties>
</file>