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79"/>
  </p:notesMasterIdLst>
  <p:handoutMasterIdLst>
    <p:handoutMasterId r:id="rId80"/>
  </p:handoutMasterIdLst>
  <p:sldIdLst>
    <p:sldId id="256" r:id="rId3"/>
    <p:sldId id="268" r:id="rId4"/>
    <p:sldId id="311" r:id="rId5"/>
    <p:sldId id="257" r:id="rId6"/>
    <p:sldId id="283" r:id="rId7"/>
    <p:sldId id="314" r:id="rId8"/>
    <p:sldId id="315" r:id="rId9"/>
    <p:sldId id="265" r:id="rId10"/>
    <p:sldId id="266" r:id="rId11"/>
    <p:sldId id="267" r:id="rId12"/>
    <p:sldId id="306" r:id="rId13"/>
    <p:sldId id="317" r:id="rId14"/>
    <p:sldId id="316" r:id="rId15"/>
    <p:sldId id="318" r:id="rId16"/>
    <p:sldId id="323" r:id="rId17"/>
    <p:sldId id="319" r:id="rId18"/>
    <p:sldId id="320" r:id="rId19"/>
    <p:sldId id="321" r:id="rId20"/>
    <p:sldId id="322" r:id="rId21"/>
    <p:sldId id="324" r:id="rId22"/>
    <p:sldId id="326" r:id="rId23"/>
    <p:sldId id="325" r:id="rId24"/>
    <p:sldId id="327" r:id="rId25"/>
    <p:sldId id="328" r:id="rId26"/>
    <p:sldId id="329" r:id="rId27"/>
    <p:sldId id="331" r:id="rId28"/>
    <p:sldId id="332" r:id="rId29"/>
    <p:sldId id="333" r:id="rId30"/>
    <p:sldId id="335" r:id="rId31"/>
    <p:sldId id="336" r:id="rId32"/>
    <p:sldId id="313" r:id="rId33"/>
    <p:sldId id="339" r:id="rId34"/>
    <p:sldId id="341" r:id="rId35"/>
    <p:sldId id="340" r:id="rId36"/>
    <p:sldId id="337" r:id="rId37"/>
    <p:sldId id="338" r:id="rId38"/>
    <p:sldId id="342" r:id="rId39"/>
    <p:sldId id="343" r:id="rId40"/>
    <p:sldId id="344" r:id="rId41"/>
    <p:sldId id="271" r:id="rId42"/>
    <p:sldId id="345" r:id="rId43"/>
    <p:sldId id="347" r:id="rId44"/>
    <p:sldId id="348" r:id="rId45"/>
    <p:sldId id="349" r:id="rId46"/>
    <p:sldId id="350" r:id="rId47"/>
    <p:sldId id="351" r:id="rId48"/>
    <p:sldId id="330" r:id="rId49"/>
    <p:sldId id="346" r:id="rId50"/>
    <p:sldId id="269" r:id="rId51"/>
    <p:sldId id="274" r:id="rId52"/>
    <p:sldId id="284" r:id="rId53"/>
    <p:sldId id="285" r:id="rId54"/>
    <p:sldId id="289" r:id="rId55"/>
    <p:sldId id="308" r:id="rId56"/>
    <p:sldId id="309" r:id="rId57"/>
    <p:sldId id="276" r:id="rId58"/>
    <p:sldId id="275" r:id="rId59"/>
    <p:sldId id="279" r:id="rId60"/>
    <p:sldId id="280" r:id="rId61"/>
    <p:sldId id="278" r:id="rId62"/>
    <p:sldId id="290" r:id="rId63"/>
    <p:sldId id="291" r:id="rId64"/>
    <p:sldId id="292" r:id="rId65"/>
    <p:sldId id="293" r:id="rId66"/>
    <p:sldId id="294" r:id="rId67"/>
    <p:sldId id="295" r:id="rId68"/>
    <p:sldId id="297" r:id="rId69"/>
    <p:sldId id="296" r:id="rId70"/>
    <p:sldId id="299" r:id="rId71"/>
    <p:sldId id="298" r:id="rId72"/>
    <p:sldId id="300" r:id="rId73"/>
    <p:sldId id="301" r:id="rId74"/>
    <p:sldId id="302" r:id="rId75"/>
    <p:sldId id="303" r:id="rId76"/>
    <p:sldId id="304" r:id="rId77"/>
    <p:sldId id="305" r:id="rId7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9427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2849.3333333333608</c:v>
                </c:pt>
                <c:pt idx="5">
                  <c:v>1665.3333333333246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69636480"/>
        <c:axId val="69638016"/>
      </c:barChart>
      <c:catAx>
        <c:axId val="696364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69638016"/>
        <c:crosses val="autoZero"/>
        <c:auto val="1"/>
        <c:lblAlgn val="ctr"/>
        <c:lblOffset val="100"/>
      </c:catAx>
      <c:valAx>
        <c:axId val="69638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69636480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71860224"/>
        <c:axId val="71861760"/>
      </c:barChart>
      <c:catAx>
        <c:axId val="718602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861760"/>
        <c:crosses val="autoZero"/>
        <c:auto val="1"/>
        <c:lblAlgn val="ctr"/>
        <c:lblOffset val="100"/>
      </c:catAx>
      <c:valAx>
        <c:axId val="718617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860224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1561.3333333333269</c:v>
                </c:pt>
                <c:pt idx="5">
                  <c:v>1466.8333333333269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71963776"/>
        <c:axId val="71965312"/>
      </c:barChart>
      <c:catAx>
        <c:axId val="719637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965312"/>
        <c:crosses val="autoZero"/>
        <c:auto val="1"/>
        <c:lblAlgn val="ctr"/>
        <c:lblOffset val="100"/>
      </c:catAx>
      <c:valAx>
        <c:axId val="719653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963776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72009984"/>
        <c:axId val="72015872"/>
      </c:barChart>
      <c:catAx>
        <c:axId val="720099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15872"/>
        <c:crosses val="autoZero"/>
        <c:auto val="1"/>
        <c:lblAlgn val="ctr"/>
        <c:lblOffset val="100"/>
      </c:catAx>
      <c:valAx>
        <c:axId val="72015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09984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72052096"/>
        <c:axId val="72066176"/>
      </c:barChart>
      <c:catAx>
        <c:axId val="720520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66176"/>
        <c:crosses val="autoZero"/>
        <c:auto val="1"/>
        <c:lblAlgn val="ctr"/>
        <c:lblOffset val="100"/>
      </c:catAx>
      <c:valAx>
        <c:axId val="720661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52096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72094464"/>
        <c:axId val="72096000"/>
      </c:barChart>
      <c:catAx>
        <c:axId val="720944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96000"/>
        <c:crosses val="autoZero"/>
        <c:auto val="1"/>
        <c:lblAlgn val="ctr"/>
        <c:lblOffset val="100"/>
      </c:catAx>
      <c:valAx>
        <c:axId val="720960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209446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71636480"/>
        <c:axId val="71638016"/>
      </c:barChart>
      <c:catAx>
        <c:axId val="716364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638016"/>
        <c:crosses val="autoZero"/>
        <c:auto val="1"/>
        <c:lblAlgn val="ctr"/>
        <c:lblOffset val="100"/>
      </c:catAx>
      <c:valAx>
        <c:axId val="71638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636480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1674496"/>
        <c:axId val="71688576"/>
      </c:barChart>
      <c:catAx>
        <c:axId val="716744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688576"/>
        <c:crosses val="autoZero"/>
        <c:auto val="1"/>
        <c:lblAlgn val="ctr"/>
        <c:lblOffset val="100"/>
      </c:catAx>
      <c:valAx>
        <c:axId val="716885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674496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1061504"/>
        <c:axId val="71063040"/>
      </c:barChart>
      <c:catAx>
        <c:axId val="7106150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063040"/>
        <c:crosses val="autoZero"/>
        <c:auto val="1"/>
        <c:lblAlgn val="ctr"/>
        <c:lblOffset val="100"/>
      </c:catAx>
      <c:valAx>
        <c:axId val="710630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061504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3775.6666666666492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1095424"/>
        <c:axId val="71096960"/>
      </c:barChart>
      <c:catAx>
        <c:axId val="710954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096960"/>
        <c:crosses val="autoZero"/>
        <c:auto val="1"/>
        <c:lblAlgn val="ctr"/>
        <c:lblOffset val="100"/>
      </c:catAx>
      <c:valAx>
        <c:axId val="710969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095424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3775.6666666666492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1728128"/>
        <c:axId val="71729920"/>
      </c:barChart>
      <c:catAx>
        <c:axId val="717281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29920"/>
        <c:crosses val="autoZero"/>
        <c:auto val="1"/>
        <c:lblAlgn val="ctr"/>
        <c:lblOffset val="100"/>
      </c:catAx>
      <c:valAx>
        <c:axId val="717299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2812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1075.3333333333251</c:v>
                </c:pt>
                <c:pt idx="5">
                  <c:v>1077.3333333333251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71758208"/>
        <c:axId val="71759744"/>
      </c:barChart>
      <c:catAx>
        <c:axId val="717582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59744"/>
        <c:crosses val="autoZero"/>
        <c:auto val="1"/>
        <c:lblAlgn val="ctr"/>
        <c:lblOffset val="100"/>
      </c:catAx>
      <c:valAx>
        <c:axId val="717597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58208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71788032"/>
        <c:axId val="71789568"/>
      </c:barChart>
      <c:catAx>
        <c:axId val="717880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89568"/>
        <c:crosses val="autoZero"/>
        <c:auto val="1"/>
        <c:lblAlgn val="ctr"/>
        <c:lblOffset val="100"/>
      </c:catAx>
      <c:valAx>
        <c:axId val="717895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788032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71809664"/>
        <c:axId val="71836032"/>
      </c:barChart>
      <c:catAx>
        <c:axId val="718096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836032"/>
        <c:crosses val="autoZero"/>
        <c:auto val="1"/>
        <c:lblAlgn val="ctr"/>
        <c:lblOffset val="100"/>
      </c:catAx>
      <c:valAx>
        <c:axId val="718360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1809664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</a:t>
          </a:r>
          <a:r>
            <a:rPr lang="es-ES_tradnl" smtClean="0"/>
            <a:t>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/>
      <dgm:spPr/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/>
      <dgm:spPr/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EB8F06CB-C377-4D97-9FEC-4EF23F01B684}" type="presOf" srcId="{48B09E73-43FF-4EC9-A639-7340904A26EB}" destId="{0125900E-27ED-4C02-A2C4-060505934934}" srcOrd="0" destOrd="1" presId="urn:microsoft.com/office/officeart/2005/8/layout/hProcess4"/>
    <dgm:cxn modelId="{428AF799-771B-4C3B-8000-C8CD90F1E03C}" type="presOf" srcId="{E6B9ADB8-1B5B-498D-84EE-AC874EC27AD2}" destId="{5C1F0FE5-4CCB-4AD0-A05D-1E0F2F6309ED}" srcOrd="0" destOrd="0" presId="urn:microsoft.com/office/officeart/2005/8/layout/hProcess4"/>
    <dgm:cxn modelId="{26C05EE6-748B-49EE-93B0-D480226EAE00}" type="presOf" srcId="{5589B8AC-EAEA-498D-AFC0-0C91F3E4289A}" destId="{7CE5F49B-9516-48B0-8008-216CABD3C70D}" srcOrd="1" destOrd="0" presId="urn:microsoft.com/office/officeart/2005/8/layout/hProcess4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C18B524D-C183-4F9E-8971-3C87E2B44B45}" type="presOf" srcId="{448F20D6-4AB6-4862-89B2-C83C80ED0DEE}" destId="{EB6F3381-68D5-485C-85D3-C513743C5D94}" srcOrd="0" destOrd="0" presId="urn:microsoft.com/office/officeart/2005/8/layout/hProcess4"/>
    <dgm:cxn modelId="{DDA3D3CD-9D8B-4A88-A362-BB21D19A649A}" type="presOf" srcId="{677D92DC-F4C7-48BE-8179-6C723C8F31C3}" destId="{0125900E-27ED-4C02-A2C4-060505934934}" srcOrd="0" destOrd="0" presId="urn:microsoft.com/office/officeart/2005/8/layout/hProcess4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E6E4DF1D-C8EA-4017-9906-047173CD0364}" type="presOf" srcId="{ED525C6C-9E4C-4378-A15C-AEEC2B090889}" destId="{85DBCFDA-79B9-4A88-88DA-EBF10DDA2BD3}" srcOrd="0" destOrd="0" presId="urn:microsoft.com/office/officeart/2005/8/layout/hProcess4"/>
    <dgm:cxn modelId="{B0DBEF12-AB7F-4A6A-BD9E-26406386FACC}" type="presOf" srcId="{84D86397-A64D-4805-8FB3-B4AF39AB7461}" destId="{9D52D712-FD40-45F4-8910-AED37BD3BB40}" srcOrd="0" destOrd="0" presId="urn:microsoft.com/office/officeart/2005/8/layout/hProcess4"/>
    <dgm:cxn modelId="{16718469-C489-453A-926E-35E25D984DAA}" type="presOf" srcId="{448F20D6-4AB6-4862-89B2-C83C80ED0DEE}" destId="{2D94D1A2-3963-4E7A-B9BB-667EDD16CDE6}" srcOrd="1" destOrd="0" presId="urn:microsoft.com/office/officeart/2005/8/layout/hProcess4"/>
    <dgm:cxn modelId="{E05FCE1C-4633-40AB-93FE-B9FF0F1C6D68}" type="presOf" srcId="{48B09E73-43FF-4EC9-A639-7340904A26EB}" destId="{FAA70574-7B31-49F3-988E-E21D99548A72}" srcOrd="1" destOrd="1" presId="urn:microsoft.com/office/officeart/2005/8/layout/hProcess4"/>
    <dgm:cxn modelId="{FBB715D4-9EF2-4F59-8733-E165F69696AE}" type="presOf" srcId="{677D92DC-F4C7-48BE-8179-6C723C8F31C3}" destId="{FAA70574-7B31-49F3-988E-E21D99548A72}" srcOrd="1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898A7B08-03C7-4B7D-84ED-F1D5B3D276FF}" type="presOf" srcId="{5589B8AC-EAEA-498D-AFC0-0C91F3E4289A}" destId="{F83AAEFD-C7A1-4849-BF7F-9FA40AFCA170}" srcOrd="0" destOrd="0" presId="urn:microsoft.com/office/officeart/2005/8/layout/hProcess4"/>
    <dgm:cxn modelId="{5CD8C799-07A6-4D09-9294-891FABDECCCF}" type="presOf" srcId="{AE978DA4-7D67-4E60-9C94-D4814F1E20D4}" destId="{DE78A322-13F6-4B53-BD88-6FAA8E691B9C}" srcOrd="0" destOrd="0" presId="urn:microsoft.com/office/officeart/2005/8/layout/hProcess4"/>
    <dgm:cxn modelId="{850C1D95-B8F2-4817-9D8D-56ACE3DA65B5}" type="presOf" srcId="{7B7EB1BC-3F52-49B5-9D7B-93C6D8ABF380}" destId="{7C5AFDE6-841B-438E-8146-78FA0F833691}" srcOrd="0" destOrd="0" presId="urn:microsoft.com/office/officeart/2005/8/layout/hProcess4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3970E3B3-886B-48BC-B362-79A5E532888D}" type="presOf" srcId="{D79EA215-915E-4332-A03C-5E3FC44616D0}" destId="{198BEB74-3151-471D-B524-21424B1A8F61}" srcOrd="0" destOrd="0" presId="urn:microsoft.com/office/officeart/2005/8/layout/hProcess4"/>
    <dgm:cxn modelId="{446672BC-AE44-4C3E-AD84-A1C2F8D97DD7}" type="presParOf" srcId="{85DBCFDA-79B9-4A88-88DA-EBF10DDA2BD3}" destId="{4D8D0257-E1A8-494D-A35A-A465E967792F}" srcOrd="0" destOrd="0" presId="urn:microsoft.com/office/officeart/2005/8/layout/hProcess4"/>
    <dgm:cxn modelId="{4DC0F905-1378-46A7-9B82-071D73D4F675}" type="presParOf" srcId="{85DBCFDA-79B9-4A88-88DA-EBF10DDA2BD3}" destId="{4B4409F2-16F0-4188-A42E-930576C63DF8}" srcOrd="1" destOrd="0" presId="urn:microsoft.com/office/officeart/2005/8/layout/hProcess4"/>
    <dgm:cxn modelId="{98D29CE1-140D-416C-9B16-CD5330906C56}" type="presParOf" srcId="{85DBCFDA-79B9-4A88-88DA-EBF10DDA2BD3}" destId="{46C8B34A-F675-492F-8AF2-1CB6ECAE4BF1}" srcOrd="2" destOrd="0" presId="urn:microsoft.com/office/officeart/2005/8/layout/hProcess4"/>
    <dgm:cxn modelId="{D2B82BA2-B3D8-4727-842D-8F4BE2762EAC}" type="presParOf" srcId="{46C8B34A-F675-492F-8AF2-1CB6ECAE4BF1}" destId="{25F5EA76-F07F-461F-A26A-C6A1C9DC1606}" srcOrd="0" destOrd="0" presId="urn:microsoft.com/office/officeart/2005/8/layout/hProcess4"/>
    <dgm:cxn modelId="{E555D6B9-EEFF-41F6-A8A7-2D5D7A86263B}" type="presParOf" srcId="{25F5EA76-F07F-461F-A26A-C6A1C9DC1606}" destId="{34A2086E-9A0C-4BA1-A391-9429E1455D2F}" srcOrd="0" destOrd="0" presId="urn:microsoft.com/office/officeart/2005/8/layout/hProcess4"/>
    <dgm:cxn modelId="{CE10A2FC-D4D4-492C-955B-AF49E2A99375}" type="presParOf" srcId="{25F5EA76-F07F-461F-A26A-C6A1C9DC1606}" destId="{EB6F3381-68D5-485C-85D3-C513743C5D94}" srcOrd="1" destOrd="0" presId="urn:microsoft.com/office/officeart/2005/8/layout/hProcess4"/>
    <dgm:cxn modelId="{F61DEB0E-21CE-4A2E-A190-A6B31C421020}" type="presParOf" srcId="{25F5EA76-F07F-461F-A26A-C6A1C9DC1606}" destId="{2D94D1A2-3963-4E7A-B9BB-667EDD16CDE6}" srcOrd="2" destOrd="0" presId="urn:microsoft.com/office/officeart/2005/8/layout/hProcess4"/>
    <dgm:cxn modelId="{9EF7DFD9-856C-45EC-AAD9-22D07DF7C049}" type="presParOf" srcId="{25F5EA76-F07F-461F-A26A-C6A1C9DC1606}" destId="{DE78A322-13F6-4B53-BD88-6FAA8E691B9C}" srcOrd="3" destOrd="0" presId="urn:microsoft.com/office/officeart/2005/8/layout/hProcess4"/>
    <dgm:cxn modelId="{61447835-9457-4E7E-AE08-F6A8FCB711A8}" type="presParOf" srcId="{25F5EA76-F07F-461F-A26A-C6A1C9DC1606}" destId="{13B253C9-753B-49CB-89BC-1562AB229A93}" srcOrd="4" destOrd="0" presId="urn:microsoft.com/office/officeart/2005/8/layout/hProcess4"/>
    <dgm:cxn modelId="{0517F63E-AA52-40FE-B35B-40834AF018CD}" type="presParOf" srcId="{46C8B34A-F675-492F-8AF2-1CB6ECAE4BF1}" destId="{9D52D712-FD40-45F4-8910-AED37BD3BB40}" srcOrd="1" destOrd="0" presId="urn:microsoft.com/office/officeart/2005/8/layout/hProcess4"/>
    <dgm:cxn modelId="{9FCC8066-9AAE-43B0-B021-4EDCAA473488}" type="presParOf" srcId="{46C8B34A-F675-492F-8AF2-1CB6ECAE4BF1}" destId="{21F7413D-1E0D-47D4-8CC8-8D987100D51C}" srcOrd="2" destOrd="0" presId="urn:microsoft.com/office/officeart/2005/8/layout/hProcess4"/>
    <dgm:cxn modelId="{3A3F62FA-9370-48CA-8495-39CB0AFDF6FA}" type="presParOf" srcId="{21F7413D-1E0D-47D4-8CC8-8D987100D51C}" destId="{EEA5B06A-660E-48D8-8601-ED5C4B9C221A}" srcOrd="0" destOrd="0" presId="urn:microsoft.com/office/officeart/2005/8/layout/hProcess4"/>
    <dgm:cxn modelId="{0EF97C95-89CA-40F9-97BD-03131CFECA9F}" type="presParOf" srcId="{21F7413D-1E0D-47D4-8CC8-8D987100D51C}" destId="{0125900E-27ED-4C02-A2C4-060505934934}" srcOrd="1" destOrd="0" presId="urn:microsoft.com/office/officeart/2005/8/layout/hProcess4"/>
    <dgm:cxn modelId="{AF975C16-F130-4246-B229-481130B59B8A}" type="presParOf" srcId="{21F7413D-1E0D-47D4-8CC8-8D987100D51C}" destId="{FAA70574-7B31-49F3-988E-E21D99548A72}" srcOrd="2" destOrd="0" presId="urn:microsoft.com/office/officeart/2005/8/layout/hProcess4"/>
    <dgm:cxn modelId="{3481E7AE-ECEB-4548-A5C2-36B9B2B09779}" type="presParOf" srcId="{21F7413D-1E0D-47D4-8CC8-8D987100D51C}" destId="{7C5AFDE6-841B-438E-8146-78FA0F833691}" srcOrd="3" destOrd="0" presId="urn:microsoft.com/office/officeart/2005/8/layout/hProcess4"/>
    <dgm:cxn modelId="{9B50E87B-563C-4CF6-B655-4C8D9DC39052}" type="presParOf" srcId="{21F7413D-1E0D-47D4-8CC8-8D987100D51C}" destId="{51876342-AFCB-4015-B155-F1A9D642022B}" srcOrd="4" destOrd="0" presId="urn:microsoft.com/office/officeart/2005/8/layout/hProcess4"/>
    <dgm:cxn modelId="{15936474-AEA6-4C07-B3D0-8CF634BABE51}" type="presParOf" srcId="{46C8B34A-F675-492F-8AF2-1CB6ECAE4BF1}" destId="{198BEB74-3151-471D-B524-21424B1A8F61}" srcOrd="3" destOrd="0" presId="urn:microsoft.com/office/officeart/2005/8/layout/hProcess4"/>
    <dgm:cxn modelId="{FF394A71-9CBA-4673-A2E2-B1CF871F2318}" type="presParOf" srcId="{46C8B34A-F675-492F-8AF2-1CB6ECAE4BF1}" destId="{FFEC0CB8-3BCF-48CA-B0E9-A1F70E5AE2D3}" srcOrd="4" destOrd="0" presId="urn:microsoft.com/office/officeart/2005/8/layout/hProcess4"/>
    <dgm:cxn modelId="{D54A78F8-D201-4814-B4B3-06EFEF889269}" type="presParOf" srcId="{FFEC0CB8-3BCF-48CA-B0E9-A1F70E5AE2D3}" destId="{80120F2C-FA56-49B0-B608-F64F5BCEA1D5}" srcOrd="0" destOrd="0" presId="urn:microsoft.com/office/officeart/2005/8/layout/hProcess4"/>
    <dgm:cxn modelId="{971895D3-828F-442F-A869-9931F9C40876}" type="presParOf" srcId="{FFEC0CB8-3BCF-48CA-B0E9-A1F70E5AE2D3}" destId="{F83AAEFD-C7A1-4849-BF7F-9FA40AFCA170}" srcOrd="1" destOrd="0" presId="urn:microsoft.com/office/officeart/2005/8/layout/hProcess4"/>
    <dgm:cxn modelId="{D369C1E2-48EA-42BD-8530-0B6A63A203F4}" type="presParOf" srcId="{FFEC0CB8-3BCF-48CA-B0E9-A1F70E5AE2D3}" destId="{7CE5F49B-9516-48B0-8008-216CABD3C70D}" srcOrd="2" destOrd="0" presId="urn:microsoft.com/office/officeart/2005/8/layout/hProcess4"/>
    <dgm:cxn modelId="{0D537428-5660-4A1F-8529-5D90C1CF3E3A}" type="presParOf" srcId="{FFEC0CB8-3BCF-48CA-B0E9-A1F70E5AE2D3}" destId="{5C1F0FE5-4CCB-4AD0-A05D-1E0F2F6309ED}" srcOrd="3" destOrd="0" presId="urn:microsoft.com/office/officeart/2005/8/layout/hProcess4"/>
    <dgm:cxn modelId="{EABEE814-A35C-458C-A440-058ADCA5CE04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</a:t>
            </a:r>
            <a:r>
              <a:rPr lang="es-ES_tradnl" dirty="0" smtClean="0"/>
              <a:t>de </a:t>
            </a:r>
            <a:r>
              <a:rPr lang="es-ES_tradnl" dirty="0" smtClean="0"/>
              <a:t>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</a:t>
            </a:r>
            <a:r>
              <a:rPr lang="es-ES_tradnl" dirty="0" smtClean="0"/>
              <a:t>dentro d</a:t>
            </a:r>
            <a:r>
              <a:rPr lang="es-ES_tradnl" dirty="0" smtClean="0"/>
              <a:t>e </a:t>
            </a:r>
            <a:r>
              <a:rPr lang="es-ES_tradnl" dirty="0" smtClean="0"/>
              <a:t>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4214810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214810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214810" y="405980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2927629" y="44291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214810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5713711" y="407194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8071165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8071165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8071165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8071165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8" name="107 Rectángulo"/>
          <p:cNvSpPr/>
          <p:nvPr/>
        </p:nvSpPr>
        <p:spPr>
          <a:xfrm>
            <a:off x="8072462" y="44884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9" name="108 Rectángulo"/>
          <p:cNvSpPr/>
          <p:nvPr/>
        </p:nvSpPr>
        <p:spPr>
          <a:xfrm>
            <a:off x="8072462" y="484561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4214810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Para mejorar la velocidad lo ideal sería conseguir un serializador particular para cada clase</a:t>
            </a:r>
            <a:r>
              <a:rPr lang="es-ES_tradnl" dirty="0" smtClean="0"/>
              <a:t>.</a:t>
            </a:r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serializador cuya función exclusivamente sea la de serializar un determinado tipo, lo hará más rápidamente que cualquier otro.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Para permitir que la representación de los objetos serializados fuera la que interese al programador, este serializador debería admitir que se codificaran los elementos en cualquier formato</a:t>
            </a:r>
            <a:r>
              <a:rPr lang="es-ES_tradnl" dirty="0" smtClean="0"/>
              <a:t>.</a:t>
            </a:r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Además, ese formato se podría indicar a la hora de invocar la creación del serializador (constructor)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</a:t>
            </a:r>
            <a:r>
              <a:rPr lang="es-ES_tradnl" dirty="0" smtClean="0"/>
              <a:t>l serializador particular debería admitir cualquier elemento dentro de la clase que serializa. Hay que contemplar todos los tipos.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De este modo conseguiríamos un modelo general para crear serializadores particulares para cualquier clase.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ANÁLISIS Y DESARROLLO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85804" y="1609725"/>
            <a:ext cx="8229600" cy="8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divide en fases, cada una pretende conseguir un objetivo parcial: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85804" y="2500306"/>
            <a:ext cx="8229600" cy="3597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1.</a:t>
            </a:r>
            <a:r>
              <a:rPr lang="es-ES_tradnl" sz="3200" dirty="0" smtClean="0"/>
              <a:t> Compilación dinámica de la clase (en una cadena) y obtención de una instancia del serializador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</a:t>
            </a:r>
            <a:r>
              <a:rPr lang="es-ES_tradnl" sz="3200" dirty="0" smtClean="0"/>
              <a:t>2. Identificar la mejor estructura de la clase </a:t>
            </a:r>
            <a:r>
              <a:rPr lang="es-ES_tradnl" sz="3200" dirty="0" err="1" smtClean="0"/>
              <a:t>serializadora</a:t>
            </a:r>
            <a:endParaRPr lang="es-ES_tradnl" sz="32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3. Creación </a:t>
            </a:r>
            <a:r>
              <a:rPr lang="es-ES_tradnl" sz="3200" dirty="0" smtClean="0"/>
              <a:t>del </a:t>
            </a:r>
            <a:r>
              <a:rPr lang="es-ES_tradnl" sz="3200" dirty="0" smtClean="0"/>
              <a:t>código de la clase </a:t>
            </a:r>
            <a:r>
              <a:rPr lang="es-ES_tradnl" sz="3200" dirty="0" err="1" smtClean="0"/>
              <a:t>serializadora</a:t>
            </a:r>
            <a:r>
              <a:rPr lang="es-ES_tradnl" sz="3200" dirty="0" smtClean="0"/>
              <a:t> en una cadena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4</a:t>
            </a:r>
            <a:r>
              <a:rPr lang="es-ES_tradnl" sz="3200" dirty="0" smtClean="0"/>
              <a:t> y Fase 5. Refactorización y optimización del </a:t>
            </a:r>
            <a:r>
              <a:rPr lang="es-ES_tradnl" sz="3200" dirty="0" smtClean="0"/>
              <a:t>código (admitir varios formatos de salida en encode)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6. Opciones avanzadas: atributos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6" y="1403367"/>
            <a:ext cx="8501090" cy="352583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	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</a:t>
            </a:r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6" name="5 Esquina doblada"/>
          <p:cNvSpPr/>
          <p:nvPr/>
        </p:nvSpPr>
        <p:spPr>
          <a:xfrm>
            <a:off x="1142976" y="4929198"/>
            <a:ext cx="1000132" cy="114300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código</a:t>
            </a:r>
            <a:endParaRPr lang="es-ES_trad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Estrella de 5 puntas"/>
          <p:cNvSpPr/>
          <p:nvPr/>
        </p:nvSpPr>
        <p:spPr>
          <a:xfrm rot="1102613">
            <a:off x="7465866" y="5000636"/>
            <a:ext cx="914400" cy="914400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pSp>
        <p:nvGrpSpPr>
          <p:cNvPr id="21" name="20 Grupo"/>
          <p:cNvGrpSpPr/>
          <p:nvPr/>
        </p:nvGrpSpPr>
        <p:grpSpPr>
          <a:xfrm>
            <a:off x="2272944" y="4786322"/>
            <a:ext cx="5013700" cy="1571636"/>
            <a:chOff x="2272944" y="4786322"/>
            <a:chExt cx="5013700" cy="1571636"/>
          </a:xfrm>
        </p:grpSpPr>
        <p:sp>
          <p:nvSpPr>
            <p:cNvPr id="17" name="16 Rectángulo"/>
            <p:cNvSpPr/>
            <p:nvPr/>
          </p:nvSpPr>
          <p:spPr>
            <a:xfrm>
              <a:off x="2344382" y="4786322"/>
              <a:ext cx="4786346" cy="15001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0" name="19 Grupo"/>
            <p:cNvGrpSpPr/>
            <p:nvPr/>
          </p:nvGrpSpPr>
          <p:grpSpPr>
            <a:xfrm>
              <a:off x="2272944" y="4857760"/>
              <a:ext cx="5013700" cy="1271590"/>
              <a:chOff x="2272944" y="4857760"/>
              <a:chExt cx="5013700" cy="1271590"/>
            </a:xfrm>
          </p:grpSpPr>
          <p:sp>
            <p:nvSpPr>
              <p:cNvPr id="7" name="6 Rayo"/>
              <p:cNvSpPr/>
              <p:nvPr/>
            </p:nvSpPr>
            <p:spPr>
              <a:xfrm>
                <a:off x="2558696" y="4857760"/>
                <a:ext cx="571504" cy="500066"/>
              </a:xfrm>
              <a:prstGeom prst="lightningBol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" name="8 Flecha derecha"/>
              <p:cNvSpPr/>
              <p:nvPr/>
            </p:nvSpPr>
            <p:spPr>
              <a:xfrm>
                <a:off x="2272944" y="5214950"/>
                <a:ext cx="1500198" cy="55607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>
                    <a:latin typeface="+mj-lt"/>
                    <a:cs typeface="Courier New" pitchFamily="49" charset="0"/>
                  </a:rPr>
                  <a:t>compilar</a:t>
                </a:r>
                <a:endParaRPr lang="es-ES_tradnl" dirty="0">
                  <a:latin typeface="+mj-lt"/>
                  <a:cs typeface="Courier New" pitchFamily="49" charset="0"/>
                </a:endParaRPr>
              </a:p>
            </p:txBody>
          </p:sp>
          <p:sp>
            <p:nvSpPr>
              <p:cNvPr id="10" name="9 Nube"/>
              <p:cNvSpPr/>
              <p:nvPr/>
            </p:nvSpPr>
            <p:spPr>
              <a:xfrm>
                <a:off x="3916018" y="4857760"/>
                <a:ext cx="1857388" cy="1271590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smtClean="0">
                    <a:latin typeface="+mj-lt"/>
                    <a:cs typeface="Courier New" pitchFamily="49" charset="0"/>
                  </a:rPr>
                  <a:t>ensamblado</a:t>
                </a:r>
                <a:endParaRPr lang="es-ES_tradnl" sz="1600" dirty="0">
                  <a:latin typeface="+mj-lt"/>
                  <a:cs typeface="Courier New" pitchFamily="49" charset="0"/>
                </a:endParaRPr>
              </a:p>
            </p:txBody>
          </p:sp>
          <p:sp>
            <p:nvSpPr>
              <p:cNvPr id="11" name="10 Rayo"/>
              <p:cNvSpPr/>
              <p:nvPr/>
            </p:nvSpPr>
            <p:spPr>
              <a:xfrm>
                <a:off x="6059158" y="4857760"/>
                <a:ext cx="571504" cy="500066"/>
              </a:xfrm>
              <a:prstGeom prst="lightningBol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11 Flecha derecha"/>
              <p:cNvSpPr/>
              <p:nvPr/>
            </p:nvSpPr>
            <p:spPr>
              <a:xfrm>
                <a:off x="5916282" y="5214950"/>
                <a:ext cx="1370362" cy="55607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>
                    <a:latin typeface="+mj-lt"/>
                    <a:cs typeface="Courier New" pitchFamily="49" charset="0"/>
                  </a:rPr>
                  <a:t>invocar</a:t>
                </a:r>
                <a:endParaRPr lang="es-ES_tradnl" dirty="0">
                  <a:latin typeface="+mj-lt"/>
                  <a:cs typeface="Courier New" pitchFamily="49" charset="0"/>
                </a:endParaRPr>
              </a:p>
            </p:txBody>
          </p:sp>
        </p:grpSp>
        <p:sp>
          <p:nvSpPr>
            <p:cNvPr id="19" name="18 CuadroTexto"/>
            <p:cNvSpPr txBox="1"/>
            <p:nvPr/>
          </p:nvSpPr>
          <p:spPr>
            <a:xfrm>
              <a:off x="6000760" y="598862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CodeDOM</a:t>
              </a:r>
              <a:endParaRPr lang="es-ES_tradnl" dirty="0"/>
            </a:p>
          </p:txBody>
        </p:sp>
      </p:grpSp>
      <p:sp>
        <p:nvSpPr>
          <p:cNvPr id="25" name="24 CuadroTexto"/>
          <p:cNvSpPr txBox="1"/>
          <p:nvPr/>
        </p:nvSpPr>
        <p:spPr>
          <a:xfrm>
            <a:off x="7198922" y="5854503"/>
            <a:ext cx="136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Instancia del</a:t>
            </a:r>
          </a:p>
          <a:p>
            <a:pPr algn="ctr"/>
            <a:r>
              <a:rPr lang="es-ES_tradnl" dirty="0" smtClean="0"/>
              <a:t>serializador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_tradnl" dirty="0" smtClean="0"/>
              <a:t>	a) </a:t>
            </a:r>
            <a:r>
              <a:rPr lang="es-ES_tradnl" b="1" dirty="0" smtClean="0"/>
              <a:t>Escribir de manera dinámica el código del serializador</a:t>
            </a:r>
            <a:endParaRPr lang="es-ES_tradnl" dirty="0" smtClean="0"/>
          </a:p>
          <a:p>
            <a:pPr algn="just"/>
            <a:r>
              <a:rPr lang="es-ES_tradnl" dirty="0" smtClean="0"/>
              <a:t>Simplemente generar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con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. 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85852" y="3643314"/>
            <a:ext cx="7429552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_tradnl" sz="3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3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@”</a:t>
            </a:r>
          </a:p>
          <a:p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amespaces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 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{</a:t>
            </a:r>
            <a:endParaRPr lang="es-ES_tradnl" sz="2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("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 Mundo!"");</a:t>
            </a:r>
            <a:endParaRPr lang="es-ES_tradnl" sz="2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000" dirty="0" smtClean="0"/>
              <a:t>	b</a:t>
            </a:r>
            <a:r>
              <a:rPr lang="es-ES_tradnl" sz="3000" dirty="0" smtClean="0"/>
              <a:t>) </a:t>
            </a:r>
            <a:r>
              <a:rPr lang="es-ES_tradnl" sz="3000" b="1" dirty="0" smtClean="0"/>
              <a:t>Compilar en tiempo de ejecución ese código </a:t>
            </a:r>
            <a:endParaRPr lang="es-ES_tradnl" sz="3000" b="1" dirty="0" smtClean="0"/>
          </a:p>
          <a:p>
            <a:pPr algn="just">
              <a:buNone/>
            </a:pPr>
            <a:r>
              <a:rPr lang="es-ES_tradnl" sz="3000" dirty="0" smtClean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2332037"/>
            <a:ext cx="8229600" cy="37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Utilizamos el espacio de nombres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CodeDOM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la compilación y la ejecución de programas que son creados en tiempo de ejecución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crear ensamblados en ficheros ejecutables, o mantenerlos en memoria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Con el código en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tring</a:t>
            </a:r>
            <a:r>
              <a:rPr lang="es-ES_tradnl" dirty="0" smtClean="0"/>
              <a:t> se invoca a la compilación de ese código: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dirty="0" smtClean="0"/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s-ES_tradnl" dirty="0" smtClean="0"/>
              <a:t>y se obtiene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el ensamblado con la clase compilada </a:t>
            </a:r>
          </a:p>
          <a:p>
            <a:pPr algn="just"/>
            <a:r>
              <a:rPr lang="es-ES_tradnl" dirty="0" smtClean="0"/>
              <a:t>Este ensamblado se puede generar en memoria o en un fichero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</a:t>
            </a:r>
            <a:r>
              <a:rPr kumimoji="0" lang="es-ES_tradnl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Compilar en tiempo de ejecución ese código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_trad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c) </a:t>
            </a:r>
            <a:r>
              <a:rPr lang="es-ES_tradnl" b="1" dirty="0" smtClean="0"/>
              <a:t>Invocar una instancia de la clase compilada</a:t>
            </a:r>
          </a:p>
          <a:p>
            <a:pPr algn="just"/>
            <a:r>
              <a:rPr lang="es-ES_tradnl" dirty="0" smtClean="0"/>
              <a:t>S</a:t>
            </a:r>
            <a:r>
              <a:rPr lang="es-ES_tradnl" dirty="0" smtClean="0"/>
              <a:t>e puede trabajar con el ensamblado que contiene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</a:t>
            </a:r>
            <a:r>
              <a:rPr lang="es-ES_tradnl" dirty="0" smtClean="0"/>
              <a:t>puede </a:t>
            </a:r>
            <a:r>
              <a:rPr lang="es-ES_tradnl" dirty="0" smtClean="0"/>
              <a:t>generar la instanciación </a:t>
            </a:r>
            <a:r>
              <a:rPr lang="es-ES_tradnl" dirty="0" smtClean="0"/>
              <a:t>de una de las clases del </a:t>
            </a:r>
            <a:r>
              <a:rPr lang="es-ES_tradnl" dirty="0" smtClean="0"/>
              <a:t>ensamblado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.CreateInstance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</a:t>
            </a:r>
            <a:r>
              <a:rPr lang="es-ES_tradnl" dirty="0" smtClean="0"/>
              <a:t>tiempo de </a:t>
            </a:r>
            <a:r>
              <a:rPr lang="es-ES_tradnl" dirty="0" smtClean="0"/>
              <a:t>ejecución programas serializadores de alto rendimiento.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d) </a:t>
            </a:r>
            <a:r>
              <a:rPr lang="es-ES_tradnl" b="1" dirty="0" smtClean="0"/>
              <a:t>D</a:t>
            </a:r>
            <a:r>
              <a:rPr lang="es-ES_tradnl" b="1" dirty="0" smtClean="0"/>
              <a:t>evolverla como salida del generador</a:t>
            </a:r>
          </a:p>
          <a:p>
            <a:pPr algn="just"/>
            <a:r>
              <a:rPr lang="es-ES_tradnl" dirty="0" smtClean="0"/>
              <a:t>El objeto así instanciado se devuelve como salida de la aplicación generadora. </a:t>
            </a:r>
          </a:p>
          <a:p>
            <a:pPr algn="just"/>
            <a:r>
              <a:rPr lang="es-ES_tradnl" dirty="0" smtClean="0"/>
              <a:t>Es la instancia del </a:t>
            </a:r>
            <a:r>
              <a:rPr lang="es-ES_tradnl" b="1" dirty="0" smtClean="0"/>
              <a:t>serializador</a:t>
            </a:r>
            <a:r>
              <a:rPr lang="es-ES_tradnl" dirty="0" smtClean="0"/>
              <a:t> dinámico creado en tiempo de ejecución.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trata de un </a:t>
            </a:r>
            <a:r>
              <a:rPr lang="es-ES_tradnl" dirty="0" err="1" smtClean="0"/>
              <a:t>Object</a:t>
            </a:r>
            <a:r>
              <a:rPr lang="es-ES_tradnl" dirty="0" smtClean="0"/>
              <a:t>, y no puede ser asignado a una variable del tipo de su clase (esta clase no existía en tiempo de compilación).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45439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Al crear la instancia de la nueva clase, se obtiene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/>
              <a:t>.</a:t>
            </a:r>
            <a:endParaRPr lang="es-ES_tradnl" dirty="0" smtClean="0"/>
          </a:p>
          <a:p>
            <a:pPr algn="just"/>
            <a:r>
              <a:rPr lang="es-ES_tradnl" dirty="0" smtClean="0"/>
              <a:t>No podemos invocar a sus métodos, ya que se produce un error en tiempo de compilación.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ES_tradnl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</a:t>
            </a:r>
            <a:r>
              <a:rPr lang="es-ES_tradnl" sz="3200" b="1" dirty="0" smtClean="0"/>
              <a:t>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28662" y="4714884"/>
            <a:ext cx="771530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2 'object' does not contain a definition for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and no extension method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accepting a first argument of type 'object' could be found (are you missing a using directive or an assembly reference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411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Alternativas para la solución: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usar una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ES_tradnl" dirty="0" smtClean="0"/>
              <a:t> que defina los métodos a  utilizar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dirty="0" smtClean="0"/>
              <a:t>una variable de tipo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recoger el objeto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</a:t>
            </a:r>
            <a:r>
              <a:rPr lang="es-ES_tradnl" sz="3200" b="1" dirty="0" smtClean="0"/>
              <a:t>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4288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Con </a:t>
            </a:r>
            <a:r>
              <a:rPr lang="es-ES_tradnl" dirty="0" err="1" smtClean="0"/>
              <a:t>Reflection</a:t>
            </a:r>
            <a:r>
              <a:rPr lang="es-ES_tradnl" dirty="0" smtClean="0"/>
              <a:t> se puede invocar a un método dentro de un objeto en tiempo de ejecución</a:t>
            </a:r>
          </a:p>
          <a:p>
            <a:pPr algn="just"/>
            <a:r>
              <a:rPr lang="es-ES_tradnl" dirty="0" smtClean="0"/>
              <a:t>Pero la forma de hacerlo no permite llamar a los métodos del objeto de manera natural.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42844" y="4786322"/>
            <a:ext cx="848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InvokeMember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“Hola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BindingFlags.InvokeMethod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</a:t>
            </a:r>
            <a:r>
              <a:rPr lang="es-ES_tradnl" sz="3200" b="1" dirty="0" smtClean="0"/>
              <a:t>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329642" cy="37862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s-ES_tradnl" dirty="0" smtClean="0"/>
          </a:p>
          <a:p>
            <a:pPr algn="just"/>
            <a:r>
              <a:rPr lang="es-ES_tradnl" dirty="0" smtClean="0"/>
              <a:t>Definir una interface que declare los métodos que va a contener el objeto serializador generado.</a:t>
            </a:r>
          </a:p>
          <a:p>
            <a:pPr algn="just"/>
            <a:r>
              <a:rPr lang="es-ES_tradnl" dirty="0" smtClean="0"/>
              <a:t>El objeto que recoge el serializador tendría como tipo esa interface. Así podría usar los métodos.</a:t>
            </a:r>
          </a:p>
          <a:p>
            <a:pPr algn="just"/>
            <a:r>
              <a:rPr lang="es-ES_tradnl" dirty="0" smtClean="0"/>
              <a:t>El problema se produce cuando el método es estático, ya que una interface </a:t>
            </a:r>
            <a:r>
              <a:rPr lang="es-ES_tradnl" b="1" dirty="0" smtClean="0"/>
              <a:t>no pude definir métodos estáticos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</a:t>
            </a:r>
            <a:r>
              <a:rPr lang="es-ES_tradnl" sz="3200" b="1" dirty="0" smtClean="0"/>
              <a:t>de elemento que devuelve el </a:t>
            </a:r>
            <a:r>
              <a:rPr lang="es-ES_tradnl" sz="3200" b="1" dirty="0" smtClean="0"/>
              <a:t>generador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0003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Usar una variable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  <a:p>
            <a:pPr algn="just"/>
            <a:r>
              <a:rPr lang="es-ES_tradnl" dirty="0" smtClean="0"/>
              <a:t>Esta variable no se comprueba en tiempo de compilación, evitando el error anterior.</a:t>
            </a:r>
          </a:p>
          <a:p>
            <a:pPr algn="just"/>
            <a:r>
              <a:rPr lang="es-ES_tradnl" dirty="0" smtClean="0"/>
              <a:t>En tiempo de ejecución hay que asegurarse de que el objeto que contenga los métodos que se invoquen, si no, se produce un error en tiempo de ejecución.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5282999"/>
            <a:ext cx="80010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Microsoft.CSharp.RuntimeBinder.RuntimeBinderException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does not contain a definition for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‘Hola2'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</a:t>
            </a:r>
            <a:r>
              <a:rPr lang="es-ES_tradnl" sz="3200" b="1" dirty="0" smtClean="0"/>
              <a:t>de elemento que devuelve el </a:t>
            </a:r>
            <a:r>
              <a:rPr lang="es-ES_tradnl" sz="3200" b="1" dirty="0" smtClean="0"/>
              <a:t>generador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2147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Al </a:t>
            </a:r>
            <a:r>
              <a:rPr lang="es-ES_tradnl" dirty="0" smtClean="0"/>
              <a:t>generar el código, hay que tener en cuenta las referencias que </a:t>
            </a:r>
            <a:r>
              <a:rPr lang="es-ES_tradnl" dirty="0" smtClean="0"/>
              <a:t>necesite </a:t>
            </a:r>
            <a:r>
              <a:rPr lang="es-ES_tradnl" dirty="0" smtClean="0"/>
              <a:t>para compilar </a:t>
            </a:r>
            <a:r>
              <a:rPr lang="es-ES_tradnl" dirty="0" smtClean="0"/>
              <a:t>correctamente.</a:t>
            </a:r>
          </a:p>
          <a:p>
            <a:pPr algn="just"/>
            <a:r>
              <a:rPr lang="es-ES_tradnl" dirty="0" smtClean="0"/>
              <a:t>Especialmente, es necesaria la referencia a </a:t>
            </a:r>
            <a:r>
              <a:rPr lang="es-ES_tradnl" b="1" dirty="0" smtClean="0"/>
              <a:t>la clase que se va a serializar</a:t>
            </a:r>
            <a:r>
              <a:rPr lang="es-ES_tradnl" dirty="0" smtClean="0"/>
              <a:t>. La clase </a:t>
            </a:r>
            <a:r>
              <a:rPr lang="es-ES_tradnl" dirty="0" err="1" smtClean="0"/>
              <a:t>seriali</a:t>
            </a:r>
            <a:r>
              <a:rPr lang="es-ES_tradnl" dirty="0" err="1" smtClean="0"/>
              <a:t>z</a:t>
            </a:r>
            <a:r>
              <a:rPr lang="es-ES_tradnl" dirty="0" err="1" smtClean="0"/>
              <a:t>adora</a:t>
            </a:r>
            <a:r>
              <a:rPr lang="es-ES_tradnl" dirty="0" smtClean="0"/>
              <a:t> tiene que saber cómo encontrar esa clase (su ensamblado).</a:t>
            </a:r>
          </a:p>
          <a:p>
            <a:pPr algn="just"/>
            <a:r>
              <a:rPr lang="es-ES_tradnl" dirty="0" smtClean="0"/>
              <a:t>Hay que añadir una referencia a ese ensamblado antes de ejecutar la compilación. Si no, habrá un error: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14282" y="5286388"/>
            <a:ext cx="87154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´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ClaseASerializar´could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(are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err="1" smtClean="0"/>
              <a:t>CodeDOM</a:t>
            </a:r>
            <a:r>
              <a:rPr lang="es-ES_tradnl" dirty="0" smtClean="0"/>
              <a:t> tiene la solución; una clase que permite añadir parámetros a la compilación:</a:t>
            </a:r>
          </a:p>
          <a:p>
            <a:pPr algn="ctr"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CompilerParameters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usa para </a:t>
            </a:r>
            <a:r>
              <a:rPr lang="es-ES_tradnl" b="1" dirty="0" smtClean="0"/>
              <a:t>añadir referencias de ensamblados</a:t>
            </a:r>
            <a:r>
              <a:rPr lang="es-ES_tradnl" dirty="0" smtClean="0"/>
              <a:t>, y también para indicar que se genere </a:t>
            </a:r>
            <a:r>
              <a:rPr lang="es-ES_tradnl" b="1" dirty="0" smtClean="0"/>
              <a:t>en memoria</a:t>
            </a:r>
            <a:r>
              <a:rPr lang="es-ES_tradnl" dirty="0" smtClean="0"/>
              <a:t>: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cpObject.ReferencedAssemblies.Add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buNone/>
            </a:pP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cpOblect.GenerateInMemory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 = true;</a:t>
            </a:r>
            <a:endParaRPr lang="es-ES_tradnl" sz="26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Queremos saber cuál es la arquitectura más efectiva que tengan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</a:t>
            </a:r>
            <a:r>
              <a:rPr lang="es-ES_tradnl" sz="2800" dirty="0" smtClean="0"/>
              <a:t>serán los métodos que serializan </a:t>
            </a:r>
            <a:r>
              <a:rPr lang="es-ES_tradnl" sz="2800" dirty="0" smtClean="0"/>
              <a:t>(normales</a:t>
            </a:r>
            <a:r>
              <a:rPr lang="es-ES_tradnl" sz="2800" dirty="0" smtClean="0"/>
              <a:t>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</a:t>
            </a:r>
            <a:r>
              <a:rPr lang="es-ES_tradnl" sz="2800" dirty="0" smtClean="0"/>
              <a:t> El </a:t>
            </a:r>
            <a:r>
              <a:rPr lang="es-ES_tradnl" sz="2800" dirty="0" smtClean="0"/>
              <a:t>objeto a tratar se recibe por referencia o por valor </a:t>
            </a:r>
            <a:r>
              <a:rPr lang="es-ES_tradnl" sz="2800" dirty="0" smtClean="0"/>
              <a:t>¿?</a:t>
            </a:r>
            <a:endParaRPr lang="es-ES_tradn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Tras medir los tiempos de ejecución, llegamos a la conclusión de que la mejor forma de definir el serializador es ésta: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Tendrá dos métodos </a:t>
            </a:r>
            <a:r>
              <a:rPr lang="es-ES_tradnl" sz="3200" b="1" dirty="0" smtClean="0"/>
              <a:t>estáticos</a:t>
            </a:r>
            <a:r>
              <a:rPr lang="es-ES_tradnl" sz="3200" dirty="0" smtClean="0"/>
              <a:t>, encode y </a:t>
            </a:r>
            <a:r>
              <a:rPr lang="es-ES_tradnl" sz="3200" dirty="0" err="1" smtClean="0"/>
              <a:t>decode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Recibirá por </a:t>
            </a:r>
            <a:r>
              <a:rPr lang="es-ES_tradnl" sz="3200" b="1" dirty="0" smtClean="0"/>
              <a:t>referencia</a:t>
            </a:r>
            <a:r>
              <a:rPr lang="es-ES_tradnl" sz="3200" dirty="0" smtClean="0"/>
              <a:t> el objeto a serializar o deserializar.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Los métodos de extensión también son una opción válida, aunque requieren </a:t>
            </a:r>
            <a:r>
              <a:rPr lang="es-ES_tradnl" sz="3200" dirty="0" err="1" smtClean="0"/>
              <a:t>.Net</a:t>
            </a:r>
            <a:r>
              <a:rPr lang="es-ES_tradnl" sz="3200" dirty="0" smtClean="0"/>
              <a:t>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	Obtener un mecanismo para serializar objetos para un middleware.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velocidad del proceso 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representación de los objetos serializados en distintos formatos, incluso personalizados.</a:t>
            </a:r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428736"/>
            <a:ext cx="647696" cy="647696"/>
          </a:xfrm>
          <a:prstGeom prst="rect">
            <a:avLst/>
          </a:prstGeom>
        </p:spPr>
      </p:pic>
      <p:pic>
        <p:nvPicPr>
          <p:cNvPr id="14" name="13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857496"/>
            <a:ext cx="647696" cy="647696"/>
          </a:xfrm>
          <a:prstGeom prst="rect">
            <a:avLst/>
          </a:prstGeom>
        </p:spPr>
      </p:pic>
      <p:pic>
        <p:nvPicPr>
          <p:cNvPr id="15" name="14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4281502"/>
            <a:ext cx="647696" cy="647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crea la aplicación que generará el serializador particular para cualquier clase.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El constructor recibe el tipo objeto de la serialización.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capturan todos sus elementos, y para cada uno de ellos se va generando el código que lo serializa o </a:t>
            </a:r>
            <a:r>
              <a:rPr lang="es-ES_tradnl" sz="3200" dirty="0" err="1" smtClean="0"/>
              <a:t>deserializa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compila y ejecuta el código, devolviendo una instancia del serializador en un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r>
              <a:rPr lang="es-ES_tradnl" dirty="0" smtClean="0">
                <a:solidFill>
                  <a:schemeClr val="bg1"/>
                </a:solidFill>
              </a:rPr>
              <a:t/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b="1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</a:t>
            </a:r>
            <a:r>
              <a:rPr lang="es-ES_tradnl" sz="2400" i="1" dirty="0" smtClean="0"/>
              <a:t>internos </a:t>
            </a:r>
            <a:r>
              <a:rPr lang="es-ES_tradnl" sz="2400" i="1" dirty="0" smtClean="0"/>
              <a:t>de una clase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elementos del objeto, así como ejecutar sus métodos.</a:t>
            </a:r>
          </a:p>
          <a:p>
            <a:r>
              <a:rPr lang="es-ES_tradnl" dirty="0" smtClean="0"/>
              <a:t>Nos interesan las características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214282" y="2000240"/>
            <a:ext cx="3429024" cy="185738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0000"/>
                  </a:solidFill>
                </a:rPr>
                <a:t>ClaseBasica</a:t>
              </a:r>
              <a:endParaRPr lang="es-ES_tradnl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ClaseBasica</a:t>
            </a:r>
            <a:r>
              <a:rPr lang="es-ES_tradnl" dirty="0" err="1" smtClean="0"/>
              <a:t>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</a:t>
            </a:r>
            <a:r>
              <a:rPr lang="es-ES_tradnl" dirty="0" smtClean="0"/>
              <a:t>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+= </a:t>
            </a:r>
            <a:r>
              <a:rPr lang="en-US" dirty="0" smtClean="0">
                <a:solidFill>
                  <a:schemeClr val="bg1"/>
                </a:solidFill>
              </a:rPr>
              <a:t>obj.v2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smtClean="0"/>
              <a:t>	</a:t>
            </a:r>
            <a:r>
              <a:rPr lang="en-US" dirty="0" smtClean="0"/>
              <a:t>ref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String[]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  <a:endParaRPr lang="es-ES_tradnl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1214414" y="3571876"/>
            <a:ext cx="2428892" cy="100013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</a:t>
            </a:r>
            <a:r>
              <a:rPr lang="es-ES_tradnl" dirty="0" smtClean="0"/>
              <a:t>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String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+= </a:t>
            </a:r>
            <a:r>
              <a:rPr lang="en-US" dirty="0" smtClean="0">
                <a:solidFill>
                  <a:schemeClr val="bg1"/>
                </a:solidFill>
              </a:rPr>
              <a:t>obj.v2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smtClean="0"/>
              <a:t>	</a:t>
            </a:r>
            <a:r>
              <a:rPr lang="en-US" dirty="0" smtClean="0"/>
              <a:t>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String[]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str.Split</a:t>
            </a:r>
            <a:r>
              <a:rPr lang="en-US" dirty="0" smtClean="0">
                <a:solidFill>
                  <a:srgbClr val="FF0000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  <a:endParaRPr lang="es-ES_tradnl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</a:t>
            </a:r>
            <a:r>
              <a:rPr lang="es-ES_tradnl" dirty="0" smtClean="0"/>
              <a:t>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+= </a:t>
            </a:r>
            <a:r>
              <a:rPr lang="en-US" dirty="0" smtClean="0">
                <a:solidFill>
                  <a:schemeClr val="bg1"/>
                </a:solidFill>
              </a:rPr>
              <a:t>obj.v2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smtClean="0"/>
              <a:t>	</a:t>
            </a:r>
            <a:r>
              <a:rPr lang="en-US" dirty="0" smtClean="0"/>
              <a:t>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String[]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obj.v1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  <a:endParaRPr lang="es-ES_tradnl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</a:t>
            </a:r>
            <a:r>
              <a:rPr lang="es-ES_tradnl" dirty="0" smtClean="0"/>
              <a:t>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+= </a:t>
            </a:r>
            <a:r>
              <a:rPr lang="en-US" dirty="0" smtClean="0">
                <a:solidFill>
                  <a:srgbClr val="FF0000"/>
                </a:solidFill>
              </a:rPr>
              <a:t>obj.v2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smtClean="0">
                <a:solidFill>
                  <a:srgbClr val="FF0000"/>
                </a:solidFill>
              </a:rPr>
              <a:t>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smtClean="0"/>
              <a:t>	</a:t>
            </a:r>
            <a:r>
              <a:rPr lang="en-US" dirty="0" smtClean="0"/>
              <a:t>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String[]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obj.v2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  <a:endParaRPr lang="es-ES_tradnl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r>
              <a:rPr lang="es-ES_tradnl" dirty="0" smtClean="0"/>
              <a:t>()</a:t>
            </a:r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</a:t>
            </a:r>
            <a:r>
              <a:rPr lang="es-ES_tradnl" dirty="0" smtClean="0"/>
              <a:t>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smtClean="0"/>
              <a:t>+= </a:t>
            </a:r>
            <a:r>
              <a:rPr lang="en-US" dirty="0" smtClean="0"/>
              <a:t>obj.v2 </a:t>
            </a:r>
            <a:r>
              <a:rPr lang="en-US" dirty="0" smtClean="0"/>
              <a:t>+ </a:t>
            </a:r>
            <a:r>
              <a:rPr lang="en-US" dirty="0" smtClean="0"/>
              <a:t>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return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smtClean="0"/>
              <a:t>	</a:t>
            </a:r>
            <a:r>
              <a:rPr lang="en-US" dirty="0" smtClean="0"/>
              <a:t>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String[]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  <a:endParaRPr lang="es-ES_tradnl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</a:t>
            </a:r>
            <a:r>
              <a:rPr lang="es-ES_tradnl" dirty="0" smtClean="0"/>
              <a:t>una representación como conjunto de bytes, para </a:t>
            </a:r>
            <a:r>
              <a:rPr lang="es-ES_tradnl" dirty="0" smtClean="0"/>
              <a:t>almacenarlo o distribuirlo</a:t>
            </a:r>
            <a:r>
              <a:rPr lang="es-ES_tradnl" dirty="0" smtClean="0"/>
              <a:t>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</a:t>
            </a:r>
            <a:r>
              <a:rPr lang="es-ES_tradnl" dirty="0" smtClean="0"/>
              <a:t>de la representación con </a:t>
            </a:r>
            <a:r>
              <a:rPr lang="es-ES_tradnl" dirty="0" smtClean="0"/>
              <a:t>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3998790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de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</a:t>
            </a:r>
            <a:r>
              <a:rPr lang="es-ES_tradnl" dirty="0" smtClean="0"/>
              <a:t> </a:t>
            </a:r>
            <a:r>
              <a:rPr lang="es-ES_tradnl" dirty="0" smtClean="0"/>
              <a:t>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A continuación se compila el código y se instancia un objeto de ese tipo.</a:t>
            </a:r>
            <a:endParaRPr lang="es-ES_tradnl" dirty="0" smtClean="0"/>
          </a:p>
          <a:p>
            <a:r>
              <a:rPr lang="es-ES_tradnl" dirty="0" smtClean="0"/>
              <a:t>Ese objeto es la salida del programa, el serializador para ese tipo.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35 Grupo"/>
          <p:cNvGrpSpPr/>
          <p:nvPr/>
        </p:nvGrpSpPr>
        <p:grpSpPr>
          <a:xfrm>
            <a:off x="4054559" y="1759383"/>
            <a:ext cx="4446531" cy="4098509"/>
            <a:chOff x="3857620" y="2071678"/>
            <a:chExt cx="4446531" cy="4098509"/>
          </a:xfrm>
        </p:grpSpPr>
        <p:pic>
          <p:nvPicPr>
            <p:cNvPr id="1026" name="Picture 2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363545">
              <a:off x="6708359" y="5199773"/>
              <a:ext cx="1595792" cy="970414"/>
            </a:xfrm>
            <a:prstGeom prst="rect">
              <a:avLst/>
            </a:prstGeom>
            <a:noFill/>
          </p:spPr>
        </p:pic>
        <p:sp>
          <p:nvSpPr>
            <p:cNvPr id="1028" name="Document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214446" cy="16430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 smtClean="0"/>
            </a:p>
            <a:p>
              <a:endParaRPr lang="es-ES_tradnl" dirty="0" smtClean="0"/>
            </a:p>
            <a:p>
              <a:r>
                <a:rPr lang="es-ES_tradnl" dirty="0" err="1" smtClean="0"/>
                <a:t>strCodigo</a:t>
              </a:r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5143504" y="3786190"/>
              <a:ext cx="1143008" cy="974241"/>
              <a:chOff x="1632" y="1248"/>
              <a:chExt cx="2682" cy="2286"/>
            </a:xfrm>
          </p:grpSpPr>
          <p:sp>
            <p:nvSpPr>
              <p:cNvPr id="10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5" name="AutoShape 11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6" name="AutoShape 12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3929058" y="4071942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Compilar e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instanciar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86578" y="4578502"/>
              <a:ext cx="1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Devolver el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serializador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4" name="33 Flecha doblada"/>
            <p:cNvSpPr/>
            <p:nvPr/>
          </p:nvSpPr>
          <p:spPr>
            <a:xfrm rot="10800000" flipH="1">
              <a:off x="5715009" y="5000636"/>
              <a:ext cx="527498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35" name="34 Flecha doblada"/>
            <p:cNvSpPr/>
            <p:nvPr/>
          </p:nvSpPr>
          <p:spPr>
            <a:xfrm rot="5400000">
              <a:off x="5286379" y="3000373"/>
              <a:ext cx="785819" cy="50006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4686304" cy="37147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Dentro de una clase, </a:t>
            </a:r>
            <a:r>
              <a:rPr lang="es-ES_tradnl" dirty="0" err="1" smtClean="0"/>
              <a:t>Reflection</a:t>
            </a:r>
            <a:r>
              <a:rPr lang="es-ES_tradnl" dirty="0" smtClean="0"/>
              <a:t> diferencia sus miembros en </a:t>
            </a:r>
            <a:r>
              <a:rPr lang="es-ES_tradnl" b="1" dirty="0" smtClean="0"/>
              <a:t>Propiedades</a:t>
            </a:r>
            <a:r>
              <a:rPr lang="es-ES_tradnl" dirty="0" smtClean="0"/>
              <a:t> y </a:t>
            </a:r>
            <a:r>
              <a:rPr lang="es-ES_tradnl" b="1" dirty="0" smtClean="0"/>
              <a:t>Campos</a:t>
            </a:r>
          </a:p>
          <a:p>
            <a:pPr algn="just"/>
            <a:r>
              <a:rPr lang="es-ES_tradnl" dirty="0" smtClean="0"/>
              <a:t>Se trabaja de distinta manera con ambos, aunque tengan </a:t>
            </a:r>
            <a:r>
              <a:rPr lang="es-ES_tradnl" dirty="0" smtClean="0"/>
              <a:t> </a:t>
            </a:r>
            <a:r>
              <a:rPr lang="es-ES_tradnl" dirty="0" smtClean="0"/>
              <a:t>similares características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35729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215074" y="242886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MemberInfo</a:t>
            </a:r>
            <a:endParaRPr lang="es-ES_tradnl" dirty="0"/>
          </a:p>
        </p:txBody>
      </p:sp>
      <p:sp>
        <p:nvSpPr>
          <p:cNvPr id="14" name="13 Flecha izquierda, derecha y arriba"/>
          <p:cNvSpPr/>
          <p:nvPr/>
        </p:nvSpPr>
        <p:spPr>
          <a:xfrm>
            <a:off x="6500826" y="3071810"/>
            <a:ext cx="1216152" cy="850392"/>
          </a:xfrm>
          <a:prstGeom prst="leftRightUpArrow">
            <a:avLst>
              <a:gd name="adj1" fmla="val 1042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Triángulo isósceles"/>
          <p:cNvSpPr/>
          <p:nvPr/>
        </p:nvSpPr>
        <p:spPr>
          <a:xfrm>
            <a:off x="6858016" y="2928934"/>
            <a:ext cx="500066" cy="35719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doblada"/>
          <p:cNvSpPr/>
          <p:nvPr/>
        </p:nvSpPr>
        <p:spPr>
          <a:xfrm rot="5400000">
            <a:off x="7542389" y="3459007"/>
            <a:ext cx="50006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Flecha doblada"/>
          <p:cNvSpPr/>
          <p:nvPr/>
        </p:nvSpPr>
        <p:spPr>
          <a:xfrm rot="5400000" flipV="1">
            <a:off x="6204584" y="3510928"/>
            <a:ext cx="500066" cy="764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86380" y="421481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PropertyInfo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358082" y="4214818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FieldInfo</a:t>
            </a:r>
            <a:endParaRPr lang="es-ES_tradnl" dirty="0"/>
          </a:p>
        </p:txBody>
      </p:sp>
      <p:sp>
        <p:nvSpPr>
          <p:cNvPr id="18" name="17 Proceso"/>
          <p:cNvSpPr/>
          <p:nvPr/>
        </p:nvSpPr>
        <p:spPr>
          <a:xfrm>
            <a:off x="6572264" y="3286124"/>
            <a:ext cx="285752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Proceso"/>
          <p:cNvSpPr/>
          <p:nvPr/>
        </p:nvSpPr>
        <p:spPr>
          <a:xfrm>
            <a:off x="6572264" y="3786190"/>
            <a:ext cx="295276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Proceso"/>
          <p:cNvSpPr/>
          <p:nvPr/>
        </p:nvSpPr>
        <p:spPr>
          <a:xfrm>
            <a:off x="7215206" y="3357562"/>
            <a:ext cx="428628" cy="28575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Proceso"/>
          <p:cNvSpPr/>
          <p:nvPr/>
        </p:nvSpPr>
        <p:spPr>
          <a:xfrm>
            <a:off x="7367606" y="3786190"/>
            <a:ext cx="276228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En un principio se duplicaba el código para tratarlos por separado</a:t>
            </a:r>
          </a:p>
          <a:p>
            <a:pPr algn="just"/>
            <a:r>
              <a:rPr lang="es-ES_tradnl" dirty="0" smtClean="0"/>
              <a:t>Hasta que encontré el modo de generalizar el comportamiento, quedándome solo con los elementos internos de cada uno útiles para el código: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dirty="0" smtClean="0"/>
              <a:t>- tipo del miembro 		- nombre del miembro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 la hora de procesar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s-ES_tradnl" dirty="0" smtClean="0"/>
              <a:t> </a:t>
            </a:r>
            <a:r>
              <a:rPr lang="es-ES_tradnl" dirty="0" smtClean="0"/>
              <a:t>y otros tipos que implementan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s-ES_tradnl" dirty="0" smtClean="0"/>
              <a:t> hay dos vías muy dispares.</a:t>
            </a:r>
          </a:p>
          <a:p>
            <a:pPr algn="just"/>
            <a:r>
              <a:rPr lang="es-ES_tradnl" dirty="0" smtClean="0"/>
              <a:t>Para la serialización basta con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dirty="0" smtClean="0"/>
              <a:t> que recorra todos los elementos y los vaya guardando.</a:t>
            </a:r>
          </a:p>
          <a:p>
            <a:pPr algn="just"/>
            <a:r>
              <a:rPr lang="es-ES_tradnl" dirty="0" smtClean="0"/>
              <a:t>Para la deserialización, es necesario conocer el </a:t>
            </a:r>
            <a:r>
              <a:rPr lang="es-ES_tradnl" b="1" dirty="0" smtClean="0"/>
              <a:t>rango</a:t>
            </a:r>
            <a:r>
              <a:rPr lang="es-ES_tradnl" dirty="0" smtClean="0"/>
              <a:t> y los </a:t>
            </a:r>
            <a:r>
              <a:rPr lang="es-ES_tradnl" b="1" dirty="0" smtClean="0"/>
              <a:t>límites</a:t>
            </a:r>
            <a:r>
              <a:rPr lang="es-ES_tradnl" dirty="0" smtClean="0"/>
              <a:t> inferior y superior de cada rango para saber en qué índices va cada valor.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La solución pasa por guardar toda esa información previamente a los datos.</a:t>
            </a:r>
          </a:p>
          <a:p>
            <a:pPr algn="just"/>
            <a:r>
              <a:rPr lang="es-ES_tradnl" dirty="0" smtClean="0"/>
              <a:t>Así, primero se lee, se inicializa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esos valores, y a continuación se genera un bucle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dirty="0" smtClean="0"/>
              <a:t> para cada rango que vaya llenando cada elemento que haya en cada uno, desde el límite inferior hasta el límite superior.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 la hora de inicializar un </a:t>
            </a:r>
            <a:r>
              <a:rPr lang="es-ES_tradnl" dirty="0" err="1" smtClean="0"/>
              <a:t>array</a:t>
            </a:r>
            <a:r>
              <a:rPr lang="es-ES_tradnl" dirty="0" smtClean="0"/>
              <a:t>, si es anidado no funcionaba la sintaxis generada.</a:t>
            </a:r>
          </a:p>
          <a:p>
            <a:pPr algn="just"/>
            <a:r>
              <a:rPr lang="es-ES_tradnl" dirty="0" smtClean="0"/>
              <a:t>Hubo que buscar otro modo de instanciar los </a:t>
            </a:r>
            <a:r>
              <a:rPr lang="es-ES_tradnl" dirty="0" err="1" smtClean="0"/>
              <a:t>arrays</a:t>
            </a:r>
            <a:r>
              <a:rPr lang="es-ES_tradnl" dirty="0" smtClean="0"/>
              <a:t> para conseguir que se instanciara correctamente un </a:t>
            </a:r>
            <a:r>
              <a:rPr lang="es-ES_tradnl" dirty="0" err="1" smtClean="0"/>
              <a:t>array</a:t>
            </a:r>
            <a:r>
              <a:rPr lang="es-ES_tradnl" dirty="0" smtClean="0"/>
              <a:t> anidado.</a:t>
            </a:r>
          </a:p>
          <a:p>
            <a:pPr algn="just"/>
            <a:r>
              <a:rPr lang="es-ES_tradnl" dirty="0" smtClean="0"/>
              <a:t>La solución pasa por utilizar el método estático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Array.CreateInstance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Cómo inicializar </a:t>
            </a:r>
            <a:r>
              <a:rPr lang="es-ES_tradnl" sz="3200" b="1" dirty="0" err="1" smtClean="0"/>
              <a:t>arrays</a:t>
            </a:r>
            <a:r>
              <a:rPr lang="es-ES_tradnl" sz="3200" b="1" dirty="0" smtClean="0"/>
              <a:t> anidados (</a:t>
            </a:r>
            <a:r>
              <a:rPr lang="es-ES_tradnl" sz="3200" b="1" dirty="0" err="1" smtClean="0"/>
              <a:t>jagged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array</a:t>
            </a:r>
            <a:r>
              <a:rPr lang="es-ES_tradnl" sz="3200" b="1" dirty="0" smtClean="0"/>
              <a:t>)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 esta base se </a:t>
            </a:r>
            <a:r>
              <a:rPr lang="es-ES_tradnl" dirty="0" err="1" smtClean="0"/>
              <a:t>refactoriza</a:t>
            </a:r>
            <a:r>
              <a:rPr lang="es-ES_tradnl" dirty="0" smtClean="0"/>
              <a:t> el código para incluir funcionalidades adicionales.</a:t>
            </a:r>
          </a:p>
          <a:p>
            <a:r>
              <a:rPr lang="es-ES_tradnl" dirty="0" smtClean="0"/>
              <a:t>Soporte para el resto de tipos primitivos</a:t>
            </a:r>
          </a:p>
          <a:p>
            <a:r>
              <a:rPr lang="es-ES_tradnl" dirty="0" smtClean="0"/>
              <a:t>Soporte para elementos de tipos definidos por el programador.</a:t>
            </a:r>
          </a:p>
          <a:p>
            <a:r>
              <a:rPr lang="es-ES_tradnl" dirty="0" smtClean="0"/>
              <a:t>Uso de un </a:t>
            </a:r>
            <a:r>
              <a:rPr lang="es-ES_tradnl" dirty="0" err="1" smtClean="0"/>
              <a:t>Dictionary</a:t>
            </a:r>
            <a:r>
              <a:rPr lang="es-ES_tradnl" dirty="0" smtClean="0"/>
              <a:t> para almacenar todos los tipos para los que hay que crear serializador.</a:t>
            </a:r>
          </a:p>
          <a:p>
            <a:r>
              <a:rPr lang="es-ES_tradnl" dirty="0" smtClean="0"/>
              <a:t>Invocación dinámica de esos tipos.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ADICIONALES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</a:t>
            </a:r>
            <a:r>
              <a:rPr lang="es-ES_tradnl" sz="2800" dirty="0" smtClean="0"/>
              <a:t>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Interesa que </a:t>
            </a:r>
            <a:r>
              <a:rPr lang="es-ES_tradnl" sz="2800" dirty="0" smtClean="0"/>
              <a:t>la </a:t>
            </a:r>
            <a:r>
              <a:rPr lang="es-ES_tradnl" sz="2800" dirty="0" smtClean="0"/>
              <a:t>representación de </a:t>
            </a:r>
            <a:r>
              <a:rPr lang="es-ES_tradnl" sz="2800" dirty="0" smtClean="0"/>
              <a:t>los objetos </a:t>
            </a:r>
            <a:r>
              <a:rPr lang="es-ES_tradnl" sz="2800" dirty="0" smtClean="0"/>
              <a:t>serializados </a:t>
            </a:r>
            <a:r>
              <a:rPr lang="es-ES_tradnl" sz="2800" dirty="0" smtClean="0"/>
              <a:t>sea lo </a:t>
            </a:r>
            <a:r>
              <a:rPr lang="es-ES_tradnl" sz="2800" dirty="0" smtClean="0"/>
              <a:t>más reducida </a:t>
            </a:r>
            <a:r>
              <a:rPr lang="es-ES_tradnl" sz="2800" dirty="0" smtClean="0"/>
              <a:t>posible. </a:t>
            </a:r>
            <a:endParaRPr lang="es-ES_tradn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63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</a:t>
            </a:r>
            <a:r>
              <a:rPr lang="es-ES_tradnl" sz="2800" dirty="0" smtClean="0"/>
              <a:t>).</a:t>
            </a:r>
            <a:endParaRPr lang="es-ES_tradnl" sz="2800" dirty="0" smtClean="0"/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</a:t>
            </a:r>
            <a:r>
              <a:rPr lang="es-ES_tradnl" sz="2800" dirty="0" smtClean="0"/>
              <a:t>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Interesa que </a:t>
            </a:r>
            <a:r>
              <a:rPr lang="es-ES_tradnl" sz="2800" dirty="0" smtClean="0"/>
              <a:t>la </a:t>
            </a:r>
            <a:r>
              <a:rPr lang="es-ES_tradnl" sz="2800" dirty="0" smtClean="0"/>
              <a:t>representación de </a:t>
            </a:r>
            <a:r>
              <a:rPr lang="es-ES_tradnl" sz="2800" dirty="0" smtClean="0"/>
              <a:t>los objetos </a:t>
            </a:r>
            <a:r>
              <a:rPr lang="es-ES_tradnl" sz="2800" dirty="0" smtClean="0"/>
              <a:t>serializados </a:t>
            </a:r>
            <a:r>
              <a:rPr lang="es-ES_tradnl" sz="2800" dirty="0" smtClean="0"/>
              <a:t>sea lo </a:t>
            </a:r>
            <a:r>
              <a:rPr lang="es-ES_tradnl" sz="2800" dirty="0" smtClean="0"/>
              <a:t>más reducida </a:t>
            </a:r>
            <a:r>
              <a:rPr lang="es-ES_tradnl" sz="2800" dirty="0" smtClean="0"/>
              <a:t>posible. </a:t>
            </a:r>
            <a:endParaRPr lang="es-ES_tradn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</a:t>
            </a:r>
            <a:r>
              <a:rPr lang="es-ES_tradnl" dirty="0" smtClean="0"/>
              <a:t>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 analizado un grupo representativo de ellos:</a:t>
            </a:r>
            <a:endParaRPr lang="es-ES_tradnl" dirty="0" smtClean="0"/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</a:t>
            </a:r>
            <a:r>
              <a:rPr lang="es-ES_tradnl" dirty="0" smtClean="0"/>
              <a:t>representación del objeto serializado.</a:t>
            </a:r>
            <a:endParaRPr lang="es-ES_tradnl" dirty="0" smtClean="0"/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2" y="2714620"/>
          <a:ext cx="8072494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04"/>
                <a:gridCol w="792835"/>
                <a:gridCol w="936986"/>
                <a:gridCol w="936986"/>
                <a:gridCol w="955481"/>
                <a:gridCol w="2071702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62" name="6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000496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000496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4000496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4000496" y="313110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79" name="78 Rectángulo"/>
          <p:cNvSpPr/>
          <p:nvPr/>
        </p:nvSpPr>
        <p:spPr>
          <a:xfrm>
            <a:off x="4000496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3141943" y="384548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2" name="81 Rectángulo"/>
          <p:cNvSpPr/>
          <p:nvPr/>
        </p:nvSpPr>
        <p:spPr>
          <a:xfrm>
            <a:off x="3143240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3" name="82 Rectángulo"/>
          <p:cNvSpPr/>
          <p:nvPr/>
        </p:nvSpPr>
        <p:spPr>
          <a:xfrm>
            <a:off x="3143240" y="548856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4000496" y="428625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000496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000496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4927893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4927893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4927893" y="350043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4929190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4929190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5846675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5846675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847972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847972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212612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212612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213909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213909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5849269" y="427411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584926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721390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7213909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11060</TotalTime>
  <Words>3675</Words>
  <Application>Microsoft Office PowerPoint</Application>
  <PresentationFormat>Presentación en pantalla (4:3)</PresentationFormat>
  <Paragraphs>871</Paragraphs>
  <Slides>76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76</vt:i4>
      </vt:variant>
    </vt:vector>
  </HeadingPairs>
  <TitlesOfParts>
    <vt:vector size="78" baseType="lpstr">
      <vt:lpstr>Tema de Office</vt:lpstr>
      <vt:lpstr>Diseño personalizado</vt:lpstr>
      <vt:lpstr>HiperSerializer</vt:lpstr>
      <vt:lpstr>HIPERSERIALIZER</vt:lpstr>
      <vt:lpstr>LA NECESIDAD</vt:lpstr>
      <vt:lpstr>SERIALIZACIÓN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10</vt:lpstr>
      <vt:lpstr>LOS OBJETIVOS</vt:lpstr>
      <vt:lpstr>LOS OBJETIVOS</vt:lpstr>
      <vt:lpstr>LOS OBJETIVOS</vt:lpstr>
      <vt:lpstr>ANÁLISIS Y DESARROLLO</vt:lpstr>
      <vt:lpstr>Fase 1</vt:lpstr>
      <vt:lpstr>Diapositiva 16</vt:lpstr>
      <vt:lpstr>Diapositiva 17</vt:lpstr>
      <vt:lpstr>Diapositiva 18</vt:lpstr>
      <vt:lpstr>Diapositiva 19</vt:lpstr>
      <vt:lpstr>Fase 1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2</vt:lpstr>
      <vt:lpstr>Fase 2</vt:lpstr>
      <vt:lpstr>Fase 3</vt:lpstr>
      <vt:lpstr>Fase 3 REFLECTION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Fase 3 Problemas y soluciones</vt:lpstr>
      <vt:lpstr>Fase 3 Problemas y soluciones</vt:lpstr>
      <vt:lpstr>Fase 3 Problemas y soluciones</vt:lpstr>
      <vt:lpstr>Fase 3 Problemas y soluciones</vt:lpstr>
      <vt:lpstr>Fase 3 Problemas y soluciones</vt:lpstr>
      <vt:lpstr>Diapositiva 47</vt:lpstr>
      <vt:lpstr>Diapositiva 48</vt:lpstr>
      <vt:lpstr>CARACTERÍSTICAS ADICIONALES</vt:lpstr>
      <vt:lpstr>Diapositiva 50</vt:lpstr>
      <vt:lpstr>Generación del código generateSerializer()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MEJORAS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Diapositiva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333</cp:revision>
  <dcterms:created xsi:type="dcterms:W3CDTF">2015-06-16T17:39:47Z</dcterms:created>
  <dcterms:modified xsi:type="dcterms:W3CDTF">2015-06-28T23:49:55Z</dcterms:modified>
</cp:coreProperties>
</file>