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theme/themeOverride1.xml" ContentType="application/vnd.openxmlformats-officedocument.themeOverride+xml"/>
  <Override PartName="/ppt/charts/chart13.xml" ContentType="application/vnd.openxmlformats-officedocument.drawingml.char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7.xml" ContentType="application/vnd.openxmlformats-officedocument.drawingml.chart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charts/chart3.xml" ContentType="application/vnd.openxmlformats-officedocument.drawingml.char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10.xml" ContentType="application/vnd.openxmlformats-officedocument.drawingml.chart+xml"/>
  <Override PartName="/ppt/slides/slide89.xml" ContentType="application/vnd.openxmlformats-officedocument.presentationml.slide+xml"/>
  <Override PartName="/ppt/charts/chart4.xml" ContentType="application/vnd.openxmlformats-officedocument.drawingml.chart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charts/chart15.xml" ContentType="application/vnd.openxmlformats-officedocument.drawingml.char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  <Override PartName="/ppt/diagrams/quickStyle1.xml" ContentType="application/vnd.openxmlformats-officedocument.drawingml.diagramStyl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12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6.xml" ContentType="application/vnd.openxmlformats-officedocument.drawingml.chart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diagrams/data1.xml" ContentType="application/vnd.openxmlformats-officedocument.drawingml.diagramData+xml"/>
  <Override PartName="/ppt/charts/chart2.xml" ContentType="application/vnd.openxmlformats-officedocument.drawingml.chart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01"/>
  </p:notesMasterIdLst>
  <p:handoutMasterIdLst>
    <p:handoutMasterId r:id="rId102"/>
  </p:handoutMasterIdLst>
  <p:sldIdLst>
    <p:sldId id="256" r:id="rId3"/>
    <p:sldId id="268" r:id="rId4"/>
    <p:sldId id="311" r:id="rId5"/>
    <p:sldId id="360" r:id="rId6"/>
    <p:sldId id="370" r:id="rId7"/>
    <p:sldId id="371" r:id="rId8"/>
    <p:sldId id="378" r:id="rId9"/>
    <p:sldId id="386" r:id="rId10"/>
    <p:sldId id="367" r:id="rId11"/>
    <p:sldId id="382" r:id="rId12"/>
    <p:sldId id="366" r:id="rId13"/>
    <p:sldId id="392" r:id="rId14"/>
    <p:sldId id="390" r:id="rId15"/>
    <p:sldId id="364" r:id="rId16"/>
    <p:sldId id="363" r:id="rId17"/>
    <p:sldId id="393" r:id="rId18"/>
    <p:sldId id="395" r:id="rId19"/>
    <p:sldId id="394" r:id="rId20"/>
    <p:sldId id="400" r:id="rId21"/>
    <p:sldId id="401" r:id="rId22"/>
    <p:sldId id="402" r:id="rId23"/>
    <p:sldId id="265" r:id="rId24"/>
    <p:sldId id="266" r:id="rId25"/>
    <p:sldId id="267" r:id="rId26"/>
    <p:sldId id="306" r:id="rId27"/>
    <p:sldId id="317" r:id="rId28"/>
    <p:sldId id="316" r:id="rId29"/>
    <p:sldId id="403" r:id="rId30"/>
    <p:sldId id="404" r:id="rId31"/>
    <p:sldId id="405" r:id="rId32"/>
    <p:sldId id="406" r:id="rId33"/>
    <p:sldId id="407" r:id="rId34"/>
    <p:sldId id="408" r:id="rId35"/>
    <p:sldId id="409" r:id="rId36"/>
    <p:sldId id="410" r:id="rId37"/>
    <p:sldId id="411" r:id="rId38"/>
    <p:sldId id="412" r:id="rId39"/>
    <p:sldId id="413" r:id="rId40"/>
    <p:sldId id="414" r:id="rId41"/>
    <p:sldId id="323" r:id="rId42"/>
    <p:sldId id="318" r:id="rId43"/>
    <p:sldId id="319" r:id="rId44"/>
    <p:sldId id="320" r:id="rId45"/>
    <p:sldId id="321" r:id="rId46"/>
    <p:sldId id="322" r:id="rId47"/>
    <p:sldId id="324" r:id="rId48"/>
    <p:sldId id="326" r:id="rId49"/>
    <p:sldId id="325" r:id="rId50"/>
    <p:sldId id="327" r:id="rId51"/>
    <p:sldId id="328" r:id="rId52"/>
    <p:sldId id="329" r:id="rId53"/>
    <p:sldId id="331" r:id="rId54"/>
    <p:sldId id="332" r:id="rId55"/>
    <p:sldId id="333" r:id="rId56"/>
    <p:sldId id="335" r:id="rId57"/>
    <p:sldId id="336" r:id="rId58"/>
    <p:sldId id="271" r:id="rId59"/>
    <p:sldId id="345" r:id="rId60"/>
    <p:sldId id="347" r:id="rId61"/>
    <p:sldId id="348" r:id="rId62"/>
    <p:sldId id="349" r:id="rId63"/>
    <p:sldId id="350" r:id="rId64"/>
    <p:sldId id="351" r:id="rId65"/>
    <p:sldId id="330" r:id="rId66"/>
    <p:sldId id="346" r:id="rId67"/>
    <p:sldId id="376" r:id="rId68"/>
    <p:sldId id="396" r:id="rId69"/>
    <p:sldId id="397" r:id="rId70"/>
    <p:sldId id="398" r:id="rId71"/>
    <p:sldId id="399" r:id="rId72"/>
    <p:sldId id="274" r:id="rId73"/>
    <p:sldId id="284" r:id="rId74"/>
    <p:sldId id="285" r:id="rId75"/>
    <p:sldId id="289" r:id="rId76"/>
    <p:sldId id="308" r:id="rId77"/>
    <p:sldId id="309" r:id="rId78"/>
    <p:sldId id="276" r:id="rId79"/>
    <p:sldId id="275" r:id="rId80"/>
    <p:sldId id="279" r:id="rId81"/>
    <p:sldId id="280" r:id="rId82"/>
    <p:sldId id="278" r:id="rId83"/>
    <p:sldId id="290" r:id="rId84"/>
    <p:sldId id="291" r:id="rId85"/>
    <p:sldId id="292" r:id="rId86"/>
    <p:sldId id="296" r:id="rId87"/>
    <p:sldId id="298" r:id="rId88"/>
    <p:sldId id="303" r:id="rId89"/>
    <p:sldId id="359" r:id="rId90"/>
    <p:sldId id="362" r:id="rId91"/>
    <p:sldId id="305" r:id="rId92"/>
    <p:sldId id="36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89427" autoAdjust="0"/>
  </p:normalViewPr>
  <p:slideViewPr>
    <p:cSldViewPr>
      <p:cViewPr varScale="1">
        <p:scale>
          <a:sx n="61" d="100"/>
          <a:sy n="61" d="100"/>
        </p:scale>
        <p:origin x="-154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</c:f>
              <c:strCache>
                <c:ptCount val="1"/>
                <c:pt idx="0">
                  <c:v>Clase01Basica (Encode)</c:v>
                </c:pt>
              </c:strCache>
            </c:strRef>
          </c:tx>
          <c:cat>
            <c:strRef>
              <c:f>comparativa!$B$1:$J$1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 (*)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comparativa!$B$2:$J$2</c:f>
              <c:numCache>
                <c:formatCode>General</c:formatCode>
                <c:ptCount val="9"/>
                <c:pt idx="0">
                  <c:v>708</c:v>
                </c:pt>
                <c:pt idx="1">
                  <c:v>2478</c:v>
                </c:pt>
                <c:pt idx="2">
                  <c:v>2269</c:v>
                </c:pt>
                <c:pt idx="3">
                  <c:v>103</c:v>
                </c:pt>
                <c:pt idx="4">
                  <c:v>2849.3333333333644</c:v>
                </c:pt>
                <c:pt idx="5">
                  <c:v>1665.3333333333239</c:v>
                </c:pt>
                <c:pt idx="6">
                  <c:v>123</c:v>
                </c:pt>
                <c:pt idx="7">
                  <c:v>43</c:v>
                </c:pt>
                <c:pt idx="8">
                  <c:v>69</c:v>
                </c:pt>
              </c:numCache>
            </c:numRef>
          </c:val>
        </c:ser>
        <c:axId val="70660480"/>
        <c:axId val="70662016"/>
      </c:barChart>
      <c:catAx>
        <c:axId val="7066048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0662016"/>
        <c:crosses val="autoZero"/>
        <c:auto val="1"/>
        <c:lblAlgn val="ctr"/>
        <c:lblOffset val="100"/>
      </c:catAx>
      <c:valAx>
        <c:axId val="7066201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0660480"/>
        <c:crosses val="autoZero"/>
        <c:crossBetween val="between"/>
      </c:valAx>
    </c:plotArea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Clase03Arrays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1">
                  <c:v>1436</c:v>
                </c:pt>
                <c:pt idx="4">
                  <c:v>3775.6666666666451</c:v>
                </c:pt>
                <c:pt idx="5">
                  <c:v>3642</c:v>
                </c:pt>
                <c:pt idx="7">
                  <c:v>241</c:v>
                </c:pt>
                <c:pt idx="8">
                  <c:v>508</c:v>
                </c:pt>
              </c:numCache>
            </c:numRef>
          </c:val>
        </c:ser>
        <c:axId val="73962240"/>
        <c:axId val="73963776"/>
      </c:barChart>
      <c:catAx>
        <c:axId val="7396224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3963776"/>
        <c:crosses val="autoZero"/>
        <c:auto val="1"/>
        <c:lblAlgn val="ctr"/>
        <c:lblOffset val="100"/>
      </c:catAx>
      <c:valAx>
        <c:axId val="7396377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3962240"/>
        <c:crosses val="autoZero"/>
        <c:crossBetween val="between"/>
      </c:valAx>
    </c:plotArea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tx>
        <c:rich>
          <a:bodyPr/>
          <a:lstStyle/>
          <a:p>
            <a:pPr>
              <a:defRPr lang="es-ES_tradnl"/>
            </a:pPr>
            <a:r>
              <a:rPr lang="en-US" sz="1800" b="1" i="0" baseline="0" dirty="0" smtClean="0"/>
              <a:t>Clase03Arrays (Decode)</a:t>
            </a:r>
            <a:endParaRPr lang="es-ES_tradnl" dirty="0"/>
          </a:p>
        </c:rich>
      </c:tx>
      <c:layout/>
    </c:title>
    <c:plotArea>
      <c:layout/>
      <c:barChart>
        <c:barDir val="col"/>
        <c:grouping val="clustered"/>
        <c:ser>
          <c:idx val="1"/>
          <c:order val="1"/>
          <c:cat>
            <c:multiLvlStrRef>
              <c:f>Hoja1!$B$1:$J$1</c:f>
            </c:multiLvlStrRef>
          </c:cat>
          <c:val>
            <c:numRef>
              <c:f>Hoja1!$B$3:$J$3</c:f>
            </c:numRef>
          </c:val>
        </c:ser>
        <c:ser>
          <c:idx val="0"/>
          <c:order val="0"/>
          <c:tx>
            <c:strRef>
              <c:f>Hoja1!$A$2</c:f>
              <c:strCache>
                <c:ptCount val="1"/>
                <c:pt idx="0">
                  <c:v>Clase03Arrays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1">
                  <c:v>1436</c:v>
                </c:pt>
                <c:pt idx="4">
                  <c:v>3775.6666666666451</c:v>
                </c:pt>
                <c:pt idx="5">
                  <c:v>3642</c:v>
                </c:pt>
                <c:pt idx="7">
                  <c:v>241</c:v>
                </c:pt>
                <c:pt idx="8">
                  <c:v>508</c:v>
                </c:pt>
              </c:numCache>
            </c:numRef>
          </c:val>
        </c:ser>
        <c:axId val="73865856"/>
        <c:axId val="73871744"/>
      </c:barChart>
      <c:catAx>
        <c:axId val="7386585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3871744"/>
        <c:crosses val="autoZero"/>
        <c:auto val="1"/>
        <c:lblAlgn val="ctr"/>
        <c:lblOffset val="100"/>
      </c:catAx>
      <c:valAx>
        <c:axId val="7387174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3865856"/>
        <c:crosses val="autoZero"/>
        <c:crossBetween val="between"/>
      </c:valAx>
    </c:plotArea>
    <c:plotVisOnly val="1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Clase04Struct (Decode)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1455</c:v>
                </c:pt>
                <c:pt idx="1">
                  <c:v>1195</c:v>
                </c:pt>
                <c:pt idx="2">
                  <c:v>2368</c:v>
                </c:pt>
                <c:pt idx="3">
                  <c:v>230</c:v>
                </c:pt>
                <c:pt idx="4">
                  <c:v>1366</c:v>
                </c:pt>
                <c:pt idx="5">
                  <c:v>1157</c:v>
                </c:pt>
                <c:pt idx="7">
                  <c:v>40</c:v>
                </c:pt>
                <c:pt idx="8">
                  <c:v>1022</c:v>
                </c:pt>
              </c:numCache>
            </c:numRef>
          </c:val>
        </c:ser>
        <c:axId val="73908224"/>
        <c:axId val="73909760"/>
      </c:barChart>
      <c:catAx>
        <c:axId val="7390822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3909760"/>
        <c:crosses val="autoZero"/>
        <c:auto val="1"/>
        <c:lblAlgn val="ctr"/>
        <c:lblOffset val="100"/>
      </c:catAx>
      <c:valAx>
        <c:axId val="7390976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3908224"/>
        <c:crosses val="autoZero"/>
        <c:crossBetween val="between"/>
      </c:valAx>
    </c:plotArea>
    <c:plotVisOnly val="1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Hoja1!$A$6</c:f>
              <c:strCache>
                <c:ptCount val="1"/>
                <c:pt idx="0">
                  <c:v>Clase05Clase (Decode)</c:v>
                </c:pt>
              </c:strCache>
            </c:strRef>
          </c:tx>
          <c:cat>
            <c:strRef>
              <c:f>Hoja1!$B$5:$J$5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Hoja1!$B$6:$J$6</c:f>
              <c:numCache>
                <c:formatCode>General</c:formatCode>
                <c:ptCount val="9"/>
                <c:pt idx="0">
                  <c:v>1596</c:v>
                </c:pt>
                <c:pt idx="1">
                  <c:v>1238</c:v>
                </c:pt>
                <c:pt idx="2">
                  <c:v>3163</c:v>
                </c:pt>
                <c:pt idx="3">
                  <c:v>271</c:v>
                </c:pt>
                <c:pt idx="4">
                  <c:v>2615</c:v>
                </c:pt>
                <c:pt idx="5">
                  <c:v>1481</c:v>
                </c:pt>
                <c:pt idx="7">
                  <c:v>47</c:v>
                </c:pt>
                <c:pt idx="8">
                  <c:v>1143</c:v>
                </c:pt>
              </c:numCache>
            </c:numRef>
          </c:val>
        </c:ser>
        <c:axId val="74019968"/>
        <c:axId val="74021504"/>
      </c:barChart>
      <c:catAx>
        <c:axId val="7401996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4021504"/>
        <c:crosses val="autoZero"/>
        <c:auto val="1"/>
        <c:lblAlgn val="ctr"/>
        <c:lblOffset val="100"/>
      </c:catAx>
      <c:valAx>
        <c:axId val="7402150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4019968"/>
        <c:crosses val="autoZero"/>
        <c:crossBetween val="between"/>
      </c:valAx>
    </c:plotArea>
    <c:plotVisOnly val="1"/>
  </c:chart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comparativa!$A$23</c:f>
              <c:strCache>
                <c:ptCount val="1"/>
                <c:pt idx="0">
                  <c:v>Clase06ClaseDerivada (Encode)</c:v>
                </c:pt>
              </c:strCache>
            </c:strRef>
          </c:tx>
          <c:cat>
            <c:strRef>
              <c:f>comparativa!$B$22:$J$22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comparativa!$B$23:$J$23</c:f>
              <c:numCache>
                <c:formatCode>General</c:formatCode>
                <c:ptCount val="9"/>
                <c:pt idx="0">
                  <c:v>395</c:v>
                </c:pt>
                <c:pt idx="1">
                  <c:v>403</c:v>
                </c:pt>
                <c:pt idx="2">
                  <c:v>1234</c:v>
                </c:pt>
                <c:pt idx="3">
                  <c:v>172</c:v>
                </c:pt>
                <c:pt idx="4">
                  <c:v>1561.3333333333246</c:v>
                </c:pt>
                <c:pt idx="5">
                  <c:v>1466.8333333333246</c:v>
                </c:pt>
                <c:pt idx="6">
                  <c:v>16</c:v>
                </c:pt>
                <c:pt idx="7">
                  <c:v>12</c:v>
                </c:pt>
                <c:pt idx="8">
                  <c:v>26</c:v>
                </c:pt>
              </c:numCache>
            </c:numRef>
          </c:val>
        </c:ser>
        <c:axId val="74033408"/>
        <c:axId val="74055680"/>
      </c:barChart>
      <c:catAx>
        <c:axId val="7403340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4055680"/>
        <c:crosses val="autoZero"/>
        <c:auto val="1"/>
        <c:lblAlgn val="ctr"/>
        <c:lblOffset val="100"/>
      </c:catAx>
      <c:valAx>
        <c:axId val="7405568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4033408"/>
        <c:crosses val="autoZero"/>
        <c:crossBetween val="between"/>
      </c:valAx>
    </c:plotArea>
    <c:plotVisOnly val="1"/>
  </c:chart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comparativa!$A$27</c:f>
              <c:strCache>
                <c:ptCount val="1"/>
                <c:pt idx="0">
                  <c:v>Clase06ClaseDerivada (Decode)</c:v>
                </c:pt>
              </c:strCache>
            </c:strRef>
          </c:tx>
          <c:cat>
            <c:strRef>
              <c:f>comparativa!$B$26:$J$26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comparativa!$B$27:$J$27</c:f>
              <c:numCache>
                <c:formatCode>General</c:formatCode>
                <c:ptCount val="9"/>
                <c:pt idx="0">
                  <c:v>1547</c:v>
                </c:pt>
                <c:pt idx="1">
                  <c:v>1182</c:v>
                </c:pt>
                <c:pt idx="2">
                  <c:v>2526</c:v>
                </c:pt>
                <c:pt idx="3">
                  <c:v>282</c:v>
                </c:pt>
                <c:pt idx="4">
                  <c:v>2040</c:v>
                </c:pt>
                <c:pt idx="5">
                  <c:v>1499</c:v>
                </c:pt>
                <c:pt idx="6">
                  <c:v>31</c:v>
                </c:pt>
                <c:pt idx="7">
                  <c:v>25</c:v>
                </c:pt>
                <c:pt idx="8">
                  <c:v>421</c:v>
                </c:pt>
              </c:numCache>
            </c:numRef>
          </c:val>
        </c:ser>
        <c:axId val="74063232"/>
        <c:axId val="74093696"/>
      </c:barChart>
      <c:catAx>
        <c:axId val="7406323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4093696"/>
        <c:crosses val="autoZero"/>
        <c:auto val="1"/>
        <c:lblAlgn val="ctr"/>
        <c:lblOffset val="100"/>
      </c:catAx>
      <c:valAx>
        <c:axId val="7409369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4063232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comparativa!$A$3</c:f>
              <c:strCache>
                <c:ptCount val="1"/>
                <c:pt idx="0">
                  <c:v>Clase01Basica (Decode)</c:v>
                </c:pt>
              </c:strCache>
            </c:strRef>
          </c:tx>
          <c:cat>
            <c:strRef>
              <c:f>comparativa!$B$1:$J$1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 (*)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comparativa!$B$3:$J$3</c:f>
              <c:numCache>
                <c:formatCode>General</c:formatCode>
                <c:ptCount val="9"/>
                <c:pt idx="0">
                  <c:v>2198</c:v>
                </c:pt>
                <c:pt idx="1">
                  <c:v>2158</c:v>
                </c:pt>
                <c:pt idx="2">
                  <c:v>4190</c:v>
                </c:pt>
                <c:pt idx="3">
                  <c:v>270</c:v>
                </c:pt>
                <c:pt idx="4">
                  <c:v>1638</c:v>
                </c:pt>
                <c:pt idx="5">
                  <c:v>1565</c:v>
                </c:pt>
                <c:pt idx="6">
                  <c:v>22</c:v>
                </c:pt>
                <c:pt idx="7">
                  <c:v>53</c:v>
                </c:pt>
                <c:pt idx="8">
                  <c:v>562</c:v>
                </c:pt>
              </c:numCache>
            </c:numRef>
          </c:val>
        </c:ser>
        <c:axId val="70686976"/>
        <c:axId val="70705152"/>
      </c:barChart>
      <c:catAx>
        <c:axId val="7068697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0705152"/>
        <c:crosses val="autoZero"/>
        <c:auto val="1"/>
        <c:lblAlgn val="ctr"/>
        <c:lblOffset val="100"/>
      </c:catAx>
      <c:valAx>
        <c:axId val="7070515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0686976"/>
        <c:crosses val="autoZero"/>
        <c:crossBetween val="between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Clase04Struct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403</c:v>
                </c:pt>
                <c:pt idx="1">
                  <c:v>1109</c:v>
                </c:pt>
                <c:pt idx="2">
                  <c:v>895</c:v>
                </c:pt>
                <c:pt idx="3">
                  <c:v>65</c:v>
                </c:pt>
                <c:pt idx="4">
                  <c:v>1075.3333333333242</c:v>
                </c:pt>
                <c:pt idx="5">
                  <c:v>1077.3333333333242</c:v>
                </c:pt>
                <c:pt idx="7">
                  <c:v>16</c:v>
                </c:pt>
                <c:pt idx="8">
                  <c:v>78</c:v>
                </c:pt>
              </c:numCache>
            </c:numRef>
          </c:val>
        </c:ser>
        <c:axId val="70799360"/>
        <c:axId val="70800896"/>
      </c:barChart>
      <c:catAx>
        <c:axId val="7079936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0800896"/>
        <c:crosses val="autoZero"/>
        <c:auto val="1"/>
        <c:lblAlgn val="ctr"/>
        <c:lblOffset val="100"/>
      </c:catAx>
      <c:valAx>
        <c:axId val="7080089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0799360"/>
        <c:crosses val="autoZero"/>
        <c:crossBetween val="between"/>
      </c:valAx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Clase05Clase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442</c:v>
                </c:pt>
                <c:pt idx="1">
                  <c:v>499</c:v>
                </c:pt>
                <c:pt idx="2">
                  <c:v>794</c:v>
                </c:pt>
                <c:pt idx="3">
                  <c:v>189</c:v>
                </c:pt>
                <c:pt idx="4">
                  <c:v>1226.4000000000001</c:v>
                </c:pt>
                <c:pt idx="5">
                  <c:v>1383</c:v>
                </c:pt>
                <c:pt idx="7">
                  <c:v>18</c:v>
                </c:pt>
                <c:pt idx="8">
                  <c:v>77</c:v>
                </c:pt>
              </c:numCache>
            </c:numRef>
          </c:val>
        </c:ser>
        <c:axId val="73663616"/>
        <c:axId val="73665152"/>
      </c:barChart>
      <c:catAx>
        <c:axId val="7366361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3665152"/>
        <c:crosses val="autoZero"/>
        <c:auto val="1"/>
        <c:lblAlgn val="ctr"/>
        <c:lblOffset val="100"/>
      </c:catAx>
      <c:valAx>
        <c:axId val="7366515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3663616"/>
        <c:crosses val="autoZero"/>
        <c:crossBetween val="between"/>
      </c:valAx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</c:f>
              <c:strCache>
                <c:ptCount val="1"/>
                <c:pt idx="0">
                  <c:v>Clase07ClaseConTodo (Encode)</c:v>
                </c:pt>
              </c:strCache>
            </c:strRef>
          </c:tx>
          <c:cat>
            <c:strRef>
              <c:f>comparativa!$B$1:$J$1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Nuestro (CSV)</c:v>
                </c:pt>
                <c:pt idx="8">
                  <c:v>Nuestro (XML)</c:v>
                </c:pt>
              </c:strCache>
            </c:strRef>
          </c:cat>
          <c:val>
            <c:numRef>
              <c:f>comparativa!$B$2:$J$2</c:f>
              <c:numCache>
                <c:formatCode>General</c:formatCode>
                <c:ptCount val="9"/>
                <c:pt idx="1">
                  <c:v>583</c:v>
                </c:pt>
                <c:pt idx="2">
                  <c:v>525</c:v>
                </c:pt>
                <c:pt idx="3">
                  <c:v>412</c:v>
                </c:pt>
                <c:pt idx="4">
                  <c:v>711.6</c:v>
                </c:pt>
                <c:pt idx="5">
                  <c:v>720.2</c:v>
                </c:pt>
                <c:pt idx="6">
                  <c:v>71</c:v>
                </c:pt>
                <c:pt idx="7">
                  <c:v>70</c:v>
                </c:pt>
                <c:pt idx="8">
                  <c:v>123</c:v>
                </c:pt>
              </c:numCache>
            </c:numRef>
          </c:val>
        </c:ser>
        <c:axId val="73685248"/>
        <c:axId val="73695232"/>
      </c:barChart>
      <c:catAx>
        <c:axId val="7368524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3695232"/>
        <c:crosses val="autoZero"/>
        <c:auto val="1"/>
        <c:lblAlgn val="ctr"/>
        <c:lblOffset val="100"/>
      </c:catAx>
      <c:valAx>
        <c:axId val="7369523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3685248"/>
        <c:crosses val="autoZero"/>
        <c:crossBetween val="between"/>
      </c:valAx>
    </c:plotArea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comparativa!$A$23</c:f>
              <c:strCache>
                <c:ptCount val="1"/>
                <c:pt idx="0">
                  <c:v>Clase07ClaseConTodo (Decode)</c:v>
                </c:pt>
              </c:strCache>
            </c:strRef>
          </c:tx>
          <c:cat>
            <c:strRef>
              <c:f>comparativa!$B$22:$J$22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Nuestro (CSV)</c:v>
                </c:pt>
                <c:pt idx="8">
                  <c:v>Nuestro (XML)</c:v>
                </c:pt>
              </c:strCache>
            </c:strRef>
          </c:cat>
          <c:val>
            <c:numRef>
              <c:f>comparativa!$B$23:$J$23</c:f>
              <c:numCache>
                <c:formatCode>General</c:formatCode>
                <c:ptCount val="9"/>
                <c:pt idx="1">
                  <c:v>1699</c:v>
                </c:pt>
                <c:pt idx="2">
                  <c:v>3496</c:v>
                </c:pt>
                <c:pt idx="3">
                  <c:v>656</c:v>
                </c:pt>
                <c:pt idx="4">
                  <c:v>2548</c:v>
                </c:pt>
                <c:pt idx="5">
                  <c:v>2011</c:v>
                </c:pt>
                <c:pt idx="6">
                  <c:v>41</c:v>
                </c:pt>
                <c:pt idx="7">
                  <c:v>248</c:v>
                </c:pt>
                <c:pt idx="8">
                  <c:v>1050</c:v>
                </c:pt>
              </c:numCache>
            </c:numRef>
          </c:val>
        </c:ser>
        <c:axId val="73731456"/>
        <c:axId val="73737344"/>
      </c:barChart>
      <c:catAx>
        <c:axId val="7373145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3737344"/>
        <c:crosses val="autoZero"/>
        <c:auto val="1"/>
        <c:lblAlgn val="ctr"/>
        <c:lblOffset val="100"/>
      </c:catAx>
      <c:valAx>
        <c:axId val="7373734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3731456"/>
        <c:crosses val="autoZero"/>
        <c:crossBetween val="between"/>
      </c:valAx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comparativa!$A$27</c:f>
              <c:strCache>
                <c:ptCount val="1"/>
                <c:pt idx="0">
                  <c:v>Clase06ClaseDerivada (Decode)</c:v>
                </c:pt>
              </c:strCache>
            </c:strRef>
          </c:tx>
          <c:cat>
            <c:strRef>
              <c:f>comparativa!$B$26:$J$26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comparativa!$B$27:$J$27</c:f>
              <c:numCache>
                <c:formatCode>General</c:formatCode>
                <c:ptCount val="9"/>
                <c:pt idx="0">
                  <c:v>1547</c:v>
                </c:pt>
                <c:pt idx="1">
                  <c:v>1182</c:v>
                </c:pt>
                <c:pt idx="2">
                  <c:v>2526</c:v>
                </c:pt>
                <c:pt idx="3">
                  <c:v>282</c:v>
                </c:pt>
                <c:pt idx="4">
                  <c:v>2040</c:v>
                </c:pt>
                <c:pt idx="5">
                  <c:v>1499</c:v>
                </c:pt>
                <c:pt idx="6">
                  <c:v>31</c:v>
                </c:pt>
                <c:pt idx="7">
                  <c:v>25</c:v>
                </c:pt>
                <c:pt idx="8">
                  <c:v>421</c:v>
                </c:pt>
              </c:numCache>
            </c:numRef>
          </c:val>
        </c:ser>
        <c:axId val="73777920"/>
        <c:axId val="73779456"/>
      </c:barChart>
      <c:catAx>
        <c:axId val="7377792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3779456"/>
        <c:crosses val="autoZero"/>
        <c:auto val="1"/>
        <c:lblAlgn val="ctr"/>
        <c:lblOffset val="100"/>
      </c:catAx>
      <c:valAx>
        <c:axId val="7377945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3777920"/>
        <c:crosses val="autoZero"/>
        <c:crossBetween val="between"/>
      </c:valAx>
    </c:plotArea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tx>
        <c:rich>
          <a:bodyPr/>
          <a:lstStyle/>
          <a:p>
            <a:pPr>
              <a:defRPr lang="es-ES_tradnl"/>
            </a:pPr>
            <a:r>
              <a:rPr lang="es-ES_tradnl" dirty="0"/>
              <a:t>Clase02ArrayNormal </a:t>
            </a:r>
            <a:r>
              <a:rPr lang="es-ES_tradnl" dirty="0" smtClean="0"/>
              <a:t>(Encode)</a:t>
            </a:r>
            <a:endParaRPr lang="es-ES_tradnl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Clase02ArrayNormal (Decode)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3049</c:v>
                </c:pt>
                <c:pt idx="1">
                  <c:v>1496</c:v>
                </c:pt>
                <c:pt idx="2">
                  <c:v>3371</c:v>
                </c:pt>
                <c:pt idx="4">
                  <c:v>3330</c:v>
                </c:pt>
                <c:pt idx="5">
                  <c:v>1894</c:v>
                </c:pt>
                <c:pt idx="6">
                  <c:v>22</c:v>
                </c:pt>
                <c:pt idx="7">
                  <c:v>250</c:v>
                </c:pt>
                <c:pt idx="8">
                  <c:v>1101</c:v>
                </c:pt>
              </c:numCache>
            </c:numRef>
          </c:val>
        </c:ser>
        <c:axId val="73357184"/>
        <c:axId val="73358720"/>
      </c:barChart>
      <c:catAx>
        <c:axId val="7335718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3358720"/>
        <c:crosses val="autoZero"/>
        <c:auto val="1"/>
        <c:lblAlgn val="ctr"/>
        <c:lblOffset val="100"/>
      </c:catAx>
      <c:valAx>
        <c:axId val="7335872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3357184"/>
        <c:crosses val="autoZero"/>
        <c:crossBetween val="between"/>
      </c:valAx>
    </c:plotArea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Clase02ArrayNormal (Decode)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3049</c:v>
                </c:pt>
                <c:pt idx="1">
                  <c:v>1496</c:v>
                </c:pt>
                <c:pt idx="2">
                  <c:v>3371</c:v>
                </c:pt>
                <c:pt idx="4">
                  <c:v>3330</c:v>
                </c:pt>
                <c:pt idx="5">
                  <c:v>1894</c:v>
                </c:pt>
                <c:pt idx="6">
                  <c:v>22</c:v>
                </c:pt>
                <c:pt idx="7">
                  <c:v>250</c:v>
                </c:pt>
                <c:pt idx="8">
                  <c:v>1101</c:v>
                </c:pt>
              </c:numCache>
            </c:numRef>
          </c:val>
        </c:ser>
        <c:axId val="73374720"/>
        <c:axId val="73929472"/>
      </c:barChart>
      <c:catAx>
        <c:axId val="7337472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3929472"/>
        <c:crosses val="autoZero"/>
        <c:auto val="1"/>
        <c:lblAlgn val="ctr"/>
        <c:lblOffset val="100"/>
      </c:catAx>
      <c:valAx>
        <c:axId val="7392947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3374720"/>
        <c:crosses val="autoZero"/>
        <c:crossBetween val="between"/>
      </c:valAx>
    </c:plotArea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525C6C-9E4C-4378-A15C-AEEC2B090889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AE978DA4-7D67-4E60-9C94-D4814F1E20D4}">
      <dgm:prSet phldrT="[Texto]"/>
      <dgm:spPr/>
      <dgm:t>
        <a:bodyPr/>
        <a:lstStyle/>
        <a:p>
          <a:endParaRPr lang="es-ES_tradnl" dirty="0"/>
        </a:p>
      </dgm:t>
    </dgm:pt>
    <dgm:pt modelId="{F6B1DFB8-4B46-4523-A901-5D783B88E825}" type="parTrans" cxnId="{63C03291-316D-45AB-ACDE-601D17D53F47}">
      <dgm:prSet/>
      <dgm:spPr/>
      <dgm:t>
        <a:bodyPr/>
        <a:lstStyle/>
        <a:p>
          <a:endParaRPr lang="es-ES_tradnl"/>
        </a:p>
      </dgm:t>
    </dgm:pt>
    <dgm:pt modelId="{84D86397-A64D-4805-8FB3-B4AF39AB7461}" type="sibTrans" cxnId="{63C03291-316D-45AB-ACDE-601D17D53F47}">
      <dgm:prSet/>
      <dgm:spPr/>
      <dgm:t>
        <a:bodyPr/>
        <a:lstStyle/>
        <a:p>
          <a:endParaRPr lang="es-ES_tradnl"/>
        </a:p>
      </dgm:t>
    </dgm:pt>
    <dgm:pt modelId="{448F20D6-4AB6-4862-89B2-C83C80ED0DEE}">
      <dgm:prSet phldrT="[Texto]"/>
      <dgm:spPr/>
      <dgm:t>
        <a:bodyPr/>
        <a:lstStyle/>
        <a:p>
          <a:r>
            <a:rPr lang="es-ES_tradnl" dirty="0" smtClean="0"/>
            <a:t>Objeto con sus elementos</a:t>
          </a:r>
          <a:endParaRPr lang="es-ES_tradnl" dirty="0"/>
        </a:p>
      </dgm:t>
    </dgm:pt>
    <dgm:pt modelId="{A672008E-0895-4C4A-BC3C-CC301FB72E51}" type="parTrans" cxnId="{3B743C72-9EDF-4435-9874-8A94C1E4A14B}">
      <dgm:prSet/>
      <dgm:spPr/>
      <dgm:t>
        <a:bodyPr/>
        <a:lstStyle/>
        <a:p>
          <a:endParaRPr lang="es-ES_tradnl"/>
        </a:p>
      </dgm:t>
    </dgm:pt>
    <dgm:pt modelId="{D82735EE-A67A-499F-9358-29941BF2B56C}" type="sibTrans" cxnId="{3B743C72-9EDF-4435-9874-8A94C1E4A14B}">
      <dgm:prSet/>
      <dgm:spPr/>
      <dgm:t>
        <a:bodyPr/>
        <a:lstStyle/>
        <a:p>
          <a:endParaRPr lang="es-ES_tradnl"/>
        </a:p>
      </dgm:t>
    </dgm:pt>
    <dgm:pt modelId="{677D92DC-F4C7-48BE-8179-6C723C8F31C3}">
      <dgm:prSet phldrT="[Texto]"/>
      <dgm:spPr/>
      <dgm:t>
        <a:bodyPr/>
        <a:lstStyle/>
        <a:p>
          <a:r>
            <a:rPr lang="es-ES_tradnl" dirty="0" smtClean="0"/>
            <a:t>Representación del objeto</a:t>
          </a:r>
          <a:endParaRPr lang="es-ES_tradnl" dirty="0"/>
        </a:p>
      </dgm:t>
    </dgm:pt>
    <dgm:pt modelId="{C54A4386-645C-4FDF-B966-9B2708BD11BD}" type="parTrans" cxnId="{F00F8A7F-3478-435F-BE00-BA35E133CC64}">
      <dgm:prSet/>
      <dgm:spPr/>
      <dgm:t>
        <a:bodyPr/>
        <a:lstStyle/>
        <a:p>
          <a:endParaRPr lang="es-ES_tradnl"/>
        </a:p>
      </dgm:t>
    </dgm:pt>
    <dgm:pt modelId="{442FBAF0-21EA-4E57-980A-EAED8D771F29}" type="sibTrans" cxnId="{F00F8A7F-3478-435F-BE00-BA35E133CC64}">
      <dgm:prSet/>
      <dgm:spPr/>
      <dgm:t>
        <a:bodyPr/>
        <a:lstStyle/>
        <a:p>
          <a:endParaRPr lang="es-ES_tradnl"/>
        </a:p>
      </dgm:t>
    </dgm:pt>
    <dgm:pt modelId="{48B09E73-43FF-4EC9-A639-7340904A26EB}">
      <dgm:prSet phldrT="[Texto]"/>
      <dgm:spPr/>
      <dgm:t>
        <a:bodyPr/>
        <a:lstStyle/>
        <a:p>
          <a:r>
            <a:rPr lang="es-ES_tradnl" dirty="0" smtClean="0"/>
            <a:t>XML, binario, CSV, etc.</a:t>
          </a:r>
          <a:endParaRPr lang="es-ES_tradnl" dirty="0"/>
        </a:p>
      </dgm:t>
    </dgm:pt>
    <dgm:pt modelId="{807D3703-1F2D-40FC-88BC-A82F2A58B1B9}" type="parTrans" cxnId="{7A32F89B-7A7B-4381-B106-3CD733083ED9}">
      <dgm:prSet/>
      <dgm:spPr/>
      <dgm:t>
        <a:bodyPr/>
        <a:lstStyle/>
        <a:p>
          <a:endParaRPr lang="es-ES_tradnl"/>
        </a:p>
      </dgm:t>
    </dgm:pt>
    <dgm:pt modelId="{972F8F17-F7BF-4652-8EA6-ACCA9FFFD65F}" type="sibTrans" cxnId="{7A32F89B-7A7B-4381-B106-3CD733083ED9}">
      <dgm:prSet/>
      <dgm:spPr/>
      <dgm:t>
        <a:bodyPr/>
        <a:lstStyle/>
        <a:p>
          <a:endParaRPr lang="es-ES_tradnl"/>
        </a:p>
      </dgm:t>
    </dgm:pt>
    <dgm:pt modelId="{5589B8AC-EAEA-498D-AFC0-0C91F3E4289A}">
      <dgm:prSet phldrT="[Texto]"/>
      <dgm:spPr/>
      <dgm:t>
        <a:bodyPr/>
        <a:lstStyle/>
        <a:p>
          <a:r>
            <a:rPr lang="es-ES_tradnl" dirty="0" smtClean="0"/>
            <a:t>Objeto con sus elementos</a:t>
          </a:r>
          <a:endParaRPr lang="es-ES_tradnl" dirty="0"/>
        </a:p>
      </dgm:t>
    </dgm:pt>
    <dgm:pt modelId="{3762C75A-DAE9-48BA-BAB0-5AE42806E035}" type="sibTrans" cxnId="{F40877E2-74FB-4ADC-82FB-63502C3A0B08}">
      <dgm:prSet/>
      <dgm:spPr/>
      <dgm:t>
        <a:bodyPr/>
        <a:lstStyle/>
        <a:p>
          <a:endParaRPr lang="es-ES_tradnl"/>
        </a:p>
      </dgm:t>
    </dgm:pt>
    <dgm:pt modelId="{01F38159-754F-4F11-9BB1-3269C4ADB1B8}" type="parTrans" cxnId="{F40877E2-74FB-4ADC-82FB-63502C3A0B08}">
      <dgm:prSet/>
      <dgm:spPr/>
      <dgm:t>
        <a:bodyPr/>
        <a:lstStyle/>
        <a:p>
          <a:endParaRPr lang="es-ES_tradnl"/>
        </a:p>
      </dgm:t>
    </dgm:pt>
    <dgm:pt modelId="{E6B9ADB8-1B5B-498D-84EE-AC874EC27AD2}">
      <dgm:prSet phldrT="[Texto]" phldr="1"/>
      <dgm:spPr/>
      <dgm:t>
        <a:bodyPr/>
        <a:lstStyle/>
        <a:p>
          <a:endParaRPr lang="es-ES_tradnl" dirty="0"/>
        </a:p>
      </dgm:t>
    </dgm:pt>
    <dgm:pt modelId="{E798838C-B237-49B2-ACC0-6EDF539B3AE7}" type="sibTrans" cxnId="{9689185E-D238-40B2-A4A2-C2E316624BDA}">
      <dgm:prSet/>
      <dgm:spPr/>
      <dgm:t>
        <a:bodyPr/>
        <a:lstStyle/>
        <a:p>
          <a:endParaRPr lang="es-ES_tradnl"/>
        </a:p>
      </dgm:t>
    </dgm:pt>
    <dgm:pt modelId="{4B1D6846-FCE4-4049-974A-B7382F7BBFCD}" type="parTrans" cxnId="{9689185E-D238-40B2-A4A2-C2E316624BDA}">
      <dgm:prSet/>
      <dgm:spPr/>
      <dgm:t>
        <a:bodyPr/>
        <a:lstStyle/>
        <a:p>
          <a:endParaRPr lang="es-ES_tradnl"/>
        </a:p>
      </dgm:t>
    </dgm:pt>
    <dgm:pt modelId="{7B7EB1BC-3F52-49B5-9D7B-93C6D8ABF380}">
      <dgm:prSet phldrT="[Texto]"/>
      <dgm:spPr/>
      <dgm:t>
        <a:bodyPr/>
        <a:lstStyle/>
        <a:p>
          <a:endParaRPr lang="es-ES_tradnl" dirty="0"/>
        </a:p>
      </dgm:t>
    </dgm:pt>
    <dgm:pt modelId="{D79EA215-915E-4332-A03C-5E3FC44616D0}" type="sibTrans" cxnId="{FA803804-D2C4-4F3F-8937-6C233C50B7C7}">
      <dgm:prSet/>
      <dgm:spPr/>
      <dgm:t>
        <a:bodyPr/>
        <a:lstStyle/>
        <a:p>
          <a:endParaRPr lang="es-ES_tradnl"/>
        </a:p>
      </dgm:t>
    </dgm:pt>
    <dgm:pt modelId="{D670085C-9A43-4C57-AF3F-9350461DB9E4}" type="parTrans" cxnId="{FA803804-D2C4-4F3F-8937-6C233C50B7C7}">
      <dgm:prSet/>
      <dgm:spPr/>
      <dgm:t>
        <a:bodyPr/>
        <a:lstStyle/>
        <a:p>
          <a:endParaRPr lang="es-ES_tradnl"/>
        </a:p>
      </dgm:t>
    </dgm:pt>
    <dgm:pt modelId="{85DBCFDA-79B9-4A88-88DA-EBF10DDA2BD3}" type="pres">
      <dgm:prSet presAssocID="{ED525C6C-9E4C-4378-A15C-AEEC2B0908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4D8D0257-E1A8-494D-A35A-A465E967792F}" type="pres">
      <dgm:prSet presAssocID="{ED525C6C-9E4C-4378-A15C-AEEC2B090889}" presName="tSp" presStyleCnt="0"/>
      <dgm:spPr/>
    </dgm:pt>
    <dgm:pt modelId="{4B4409F2-16F0-4188-A42E-930576C63DF8}" type="pres">
      <dgm:prSet presAssocID="{ED525C6C-9E4C-4378-A15C-AEEC2B090889}" presName="bSp" presStyleCnt="0"/>
      <dgm:spPr/>
    </dgm:pt>
    <dgm:pt modelId="{46C8B34A-F675-492F-8AF2-1CB6ECAE4BF1}" type="pres">
      <dgm:prSet presAssocID="{ED525C6C-9E4C-4378-A15C-AEEC2B090889}" presName="process" presStyleCnt="0"/>
      <dgm:spPr/>
    </dgm:pt>
    <dgm:pt modelId="{25F5EA76-F07F-461F-A26A-C6A1C9DC1606}" type="pres">
      <dgm:prSet presAssocID="{AE978DA4-7D67-4E60-9C94-D4814F1E20D4}" presName="composite1" presStyleCnt="0"/>
      <dgm:spPr/>
    </dgm:pt>
    <dgm:pt modelId="{34A2086E-9A0C-4BA1-A391-9429E1455D2F}" type="pres">
      <dgm:prSet presAssocID="{AE978DA4-7D67-4E60-9C94-D4814F1E20D4}" presName="dummyNode1" presStyleLbl="node1" presStyleIdx="0" presStyleCnt="3"/>
      <dgm:spPr/>
    </dgm:pt>
    <dgm:pt modelId="{EB6F3381-68D5-485C-85D3-C513743C5D94}" type="pres">
      <dgm:prSet presAssocID="{AE978DA4-7D67-4E60-9C94-D4814F1E20D4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2D94D1A2-3963-4E7A-B9BB-667EDD16CDE6}" type="pres">
      <dgm:prSet presAssocID="{AE978DA4-7D67-4E60-9C94-D4814F1E20D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E78A322-13F6-4B53-BD88-6FAA8E691B9C}" type="pres">
      <dgm:prSet presAssocID="{AE978DA4-7D67-4E60-9C94-D4814F1E20D4}" presName="parentNode1" presStyleLbl="node1" presStyleIdx="0" presStyleCnt="3" custScaleX="53637">
        <dgm:presLayoutVars>
          <dgm:chMax val="1"/>
          <dgm:bulletEnabled val="1"/>
        </dgm:presLayoutVars>
      </dgm:prSet>
      <dgm:spPr>
        <a:prstGeom prst="lightningBolt">
          <a:avLst/>
        </a:prstGeom>
      </dgm:spPr>
      <dgm:t>
        <a:bodyPr/>
        <a:lstStyle/>
        <a:p>
          <a:endParaRPr lang="es-ES_tradnl"/>
        </a:p>
      </dgm:t>
    </dgm:pt>
    <dgm:pt modelId="{13B253C9-753B-49CB-89BC-1562AB229A93}" type="pres">
      <dgm:prSet presAssocID="{AE978DA4-7D67-4E60-9C94-D4814F1E20D4}" presName="connSite1" presStyleCnt="0"/>
      <dgm:spPr/>
    </dgm:pt>
    <dgm:pt modelId="{9D52D712-FD40-45F4-8910-AED37BD3BB40}" type="pres">
      <dgm:prSet presAssocID="{84D86397-A64D-4805-8FB3-B4AF39AB7461}" presName="Name9" presStyleLbl="sibTrans2D1" presStyleIdx="0" presStyleCnt="2"/>
      <dgm:spPr/>
      <dgm:t>
        <a:bodyPr/>
        <a:lstStyle/>
        <a:p>
          <a:endParaRPr lang="es-ES_tradnl"/>
        </a:p>
      </dgm:t>
    </dgm:pt>
    <dgm:pt modelId="{21F7413D-1E0D-47D4-8CC8-8D987100D51C}" type="pres">
      <dgm:prSet presAssocID="{7B7EB1BC-3F52-49B5-9D7B-93C6D8ABF380}" presName="composite2" presStyleCnt="0"/>
      <dgm:spPr/>
    </dgm:pt>
    <dgm:pt modelId="{EEA5B06A-660E-48D8-8601-ED5C4B9C221A}" type="pres">
      <dgm:prSet presAssocID="{7B7EB1BC-3F52-49B5-9D7B-93C6D8ABF380}" presName="dummyNode2" presStyleLbl="node1" presStyleIdx="0" presStyleCnt="3"/>
      <dgm:spPr/>
    </dgm:pt>
    <dgm:pt modelId="{0125900E-27ED-4C02-A2C4-060505934934}" type="pres">
      <dgm:prSet presAssocID="{7B7EB1BC-3F52-49B5-9D7B-93C6D8ABF380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FAA70574-7B31-49F3-988E-E21D99548A72}" type="pres">
      <dgm:prSet presAssocID="{7B7EB1BC-3F52-49B5-9D7B-93C6D8ABF380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7C5AFDE6-841B-438E-8146-78FA0F833691}" type="pres">
      <dgm:prSet presAssocID="{7B7EB1BC-3F52-49B5-9D7B-93C6D8ABF380}" presName="parentNode2" presStyleLbl="node1" presStyleIdx="1" presStyleCnt="3" custScaleX="52052">
        <dgm:presLayoutVars>
          <dgm:chMax val="0"/>
          <dgm:bulletEnabled val="1"/>
        </dgm:presLayoutVars>
      </dgm:prSet>
      <dgm:spPr>
        <a:prstGeom prst="lightningBolt">
          <a:avLst/>
        </a:prstGeom>
      </dgm:spPr>
      <dgm:t>
        <a:bodyPr/>
        <a:lstStyle/>
        <a:p>
          <a:endParaRPr lang="es-ES_tradnl"/>
        </a:p>
      </dgm:t>
    </dgm:pt>
    <dgm:pt modelId="{51876342-AFCB-4015-B155-F1A9D642022B}" type="pres">
      <dgm:prSet presAssocID="{7B7EB1BC-3F52-49B5-9D7B-93C6D8ABF380}" presName="connSite2" presStyleCnt="0"/>
      <dgm:spPr/>
    </dgm:pt>
    <dgm:pt modelId="{198BEB74-3151-471D-B524-21424B1A8F61}" type="pres">
      <dgm:prSet presAssocID="{D79EA215-915E-4332-A03C-5E3FC44616D0}" presName="Name18" presStyleLbl="sibTrans2D1" presStyleIdx="1" presStyleCnt="2"/>
      <dgm:spPr/>
      <dgm:t>
        <a:bodyPr/>
        <a:lstStyle/>
        <a:p>
          <a:endParaRPr lang="es-ES_tradnl"/>
        </a:p>
      </dgm:t>
    </dgm:pt>
    <dgm:pt modelId="{FFEC0CB8-3BCF-48CA-B0E9-A1F70E5AE2D3}" type="pres">
      <dgm:prSet presAssocID="{E6B9ADB8-1B5B-498D-84EE-AC874EC27AD2}" presName="composite1" presStyleCnt="0"/>
      <dgm:spPr/>
    </dgm:pt>
    <dgm:pt modelId="{80120F2C-FA56-49B0-B608-F64F5BCEA1D5}" type="pres">
      <dgm:prSet presAssocID="{E6B9ADB8-1B5B-498D-84EE-AC874EC27AD2}" presName="dummyNode1" presStyleLbl="node1" presStyleIdx="1" presStyleCnt="3"/>
      <dgm:spPr/>
    </dgm:pt>
    <dgm:pt modelId="{F83AAEFD-C7A1-4849-BF7F-9FA40AFCA170}" type="pres">
      <dgm:prSet presAssocID="{E6B9ADB8-1B5B-498D-84EE-AC874EC27AD2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7CE5F49B-9516-48B0-8008-216CABD3C70D}" type="pres">
      <dgm:prSet presAssocID="{E6B9ADB8-1B5B-498D-84EE-AC874EC27AD2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5C1F0FE5-4CCB-4AD0-A05D-1E0F2F6309ED}" type="pres">
      <dgm:prSet presAssocID="{E6B9ADB8-1B5B-498D-84EE-AC874EC27AD2}" presName="parentNode1" presStyleLbl="node1" presStyleIdx="2" presStyleCnt="3" custFlipVert="1" custScaleX="4848" custScaleY="14287" custLinFactNeighborX="39347">
        <dgm:presLayoutVars>
          <dgm:chMax val="1"/>
          <dgm:bulletEnabled val="1"/>
        </dgm:presLayoutVars>
      </dgm:prSet>
      <dgm:spPr>
        <a:prstGeom prst="smileyFace">
          <a:avLst/>
        </a:prstGeom>
      </dgm:spPr>
      <dgm:t>
        <a:bodyPr/>
        <a:lstStyle/>
        <a:p>
          <a:endParaRPr lang="es-ES_tradnl"/>
        </a:p>
      </dgm:t>
    </dgm:pt>
    <dgm:pt modelId="{A0982389-7EAD-4FE3-AFCE-F766FC7D17B6}" type="pres">
      <dgm:prSet presAssocID="{E6B9ADB8-1B5B-498D-84EE-AC874EC27AD2}" presName="connSite1" presStyleCnt="0"/>
      <dgm:spPr/>
    </dgm:pt>
  </dgm:ptLst>
  <dgm:cxnLst>
    <dgm:cxn modelId="{F0B709C5-06BE-4BFB-A610-2290C155B590}" type="presOf" srcId="{ED525C6C-9E4C-4378-A15C-AEEC2B090889}" destId="{85DBCFDA-79B9-4A88-88DA-EBF10DDA2BD3}" srcOrd="0" destOrd="0" presId="urn:microsoft.com/office/officeart/2005/8/layout/hProcess4"/>
    <dgm:cxn modelId="{F00F8A7F-3478-435F-BE00-BA35E133CC64}" srcId="{7B7EB1BC-3F52-49B5-9D7B-93C6D8ABF380}" destId="{677D92DC-F4C7-48BE-8179-6C723C8F31C3}" srcOrd="0" destOrd="0" parTransId="{C54A4386-645C-4FDF-B966-9B2708BD11BD}" sibTransId="{442FBAF0-21EA-4E57-980A-EAED8D771F29}"/>
    <dgm:cxn modelId="{F40877E2-74FB-4ADC-82FB-63502C3A0B08}" srcId="{E6B9ADB8-1B5B-498D-84EE-AC874EC27AD2}" destId="{5589B8AC-EAEA-498D-AFC0-0C91F3E4289A}" srcOrd="0" destOrd="0" parTransId="{01F38159-754F-4F11-9BB1-3269C4ADB1B8}" sibTransId="{3762C75A-DAE9-48BA-BAB0-5AE42806E035}"/>
    <dgm:cxn modelId="{7FCB3AE1-EDC2-43DA-B8EF-0B1F56556F22}" type="presOf" srcId="{448F20D6-4AB6-4862-89B2-C83C80ED0DEE}" destId="{EB6F3381-68D5-485C-85D3-C513743C5D94}" srcOrd="0" destOrd="0" presId="urn:microsoft.com/office/officeart/2005/8/layout/hProcess4"/>
    <dgm:cxn modelId="{3B743C72-9EDF-4435-9874-8A94C1E4A14B}" srcId="{AE978DA4-7D67-4E60-9C94-D4814F1E20D4}" destId="{448F20D6-4AB6-4862-89B2-C83C80ED0DEE}" srcOrd="0" destOrd="0" parTransId="{A672008E-0895-4C4A-BC3C-CC301FB72E51}" sibTransId="{D82735EE-A67A-499F-9358-29941BF2B56C}"/>
    <dgm:cxn modelId="{D30DD3C8-8564-4E36-AB5A-F6532C3E7E46}" type="presOf" srcId="{48B09E73-43FF-4EC9-A639-7340904A26EB}" destId="{FAA70574-7B31-49F3-988E-E21D99548A72}" srcOrd="1" destOrd="1" presId="urn:microsoft.com/office/officeart/2005/8/layout/hProcess4"/>
    <dgm:cxn modelId="{5EB7DD65-5558-43C0-A1BD-D21719DD9D93}" type="presOf" srcId="{448F20D6-4AB6-4862-89B2-C83C80ED0DEE}" destId="{2D94D1A2-3963-4E7A-B9BB-667EDD16CDE6}" srcOrd="1" destOrd="0" presId="urn:microsoft.com/office/officeart/2005/8/layout/hProcess4"/>
    <dgm:cxn modelId="{18FE6D78-117F-4A28-880F-383625BEA9B2}" type="presOf" srcId="{48B09E73-43FF-4EC9-A639-7340904A26EB}" destId="{0125900E-27ED-4C02-A2C4-060505934934}" srcOrd="0" destOrd="1" presId="urn:microsoft.com/office/officeart/2005/8/layout/hProcess4"/>
    <dgm:cxn modelId="{731EF781-D69C-4940-9349-D8F866653FA0}" type="presOf" srcId="{AE978DA4-7D67-4E60-9C94-D4814F1E20D4}" destId="{DE78A322-13F6-4B53-BD88-6FAA8E691B9C}" srcOrd="0" destOrd="0" presId="urn:microsoft.com/office/officeart/2005/8/layout/hProcess4"/>
    <dgm:cxn modelId="{240AB739-28DE-446F-83A1-C45F594311A7}" type="presOf" srcId="{677D92DC-F4C7-48BE-8179-6C723C8F31C3}" destId="{0125900E-27ED-4C02-A2C4-060505934934}" srcOrd="0" destOrd="0" presId="urn:microsoft.com/office/officeart/2005/8/layout/hProcess4"/>
    <dgm:cxn modelId="{21B401DA-79F8-4CD2-AA7E-D401DFAD1A33}" type="presOf" srcId="{E6B9ADB8-1B5B-498D-84EE-AC874EC27AD2}" destId="{5C1F0FE5-4CCB-4AD0-A05D-1E0F2F6309ED}" srcOrd="0" destOrd="0" presId="urn:microsoft.com/office/officeart/2005/8/layout/hProcess4"/>
    <dgm:cxn modelId="{FA803804-D2C4-4F3F-8937-6C233C50B7C7}" srcId="{ED525C6C-9E4C-4378-A15C-AEEC2B090889}" destId="{7B7EB1BC-3F52-49B5-9D7B-93C6D8ABF380}" srcOrd="1" destOrd="0" parTransId="{D670085C-9A43-4C57-AF3F-9350461DB9E4}" sibTransId="{D79EA215-915E-4332-A03C-5E3FC44616D0}"/>
    <dgm:cxn modelId="{B22AC0ED-49EB-4A58-A70E-A2570A0536FD}" type="presOf" srcId="{D79EA215-915E-4332-A03C-5E3FC44616D0}" destId="{198BEB74-3151-471D-B524-21424B1A8F61}" srcOrd="0" destOrd="0" presId="urn:microsoft.com/office/officeart/2005/8/layout/hProcess4"/>
    <dgm:cxn modelId="{BE5AF3EB-D53E-44FF-8258-D5D282838978}" type="presOf" srcId="{5589B8AC-EAEA-498D-AFC0-0C91F3E4289A}" destId="{F83AAEFD-C7A1-4849-BF7F-9FA40AFCA170}" srcOrd="0" destOrd="0" presId="urn:microsoft.com/office/officeart/2005/8/layout/hProcess4"/>
    <dgm:cxn modelId="{63C03291-316D-45AB-ACDE-601D17D53F47}" srcId="{ED525C6C-9E4C-4378-A15C-AEEC2B090889}" destId="{AE978DA4-7D67-4E60-9C94-D4814F1E20D4}" srcOrd="0" destOrd="0" parTransId="{F6B1DFB8-4B46-4523-A901-5D783B88E825}" sibTransId="{84D86397-A64D-4805-8FB3-B4AF39AB7461}"/>
    <dgm:cxn modelId="{FF9D2227-779A-480F-86E5-3174957225BA}" type="presOf" srcId="{7B7EB1BC-3F52-49B5-9D7B-93C6D8ABF380}" destId="{7C5AFDE6-841B-438E-8146-78FA0F833691}" srcOrd="0" destOrd="0" presId="urn:microsoft.com/office/officeart/2005/8/layout/hProcess4"/>
    <dgm:cxn modelId="{19CA56D9-CCD1-4A79-88A1-950DB6A554C7}" type="presOf" srcId="{677D92DC-F4C7-48BE-8179-6C723C8F31C3}" destId="{FAA70574-7B31-49F3-988E-E21D99548A72}" srcOrd="1" destOrd="0" presId="urn:microsoft.com/office/officeart/2005/8/layout/hProcess4"/>
    <dgm:cxn modelId="{7A32F89B-7A7B-4381-B106-3CD733083ED9}" srcId="{7B7EB1BC-3F52-49B5-9D7B-93C6D8ABF380}" destId="{48B09E73-43FF-4EC9-A639-7340904A26EB}" srcOrd="1" destOrd="0" parTransId="{807D3703-1F2D-40FC-88BC-A82F2A58B1B9}" sibTransId="{972F8F17-F7BF-4652-8EA6-ACCA9FFFD65F}"/>
    <dgm:cxn modelId="{9689185E-D238-40B2-A4A2-C2E316624BDA}" srcId="{ED525C6C-9E4C-4378-A15C-AEEC2B090889}" destId="{E6B9ADB8-1B5B-498D-84EE-AC874EC27AD2}" srcOrd="2" destOrd="0" parTransId="{4B1D6846-FCE4-4049-974A-B7382F7BBFCD}" sibTransId="{E798838C-B237-49B2-ACC0-6EDF539B3AE7}"/>
    <dgm:cxn modelId="{5E7BBFBC-9CFB-4229-BB54-F643D410A2E8}" type="presOf" srcId="{5589B8AC-EAEA-498D-AFC0-0C91F3E4289A}" destId="{7CE5F49B-9516-48B0-8008-216CABD3C70D}" srcOrd="1" destOrd="0" presId="urn:microsoft.com/office/officeart/2005/8/layout/hProcess4"/>
    <dgm:cxn modelId="{526D62FE-BF82-4F26-AC1F-ABDBB5D2F245}" type="presOf" srcId="{84D86397-A64D-4805-8FB3-B4AF39AB7461}" destId="{9D52D712-FD40-45F4-8910-AED37BD3BB40}" srcOrd="0" destOrd="0" presId="urn:microsoft.com/office/officeart/2005/8/layout/hProcess4"/>
    <dgm:cxn modelId="{73184AE2-87EC-4A24-B679-19B93194AF6D}" type="presParOf" srcId="{85DBCFDA-79B9-4A88-88DA-EBF10DDA2BD3}" destId="{4D8D0257-E1A8-494D-A35A-A465E967792F}" srcOrd="0" destOrd="0" presId="urn:microsoft.com/office/officeart/2005/8/layout/hProcess4"/>
    <dgm:cxn modelId="{9AC789C7-184B-470B-A776-FDBC0E16B628}" type="presParOf" srcId="{85DBCFDA-79B9-4A88-88DA-EBF10DDA2BD3}" destId="{4B4409F2-16F0-4188-A42E-930576C63DF8}" srcOrd="1" destOrd="0" presId="urn:microsoft.com/office/officeart/2005/8/layout/hProcess4"/>
    <dgm:cxn modelId="{7C9F5625-A47C-4754-9584-D10B80653193}" type="presParOf" srcId="{85DBCFDA-79B9-4A88-88DA-EBF10DDA2BD3}" destId="{46C8B34A-F675-492F-8AF2-1CB6ECAE4BF1}" srcOrd="2" destOrd="0" presId="urn:microsoft.com/office/officeart/2005/8/layout/hProcess4"/>
    <dgm:cxn modelId="{FE6F173C-A1F6-4043-8478-698B47E1DFD7}" type="presParOf" srcId="{46C8B34A-F675-492F-8AF2-1CB6ECAE4BF1}" destId="{25F5EA76-F07F-461F-A26A-C6A1C9DC1606}" srcOrd="0" destOrd="0" presId="urn:microsoft.com/office/officeart/2005/8/layout/hProcess4"/>
    <dgm:cxn modelId="{5879C5CB-5F0B-42D8-91A3-181623BAD8C5}" type="presParOf" srcId="{25F5EA76-F07F-461F-A26A-C6A1C9DC1606}" destId="{34A2086E-9A0C-4BA1-A391-9429E1455D2F}" srcOrd="0" destOrd="0" presId="urn:microsoft.com/office/officeart/2005/8/layout/hProcess4"/>
    <dgm:cxn modelId="{E3A1F59A-2248-4F29-A2AB-E42258B2FC38}" type="presParOf" srcId="{25F5EA76-F07F-461F-A26A-C6A1C9DC1606}" destId="{EB6F3381-68D5-485C-85D3-C513743C5D94}" srcOrd="1" destOrd="0" presId="urn:microsoft.com/office/officeart/2005/8/layout/hProcess4"/>
    <dgm:cxn modelId="{63EF339F-381B-4919-875C-1C5BAFC140C1}" type="presParOf" srcId="{25F5EA76-F07F-461F-A26A-C6A1C9DC1606}" destId="{2D94D1A2-3963-4E7A-B9BB-667EDD16CDE6}" srcOrd="2" destOrd="0" presId="urn:microsoft.com/office/officeart/2005/8/layout/hProcess4"/>
    <dgm:cxn modelId="{65077761-89F2-45B8-A3DA-F4780EDCB8BC}" type="presParOf" srcId="{25F5EA76-F07F-461F-A26A-C6A1C9DC1606}" destId="{DE78A322-13F6-4B53-BD88-6FAA8E691B9C}" srcOrd="3" destOrd="0" presId="urn:microsoft.com/office/officeart/2005/8/layout/hProcess4"/>
    <dgm:cxn modelId="{F08F78BA-444F-47B4-A238-F6954322E5E2}" type="presParOf" srcId="{25F5EA76-F07F-461F-A26A-C6A1C9DC1606}" destId="{13B253C9-753B-49CB-89BC-1562AB229A93}" srcOrd="4" destOrd="0" presId="urn:microsoft.com/office/officeart/2005/8/layout/hProcess4"/>
    <dgm:cxn modelId="{F872BE10-3196-4C41-B813-2A8B6B28B5BA}" type="presParOf" srcId="{46C8B34A-F675-492F-8AF2-1CB6ECAE4BF1}" destId="{9D52D712-FD40-45F4-8910-AED37BD3BB40}" srcOrd="1" destOrd="0" presId="urn:microsoft.com/office/officeart/2005/8/layout/hProcess4"/>
    <dgm:cxn modelId="{36806058-A734-45A4-9694-5DEECB0CA9CC}" type="presParOf" srcId="{46C8B34A-F675-492F-8AF2-1CB6ECAE4BF1}" destId="{21F7413D-1E0D-47D4-8CC8-8D987100D51C}" srcOrd="2" destOrd="0" presId="urn:microsoft.com/office/officeart/2005/8/layout/hProcess4"/>
    <dgm:cxn modelId="{BB00D0F1-0736-4F01-9F8B-D2150DE6838A}" type="presParOf" srcId="{21F7413D-1E0D-47D4-8CC8-8D987100D51C}" destId="{EEA5B06A-660E-48D8-8601-ED5C4B9C221A}" srcOrd="0" destOrd="0" presId="urn:microsoft.com/office/officeart/2005/8/layout/hProcess4"/>
    <dgm:cxn modelId="{B5BECE40-54D3-4EC2-8B51-D8CDC11E3110}" type="presParOf" srcId="{21F7413D-1E0D-47D4-8CC8-8D987100D51C}" destId="{0125900E-27ED-4C02-A2C4-060505934934}" srcOrd="1" destOrd="0" presId="urn:microsoft.com/office/officeart/2005/8/layout/hProcess4"/>
    <dgm:cxn modelId="{CEA6759D-47DA-4F04-820B-0BD19EF44762}" type="presParOf" srcId="{21F7413D-1E0D-47D4-8CC8-8D987100D51C}" destId="{FAA70574-7B31-49F3-988E-E21D99548A72}" srcOrd="2" destOrd="0" presId="urn:microsoft.com/office/officeart/2005/8/layout/hProcess4"/>
    <dgm:cxn modelId="{3B6E7519-DBF1-4CFB-AD3C-7A4ADB30590F}" type="presParOf" srcId="{21F7413D-1E0D-47D4-8CC8-8D987100D51C}" destId="{7C5AFDE6-841B-438E-8146-78FA0F833691}" srcOrd="3" destOrd="0" presId="urn:microsoft.com/office/officeart/2005/8/layout/hProcess4"/>
    <dgm:cxn modelId="{136E6E82-7936-422E-930D-8DE966439432}" type="presParOf" srcId="{21F7413D-1E0D-47D4-8CC8-8D987100D51C}" destId="{51876342-AFCB-4015-B155-F1A9D642022B}" srcOrd="4" destOrd="0" presId="urn:microsoft.com/office/officeart/2005/8/layout/hProcess4"/>
    <dgm:cxn modelId="{D7563C78-CA69-46E1-B5D3-D3EC846517C7}" type="presParOf" srcId="{46C8B34A-F675-492F-8AF2-1CB6ECAE4BF1}" destId="{198BEB74-3151-471D-B524-21424B1A8F61}" srcOrd="3" destOrd="0" presId="urn:microsoft.com/office/officeart/2005/8/layout/hProcess4"/>
    <dgm:cxn modelId="{AB5E89E6-75C6-443F-9822-E39647E46C7A}" type="presParOf" srcId="{46C8B34A-F675-492F-8AF2-1CB6ECAE4BF1}" destId="{FFEC0CB8-3BCF-48CA-B0E9-A1F70E5AE2D3}" srcOrd="4" destOrd="0" presId="urn:microsoft.com/office/officeart/2005/8/layout/hProcess4"/>
    <dgm:cxn modelId="{9AFC0874-2C2C-451A-A2CA-E5EFBAA75341}" type="presParOf" srcId="{FFEC0CB8-3BCF-48CA-B0E9-A1F70E5AE2D3}" destId="{80120F2C-FA56-49B0-B608-F64F5BCEA1D5}" srcOrd="0" destOrd="0" presId="urn:microsoft.com/office/officeart/2005/8/layout/hProcess4"/>
    <dgm:cxn modelId="{6F4DF4F1-B7CE-436B-BA35-4BC56B4FA6A7}" type="presParOf" srcId="{FFEC0CB8-3BCF-48CA-B0E9-A1F70E5AE2D3}" destId="{F83AAEFD-C7A1-4849-BF7F-9FA40AFCA170}" srcOrd="1" destOrd="0" presId="urn:microsoft.com/office/officeart/2005/8/layout/hProcess4"/>
    <dgm:cxn modelId="{EA00F54B-2734-4D28-8836-4FA8F001E2ED}" type="presParOf" srcId="{FFEC0CB8-3BCF-48CA-B0E9-A1F70E5AE2D3}" destId="{7CE5F49B-9516-48B0-8008-216CABD3C70D}" srcOrd="2" destOrd="0" presId="urn:microsoft.com/office/officeart/2005/8/layout/hProcess4"/>
    <dgm:cxn modelId="{7ABDD0F7-7606-41AD-9F0D-5BEE23A6030B}" type="presParOf" srcId="{FFEC0CB8-3BCF-48CA-B0E9-A1F70E5AE2D3}" destId="{5C1F0FE5-4CCB-4AD0-A05D-1E0F2F6309ED}" srcOrd="3" destOrd="0" presId="urn:microsoft.com/office/officeart/2005/8/layout/hProcess4"/>
    <dgm:cxn modelId="{C2761B13-F2E6-4BBA-969F-B6EDBDA0D265}" type="presParOf" srcId="{FFEC0CB8-3BCF-48CA-B0E9-A1F70E5AE2D3}" destId="{A0982389-7EAD-4FE3-AFCE-F766FC7D17B6}" srcOrd="4" destOrd="0" presId="urn:microsoft.com/office/officeart/2005/8/layout/h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smtClean="0"/>
              <a:t>HIPERSERIALIZER 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39D55-9345-4BF6-8039-63E085B5474F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0EE75-2A93-4F47-99B1-8651224B1F39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smtClean="0"/>
              <a:t>HIPERSERIALIZER 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29FB7-1984-4A5F-8125-5935579FD5CF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4971B-141E-4C5F-8937-C1C0B63F6271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17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27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ES_tradnl" dirty="0" smtClean="0"/>
              <a:t>Para </a:t>
            </a:r>
            <a:r>
              <a:rPr lang="es-ES_tradnl" b="1" dirty="0" smtClean="0"/>
              <a:t>generar</a:t>
            </a:r>
            <a:r>
              <a:rPr lang="es-ES_tradnl" dirty="0" smtClean="0"/>
              <a:t> dinámicamente </a:t>
            </a:r>
            <a:r>
              <a:rPr lang="es-ES_tradnl" b="1" dirty="0" smtClean="0"/>
              <a:t>en tiempo de ejecución </a:t>
            </a:r>
            <a:r>
              <a:rPr lang="es-ES_tradnl" dirty="0" smtClean="0"/>
              <a:t>el serializador, necesitamos realizar estas tareas: (EMIL, árboles de expresiones)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a)</a:t>
            </a:r>
            <a:r>
              <a:rPr lang="es-ES_tradnl" dirty="0" smtClean="0"/>
              <a:t> Escribir de manera dinámica el código del serializador en tiempo de ejecución.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b) </a:t>
            </a:r>
            <a:r>
              <a:rPr lang="es-ES_tradnl" dirty="0" smtClean="0"/>
              <a:t>Compilar en tiempo de ejecución ese código.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c) </a:t>
            </a:r>
            <a:r>
              <a:rPr lang="es-ES_tradnl" dirty="0" smtClean="0"/>
              <a:t>Invocar una instancia de la clase compilada.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d) </a:t>
            </a:r>
            <a:r>
              <a:rPr lang="es-ES_tradnl" dirty="0" smtClean="0"/>
              <a:t>Devolverla como salida del generador.</a:t>
            </a:r>
          </a:p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47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50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51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52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53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54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55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56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59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60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61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62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63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7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1C78-B195-4E26-BC5D-7F9C6E718A88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63B3-0F4B-4CE3-93F7-218A9CA47E0C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2818-0636-4BEC-87CA-46A670C21F21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56F2-9BCC-4D1B-BCC9-ACC23D7A9050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_tradnl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7D54-C8B0-4575-9C2A-1B0A3B833C5D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1679-A971-4953-8794-8B16B467CAF7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2C38-B18B-45F9-9FDF-5705FCE25AD2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375C-E9C3-4E75-A244-B0F8C7E2A29F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E563-679A-4712-A029-3050B3A4601E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05DE-FA5A-4F62-BA81-13FE781CC92C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9623-5DD2-43DC-AD9F-FC598B8F5BFA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3E06-D024-4EAD-AAB9-1654B08AC798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56F2-9BCC-4D1B-BCC9-ACC23D7A9050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  <p:pic>
        <p:nvPicPr>
          <p:cNvPr id="10" name="9 Imagen" descr="backgrounds-powerpoint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fondoDiapositivas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42844" y="-357214"/>
            <a:ext cx="9286844" cy="7215214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Generador de serializadores </a:t>
            </a:r>
          </a:p>
          <a:p>
            <a:r>
              <a:rPr lang="es-ES_tradnl" dirty="0" smtClean="0"/>
              <a:t>dinámicos de alto rendimiento</a:t>
            </a:r>
            <a:endParaRPr lang="es-ES_tradnl" dirty="0"/>
          </a:p>
        </p:txBody>
      </p:sp>
      <p:sp>
        <p:nvSpPr>
          <p:cNvPr id="4" name="3 CuadroTexto"/>
          <p:cNvSpPr txBox="1"/>
          <p:nvPr/>
        </p:nvSpPr>
        <p:spPr>
          <a:xfrm>
            <a:off x="3643306" y="5715016"/>
            <a:ext cx="2145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Víctor Parra Santiago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10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29" name="Document"/>
          <p:cNvSpPr>
            <a:spLocks noEditPoints="1" noChangeArrowheads="1"/>
          </p:cNvSpPr>
          <p:nvPr/>
        </p:nvSpPr>
        <p:spPr bwMode="auto">
          <a:xfrm>
            <a:off x="2071670" y="1500174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33526E-6 L 0.5691 0.095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11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3" name="32 CuadroTexto"/>
          <p:cNvSpPr txBox="1"/>
          <p:nvPr/>
        </p:nvSpPr>
        <p:spPr>
          <a:xfrm>
            <a:off x="5929322" y="4000504"/>
            <a:ext cx="1403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Serializador</a:t>
            </a:r>
          </a:p>
          <a:p>
            <a:pPr algn="r"/>
            <a:r>
              <a:rPr lang="es-ES_tradnl" dirty="0" smtClean="0"/>
              <a:t>para ese tipo</a:t>
            </a:r>
          </a:p>
        </p:txBody>
      </p:sp>
      <p:sp>
        <p:nvSpPr>
          <p:cNvPr id="34" name="Document"/>
          <p:cNvSpPr>
            <a:spLocks noEditPoints="1" noChangeArrowheads="1"/>
          </p:cNvSpPr>
          <p:nvPr/>
        </p:nvSpPr>
        <p:spPr bwMode="auto">
          <a:xfrm>
            <a:off x="7340491" y="3976704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sz="1400" dirty="0" smtClean="0"/>
              <a:t>Código</a:t>
            </a:r>
            <a:endParaRPr lang="es-ES_tradnl" sz="1400" dirty="0"/>
          </a:p>
        </p:txBody>
      </p:sp>
      <p:sp>
        <p:nvSpPr>
          <p:cNvPr id="29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  <p:sp>
        <p:nvSpPr>
          <p:cNvPr id="43" name="42 Flecha abajo"/>
          <p:cNvSpPr/>
          <p:nvPr/>
        </p:nvSpPr>
        <p:spPr>
          <a:xfrm>
            <a:off x="7572396" y="3143248"/>
            <a:ext cx="428628" cy="78581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12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7" name="26 Rayo"/>
          <p:cNvSpPr/>
          <p:nvPr/>
        </p:nvSpPr>
        <p:spPr>
          <a:xfrm>
            <a:off x="6643702" y="5286388"/>
            <a:ext cx="785818" cy="785818"/>
          </a:xfrm>
          <a:prstGeom prst="lightningBol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30 Flecha doblada"/>
          <p:cNvSpPr/>
          <p:nvPr/>
        </p:nvSpPr>
        <p:spPr>
          <a:xfrm rot="10800000">
            <a:off x="7429520" y="5000636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5929322" y="4000504"/>
            <a:ext cx="1403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Serializador</a:t>
            </a:r>
          </a:p>
          <a:p>
            <a:pPr algn="r"/>
            <a:r>
              <a:rPr lang="es-ES_tradnl" dirty="0" smtClean="0"/>
              <a:t>para ese tipo</a:t>
            </a:r>
          </a:p>
        </p:txBody>
      </p:sp>
      <p:sp>
        <p:nvSpPr>
          <p:cNvPr id="34" name="Document"/>
          <p:cNvSpPr>
            <a:spLocks noEditPoints="1" noChangeArrowheads="1"/>
          </p:cNvSpPr>
          <p:nvPr/>
        </p:nvSpPr>
        <p:spPr bwMode="auto">
          <a:xfrm>
            <a:off x="7340491" y="3976704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sz="1400" dirty="0" smtClean="0"/>
              <a:t>Código</a:t>
            </a:r>
            <a:endParaRPr lang="es-ES_tradnl" sz="1400" dirty="0"/>
          </a:p>
        </p:txBody>
      </p:sp>
      <p:sp>
        <p:nvSpPr>
          <p:cNvPr id="35" name="34 Nube"/>
          <p:cNvSpPr/>
          <p:nvPr/>
        </p:nvSpPr>
        <p:spPr>
          <a:xfrm>
            <a:off x="4286248" y="5214950"/>
            <a:ext cx="1500198" cy="85725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ensamblado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36" name="35 Flecha izquierda"/>
          <p:cNvSpPr/>
          <p:nvPr/>
        </p:nvSpPr>
        <p:spPr>
          <a:xfrm>
            <a:off x="5929322" y="5429264"/>
            <a:ext cx="64294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36 CuadroTexto"/>
          <p:cNvSpPr txBox="1"/>
          <p:nvPr/>
        </p:nvSpPr>
        <p:spPr>
          <a:xfrm>
            <a:off x="5857884" y="5988626"/>
            <a:ext cx="23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Compilación del código</a:t>
            </a:r>
          </a:p>
        </p:txBody>
      </p:sp>
      <p:sp>
        <p:nvSpPr>
          <p:cNvPr id="29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13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7" name="26 Rayo"/>
          <p:cNvSpPr/>
          <p:nvPr/>
        </p:nvSpPr>
        <p:spPr>
          <a:xfrm>
            <a:off x="6643702" y="5286388"/>
            <a:ext cx="785818" cy="785818"/>
          </a:xfrm>
          <a:prstGeom prst="lightningBol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30 Flecha doblada"/>
          <p:cNvSpPr/>
          <p:nvPr/>
        </p:nvSpPr>
        <p:spPr>
          <a:xfrm rot="10800000">
            <a:off x="7429520" y="5000636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5929322" y="4000504"/>
            <a:ext cx="1403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Serializador</a:t>
            </a:r>
          </a:p>
          <a:p>
            <a:pPr algn="r"/>
            <a:r>
              <a:rPr lang="es-ES_tradnl" dirty="0" smtClean="0"/>
              <a:t>para ese tipo</a:t>
            </a:r>
          </a:p>
        </p:txBody>
      </p:sp>
      <p:sp>
        <p:nvSpPr>
          <p:cNvPr id="34" name="Document"/>
          <p:cNvSpPr>
            <a:spLocks noEditPoints="1" noChangeArrowheads="1"/>
          </p:cNvSpPr>
          <p:nvPr/>
        </p:nvSpPr>
        <p:spPr bwMode="auto">
          <a:xfrm>
            <a:off x="7340491" y="3976704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sz="1400" dirty="0" smtClean="0"/>
              <a:t>Código</a:t>
            </a:r>
            <a:endParaRPr lang="es-ES_tradnl" sz="1400" dirty="0"/>
          </a:p>
        </p:txBody>
      </p:sp>
      <p:sp>
        <p:nvSpPr>
          <p:cNvPr id="35" name="34 Nube"/>
          <p:cNvSpPr/>
          <p:nvPr/>
        </p:nvSpPr>
        <p:spPr>
          <a:xfrm>
            <a:off x="4286248" y="5214950"/>
            <a:ext cx="1500198" cy="85725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ensamblado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36" name="35 Flecha izquierda"/>
          <p:cNvSpPr/>
          <p:nvPr/>
        </p:nvSpPr>
        <p:spPr>
          <a:xfrm>
            <a:off x="5929322" y="5429264"/>
            <a:ext cx="64294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36 CuadroTexto"/>
          <p:cNvSpPr txBox="1"/>
          <p:nvPr/>
        </p:nvSpPr>
        <p:spPr>
          <a:xfrm>
            <a:off x="5857884" y="5988626"/>
            <a:ext cx="23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Compilación del código</a:t>
            </a:r>
          </a:p>
        </p:txBody>
      </p:sp>
      <p:sp>
        <p:nvSpPr>
          <p:cNvPr id="38" name="37 Flecha doblada"/>
          <p:cNvSpPr/>
          <p:nvPr/>
        </p:nvSpPr>
        <p:spPr>
          <a:xfrm rot="20000743">
            <a:off x="4148785" y="4585262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2658342" y="4714884"/>
            <a:ext cx="141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Instanciación</a:t>
            </a:r>
          </a:p>
        </p:txBody>
      </p:sp>
      <p:sp>
        <p:nvSpPr>
          <p:cNvPr id="41" name="Form"/>
          <p:cNvSpPr>
            <a:spLocks noEditPoints="1" noChangeArrowheads="1"/>
          </p:cNvSpPr>
          <p:nvPr/>
        </p:nvSpPr>
        <p:spPr bwMode="auto">
          <a:xfrm>
            <a:off x="4572000" y="3857628"/>
            <a:ext cx="1285884" cy="115253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sz="1100" dirty="0" smtClean="0"/>
              <a:t>Serializador</a:t>
            </a:r>
            <a:endParaRPr lang="es-ES_tradnl" sz="1100" dirty="0"/>
          </a:p>
        </p:txBody>
      </p:sp>
      <p:sp>
        <p:nvSpPr>
          <p:cNvPr id="29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14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029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Form"/>
          <p:cNvSpPr>
            <a:spLocks noEditPoints="1" noChangeArrowheads="1"/>
          </p:cNvSpPr>
          <p:nvPr/>
        </p:nvSpPr>
        <p:spPr bwMode="auto">
          <a:xfrm>
            <a:off x="4572000" y="3857628"/>
            <a:ext cx="1285884" cy="115253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sz="1100" dirty="0" smtClean="0"/>
              <a:t>Serializador</a:t>
            </a:r>
            <a:endParaRPr lang="es-ES_tradnl" sz="1100" dirty="0"/>
          </a:p>
        </p:txBody>
      </p:sp>
      <p:sp>
        <p:nvSpPr>
          <p:cNvPr id="23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46821E-7 L -0.19635 -0.219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" y="-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15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029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Form"/>
          <p:cNvSpPr>
            <a:spLocks noEditPoints="1" noChangeArrowheads="1"/>
          </p:cNvSpPr>
          <p:nvPr/>
        </p:nvSpPr>
        <p:spPr bwMode="auto">
          <a:xfrm>
            <a:off x="2786050" y="2397872"/>
            <a:ext cx="1285884" cy="115253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sz="1100" dirty="0" smtClean="0"/>
              <a:t>Serializador</a:t>
            </a:r>
            <a:endParaRPr lang="es-ES_tradnl" sz="1100" dirty="0"/>
          </a:p>
        </p:txBody>
      </p:sp>
      <p:sp>
        <p:nvSpPr>
          <p:cNvPr id="23" name="22 Flecha curvada hacia abajo"/>
          <p:cNvSpPr/>
          <p:nvPr/>
        </p:nvSpPr>
        <p:spPr>
          <a:xfrm rot="1800000">
            <a:off x="3000629" y="1680492"/>
            <a:ext cx="859855" cy="517206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3" name="32 Flecha curvada hacia abajo"/>
          <p:cNvSpPr/>
          <p:nvPr/>
        </p:nvSpPr>
        <p:spPr>
          <a:xfrm rot="9000000">
            <a:off x="2470825" y="3364296"/>
            <a:ext cx="1001040" cy="43609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grpSp>
        <p:nvGrpSpPr>
          <p:cNvPr id="35" name="34 Grupo"/>
          <p:cNvGrpSpPr/>
          <p:nvPr/>
        </p:nvGrpSpPr>
        <p:grpSpPr>
          <a:xfrm>
            <a:off x="1785918" y="3000372"/>
            <a:ext cx="972096" cy="286546"/>
            <a:chOff x="1857356" y="2928934"/>
            <a:chExt cx="1214446" cy="357984"/>
          </a:xfrm>
        </p:grpSpPr>
        <p:sp>
          <p:nvSpPr>
            <p:cNvPr id="36" name="35 Rectángulo"/>
            <p:cNvSpPr/>
            <p:nvPr/>
          </p:nvSpPr>
          <p:spPr>
            <a:xfrm>
              <a:off x="1857356" y="2928934"/>
              <a:ext cx="1214446" cy="35719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7" name="36 Conector recto"/>
            <p:cNvCxnSpPr/>
            <p:nvPr/>
          </p:nvCxnSpPr>
          <p:spPr>
            <a:xfrm rot="5400000">
              <a:off x="1821637" y="3107529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"/>
            <p:cNvCxnSpPr/>
            <p:nvPr/>
          </p:nvCxnSpPr>
          <p:spPr>
            <a:xfrm rot="5400000">
              <a:off x="1974037" y="3106735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"/>
            <p:cNvCxnSpPr/>
            <p:nvPr/>
          </p:nvCxnSpPr>
          <p:spPr>
            <a:xfrm rot="5400000">
              <a:off x="2126437" y="3106735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 rot="5400000">
              <a:off x="2278837" y="3106735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 rot="5400000">
              <a:off x="2431237" y="3106735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>
            <a:xfrm rot="5400000">
              <a:off x="2583637" y="3106735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/>
            <p:nvPr/>
          </p:nvCxnSpPr>
          <p:spPr>
            <a:xfrm rot="5400000">
              <a:off x="2749537" y="3106735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16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7" name="26 Rayo"/>
          <p:cNvSpPr/>
          <p:nvPr/>
        </p:nvSpPr>
        <p:spPr>
          <a:xfrm>
            <a:off x="6643702" y="5286388"/>
            <a:ext cx="785818" cy="785818"/>
          </a:xfrm>
          <a:prstGeom prst="lightningBol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30 Flecha doblada"/>
          <p:cNvSpPr/>
          <p:nvPr/>
        </p:nvSpPr>
        <p:spPr>
          <a:xfrm rot="10800000">
            <a:off x="7429520" y="5000636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5929322" y="4000504"/>
            <a:ext cx="1403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Serializador</a:t>
            </a:r>
          </a:p>
          <a:p>
            <a:pPr algn="r"/>
            <a:r>
              <a:rPr lang="es-ES_tradnl" dirty="0" smtClean="0"/>
              <a:t>para ese tipo</a:t>
            </a:r>
          </a:p>
        </p:txBody>
      </p:sp>
      <p:sp>
        <p:nvSpPr>
          <p:cNvPr id="34" name="Document"/>
          <p:cNvSpPr>
            <a:spLocks noEditPoints="1" noChangeArrowheads="1"/>
          </p:cNvSpPr>
          <p:nvPr/>
        </p:nvSpPr>
        <p:spPr bwMode="auto">
          <a:xfrm>
            <a:off x="7340491" y="3976704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sz="1400" dirty="0" smtClean="0"/>
              <a:t>Código</a:t>
            </a:r>
            <a:endParaRPr lang="es-ES_tradnl" sz="1400" dirty="0"/>
          </a:p>
        </p:txBody>
      </p:sp>
      <p:sp>
        <p:nvSpPr>
          <p:cNvPr id="35" name="34 Nube"/>
          <p:cNvSpPr/>
          <p:nvPr/>
        </p:nvSpPr>
        <p:spPr>
          <a:xfrm>
            <a:off x="4286248" y="5214950"/>
            <a:ext cx="1500198" cy="85725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ensamblado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36" name="35 Flecha izquierda"/>
          <p:cNvSpPr/>
          <p:nvPr/>
        </p:nvSpPr>
        <p:spPr>
          <a:xfrm>
            <a:off x="5929322" y="5429264"/>
            <a:ext cx="64294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36 CuadroTexto"/>
          <p:cNvSpPr txBox="1"/>
          <p:nvPr/>
        </p:nvSpPr>
        <p:spPr>
          <a:xfrm>
            <a:off x="5857884" y="5988626"/>
            <a:ext cx="23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Compilación del código</a:t>
            </a:r>
          </a:p>
        </p:txBody>
      </p:sp>
      <p:sp>
        <p:nvSpPr>
          <p:cNvPr id="38" name="37 Flecha doblada"/>
          <p:cNvSpPr/>
          <p:nvPr/>
        </p:nvSpPr>
        <p:spPr>
          <a:xfrm rot="20000743">
            <a:off x="4148785" y="4585262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2658342" y="4714884"/>
            <a:ext cx="141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Instanciación</a:t>
            </a:r>
          </a:p>
        </p:txBody>
      </p:sp>
      <p:sp>
        <p:nvSpPr>
          <p:cNvPr id="41" name="Form"/>
          <p:cNvSpPr>
            <a:spLocks noEditPoints="1" noChangeArrowheads="1"/>
          </p:cNvSpPr>
          <p:nvPr/>
        </p:nvSpPr>
        <p:spPr bwMode="auto">
          <a:xfrm>
            <a:off x="4572000" y="3857628"/>
            <a:ext cx="1285884" cy="115253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sz="1100" dirty="0" smtClean="0"/>
              <a:t>Serializador</a:t>
            </a:r>
            <a:endParaRPr lang="es-ES_tradnl" sz="1100" dirty="0"/>
          </a:p>
        </p:txBody>
      </p:sp>
      <p:sp>
        <p:nvSpPr>
          <p:cNvPr id="29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  <p:sp>
        <p:nvSpPr>
          <p:cNvPr id="32" name="31 Elipse"/>
          <p:cNvSpPr/>
          <p:nvPr/>
        </p:nvSpPr>
        <p:spPr>
          <a:xfrm>
            <a:off x="8001024" y="314324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9" name="38 Flecha abajo"/>
          <p:cNvSpPr/>
          <p:nvPr/>
        </p:nvSpPr>
        <p:spPr>
          <a:xfrm>
            <a:off x="7572396" y="3143248"/>
            <a:ext cx="428628" cy="78581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17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7" name="26 Rayo"/>
          <p:cNvSpPr/>
          <p:nvPr/>
        </p:nvSpPr>
        <p:spPr>
          <a:xfrm>
            <a:off x="6643702" y="5286388"/>
            <a:ext cx="785818" cy="785818"/>
          </a:xfrm>
          <a:prstGeom prst="lightningBol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30 Flecha doblada"/>
          <p:cNvSpPr/>
          <p:nvPr/>
        </p:nvSpPr>
        <p:spPr>
          <a:xfrm rot="10800000">
            <a:off x="7429520" y="5000636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5929322" y="4000504"/>
            <a:ext cx="1403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Serializador</a:t>
            </a:r>
          </a:p>
          <a:p>
            <a:pPr algn="r"/>
            <a:r>
              <a:rPr lang="es-ES_tradnl" dirty="0" smtClean="0"/>
              <a:t>para ese tipo</a:t>
            </a:r>
          </a:p>
        </p:txBody>
      </p:sp>
      <p:sp>
        <p:nvSpPr>
          <p:cNvPr id="34" name="Document"/>
          <p:cNvSpPr>
            <a:spLocks noEditPoints="1" noChangeArrowheads="1"/>
          </p:cNvSpPr>
          <p:nvPr/>
        </p:nvSpPr>
        <p:spPr bwMode="auto">
          <a:xfrm>
            <a:off x="7340491" y="3976704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sz="1400" dirty="0" smtClean="0"/>
              <a:t>Código</a:t>
            </a:r>
            <a:endParaRPr lang="es-ES_tradnl" sz="1400" dirty="0"/>
          </a:p>
        </p:txBody>
      </p:sp>
      <p:sp>
        <p:nvSpPr>
          <p:cNvPr id="35" name="34 Nube"/>
          <p:cNvSpPr/>
          <p:nvPr/>
        </p:nvSpPr>
        <p:spPr>
          <a:xfrm>
            <a:off x="4286248" y="5214950"/>
            <a:ext cx="1500198" cy="85725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ensamblado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36" name="35 Flecha izquierda"/>
          <p:cNvSpPr/>
          <p:nvPr/>
        </p:nvSpPr>
        <p:spPr>
          <a:xfrm>
            <a:off x="5929322" y="5429264"/>
            <a:ext cx="64294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36 CuadroTexto"/>
          <p:cNvSpPr txBox="1"/>
          <p:nvPr/>
        </p:nvSpPr>
        <p:spPr>
          <a:xfrm>
            <a:off x="5857884" y="5988626"/>
            <a:ext cx="23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Compilación del código</a:t>
            </a:r>
          </a:p>
        </p:txBody>
      </p:sp>
      <p:sp>
        <p:nvSpPr>
          <p:cNvPr id="38" name="37 Flecha doblada"/>
          <p:cNvSpPr/>
          <p:nvPr/>
        </p:nvSpPr>
        <p:spPr>
          <a:xfrm rot="20000743">
            <a:off x="4148785" y="4585262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2658342" y="4714884"/>
            <a:ext cx="141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Instanciación</a:t>
            </a:r>
          </a:p>
        </p:txBody>
      </p:sp>
      <p:sp>
        <p:nvSpPr>
          <p:cNvPr id="41" name="Form"/>
          <p:cNvSpPr>
            <a:spLocks noEditPoints="1" noChangeArrowheads="1"/>
          </p:cNvSpPr>
          <p:nvPr/>
        </p:nvSpPr>
        <p:spPr bwMode="auto">
          <a:xfrm>
            <a:off x="4572000" y="3857628"/>
            <a:ext cx="1285884" cy="115253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sz="1100" dirty="0" smtClean="0"/>
              <a:t>Serializador</a:t>
            </a:r>
            <a:endParaRPr lang="es-ES_tradnl" sz="1100" dirty="0"/>
          </a:p>
        </p:txBody>
      </p:sp>
      <p:sp>
        <p:nvSpPr>
          <p:cNvPr id="29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  <p:sp>
        <p:nvSpPr>
          <p:cNvPr id="32" name="31 Elipse"/>
          <p:cNvSpPr/>
          <p:nvPr/>
        </p:nvSpPr>
        <p:spPr>
          <a:xfrm>
            <a:off x="8001024" y="314324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9" name="38 Flecha abajo"/>
          <p:cNvSpPr/>
          <p:nvPr/>
        </p:nvSpPr>
        <p:spPr>
          <a:xfrm>
            <a:off x="7572396" y="3143248"/>
            <a:ext cx="428628" cy="78581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2" name="41 Elipse"/>
          <p:cNvSpPr/>
          <p:nvPr/>
        </p:nvSpPr>
        <p:spPr>
          <a:xfrm>
            <a:off x="8215338" y="421481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18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7" name="26 Rayo"/>
          <p:cNvSpPr/>
          <p:nvPr/>
        </p:nvSpPr>
        <p:spPr>
          <a:xfrm>
            <a:off x="6643702" y="5286388"/>
            <a:ext cx="785818" cy="785818"/>
          </a:xfrm>
          <a:prstGeom prst="lightningBol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30 Flecha doblada"/>
          <p:cNvSpPr/>
          <p:nvPr/>
        </p:nvSpPr>
        <p:spPr>
          <a:xfrm rot="10800000">
            <a:off x="7429520" y="5000636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5929322" y="4000504"/>
            <a:ext cx="1403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Serializador</a:t>
            </a:r>
          </a:p>
          <a:p>
            <a:pPr algn="r"/>
            <a:r>
              <a:rPr lang="es-ES_tradnl" dirty="0" smtClean="0"/>
              <a:t>para ese tipo</a:t>
            </a:r>
          </a:p>
        </p:txBody>
      </p:sp>
      <p:sp>
        <p:nvSpPr>
          <p:cNvPr id="34" name="Document"/>
          <p:cNvSpPr>
            <a:spLocks noEditPoints="1" noChangeArrowheads="1"/>
          </p:cNvSpPr>
          <p:nvPr/>
        </p:nvSpPr>
        <p:spPr bwMode="auto">
          <a:xfrm>
            <a:off x="7340491" y="3976704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sz="1400" dirty="0" smtClean="0"/>
              <a:t>Código</a:t>
            </a:r>
            <a:endParaRPr lang="es-ES_tradnl" sz="1400" dirty="0"/>
          </a:p>
        </p:txBody>
      </p:sp>
      <p:sp>
        <p:nvSpPr>
          <p:cNvPr id="35" name="34 Nube"/>
          <p:cNvSpPr/>
          <p:nvPr/>
        </p:nvSpPr>
        <p:spPr>
          <a:xfrm>
            <a:off x="4286248" y="5214950"/>
            <a:ext cx="1500198" cy="85725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ensamblado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36" name="35 Flecha izquierda"/>
          <p:cNvSpPr/>
          <p:nvPr/>
        </p:nvSpPr>
        <p:spPr>
          <a:xfrm>
            <a:off x="5929322" y="5429264"/>
            <a:ext cx="64294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36 CuadroTexto"/>
          <p:cNvSpPr txBox="1"/>
          <p:nvPr/>
        </p:nvSpPr>
        <p:spPr>
          <a:xfrm>
            <a:off x="5857884" y="5988626"/>
            <a:ext cx="23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Compilación del código</a:t>
            </a:r>
          </a:p>
        </p:txBody>
      </p:sp>
      <p:sp>
        <p:nvSpPr>
          <p:cNvPr id="38" name="37 Flecha doblada"/>
          <p:cNvSpPr/>
          <p:nvPr/>
        </p:nvSpPr>
        <p:spPr>
          <a:xfrm rot="20000743">
            <a:off x="4148785" y="4585262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2658342" y="4714884"/>
            <a:ext cx="141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Instanciación</a:t>
            </a:r>
          </a:p>
        </p:txBody>
      </p:sp>
      <p:sp>
        <p:nvSpPr>
          <p:cNvPr id="41" name="Form"/>
          <p:cNvSpPr>
            <a:spLocks noEditPoints="1" noChangeArrowheads="1"/>
          </p:cNvSpPr>
          <p:nvPr/>
        </p:nvSpPr>
        <p:spPr bwMode="auto">
          <a:xfrm>
            <a:off x="4572000" y="3857628"/>
            <a:ext cx="1285884" cy="115253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sz="1100" dirty="0" smtClean="0"/>
              <a:t>Serializador</a:t>
            </a:r>
            <a:endParaRPr lang="es-ES_tradnl" sz="1100" dirty="0"/>
          </a:p>
        </p:txBody>
      </p:sp>
      <p:sp>
        <p:nvSpPr>
          <p:cNvPr id="29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  <p:sp>
        <p:nvSpPr>
          <p:cNvPr id="32" name="31 Elipse"/>
          <p:cNvSpPr/>
          <p:nvPr/>
        </p:nvSpPr>
        <p:spPr>
          <a:xfrm>
            <a:off x="8001024" y="314324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9" name="38 Flecha abajo"/>
          <p:cNvSpPr/>
          <p:nvPr/>
        </p:nvSpPr>
        <p:spPr>
          <a:xfrm>
            <a:off x="7572396" y="3143248"/>
            <a:ext cx="428628" cy="78581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2" name="41 Elipse"/>
          <p:cNvSpPr/>
          <p:nvPr/>
        </p:nvSpPr>
        <p:spPr>
          <a:xfrm>
            <a:off x="8215338" y="421481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43" name="42 Elipse"/>
          <p:cNvSpPr/>
          <p:nvPr/>
        </p:nvSpPr>
        <p:spPr>
          <a:xfrm>
            <a:off x="3643306" y="5214950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3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19</a:t>
            </a:fld>
            <a:endParaRPr lang="es-ES_tradnl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(alto rendimiento).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HIPERSERIALIZER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237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Es una librería cuya funcionalidad es la de generar en tiempo de ejecución programas serializadores de alto rendimiento.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2</a:t>
            </a:fld>
            <a:endParaRPr lang="es-ES_tradnl"/>
          </a:p>
        </p:txBody>
      </p:sp>
      <p:pic>
        <p:nvPicPr>
          <p:cNvPr id="7" name="6 Imagen" descr="librerí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8" y="2500306"/>
            <a:ext cx="4500562" cy="39766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20</a:t>
            </a:fld>
            <a:endParaRPr lang="es-ES_tradnl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(alto rendimiento).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>
          <a:xfrm>
            <a:off x="500034" y="2928935"/>
            <a:ext cx="8229600" cy="1785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_tradnl" sz="2800" dirty="0" smtClean="0"/>
              <a:t>TAMAÑO DE LA REPRESENTACIÓN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Interesa que </a:t>
            </a:r>
            <a:r>
              <a:rPr lang="es-ES_tradnl" sz="2800" dirty="0" smtClean="0"/>
              <a:t>la representación de los objetos serializados sea lo más reducida posible.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21</a:t>
            </a:fld>
            <a:endParaRPr lang="es-ES_tradnl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500034" y="4643446"/>
            <a:ext cx="8358246" cy="1357321"/>
          </a:xfrm>
        </p:spPr>
        <p:txBody>
          <a:bodyPr>
            <a:noAutofit/>
          </a:bodyPr>
          <a:lstStyle/>
          <a:p>
            <a:r>
              <a:rPr lang="es-ES_tradnl" sz="2800" dirty="0" smtClean="0"/>
              <a:t>APLICABILIDAD</a:t>
            </a:r>
          </a:p>
          <a:p>
            <a:pPr>
              <a:buNone/>
            </a:pPr>
            <a:r>
              <a:rPr lang="es-ES_tradnl" sz="2800" dirty="0" smtClean="0"/>
              <a:t>	Disponibilidad para serializar cualquier elemento del objeto (</a:t>
            </a:r>
            <a:r>
              <a:rPr lang="es-ES_tradnl" sz="2800" dirty="0" err="1" smtClean="0"/>
              <a:t>arrays</a:t>
            </a:r>
            <a:r>
              <a:rPr lang="es-ES_tradnl" sz="2800" dirty="0" smtClean="0"/>
              <a:t> multidimensionales, genéricos).</a:t>
            </a:r>
          </a:p>
          <a:p>
            <a:endParaRPr lang="es-ES_tradnl" sz="2800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(alto rendimiento).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500034" y="2928935"/>
            <a:ext cx="8229600" cy="1785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_tradnl" sz="2800" dirty="0" smtClean="0"/>
              <a:t>TAMAÑO DE LA REPRESENTACIÓN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Interesa que </a:t>
            </a:r>
            <a:r>
              <a:rPr lang="es-ES_tradnl" sz="2800" dirty="0" smtClean="0"/>
              <a:t>la representación de los objetos serializados sea lo más reducida posible.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SERIALIZADORES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2"/>
            <a:ext cx="8472518" cy="1285884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 smtClean="0"/>
              <a:t>Existe una amplia variedad de serializadores tanto comerciales como open-</a:t>
            </a:r>
            <a:r>
              <a:rPr lang="es-ES_tradnl" dirty="0" err="1" smtClean="0"/>
              <a:t>source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Se ha analizado un grupo representativo de ellos:</a:t>
            </a:r>
          </a:p>
          <a:p>
            <a:endParaRPr lang="es-ES_tradnl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643042" y="2786059"/>
          <a:ext cx="5500726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363"/>
                <a:gridCol w="2750363"/>
              </a:tblGrid>
              <a:tr h="375920"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Serializador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Origen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XMLSerializer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DataContractSerializer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BinaryFormatter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SOAPFormatter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SharpSerializer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Open-</a:t>
                      </a:r>
                      <a:r>
                        <a:rPr lang="es-ES_tradnl" sz="1900" dirty="0" err="1" smtClean="0"/>
                        <a:t>source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NetSerializer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Open-</a:t>
                      </a:r>
                      <a:r>
                        <a:rPr lang="es-ES_tradnl" sz="1900" dirty="0" err="1" smtClean="0"/>
                        <a:t>source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Protobuf</a:t>
                      </a:r>
                      <a:r>
                        <a:rPr lang="es-ES_tradnl" sz="1900" dirty="0" smtClean="0"/>
                        <a:t>-net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Google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HiperSerializer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URJC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22</a:t>
            </a:fld>
            <a:endParaRPr lang="es-ES_tradnl"/>
          </a:p>
        </p:txBody>
      </p:sp>
      <p:pic>
        <p:nvPicPr>
          <p:cNvPr id="8" name="7 Imagen" descr="lup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8082" y="5000636"/>
            <a:ext cx="1448533" cy="11429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2"/>
            <a:ext cx="8401080" cy="1285884"/>
          </a:xfrm>
        </p:spPr>
        <p:txBody>
          <a:bodyPr>
            <a:normAutofit/>
          </a:bodyPr>
          <a:lstStyle/>
          <a:p>
            <a:r>
              <a:rPr lang="es-ES_tradnl" dirty="0" smtClean="0"/>
              <a:t>Cada serializador admite uno o varios formatos del representación del objeto serializado.</a:t>
            </a:r>
          </a:p>
          <a:p>
            <a:endParaRPr lang="es-ES_tradnl" dirty="0"/>
          </a:p>
        </p:txBody>
      </p:sp>
      <p:sp>
        <p:nvSpPr>
          <p:cNvPr id="50" name="4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1" name="5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23</a:t>
            </a:fld>
            <a:endParaRPr lang="es-ES_tradnl"/>
          </a:p>
        </p:txBody>
      </p:sp>
      <p:sp>
        <p:nvSpPr>
          <p:cNvPr id="49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SERIALIZADORES</a:t>
            </a:r>
            <a:endParaRPr lang="es-ES_tradnl" dirty="0">
              <a:solidFill>
                <a:schemeClr val="bg1"/>
              </a:solidFill>
            </a:endParaRPr>
          </a:p>
        </p:txBody>
      </p:sp>
      <p:graphicFrame>
        <p:nvGraphicFramePr>
          <p:cNvPr id="48" name="47 Tabla"/>
          <p:cNvGraphicFramePr>
            <a:graphicFrameLocks noGrp="1"/>
          </p:cNvGraphicFramePr>
          <p:nvPr/>
        </p:nvGraphicFramePr>
        <p:xfrm>
          <a:off x="571473" y="2714620"/>
          <a:ext cx="7929619" cy="3479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903"/>
                <a:gridCol w="729307"/>
                <a:gridCol w="920402"/>
                <a:gridCol w="920402"/>
                <a:gridCol w="1044777"/>
                <a:gridCol w="1928828"/>
              </a:tblGrid>
              <a:tr h="375920"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Serializador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XML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Binario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Stream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Json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Otros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XMLSerializer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DataContractSerializer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BinaryFormatter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SOAPFormatter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431816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SharpSerializer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NetSerializer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Protobuf</a:t>
                      </a:r>
                      <a:r>
                        <a:rPr lang="es-ES_tradnl" sz="1900" dirty="0" smtClean="0"/>
                        <a:t>-net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HiperSerializer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2" name="51 Rectángulo"/>
          <p:cNvSpPr/>
          <p:nvPr/>
        </p:nvSpPr>
        <p:spPr>
          <a:xfrm>
            <a:off x="3143240" y="314324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3" name="52 Rectángulo"/>
          <p:cNvSpPr/>
          <p:nvPr/>
        </p:nvSpPr>
        <p:spPr>
          <a:xfrm>
            <a:off x="3143240" y="3500438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4" name="53 Rectángulo"/>
          <p:cNvSpPr/>
          <p:nvPr/>
        </p:nvSpPr>
        <p:spPr>
          <a:xfrm>
            <a:off x="3143240" y="4274114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5" name="54 Rectángulo"/>
          <p:cNvSpPr/>
          <p:nvPr/>
        </p:nvSpPr>
        <p:spPr>
          <a:xfrm>
            <a:off x="3143240" y="470274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6" name="55 Rectángulo"/>
          <p:cNvSpPr/>
          <p:nvPr/>
        </p:nvSpPr>
        <p:spPr>
          <a:xfrm>
            <a:off x="3143240" y="584575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7" name="56 Rectángulo"/>
          <p:cNvSpPr/>
          <p:nvPr/>
        </p:nvSpPr>
        <p:spPr>
          <a:xfrm>
            <a:off x="4063319" y="3916924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8" name="57 Rectángulo"/>
          <p:cNvSpPr/>
          <p:nvPr/>
        </p:nvSpPr>
        <p:spPr>
          <a:xfrm>
            <a:off x="4063319" y="548856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9" name="58 Rectángulo"/>
          <p:cNvSpPr/>
          <p:nvPr/>
        </p:nvSpPr>
        <p:spPr>
          <a:xfrm>
            <a:off x="4063319" y="585789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0" name="59 Rectángulo"/>
          <p:cNvSpPr/>
          <p:nvPr/>
        </p:nvSpPr>
        <p:spPr>
          <a:xfrm>
            <a:off x="4992013" y="585789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1" name="60 Rectángulo"/>
          <p:cNvSpPr/>
          <p:nvPr/>
        </p:nvSpPr>
        <p:spPr>
          <a:xfrm>
            <a:off x="5000628" y="513137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8" name="77 Rectángulo"/>
          <p:cNvSpPr/>
          <p:nvPr/>
        </p:nvSpPr>
        <p:spPr>
          <a:xfrm>
            <a:off x="5000628" y="4286256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81" name="80 Rectángulo"/>
          <p:cNvSpPr/>
          <p:nvPr/>
        </p:nvSpPr>
        <p:spPr>
          <a:xfrm>
            <a:off x="5912092" y="3500438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5920707" y="584575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7286644" y="584575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7286644" y="4274114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3" name="102 Rectángulo"/>
          <p:cNvSpPr/>
          <p:nvPr/>
        </p:nvSpPr>
        <p:spPr>
          <a:xfrm>
            <a:off x="4063319" y="470274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pic>
        <p:nvPicPr>
          <p:cNvPr id="108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7660" y="3228974"/>
            <a:ext cx="128588" cy="128588"/>
          </a:xfrm>
          <a:prstGeom prst="rect">
            <a:avLst/>
          </a:prstGeom>
          <a:noFill/>
        </p:spPr>
      </p:pic>
      <p:pic>
        <p:nvPicPr>
          <p:cNvPr id="109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3657602"/>
            <a:ext cx="128588" cy="128588"/>
          </a:xfrm>
          <a:prstGeom prst="rect">
            <a:avLst/>
          </a:prstGeom>
          <a:noFill/>
        </p:spPr>
      </p:pic>
      <p:pic>
        <p:nvPicPr>
          <p:cNvPr id="110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4000504"/>
            <a:ext cx="128588" cy="128588"/>
          </a:xfrm>
          <a:prstGeom prst="rect">
            <a:avLst/>
          </a:prstGeom>
          <a:noFill/>
        </p:spPr>
      </p:pic>
      <p:pic>
        <p:nvPicPr>
          <p:cNvPr id="111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5048" y="3214686"/>
            <a:ext cx="128588" cy="128588"/>
          </a:xfrm>
          <a:prstGeom prst="rect">
            <a:avLst/>
          </a:prstGeom>
          <a:noFill/>
        </p:spPr>
      </p:pic>
      <p:pic>
        <p:nvPicPr>
          <p:cNvPr id="112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6354" y="3214686"/>
            <a:ext cx="128588" cy="128588"/>
          </a:xfrm>
          <a:prstGeom prst="rect">
            <a:avLst/>
          </a:prstGeom>
          <a:noFill/>
        </p:spPr>
      </p:pic>
      <p:pic>
        <p:nvPicPr>
          <p:cNvPr id="113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3657602"/>
            <a:ext cx="128588" cy="128588"/>
          </a:xfrm>
          <a:prstGeom prst="rect">
            <a:avLst/>
          </a:prstGeom>
          <a:noFill/>
        </p:spPr>
      </p:pic>
      <p:pic>
        <p:nvPicPr>
          <p:cNvPr id="114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2370" y="3214686"/>
            <a:ext cx="128588" cy="128588"/>
          </a:xfrm>
          <a:prstGeom prst="rect">
            <a:avLst/>
          </a:prstGeom>
          <a:noFill/>
        </p:spPr>
      </p:pic>
      <p:pic>
        <p:nvPicPr>
          <p:cNvPr id="115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4800610"/>
            <a:ext cx="128588" cy="128588"/>
          </a:xfrm>
          <a:prstGeom prst="rect">
            <a:avLst/>
          </a:prstGeom>
          <a:noFill/>
        </p:spPr>
      </p:pic>
      <p:pic>
        <p:nvPicPr>
          <p:cNvPr id="116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4014792"/>
            <a:ext cx="128588" cy="128588"/>
          </a:xfrm>
          <a:prstGeom prst="rect">
            <a:avLst/>
          </a:prstGeom>
          <a:noFill/>
        </p:spPr>
      </p:pic>
      <p:pic>
        <p:nvPicPr>
          <p:cNvPr id="117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5048" y="4000504"/>
            <a:ext cx="128588" cy="128588"/>
          </a:xfrm>
          <a:prstGeom prst="rect">
            <a:avLst/>
          </a:prstGeom>
          <a:noFill/>
        </p:spPr>
      </p:pic>
      <p:pic>
        <p:nvPicPr>
          <p:cNvPr id="118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2370" y="4000504"/>
            <a:ext cx="128588" cy="128588"/>
          </a:xfrm>
          <a:prstGeom prst="rect">
            <a:avLst/>
          </a:prstGeom>
          <a:noFill/>
        </p:spPr>
      </p:pic>
      <p:pic>
        <p:nvPicPr>
          <p:cNvPr id="119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8082" y="3643314"/>
            <a:ext cx="128588" cy="128588"/>
          </a:xfrm>
          <a:prstGeom prst="rect">
            <a:avLst/>
          </a:prstGeom>
          <a:noFill/>
        </p:spPr>
      </p:pic>
      <p:sp>
        <p:nvSpPr>
          <p:cNvPr id="120" name="119 Rectángulo"/>
          <p:cNvSpPr/>
          <p:nvPr/>
        </p:nvSpPr>
        <p:spPr>
          <a:xfrm>
            <a:off x="7286644" y="470274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21" name="120 Rectángulo"/>
          <p:cNvSpPr/>
          <p:nvPr/>
        </p:nvSpPr>
        <p:spPr>
          <a:xfrm>
            <a:off x="5857884" y="470274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pic>
        <p:nvPicPr>
          <p:cNvPr id="122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4371982"/>
            <a:ext cx="128588" cy="128588"/>
          </a:xfrm>
          <a:prstGeom prst="rect">
            <a:avLst/>
          </a:prstGeom>
          <a:noFill/>
        </p:spPr>
      </p:pic>
      <p:pic>
        <p:nvPicPr>
          <p:cNvPr id="123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4371982"/>
            <a:ext cx="128588" cy="128588"/>
          </a:xfrm>
          <a:prstGeom prst="rect">
            <a:avLst/>
          </a:prstGeom>
          <a:noFill/>
        </p:spPr>
      </p:pic>
      <p:pic>
        <p:nvPicPr>
          <p:cNvPr id="124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5229238"/>
            <a:ext cx="128588" cy="128588"/>
          </a:xfrm>
          <a:prstGeom prst="rect">
            <a:avLst/>
          </a:prstGeom>
          <a:noFill/>
        </p:spPr>
      </p:pic>
      <p:pic>
        <p:nvPicPr>
          <p:cNvPr id="125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5048" y="5229238"/>
            <a:ext cx="128588" cy="128588"/>
          </a:xfrm>
          <a:prstGeom prst="rect">
            <a:avLst/>
          </a:prstGeom>
          <a:noFill/>
        </p:spPr>
      </p:pic>
      <p:pic>
        <p:nvPicPr>
          <p:cNvPr id="126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2370" y="5229238"/>
            <a:ext cx="128588" cy="128588"/>
          </a:xfrm>
          <a:prstGeom prst="rect">
            <a:avLst/>
          </a:prstGeom>
          <a:noFill/>
        </p:spPr>
      </p:pic>
      <p:pic>
        <p:nvPicPr>
          <p:cNvPr id="127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7660" y="5214950"/>
            <a:ext cx="128588" cy="128588"/>
          </a:xfrm>
          <a:prstGeom prst="rect">
            <a:avLst/>
          </a:prstGeom>
          <a:noFill/>
        </p:spPr>
      </p:pic>
      <p:pic>
        <p:nvPicPr>
          <p:cNvPr id="128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5586428"/>
            <a:ext cx="128588" cy="128588"/>
          </a:xfrm>
          <a:prstGeom prst="rect">
            <a:avLst/>
          </a:prstGeom>
          <a:noFill/>
        </p:spPr>
      </p:pic>
      <p:pic>
        <p:nvPicPr>
          <p:cNvPr id="129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5048" y="5586428"/>
            <a:ext cx="128588" cy="128588"/>
          </a:xfrm>
          <a:prstGeom prst="rect">
            <a:avLst/>
          </a:prstGeom>
          <a:noFill/>
        </p:spPr>
      </p:pic>
      <p:pic>
        <p:nvPicPr>
          <p:cNvPr id="130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2370" y="5586428"/>
            <a:ext cx="128588" cy="128588"/>
          </a:xfrm>
          <a:prstGeom prst="rect">
            <a:avLst/>
          </a:prstGeom>
          <a:noFill/>
        </p:spPr>
      </p:pic>
      <p:pic>
        <p:nvPicPr>
          <p:cNvPr id="131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5572140"/>
            <a:ext cx="128588" cy="1285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189053"/>
            <a:ext cx="8229600" cy="1239815"/>
          </a:xfrm>
        </p:spPr>
        <p:txBody>
          <a:bodyPr/>
          <a:lstStyle/>
          <a:p>
            <a:r>
              <a:rPr lang="es-ES_tradnl" dirty="0" smtClean="0"/>
              <a:t>Hay serializadores que no admite ciertos elementos dentro de la clase a serializar.</a:t>
            </a:r>
          </a:p>
          <a:p>
            <a:endParaRPr lang="es-ES_tradnl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42844" y="2500306"/>
          <a:ext cx="8680822" cy="3495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92"/>
                <a:gridCol w="1036955"/>
                <a:gridCol w="1571636"/>
                <a:gridCol w="1500198"/>
                <a:gridCol w="1000132"/>
                <a:gridCol w="1143009"/>
              </a:tblGrid>
              <a:tr h="375920"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Serializador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Campos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Nested</a:t>
                      </a:r>
                      <a:r>
                        <a:rPr lang="es-ES_tradnl" sz="1900" dirty="0" smtClean="0"/>
                        <a:t> </a:t>
                      </a:r>
                      <a:r>
                        <a:rPr lang="es-ES_tradnl" sz="1900" dirty="0" err="1" smtClean="0"/>
                        <a:t>arrays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Generic</a:t>
                      </a:r>
                      <a:r>
                        <a:rPr lang="es-ES_tradnl" sz="1900" dirty="0" smtClean="0"/>
                        <a:t> </a:t>
                      </a:r>
                      <a:r>
                        <a:rPr lang="es-ES_tradnl" sz="1900" dirty="0" err="1" smtClean="0"/>
                        <a:t>lists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Struct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Herencia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XMLSerializer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200" dirty="0" smtClean="0"/>
                        <a:t>                         (*)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DataContractSerializer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2000" dirty="0" smtClean="0"/>
                        <a:t>              </a:t>
                      </a:r>
                      <a:r>
                        <a:rPr lang="es-ES_tradnl" sz="2000" baseline="0" dirty="0" smtClean="0"/>
                        <a:t> </a:t>
                      </a:r>
                      <a:r>
                        <a:rPr lang="es-ES_tradnl" sz="1200" dirty="0" smtClean="0"/>
                        <a:t>(*)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BinaryFormatter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SOAPFormatter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431816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SharpSerializer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NetSerializer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Protobuf</a:t>
                      </a:r>
                      <a:r>
                        <a:rPr lang="es-ES_tradnl" sz="1900" dirty="0" smtClean="0"/>
                        <a:t>-net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 smtClean="0"/>
                        <a:t>(*)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HiperSerializer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" name="6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2" name="6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24</a:t>
            </a:fld>
            <a:endParaRPr lang="es-ES_tradnl"/>
          </a:p>
        </p:txBody>
      </p:sp>
      <p:sp>
        <p:nvSpPr>
          <p:cNvPr id="50" name="49 Rectángulo"/>
          <p:cNvSpPr/>
          <p:nvPr/>
        </p:nvSpPr>
        <p:spPr>
          <a:xfrm>
            <a:off x="2920310" y="2928934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1" name="50 Rectángulo"/>
          <p:cNvSpPr/>
          <p:nvPr/>
        </p:nvSpPr>
        <p:spPr>
          <a:xfrm>
            <a:off x="2928926" y="334542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2" name="51 Rectángulo"/>
          <p:cNvSpPr/>
          <p:nvPr/>
        </p:nvSpPr>
        <p:spPr>
          <a:xfrm>
            <a:off x="2928926" y="370261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3" name="52 Rectángulo"/>
          <p:cNvSpPr/>
          <p:nvPr/>
        </p:nvSpPr>
        <p:spPr>
          <a:xfrm>
            <a:off x="2937542" y="405980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4" name="53 Rectángulo"/>
          <p:cNvSpPr/>
          <p:nvPr/>
        </p:nvSpPr>
        <p:spPr>
          <a:xfrm>
            <a:off x="2928926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5" name="54 Rectángulo"/>
          <p:cNvSpPr/>
          <p:nvPr/>
        </p:nvSpPr>
        <p:spPr>
          <a:xfrm>
            <a:off x="2937542" y="527424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6" name="55 Rectángulo"/>
          <p:cNvSpPr/>
          <p:nvPr/>
        </p:nvSpPr>
        <p:spPr>
          <a:xfrm>
            <a:off x="2937542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7" name="56 Rectángulo"/>
          <p:cNvSpPr/>
          <p:nvPr/>
        </p:nvSpPr>
        <p:spPr>
          <a:xfrm>
            <a:off x="4269016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8" name="57 Rectángulo"/>
          <p:cNvSpPr/>
          <p:nvPr/>
        </p:nvSpPr>
        <p:spPr>
          <a:xfrm>
            <a:off x="4277632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85" name="84 Rectángulo"/>
          <p:cNvSpPr/>
          <p:nvPr/>
        </p:nvSpPr>
        <p:spPr>
          <a:xfrm>
            <a:off x="4286248" y="4429132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5715008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5723624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5732240" y="448842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5715008" y="528638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7072330" y="2928934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7080946" y="334542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7080946" y="370261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7089562" y="405980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7080946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7089562" y="527424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7089562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3" name="102 Rectángulo"/>
          <p:cNvSpPr/>
          <p:nvPr/>
        </p:nvSpPr>
        <p:spPr>
          <a:xfrm>
            <a:off x="7072330" y="448842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10" name="109 Rectángulo"/>
          <p:cNvSpPr/>
          <p:nvPr/>
        </p:nvSpPr>
        <p:spPr>
          <a:xfrm>
            <a:off x="8135284" y="4071942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11" name="110 Rectángulo"/>
          <p:cNvSpPr/>
          <p:nvPr/>
        </p:nvSpPr>
        <p:spPr>
          <a:xfrm>
            <a:off x="8135284" y="564357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49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SERIALIZADORES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9" name="58 Rectángulo"/>
          <p:cNvSpPr/>
          <p:nvPr/>
        </p:nvSpPr>
        <p:spPr>
          <a:xfrm>
            <a:off x="5786446" y="2928934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0" name="59 Rectángulo"/>
          <p:cNvSpPr/>
          <p:nvPr/>
        </p:nvSpPr>
        <p:spPr>
          <a:xfrm>
            <a:off x="5777830" y="334542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pic>
        <p:nvPicPr>
          <p:cNvPr id="46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1974" y="3086098"/>
            <a:ext cx="128588" cy="128588"/>
          </a:xfrm>
          <a:prstGeom prst="rect">
            <a:avLst/>
          </a:prstGeom>
          <a:noFill/>
        </p:spPr>
      </p:pic>
      <p:pic>
        <p:nvPicPr>
          <p:cNvPr id="47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3429000"/>
            <a:ext cx="128588" cy="128588"/>
          </a:xfrm>
          <a:prstGeom prst="rect">
            <a:avLst/>
          </a:prstGeom>
          <a:noFill/>
        </p:spPr>
      </p:pic>
      <p:pic>
        <p:nvPicPr>
          <p:cNvPr id="65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1974" y="4214818"/>
            <a:ext cx="128588" cy="128588"/>
          </a:xfrm>
          <a:prstGeom prst="rect">
            <a:avLst/>
          </a:prstGeom>
          <a:noFill/>
        </p:spPr>
      </p:pic>
      <p:pic>
        <p:nvPicPr>
          <p:cNvPr id="66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26" y="3071810"/>
            <a:ext cx="128588" cy="128588"/>
          </a:xfrm>
          <a:prstGeom prst="rect">
            <a:avLst/>
          </a:prstGeom>
          <a:noFill/>
        </p:spPr>
      </p:pic>
      <p:pic>
        <p:nvPicPr>
          <p:cNvPr id="69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3786190"/>
            <a:ext cx="128588" cy="128588"/>
          </a:xfrm>
          <a:prstGeom prst="rect">
            <a:avLst/>
          </a:prstGeom>
          <a:noFill/>
        </p:spPr>
      </p:pic>
      <p:pic>
        <p:nvPicPr>
          <p:cNvPr id="70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4157668"/>
            <a:ext cx="128588" cy="128588"/>
          </a:xfrm>
          <a:prstGeom prst="rect">
            <a:avLst/>
          </a:prstGeom>
          <a:noFill/>
        </p:spPr>
      </p:pic>
      <p:pic>
        <p:nvPicPr>
          <p:cNvPr id="71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26" y="3857628"/>
            <a:ext cx="128588" cy="128588"/>
          </a:xfrm>
          <a:prstGeom prst="rect">
            <a:avLst/>
          </a:prstGeom>
          <a:noFill/>
        </p:spPr>
      </p:pic>
      <p:pic>
        <p:nvPicPr>
          <p:cNvPr id="72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8" y="3429000"/>
            <a:ext cx="128588" cy="128588"/>
          </a:xfrm>
          <a:prstGeom prst="rect">
            <a:avLst/>
          </a:prstGeom>
          <a:noFill/>
        </p:spPr>
      </p:pic>
      <p:sp>
        <p:nvSpPr>
          <p:cNvPr id="73" name="72 Rectángulo"/>
          <p:cNvSpPr/>
          <p:nvPr/>
        </p:nvSpPr>
        <p:spPr>
          <a:xfrm>
            <a:off x="8143900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pic>
        <p:nvPicPr>
          <p:cNvPr id="74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26" y="4586296"/>
            <a:ext cx="128588" cy="128588"/>
          </a:xfrm>
          <a:prstGeom prst="rect">
            <a:avLst/>
          </a:prstGeom>
          <a:noFill/>
        </p:spPr>
      </p:pic>
      <p:pic>
        <p:nvPicPr>
          <p:cNvPr id="75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5372114"/>
            <a:ext cx="128588" cy="128588"/>
          </a:xfrm>
          <a:prstGeom prst="rect">
            <a:avLst/>
          </a:prstGeom>
          <a:noFill/>
        </p:spPr>
      </p:pic>
      <p:pic>
        <p:nvPicPr>
          <p:cNvPr id="76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4500570"/>
            <a:ext cx="128588" cy="128588"/>
          </a:xfrm>
          <a:prstGeom prst="rect">
            <a:avLst/>
          </a:prstGeom>
          <a:noFill/>
        </p:spPr>
      </p:pic>
      <p:sp>
        <p:nvSpPr>
          <p:cNvPr id="77" name="76 Rectángulo"/>
          <p:cNvSpPr/>
          <p:nvPr/>
        </p:nvSpPr>
        <p:spPr>
          <a:xfrm>
            <a:off x="8143900" y="527424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8" name="77 Rectángulo"/>
          <p:cNvSpPr/>
          <p:nvPr/>
        </p:nvSpPr>
        <p:spPr>
          <a:xfrm>
            <a:off x="5786446" y="370261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LOS OBJETIVOS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dirty="0" smtClean="0"/>
              <a:t>Para mejorar la velocidad lo ideal sería conseguir un </a:t>
            </a:r>
            <a:r>
              <a:rPr lang="es-ES_tradnl" b="1" dirty="0" smtClean="0"/>
              <a:t>serializador particular </a:t>
            </a:r>
            <a:r>
              <a:rPr lang="es-ES_tradnl" dirty="0" smtClean="0"/>
              <a:t>para cada clase.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Un serializador cuya función </a:t>
            </a:r>
            <a:r>
              <a:rPr lang="es-ES_tradnl" b="1" dirty="0" smtClean="0"/>
              <a:t>exclusivamente</a:t>
            </a:r>
            <a:r>
              <a:rPr lang="es-ES_tradnl" dirty="0" smtClean="0"/>
              <a:t> sea la de serializar un determinado tipo, lo hará más rápidamente que cualquier otro.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25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LOS OBJETIVOS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_tradnl" dirty="0" smtClean="0"/>
              <a:t>Para permitir que la </a:t>
            </a:r>
            <a:r>
              <a:rPr lang="es-ES_tradnl" b="1" dirty="0" smtClean="0"/>
              <a:t>representación</a:t>
            </a:r>
            <a:r>
              <a:rPr lang="es-ES_tradnl" dirty="0" smtClean="0"/>
              <a:t> de los objetos serializados fuera la que interese al programador, </a:t>
            </a:r>
            <a:r>
              <a:rPr lang="es-ES_tradnl" dirty="0" smtClean="0"/>
              <a:t>debería </a:t>
            </a:r>
            <a:r>
              <a:rPr lang="es-ES_tradnl" dirty="0" smtClean="0"/>
              <a:t>admitir que se </a:t>
            </a:r>
            <a:r>
              <a:rPr lang="es-ES_tradnl" dirty="0" smtClean="0"/>
              <a:t>puedan codificaran </a:t>
            </a:r>
            <a:r>
              <a:rPr lang="es-ES_tradnl" dirty="0" smtClean="0"/>
              <a:t>los elementos en </a:t>
            </a:r>
            <a:r>
              <a:rPr lang="es-ES_tradnl" b="1" dirty="0" smtClean="0"/>
              <a:t>cualquier formato</a:t>
            </a:r>
            <a:r>
              <a:rPr lang="es-ES_tradnl" dirty="0" smtClean="0"/>
              <a:t>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Ese </a:t>
            </a:r>
            <a:r>
              <a:rPr lang="es-ES_tradnl" dirty="0" smtClean="0"/>
              <a:t>formato se podría indicar a la hora de invocar la creación del serializador (</a:t>
            </a:r>
            <a:r>
              <a:rPr lang="es-ES_tradnl" b="1" dirty="0" smtClean="0"/>
              <a:t>constructor</a:t>
            </a:r>
            <a:r>
              <a:rPr lang="es-ES_tradnl" dirty="0" smtClean="0"/>
              <a:t>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26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LOS OBJETIVOS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El serializador particular debería admitir </a:t>
            </a:r>
            <a:r>
              <a:rPr lang="es-ES_tradnl" b="1" dirty="0" smtClean="0"/>
              <a:t>cualquier elemento </a:t>
            </a:r>
            <a:r>
              <a:rPr lang="es-ES_tradnl" dirty="0" smtClean="0"/>
              <a:t>dentro de la clase que serializa. Hay que contemplar todos los tipos.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De este modo conseguiríamos un modelo general para crear serializadores particulares para cualquier clase.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27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 smtClean="0"/>
              <a:t>Se usa </a:t>
            </a:r>
            <a:r>
              <a:rPr lang="es-ES_tradnl" b="1" dirty="0" err="1" smtClean="0"/>
              <a:t>Reflection</a:t>
            </a:r>
            <a:r>
              <a:rPr lang="es-ES_tradnl" dirty="0" smtClean="0"/>
              <a:t> para obtener los elementos </a:t>
            </a:r>
            <a:r>
              <a:rPr lang="es-ES_tradnl" dirty="0" err="1" smtClean="0"/>
              <a:t>serializables</a:t>
            </a:r>
            <a:r>
              <a:rPr lang="es-ES_tradnl" dirty="0" smtClean="0"/>
              <a:t> del tipo recibido en el constructor</a:t>
            </a:r>
          </a:p>
          <a:p>
            <a:pPr>
              <a:buNone/>
            </a:pPr>
            <a:endParaRPr lang="es-ES_tradnl" sz="2400" b="1" i="1" dirty="0" smtClean="0"/>
          </a:p>
          <a:p>
            <a:pPr>
              <a:buNone/>
            </a:pPr>
            <a:r>
              <a:rPr lang="es-ES_tradnl" sz="2400" b="1" i="1" dirty="0" smtClean="0"/>
              <a:t>	</a:t>
            </a:r>
            <a:r>
              <a:rPr lang="es-ES_tradnl" sz="2400" b="1" i="1" dirty="0" err="1" smtClean="0"/>
              <a:t>Reflection</a:t>
            </a:r>
            <a:r>
              <a:rPr lang="es-ES_tradnl" sz="2400" i="1" dirty="0" smtClean="0"/>
              <a:t>: funcionalidad de </a:t>
            </a:r>
            <a:r>
              <a:rPr lang="es-ES_tradnl" sz="2400" i="1" dirty="0" err="1" smtClean="0"/>
              <a:t>.Net</a:t>
            </a:r>
            <a:r>
              <a:rPr lang="es-ES_tradnl" sz="2400" i="1" dirty="0" smtClean="0"/>
              <a:t> que permite trabajar con todos los elementos internos de una clase en </a:t>
            </a:r>
            <a:r>
              <a:rPr lang="es-ES_tradnl" sz="2400" i="1" u="sng" dirty="0" smtClean="0"/>
              <a:t>tiempo de ejecución</a:t>
            </a:r>
          </a:p>
          <a:p>
            <a:pPr>
              <a:buNone/>
            </a:pPr>
            <a:endParaRPr lang="es-ES_tradnl" dirty="0" smtClean="0"/>
          </a:p>
          <a:p>
            <a:r>
              <a:rPr lang="es-ES_tradnl" dirty="0" smtClean="0"/>
              <a:t>Permite capturar todos los </a:t>
            </a:r>
            <a:r>
              <a:rPr lang="es-ES_tradnl" b="1" dirty="0" smtClean="0"/>
              <a:t>elementos</a:t>
            </a:r>
            <a:r>
              <a:rPr lang="es-ES_tradnl" dirty="0" smtClean="0"/>
              <a:t> del objeto, así como ejecutar sus métodos.</a:t>
            </a:r>
          </a:p>
          <a:p>
            <a:r>
              <a:rPr lang="es-ES_tradnl" dirty="0" smtClean="0"/>
              <a:t>Nos interesan las </a:t>
            </a:r>
            <a:r>
              <a:rPr lang="es-ES_tradnl" b="1" dirty="0" smtClean="0"/>
              <a:t>características</a:t>
            </a:r>
            <a:r>
              <a:rPr lang="es-ES_tradnl" dirty="0" smtClean="0"/>
              <a:t> de los elementos (tipo, visibilidad, atributos, etc.)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28</a:t>
            </a:fld>
            <a:endParaRPr lang="es-ES_tradnl"/>
          </a:p>
        </p:txBody>
      </p:sp>
      <p:cxnSp>
        <p:nvCxnSpPr>
          <p:cNvPr id="7" name="6 Conector recto"/>
          <p:cNvCxnSpPr/>
          <p:nvPr/>
        </p:nvCxnSpPr>
        <p:spPr>
          <a:xfrm>
            <a:off x="1714480" y="2643182"/>
            <a:ext cx="52149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1714480" y="3714752"/>
            <a:ext cx="52149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185974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29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8662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0" name="9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NECESIDAD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86253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s-ES_tradnl" dirty="0" smtClean="0"/>
              <a:t>	Obtener un mecanismo para </a:t>
            </a:r>
            <a:r>
              <a:rPr lang="es-ES_tradnl" b="1" dirty="0" smtClean="0"/>
              <a:t>serializar</a:t>
            </a:r>
            <a:r>
              <a:rPr lang="es-ES_tradnl" dirty="0" smtClean="0"/>
              <a:t> objetos para un </a:t>
            </a:r>
            <a:r>
              <a:rPr lang="es-ES_tradnl" b="1" dirty="0" smtClean="0"/>
              <a:t>middleware</a:t>
            </a:r>
            <a:r>
              <a:rPr lang="es-ES_tradnl" dirty="0" smtClean="0"/>
              <a:t>.</a:t>
            </a:r>
          </a:p>
          <a:p>
            <a:pPr algn="just"/>
            <a:endParaRPr lang="es-ES_tradnl" dirty="0" smtClean="0"/>
          </a:p>
          <a:p>
            <a:pPr algn="just">
              <a:buNone/>
            </a:pPr>
            <a:r>
              <a:rPr lang="es-ES_tradnl" dirty="0" smtClean="0"/>
              <a:t>	El rendimiento de la serialización debería ser óptimo, la </a:t>
            </a:r>
            <a:r>
              <a:rPr lang="es-ES_tradnl" b="1" dirty="0" smtClean="0"/>
              <a:t>velocidad</a:t>
            </a:r>
            <a:r>
              <a:rPr lang="es-ES_tradnl" dirty="0" smtClean="0"/>
              <a:t> del proceso es fundamental.</a:t>
            </a:r>
          </a:p>
          <a:p>
            <a:pPr algn="just"/>
            <a:endParaRPr lang="es-ES_tradnl" dirty="0" smtClean="0"/>
          </a:p>
          <a:p>
            <a:pPr algn="just">
              <a:buNone/>
            </a:pPr>
            <a:r>
              <a:rPr lang="es-ES_tradnl" dirty="0" smtClean="0"/>
              <a:t>	Que se pudiera obtener la </a:t>
            </a:r>
            <a:r>
              <a:rPr lang="es-ES_tradnl" b="1" dirty="0" smtClean="0"/>
              <a:t>representación</a:t>
            </a:r>
            <a:r>
              <a:rPr lang="es-ES_tradnl" dirty="0" smtClean="0"/>
              <a:t> de los objetos serializados en distintos formatos, incluso </a:t>
            </a:r>
            <a:r>
              <a:rPr lang="es-ES_tradnl" b="1" dirty="0" smtClean="0"/>
              <a:t>personalizados</a:t>
            </a:r>
            <a:r>
              <a:rPr lang="es-ES_tradnl" dirty="0" smtClean="0"/>
              <a:t>.</a:t>
            </a:r>
          </a:p>
          <a:p>
            <a:pPr algn="just">
              <a:buNone/>
            </a:pPr>
            <a:r>
              <a:rPr lang="es-ES_tradnl" dirty="0" smtClean="0"/>
              <a:t>	</a:t>
            </a:r>
          </a:p>
          <a:p>
            <a:pPr algn="just">
              <a:buNone/>
            </a:pPr>
            <a:r>
              <a:rPr lang="es-ES_tradnl" dirty="0" smtClean="0"/>
              <a:t>	Capacidad con trabajar con un carácter dinámico (proceso </a:t>
            </a:r>
            <a:r>
              <a:rPr lang="es-ES_tradnl" b="1" dirty="0" smtClean="0"/>
              <a:t>en caliente</a:t>
            </a:r>
            <a:r>
              <a:rPr lang="es-ES_tradnl" dirty="0" smtClean="0"/>
              <a:t>)</a:t>
            </a:r>
          </a:p>
          <a:p>
            <a:pPr algn="just"/>
            <a:endParaRPr lang="es-ES_tradnl" dirty="0" smtClean="0"/>
          </a:p>
          <a:p>
            <a:pPr algn="just"/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3</a:t>
            </a:fld>
            <a:endParaRPr lang="es-ES_tradnl"/>
          </a:p>
        </p:txBody>
      </p:sp>
      <p:pic>
        <p:nvPicPr>
          <p:cNvPr id="13" name="12 Imagen" descr="che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1500174"/>
            <a:ext cx="500066" cy="500066"/>
          </a:xfrm>
          <a:prstGeom prst="rect">
            <a:avLst/>
          </a:prstGeom>
        </p:spPr>
      </p:pic>
      <p:pic>
        <p:nvPicPr>
          <p:cNvPr id="9" name="8 Imagen" descr="che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2571744"/>
            <a:ext cx="500066" cy="500066"/>
          </a:xfrm>
          <a:prstGeom prst="rect">
            <a:avLst/>
          </a:prstGeom>
        </p:spPr>
      </p:pic>
      <p:pic>
        <p:nvPicPr>
          <p:cNvPr id="10" name="9 Imagen" descr="che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3643314"/>
            <a:ext cx="500066" cy="500066"/>
          </a:xfrm>
          <a:prstGeom prst="rect">
            <a:avLst/>
          </a:prstGeom>
        </p:spPr>
      </p:pic>
      <p:pic>
        <p:nvPicPr>
          <p:cNvPr id="11" name="10 Imagen" descr="che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4714884"/>
            <a:ext cx="500066" cy="500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185974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30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8662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71785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75983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11 CuadroTexto"/>
          <p:cNvSpPr txBox="1"/>
          <p:nvPr/>
        </p:nvSpPr>
        <p:spPr>
          <a:xfrm>
            <a:off x="3187158" y="1285860"/>
            <a:ext cx="17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@””;</a:t>
            </a:r>
            <a:endParaRPr lang="es-ES_tradnl" dirty="0"/>
          </a:p>
        </p:txBody>
      </p:sp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185974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31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8662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71785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75983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71653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v1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v2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13 CuadroTexto"/>
          <p:cNvSpPr txBox="1"/>
          <p:nvPr/>
        </p:nvSpPr>
        <p:spPr>
          <a:xfrm>
            <a:off x="3187158" y="1285860"/>
            <a:ext cx="17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@””;</a:t>
            </a:r>
            <a:endParaRPr lang="es-ES_tradnl" dirty="0"/>
          </a:p>
        </p:txBody>
      </p:sp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33 Elipse"/>
          <p:cNvSpPr/>
          <p:nvPr/>
        </p:nvSpPr>
        <p:spPr>
          <a:xfrm>
            <a:off x="214282" y="2000240"/>
            <a:ext cx="3429024" cy="1857388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185974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32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8662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solidFill>
                    <a:srgbClr val="FF0000"/>
                  </a:solidFill>
                </a:rPr>
                <a:t>ClaseBasica</a:t>
              </a:r>
              <a:endParaRPr lang="es-ES_tradnl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71785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75983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71653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v1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v2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ClaseBasica</a:t>
            </a:r>
            <a:r>
              <a:rPr lang="es-ES_tradnl" dirty="0" err="1" smtClean="0"/>
              <a:t>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err="1" smtClean="0"/>
              <a:t>codificar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       String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= “”;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+= obj.v1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+= obj.v2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>
                <a:solidFill>
                  <a:srgbClr val="FF0000"/>
                </a:solidFill>
              </a:rPr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String[]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dirty="0" err="1" smtClean="0">
                <a:solidFill>
                  <a:schemeClr val="bg1"/>
                </a:solidFill>
              </a:rPr>
              <a:t>str.Split</a:t>
            </a:r>
            <a:r>
              <a:rPr lang="en-US" dirty="0" smtClean="0">
                <a:solidFill>
                  <a:schemeClr val="bg1"/>
                </a:solidFill>
              </a:rPr>
              <a:t>(',');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obj.v1 =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[0];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obj.v2 =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}”;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3187158" y="1285860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</a:t>
            </a:r>
            <a:endParaRPr lang="es-ES_tradnl" dirty="0"/>
          </a:p>
        </p:txBody>
      </p:sp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Elipse"/>
          <p:cNvSpPr/>
          <p:nvPr/>
        </p:nvSpPr>
        <p:spPr>
          <a:xfrm>
            <a:off x="1214414" y="3571876"/>
            <a:ext cx="2428892" cy="1000132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043098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33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1391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64514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68712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64382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v1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v2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err="1" smtClean="0"/>
              <a:t>codificar</a:t>
            </a:r>
            <a:r>
              <a:rPr lang="en-US" dirty="0" smtClean="0"/>
              <a:t>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String </a:t>
            </a:r>
            <a:r>
              <a:rPr lang="en-US" dirty="0" err="1" smtClean="0">
                <a:solidFill>
                  <a:srgbClr val="FF0000"/>
                </a:solidFill>
              </a:rPr>
              <a:t>texto</a:t>
            </a:r>
            <a:r>
              <a:rPr lang="en-US" dirty="0" smtClean="0">
                <a:solidFill>
                  <a:srgbClr val="FF0000"/>
                </a:solidFill>
              </a:rPr>
              <a:t> = “”;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+= obj.v1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+= obj.v2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String[] </a:t>
            </a:r>
            <a:r>
              <a:rPr lang="en-US" dirty="0" err="1" smtClean="0">
                <a:solidFill>
                  <a:srgbClr val="FF0000"/>
                </a:solidFill>
              </a:rPr>
              <a:t>elementos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str.Split</a:t>
            </a:r>
            <a:r>
              <a:rPr lang="en-US" dirty="0" smtClean="0">
                <a:solidFill>
                  <a:srgbClr val="FF0000"/>
                </a:solidFill>
              </a:rPr>
              <a:t>(',');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obj.v1 =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[0];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obj.v2 =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}”;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187158" y="1285860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</a:t>
            </a:r>
            <a:endParaRPr lang="es-ES_tradnl" dirty="0"/>
          </a:p>
        </p:txBody>
      </p:sp>
      <p:sp>
        <p:nvSpPr>
          <p:cNvPr id="17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Elipse"/>
          <p:cNvSpPr/>
          <p:nvPr/>
        </p:nvSpPr>
        <p:spPr>
          <a:xfrm>
            <a:off x="500034" y="4286256"/>
            <a:ext cx="2928958" cy="1714512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043098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34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1391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64514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68712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64382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rgbClr val="FF0000"/>
                          </a:solidFill>
                        </a:rPr>
                        <a:t>v1</a:t>
                      </a:r>
                      <a:endParaRPr lang="es-ES_trad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v2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err="1" smtClean="0"/>
              <a:t>codificar</a:t>
            </a:r>
            <a:r>
              <a:rPr lang="en-US" dirty="0" smtClean="0"/>
              <a:t>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texto</a:t>
            </a:r>
            <a:r>
              <a:rPr lang="en-US" dirty="0" smtClean="0">
                <a:solidFill>
                  <a:srgbClr val="FF0000"/>
                </a:solidFill>
              </a:rPr>
              <a:t> += obj.v1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+= obj.v2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</a:t>
            </a:r>
            <a:r>
              <a:rPr lang="en-US" dirty="0" smtClean="0">
                <a:solidFill>
                  <a:srgbClr val="FF0000"/>
                </a:solidFill>
              </a:rPr>
              <a:t>obj.v1 = </a:t>
            </a:r>
            <a:r>
              <a:rPr lang="en-US" dirty="0" err="1" smtClean="0">
                <a:solidFill>
                  <a:srgbClr val="FF0000"/>
                </a:solidFill>
              </a:rPr>
              <a:t>elementos</a:t>
            </a:r>
            <a:r>
              <a:rPr lang="en-US" dirty="0" smtClean="0">
                <a:solidFill>
                  <a:srgbClr val="FF0000"/>
                </a:solidFill>
              </a:rPr>
              <a:t>[0];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obj.v2 =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}”;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187158" y="1285860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</a:t>
            </a:r>
            <a:endParaRPr lang="es-ES_tradnl" dirty="0"/>
          </a:p>
        </p:txBody>
      </p:sp>
      <p:sp>
        <p:nvSpPr>
          <p:cNvPr id="17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Elipse"/>
          <p:cNvSpPr/>
          <p:nvPr/>
        </p:nvSpPr>
        <p:spPr>
          <a:xfrm>
            <a:off x="500034" y="4286256"/>
            <a:ext cx="2928958" cy="1714512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043098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35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1391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64514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68712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64382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s-ES_tradn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rgbClr val="FF0000"/>
                          </a:solidFill>
                        </a:rPr>
                        <a:t>v2</a:t>
                      </a:r>
                      <a:endParaRPr lang="es-ES_trad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err="1" smtClean="0"/>
              <a:t>codificar</a:t>
            </a:r>
            <a:r>
              <a:rPr lang="en-US" dirty="0" smtClean="0"/>
              <a:t>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texto</a:t>
            </a:r>
            <a:r>
              <a:rPr lang="en-US" dirty="0" smtClean="0">
                <a:solidFill>
                  <a:srgbClr val="FF0000"/>
                </a:solidFill>
              </a:rPr>
              <a:t> += obj.v2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obj.v2 = </a:t>
            </a:r>
            <a:r>
              <a:rPr lang="en-US" dirty="0" err="1" smtClean="0">
                <a:solidFill>
                  <a:srgbClr val="FF0000"/>
                </a:solidFill>
              </a:rPr>
              <a:t>elementos</a:t>
            </a:r>
            <a:r>
              <a:rPr lang="en-US" dirty="0" smtClean="0">
                <a:solidFill>
                  <a:srgbClr val="FF0000"/>
                </a:solidFill>
              </a:rPr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}”;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187158" y="1285860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</a:t>
            </a:r>
            <a:endParaRPr lang="es-ES_tradnl" dirty="0"/>
          </a:p>
        </p:txBody>
      </p:sp>
      <p:sp>
        <p:nvSpPr>
          <p:cNvPr id="17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043098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36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1391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64514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68712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64382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s-ES_tradn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s-ES_tradn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err="1" smtClean="0"/>
              <a:t>codificar</a:t>
            </a:r>
            <a:r>
              <a:rPr lang="en-US" dirty="0" smtClean="0"/>
              <a:t>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obj.v2 + “,”;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return </a:t>
            </a:r>
            <a:r>
              <a:rPr lang="en-US" dirty="0" err="1" smtClean="0">
                <a:solidFill>
                  <a:srgbClr val="FF0000"/>
                </a:solidFill>
              </a:rPr>
              <a:t>texto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      obj.v2 = </a:t>
            </a:r>
            <a:r>
              <a:rPr lang="en-US" dirty="0" err="1" smtClean="0"/>
              <a:t>elementos</a:t>
            </a:r>
            <a:r>
              <a:rPr lang="en-US" dirty="0" smtClean="0"/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}”;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187158" y="1285860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</a:t>
            </a:r>
            <a:endParaRPr lang="es-ES_tradnl" dirty="0"/>
          </a:p>
        </p:txBody>
      </p:sp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37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714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DISEÑOS DEL CÓDIGO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err="1" smtClean="0"/>
              <a:t>C</a:t>
            </a:r>
            <a:r>
              <a:rPr lang="en-US" dirty="0" err="1" smtClean="0"/>
              <a:t>odificar</a:t>
            </a:r>
            <a:r>
              <a:rPr lang="en-US" dirty="0" smtClean="0"/>
              <a:t>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obj.v2 + “,”;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texto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      obj.v2 = </a:t>
            </a:r>
            <a:r>
              <a:rPr lang="en-US" dirty="0" err="1" smtClean="0"/>
              <a:t>elementos</a:t>
            </a:r>
            <a:r>
              <a:rPr lang="en-US" dirty="0" smtClean="0"/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</a:t>
            </a:r>
            <a:endParaRPr lang="es-ES_tradnl" dirty="0" smtClean="0"/>
          </a:p>
        </p:txBody>
      </p:sp>
      <p:sp>
        <p:nvSpPr>
          <p:cNvPr id="18" name="17 Elipse"/>
          <p:cNvSpPr/>
          <p:nvPr/>
        </p:nvSpPr>
        <p:spPr>
          <a:xfrm>
            <a:off x="1285852" y="357166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38728E-6 L -0.47066 1.3872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38</a:t>
            </a:fld>
            <a:endParaRPr lang="es-ES_tradnl"/>
          </a:p>
        </p:txBody>
      </p:sp>
      <p:sp>
        <p:nvSpPr>
          <p:cNvPr id="32" name="31 CuadroTexto"/>
          <p:cNvSpPr txBox="1"/>
          <p:nvPr/>
        </p:nvSpPr>
        <p:spPr>
          <a:xfrm>
            <a:off x="270222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err="1" smtClean="0"/>
              <a:t>C</a:t>
            </a:r>
            <a:r>
              <a:rPr lang="en-US" dirty="0" err="1" smtClean="0"/>
              <a:t>odificar</a:t>
            </a:r>
            <a:r>
              <a:rPr lang="en-US" dirty="0" smtClean="0"/>
              <a:t>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obj.v2 + “,”;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texto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</a:t>
            </a:r>
            <a:r>
              <a:rPr lang="en-US" dirty="0" err="1" smtClean="0"/>
              <a:t>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      obj.v2 = </a:t>
            </a:r>
            <a:r>
              <a:rPr lang="en-US" dirty="0" err="1" smtClean="0"/>
              <a:t>elementos</a:t>
            </a:r>
            <a:r>
              <a:rPr lang="en-US" dirty="0" smtClean="0"/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</a:t>
            </a:r>
            <a:endParaRPr lang="es-ES_tradnl" dirty="0" smtClean="0"/>
          </a:p>
        </p:txBody>
      </p:sp>
      <p:sp>
        <p:nvSpPr>
          <p:cNvPr id="7" name="6 CuadroTexto"/>
          <p:cNvSpPr txBox="1"/>
          <p:nvPr/>
        </p:nvSpPr>
        <p:spPr>
          <a:xfrm>
            <a:off x="4643438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</a:t>
            </a:r>
            <a:r>
              <a:rPr lang="en-US" dirty="0" smtClean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 string </a:t>
            </a:r>
            <a:r>
              <a:rPr lang="en-US" dirty="0" err="1" smtClean="0"/>
              <a:t>C</a:t>
            </a:r>
            <a:r>
              <a:rPr lang="en-US" dirty="0" err="1" smtClean="0"/>
              <a:t>odificar</a:t>
            </a:r>
            <a:r>
              <a:rPr lang="en-US" dirty="0" smtClean="0"/>
              <a:t>(</a:t>
            </a:r>
            <a:r>
              <a:rPr lang="en-US" sz="1400" dirty="0" err="1" smtClean="0"/>
              <a:t>ClaseBasica</a:t>
            </a:r>
            <a:r>
              <a:rPr lang="en-US" sz="1400" dirty="0" smtClean="0"/>
              <a:t> </a:t>
            </a:r>
            <a:r>
              <a:rPr lang="en-US" sz="1400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obj.v2 + “,”;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texto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</a:t>
            </a:r>
            <a:r>
              <a:rPr lang="en-US" dirty="0" smtClean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 void </a:t>
            </a:r>
            <a:r>
              <a:rPr lang="en-US" dirty="0" err="1" smtClean="0"/>
              <a:t>D</a:t>
            </a:r>
            <a:r>
              <a:rPr lang="en-US" dirty="0" err="1" smtClean="0"/>
              <a:t>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      obj.v2 = </a:t>
            </a:r>
            <a:r>
              <a:rPr lang="en-US" dirty="0" err="1" smtClean="0"/>
              <a:t>elementos</a:t>
            </a:r>
            <a:r>
              <a:rPr lang="en-US" dirty="0" smtClean="0"/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</a:t>
            </a:r>
            <a:endParaRPr lang="es-ES_tradnl" dirty="0" smtClean="0"/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57200" y="714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DISEÑOS DEL CÓDIGO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Elipse"/>
          <p:cNvSpPr/>
          <p:nvPr/>
        </p:nvSpPr>
        <p:spPr>
          <a:xfrm>
            <a:off x="1285852" y="357166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39</a:t>
            </a:fld>
            <a:endParaRPr lang="es-ES_tradnl"/>
          </a:p>
        </p:txBody>
      </p:sp>
      <p:sp>
        <p:nvSpPr>
          <p:cNvPr id="32" name="31 CuadroTexto"/>
          <p:cNvSpPr txBox="1"/>
          <p:nvPr/>
        </p:nvSpPr>
        <p:spPr>
          <a:xfrm>
            <a:off x="270222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err="1" smtClean="0"/>
              <a:t>C</a:t>
            </a:r>
            <a:r>
              <a:rPr lang="en-US" dirty="0" err="1" smtClean="0"/>
              <a:t>odificar</a:t>
            </a:r>
            <a:r>
              <a:rPr lang="en-US" dirty="0" smtClean="0"/>
              <a:t>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obj.v2 + “,”;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texto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</a:t>
            </a:r>
            <a:r>
              <a:rPr lang="en-US" dirty="0" err="1" smtClean="0"/>
              <a:t>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      obj.v2 = </a:t>
            </a:r>
            <a:r>
              <a:rPr lang="en-US" dirty="0" err="1" smtClean="0"/>
              <a:t>elementos</a:t>
            </a:r>
            <a:r>
              <a:rPr lang="en-US" dirty="0" smtClean="0"/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</a:t>
            </a:r>
            <a:endParaRPr lang="es-ES_tradnl" dirty="0" smtClean="0"/>
          </a:p>
        </p:txBody>
      </p:sp>
      <p:sp>
        <p:nvSpPr>
          <p:cNvPr id="8" name="7 CuadroTexto"/>
          <p:cNvSpPr txBox="1"/>
          <p:nvPr/>
        </p:nvSpPr>
        <p:spPr>
          <a:xfrm>
            <a:off x="4643438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err="1" smtClean="0"/>
              <a:t>C</a:t>
            </a:r>
            <a:r>
              <a:rPr lang="en-US" dirty="0" err="1" smtClean="0"/>
              <a:t>odificar</a:t>
            </a:r>
            <a:r>
              <a:rPr lang="en-US" dirty="0" smtClean="0"/>
              <a:t>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obj.v2 + “,”;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texto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</a:t>
            </a:r>
            <a:r>
              <a:rPr lang="en-US" dirty="0" err="1" smtClean="0">
                <a:solidFill>
                  <a:srgbClr val="FF0000"/>
                </a:solidFill>
              </a:rPr>
              <a:t>ClaseBasica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D</a:t>
            </a:r>
            <a:r>
              <a:rPr lang="en-US" dirty="0" err="1" smtClean="0"/>
              <a:t>ecodificar</a:t>
            </a:r>
            <a:r>
              <a:rPr lang="en-US" dirty="0" smtClean="0">
                <a:solidFill>
                  <a:srgbClr val="FF0000"/>
                </a:solidFill>
              </a:rPr>
              <a:t>(string </a:t>
            </a:r>
            <a:r>
              <a:rPr lang="en-US" dirty="0" err="1" smtClean="0">
                <a:solidFill>
                  <a:srgbClr val="FF0000"/>
                </a:solidFill>
              </a:rPr>
              <a:t>str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      obj.v2 = </a:t>
            </a:r>
            <a:r>
              <a:rPr lang="en-US" dirty="0" err="1" smtClean="0"/>
              <a:t>elementos</a:t>
            </a:r>
            <a:r>
              <a:rPr lang="en-US" dirty="0" smtClean="0"/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</a:t>
            </a:r>
            <a:endParaRPr lang="es-ES_tradnl" dirty="0" smtClean="0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457200" y="714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DISEÑOS DEL CÓDIGO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Elipse"/>
          <p:cNvSpPr/>
          <p:nvPr/>
        </p:nvSpPr>
        <p:spPr>
          <a:xfrm>
            <a:off x="1285852" y="357166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NECESIDAD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4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429124" y="1571612"/>
            <a:ext cx="4332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Dado un Middleware que carga objetos </a:t>
            </a:r>
          </a:p>
          <a:p>
            <a:r>
              <a:rPr lang="es-ES_tradnl" sz="2000" dirty="0" smtClean="0"/>
              <a:t>dinámicamente.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COMPILACIÓN DINÁMICA 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E INSTANCIACIÓN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40</a:t>
            </a:fld>
            <a:endParaRPr lang="es-ES_tradnl"/>
          </a:p>
        </p:txBody>
      </p:sp>
      <p:grpSp>
        <p:nvGrpSpPr>
          <p:cNvPr id="23" name="22 Grupo"/>
          <p:cNvGrpSpPr/>
          <p:nvPr/>
        </p:nvGrpSpPr>
        <p:grpSpPr>
          <a:xfrm>
            <a:off x="571472" y="1928802"/>
            <a:ext cx="7929618" cy="1785950"/>
            <a:chOff x="500034" y="2428868"/>
            <a:chExt cx="7929618" cy="1785950"/>
          </a:xfrm>
        </p:grpSpPr>
        <p:sp>
          <p:nvSpPr>
            <p:cNvPr id="6" name="5 Esquina doblada"/>
            <p:cNvSpPr/>
            <p:nvPr/>
          </p:nvSpPr>
          <p:spPr>
            <a:xfrm>
              <a:off x="500034" y="2428868"/>
              <a:ext cx="1285884" cy="1571636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smtClean="0">
                  <a:latin typeface="Courier New" pitchFamily="49" charset="0"/>
                  <a:cs typeface="Courier New" pitchFamily="49" charset="0"/>
                </a:rPr>
                <a:t>código</a:t>
              </a:r>
              <a:endParaRPr lang="es-ES_trad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12 Estrella de 5 puntas"/>
            <p:cNvSpPr/>
            <p:nvPr/>
          </p:nvSpPr>
          <p:spPr>
            <a:xfrm rot="1102613">
              <a:off x="7269543" y="2531953"/>
              <a:ext cx="1050565" cy="1050565"/>
            </a:xfrm>
            <a:prstGeom prst="star5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grpSp>
          <p:nvGrpSpPr>
            <p:cNvPr id="21" name="20 Grupo"/>
            <p:cNvGrpSpPr/>
            <p:nvPr/>
          </p:nvGrpSpPr>
          <p:grpSpPr>
            <a:xfrm>
              <a:off x="2058630" y="2428868"/>
              <a:ext cx="5013700" cy="1571636"/>
              <a:chOff x="2272944" y="4786322"/>
              <a:chExt cx="5013700" cy="1571636"/>
            </a:xfrm>
          </p:grpSpPr>
          <p:sp>
            <p:nvSpPr>
              <p:cNvPr id="17" name="16 Rectángulo"/>
              <p:cNvSpPr/>
              <p:nvPr/>
            </p:nvSpPr>
            <p:spPr>
              <a:xfrm>
                <a:off x="2344382" y="4786322"/>
                <a:ext cx="4786346" cy="150019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_tradnl" dirty="0"/>
              </a:p>
            </p:txBody>
          </p:sp>
          <p:grpSp>
            <p:nvGrpSpPr>
              <p:cNvPr id="20" name="19 Grupo"/>
              <p:cNvGrpSpPr/>
              <p:nvPr/>
            </p:nvGrpSpPr>
            <p:grpSpPr>
              <a:xfrm>
                <a:off x="2272944" y="4857760"/>
                <a:ext cx="5013700" cy="1271590"/>
                <a:chOff x="2272944" y="4857760"/>
                <a:chExt cx="5013700" cy="1271590"/>
              </a:xfrm>
            </p:grpSpPr>
            <p:sp>
              <p:nvSpPr>
                <p:cNvPr id="7" name="6 Rayo"/>
                <p:cNvSpPr/>
                <p:nvPr/>
              </p:nvSpPr>
              <p:spPr>
                <a:xfrm>
                  <a:off x="2558696" y="4857760"/>
                  <a:ext cx="571504" cy="500066"/>
                </a:xfrm>
                <a:prstGeom prst="lightningBol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9" name="8 Flecha derecha"/>
                <p:cNvSpPr/>
                <p:nvPr/>
              </p:nvSpPr>
              <p:spPr>
                <a:xfrm>
                  <a:off x="2272944" y="5214950"/>
                  <a:ext cx="1500198" cy="556070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dirty="0" smtClean="0">
                      <a:latin typeface="+mj-lt"/>
                      <a:cs typeface="Courier New" pitchFamily="49" charset="0"/>
                    </a:rPr>
                    <a:t>compilar</a:t>
                  </a:r>
                  <a:endParaRPr lang="es-ES_tradnl" dirty="0">
                    <a:latin typeface="+mj-lt"/>
                    <a:cs typeface="Courier New" pitchFamily="49" charset="0"/>
                  </a:endParaRPr>
                </a:p>
              </p:txBody>
            </p:sp>
            <p:sp>
              <p:nvSpPr>
                <p:cNvPr id="10" name="9 Nube"/>
                <p:cNvSpPr/>
                <p:nvPr/>
              </p:nvSpPr>
              <p:spPr>
                <a:xfrm>
                  <a:off x="3916018" y="4857760"/>
                  <a:ext cx="1857388" cy="1271590"/>
                </a:xfrm>
                <a:prstGeom prst="cloud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sz="1600" dirty="0" smtClean="0">
                      <a:latin typeface="+mj-lt"/>
                      <a:cs typeface="Courier New" pitchFamily="49" charset="0"/>
                    </a:rPr>
                    <a:t>ensamblado</a:t>
                  </a:r>
                  <a:endParaRPr lang="es-ES_tradnl" sz="1600" dirty="0">
                    <a:latin typeface="+mj-lt"/>
                    <a:cs typeface="Courier New" pitchFamily="49" charset="0"/>
                  </a:endParaRPr>
                </a:p>
              </p:txBody>
            </p:sp>
            <p:sp>
              <p:nvSpPr>
                <p:cNvPr id="11" name="10 Rayo"/>
                <p:cNvSpPr/>
                <p:nvPr/>
              </p:nvSpPr>
              <p:spPr>
                <a:xfrm>
                  <a:off x="6059158" y="4857760"/>
                  <a:ext cx="571504" cy="500066"/>
                </a:xfrm>
                <a:prstGeom prst="lightningBol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2" name="11 Flecha derecha"/>
                <p:cNvSpPr/>
                <p:nvPr/>
              </p:nvSpPr>
              <p:spPr>
                <a:xfrm>
                  <a:off x="5916282" y="5214950"/>
                  <a:ext cx="1370362" cy="556070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dirty="0" smtClean="0">
                      <a:latin typeface="+mj-lt"/>
                      <a:cs typeface="Courier New" pitchFamily="49" charset="0"/>
                    </a:rPr>
                    <a:t>invocar</a:t>
                  </a:r>
                  <a:endParaRPr lang="es-ES_tradnl" dirty="0">
                    <a:latin typeface="+mj-lt"/>
                    <a:cs typeface="Courier New" pitchFamily="49" charset="0"/>
                  </a:endParaRPr>
                </a:p>
              </p:txBody>
            </p:sp>
          </p:grpSp>
          <p:sp>
            <p:nvSpPr>
              <p:cNvPr id="19" name="18 CuadroTexto"/>
              <p:cNvSpPr txBox="1"/>
              <p:nvPr/>
            </p:nvSpPr>
            <p:spPr>
              <a:xfrm>
                <a:off x="6000760" y="5988626"/>
                <a:ext cx="11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dirty="0" err="1" smtClean="0"/>
                  <a:t>CodeDOM</a:t>
                </a:r>
                <a:endParaRPr lang="es-ES_tradnl" dirty="0"/>
              </a:p>
            </p:txBody>
          </p:sp>
        </p:grpSp>
        <p:sp>
          <p:nvSpPr>
            <p:cNvPr id="25" name="24 CuadroTexto"/>
            <p:cNvSpPr txBox="1"/>
            <p:nvPr/>
          </p:nvSpPr>
          <p:spPr>
            <a:xfrm>
              <a:off x="7067356" y="3568487"/>
              <a:ext cx="13622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 smtClean="0"/>
                <a:t>Instancia del</a:t>
              </a:r>
            </a:p>
            <a:p>
              <a:pPr algn="ctr"/>
              <a:r>
                <a:rPr lang="es-ES_tradnl" dirty="0" smtClean="0"/>
                <a:t>serializador</a:t>
              </a:r>
              <a:endParaRPr lang="es-ES_tradnl" dirty="0"/>
            </a:p>
          </p:txBody>
        </p:sp>
      </p:grpSp>
      <p:sp>
        <p:nvSpPr>
          <p:cNvPr id="18" name="17 Elipse"/>
          <p:cNvSpPr/>
          <p:nvPr/>
        </p:nvSpPr>
        <p:spPr>
          <a:xfrm>
            <a:off x="1214414" y="214290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3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285720" y="4572008"/>
            <a:ext cx="6143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Assembly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as=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objCompiled.CompiledAssembly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s-ES_tradnl" dirty="0"/>
          </a:p>
        </p:txBody>
      </p:sp>
      <p:sp>
        <p:nvSpPr>
          <p:cNvPr id="27" name="26 Rectángulo"/>
          <p:cNvSpPr/>
          <p:nvPr/>
        </p:nvSpPr>
        <p:spPr>
          <a:xfrm>
            <a:off x="214282" y="4071942"/>
            <a:ext cx="8858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CompilerResults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loCompiled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1400" dirty="0" err="1" smtClean="0">
                <a:latin typeface="Courier New" pitchFamily="49" charset="0"/>
                <a:cs typeface="Courier New" pitchFamily="49" charset="0"/>
              </a:rPr>
              <a:t>CompileAssemblyFromSource</a:t>
            </a:r>
            <a:r>
              <a:rPr lang="es-ES_tradnl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1400" dirty="0" err="1" smtClean="0">
                <a:latin typeface="Courier New" pitchFamily="49" charset="0"/>
                <a:cs typeface="Courier New" pitchFamily="49" charset="0"/>
              </a:rPr>
              <a:t>parametros</a:t>
            </a:r>
            <a:r>
              <a:rPr lang="es-ES_tradnl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1400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285720" y="5131370"/>
            <a:ext cx="7429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as.CreateInstance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namespace.Clase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ANÁLISIS Y DESARROLLO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41</a:t>
            </a:fld>
            <a:endParaRPr lang="es-ES_tradnl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485804" y="1609725"/>
            <a:ext cx="8229600" cy="8905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Se divide en fases, cada una pretende conseguir un objetivo parcial:</a:t>
            </a: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85804" y="2500306"/>
            <a:ext cx="8229600" cy="35972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Fase 1.</a:t>
            </a:r>
            <a:r>
              <a:rPr lang="es-ES_tradnl" sz="3200" dirty="0" smtClean="0"/>
              <a:t> Compilación dinámica de la clase (en una cadena) y obtención de una instancia del serializador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_tradnl" sz="3200" dirty="0" smtClean="0"/>
              <a:t>Fase 2. Identificar el mejor diseño de la clase </a:t>
            </a:r>
            <a:r>
              <a:rPr lang="es-ES_tradnl" sz="3200" dirty="0" err="1" smtClean="0"/>
              <a:t>serializadora</a:t>
            </a:r>
            <a:endParaRPr lang="es-ES_tradnl" sz="3200" dirty="0" smtClean="0"/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Fase 3. Creación </a:t>
            </a:r>
            <a:r>
              <a:rPr lang="es-ES_tradnl" sz="3200" dirty="0" smtClean="0"/>
              <a:t>del código de la clase </a:t>
            </a:r>
            <a:r>
              <a:rPr lang="es-ES_tradnl" sz="3200" dirty="0" err="1" smtClean="0"/>
              <a:t>serializadora</a:t>
            </a:r>
            <a:r>
              <a:rPr lang="es-ES_tradnl" sz="3200" dirty="0" smtClean="0"/>
              <a:t> en una cadena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_tradnl" sz="3200" dirty="0" smtClean="0"/>
              <a:t>Fase 4 y Fase 5. Refactorización y optimización del código (admitir varios formatos de salida en encode)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_tradnl" sz="3200" dirty="0" smtClean="0"/>
              <a:t>Fase 6. Opciones avanzadas: atributos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4551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s-ES_tradnl" dirty="0" smtClean="0"/>
              <a:t>	a) </a:t>
            </a:r>
            <a:r>
              <a:rPr lang="es-ES_tradnl" b="1" dirty="0" smtClean="0"/>
              <a:t>Escribir de manera dinámica el código del serializador</a:t>
            </a:r>
            <a:endParaRPr lang="es-ES_tradnl" dirty="0" smtClean="0"/>
          </a:p>
          <a:p>
            <a:pPr algn="just"/>
            <a:r>
              <a:rPr lang="es-ES_tradnl" dirty="0" smtClean="0"/>
              <a:t>Simplemente generar un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/>
              <a:t> con el código de la clase </a:t>
            </a:r>
            <a:r>
              <a:rPr lang="es-ES_tradnl" dirty="0" err="1" smtClean="0"/>
              <a:t>serializadora</a:t>
            </a:r>
            <a:r>
              <a:rPr lang="es-ES_tradnl" dirty="0" smtClean="0"/>
              <a:t>. 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42</a:t>
            </a:fld>
            <a:endParaRPr lang="es-ES_tradnl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1285852" y="3643314"/>
            <a:ext cx="7429552" cy="275749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s-ES_tradnl" sz="3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3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3200" dirty="0" err="1" smtClean="0">
                <a:latin typeface="Courier New" pitchFamily="49" charset="0"/>
                <a:cs typeface="Courier New" pitchFamily="49" charset="0"/>
              </a:rPr>
              <a:t>strCodigo</a:t>
            </a:r>
            <a:r>
              <a:rPr lang="es-ES_tradnl" sz="3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3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@”</a:t>
            </a:r>
          </a:p>
          <a:p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namespaces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ns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HolaMundo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Hola ()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(""Hola Mundo!"");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s-ES_tradnl" sz="3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ES_tradnl" sz="32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1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ES_tradnl" sz="3000" dirty="0" smtClean="0"/>
              <a:t>	b) </a:t>
            </a:r>
            <a:r>
              <a:rPr lang="es-ES_tradnl" sz="3000" b="1" dirty="0" smtClean="0"/>
              <a:t>Compilar en tiempo de ejecución ese código </a:t>
            </a:r>
          </a:p>
          <a:p>
            <a:pPr algn="just">
              <a:buNone/>
            </a:pPr>
            <a:r>
              <a:rPr lang="es-ES_tradnl" sz="3000" dirty="0" smtClean="0"/>
              <a:t> 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43</a:t>
            </a:fld>
            <a:endParaRPr lang="es-ES_tradnl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2332037"/>
            <a:ext cx="8229600" cy="374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Utilizamos el espacio de nombres </a:t>
            </a:r>
            <a:r>
              <a:rPr kumimoji="0" lang="es-ES_tradn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CodeDOM</a:t>
            </a:r>
            <a:endParaRPr kumimoji="0" lang="es-ES_tradnl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Permite la compilación y la ejecución de programas que son creados en tiempo de ejecución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Permite crear ensamblados en ficheros ejecutables, o mantenerlos en memoria</a:t>
            </a: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1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214554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Con el código en un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/>
              <a:t> se invoca a la compilación de ese código:</a:t>
            </a:r>
          </a:p>
          <a:p>
            <a:pPr algn="just">
              <a:buNone/>
            </a:pPr>
            <a:r>
              <a:rPr lang="es-ES_tradnl" dirty="0" smtClean="0"/>
              <a:t>	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CSharpCodeProvider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CreateCompiler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s-ES_tradnl" dirty="0" smtClean="0"/>
              <a:t>y se obtiene un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CompilerResults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smtClean="0"/>
              <a:t>con el ensamblado con la clase compilada </a:t>
            </a:r>
          </a:p>
          <a:p>
            <a:pPr algn="just"/>
            <a:r>
              <a:rPr lang="es-ES_tradnl" dirty="0" smtClean="0"/>
              <a:t>Este ensamblado se puede generar en memoria o en un fichero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44</a:t>
            </a:fld>
            <a:endParaRPr lang="es-ES_tradnl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57200" y="1600201"/>
            <a:ext cx="8229600" cy="1185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b) </a:t>
            </a:r>
            <a:r>
              <a:rPr kumimoji="0" lang="es-ES_tradnl" sz="3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Compilar en tiempo de ejecución ese código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s-ES_tradnl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1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ES_tradnl" dirty="0" smtClean="0"/>
              <a:t>	c) </a:t>
            </a:r>
            <a:r>
              <a:rPr lang="es-ES_tradnl" b="1" dirty="0" smtClean="0"/>
              <a:t>Invocar una instancia de la clase compilada</a:t>
            </a:r>
          </a:p>
          <a:p>
            <a:pPr algn="just"/>
            <a:r>
              <a:rPr lang="es-ES_tradnl" dirty="0" smtClean="0"/>
              <a:t>Se puede trabajar con el ensamblado que contiene</a:t>
            </a:r>
            <a:endParaRPr lang="es-ES_tradnl" sz="19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Assembly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 as= 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objCompiled.CompiledAssembly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/>
            <a:r>
              <a:rPr lang="es-ES_tradnl" dirty="0" smtClean="0"/>
              <a:t>Se puede generar la instanciación de una de las clases del ensamblado</a:t>
            </a:r>
            <a:endParaRPr lang="es-ES_tradnl" sz="28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as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.CreateInstance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ns.HolaMundo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");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45</a:t>
            </a:fld>
            <a:endParaRPr lang="es-ES_tradnl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1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ES_tradnl" dirty="0" smtClean="0"/>
              <a:t>	d) </a:t>
            </a:r>
            <a:r>
              <a:rPr lang="es-ES_tradnl" b="1" dirty="0" smtClean="0"/>
              <a:t>Devolverla como salida del generador</a:t>
            </a:r>
          </a:p>
          <a:p>
            <a:pPr algn="just"/>
            <a:r>
              <a:rPr lang="es-ES_tradnl" dirty="0" smtClean="0"/>
              <a:t>El objeto así instanciado se devuelve como salida de la aplicación generadora. </a:t>
            </a:r>
          </a:p>
          <a:p>
            <a:pPr algn="just"/>
            <a:r>
              <a:rPr lang="es-ES_tradnl" dirty="0" smtClean="0"/>
              <a:t>Es la instancia del </a:t>
            </a:r>
            <a:r>
              <a:rPr lang="es-ES_tradnl" b="1" dirty="0" smtClean="0"/>
              <a:t>serializador</a:t>
            </a:r>
            <a:r>
              <a:rPr lang="es-ES_tradnl" dirty="0" smtClean="0"/>
              <a:t> dinámico creado en tiempo de ejecución.</a:t>
            </a:r>
            <a:endParaRPr lang="es-ES_tradnl" sz="19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s-ES_tradnl" dirty="0" smtClean="0"/>
              <a:t>Se trata de un </a:t>
            </a:r>
            <a:r>
              <a:rPr lang="es-ES_tradnl" dirty="0" err="1" smtClean="0"/>
              <a:t>Object</a:t>
            </a:r>
            <a:r>
              <a:rPr lang="es-ES_tradnl" dirty="0" smtClean="0"/>
              <a:t>, y no puede ser asignado a una variable del tipo de su clase (esta clase no existía en tiempo de compilación).</a:t>
            </a:r>
            <a:endParaRPr lang="es-ES_tradnl" sz="2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46</a:t>
            </a:fld>
            <a:endParaRPr lang="es-ES_tradnl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3454393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Al crear la instancia de la nueva clase, se obtiene un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dirty="0" smtClean="0"/>
              <a:t>.</a:t>
            </a:r>
          </a:p>
          <a:p>
            <a:pPr algn="just"/>
            <a:r>
              <a:rPr lang="es-ES_tradnl" dirty="0" smtClean="0"/>
              <a:t>No podemos invocar a sus métodos, ya que se produce un error en tiempo de compilación.</a:t>
            </a: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s-ES_tradnl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47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428596" y="1423088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Tipo de elemento que devuelve el generador</a:t>
            </a:r>
          </a:p>
          <a:p>
            <a:endParaRPr lang="es-ES_tradnl" sz="3200" dirty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928662" y="4714884"/>
            <a:ext cx="7715304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 2 'object' does not contain a definition for ‘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Hola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 and no extension method ‘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Hola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 accepting a first argument of type 'object' could be found (are you missing a using directive or an assembly reference?)</a:t>
            </a:r>
            <a:endParaRPr lang="es-ES_tradnl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2285992"/>
            <a:ext cx="8229600" cy="341154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ES_tradnl" dirty="0" smtClean="0"/>
              <a:t>Alternativas para la solución:</a:t>
            </a:r>
          </a:p>
          <a:p>
            <a:pPr algn="just"/>
            <a:r>
              <a:rPr lang="es-ES_tradnl" dirty="0" smtClean="0"/>
              <a:t>usar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Reflection</a:t>
            </a:r>
            <a:endParaRPr lang="es-ES_tradnl" dirty="0" smtClean="0"/>
          </a:p>
          <a:p>
            <a:pPr algn="just"/>
            <a:r>
              <a:rPr lang="es-ES_tradnl" dirty="0" smtClean="0"/>
              <a:t>usar una </a:t>
            </a:r>
            <a:r>
              <a:rPr lang="es-ES_tradnl" sz="3000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s-ES_tradnl" dirty="0" smtClean="0"/>
              <a:t> que defina los métodos a  utilizar</a:t>
            </a:r>
          </a:p>
          <a:p>
            <a:pPr algn="just"/>
            <a:r>
              <a:rPr lang="es-ES_tradnl" dirty="0" smtClean="0"/>
              <a:t>usar una variable de tipo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sz="3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smtClean="0"/>
              <a:t>para recoger el objeto</a:t>
            </a:r>
            <a:endParaRPr lang="es-ES_tradnl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48</a:t>
            </a:fld>
            <a:endParaRPr lang="es-ES_tradnl"/>
          </a:p>
        </p:txBody>
      </p:sp>
      <p:sp>
        <p:nvSpPr>
          <p:cNvPr id="10" name="9 CuadroTexto"/>
          <p:cNvSpPr txBox="1"/>
          <p:nvPr/>
        </p:nvSpPr>
        <p:spPr>
          <a:xfrm>
            <a:off x="428596" y="1423088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Tipo de elemento que devuelve el generador</a:t>
            </a:r>
          </a:p>
          <a:p>
            <a:endParaRPr lang="es-ES_tradnl" sz="3200" dirty="0"/>
          </a:p>
        </p:txBody>
      </p:sp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2428892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s-ES_tradnl" dirty="0" smtClean="0"/>
              <a:t>Usar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Reflection</a:t>
            </a:r>
            <a:endParaRPr lang="es-ES_tradnl" dirty="0" smtClean="0"/>
          </a:p>
          <a:p>
            <a:pPr algn="just"/>
            <a:r>
              <a:rPr lang="es-ES_tradnl" dirty="0" smtClean="0"/>
              <a:t>Con </a:t>
            </a:r>
            <a:r>
              <a:rPr lang="es-ES_tradnl" dirty="0" err="1" smtClean="0"/>
              <a:t>Reflection</a:t>
            </a:r>
            <a:r>
              <a:rPr lang="es-ES_tradnl" dirty="0" smtClean="0"/>
              <a:t> se puede invocar a un método dentro de un objeto en tiempo de ejecución</a:t>
            </a:r>
          </a:p>
          <a:p>
            <a:pPr algn="just"/>
            <a:r>
              <a:rPr lang="es-ES_tradnl" dirty="0" smtClean="0"/>
              <a:t>Pero la forma de hacerlo no permite llamar a los métodos del objeto de manera natural.</a:t>
            </a:r>
          </a:p>
          <a:p>
            <a:pPr algn="just"/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49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142844" y="4786322"/>
            <a:ext cx="84834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obj.GetType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().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InvokeMember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		“Hola",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BindingFlags.InvokeMethod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 ,</a:t>
            </a:r>
          </a:p>
          <a:p>
            <a:pPr>
              <a:buNone/>
            </a:pP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s-ES_tradnl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Tipo de elemento que devuelve el generador</a:t>
            </a:r>
          </a:p>
          <a:p>
            <a:endParaRPr lang="es-ES_tradnl" sz="3200" dirty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NECESIDAD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5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7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4429124" y="1571612"/>
            <a:ext cx="44560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Dado un Middleware que carga objetos </a:t>
            </a:r>
          </a:p>
          <a:p>
            <a:r>
              <a:rPr lang="es-ES_tradnl" sz="2000" dirty="0" smtClean="0"/>
              <a:t>dinámicamente.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Estos objetos tienen que ser serializados.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14554"/>
            <a:ext cx="8329642" cy="3786214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s-ES_tradnl" dirty="0" smtClean="0"/>
              <a:t>Usar </a:t>
            </a:r>
            <a:r>
              <a:rPr lang="es-ES_tradnl" sz="3000" dirty="0" smtClean="0">
                <a:latin typeface="Courier New" pitchFamily="49" charset="0"/>
                <a:cs typeface="Courier New" pitchFamily="49" charset="0"/>
              </a:rPr>
              <a:t>interface</a:t>
            </a:r>
            <a:endParaRPr lang="es-ES_tradnl" dirty="0" smtClean="0"/>
          </a:p>
          <a:p>
            <a:pPr algn="just"/>
            <a:r>
              <a:rPr lang="es-ES_tradnl" dirty="0" smtClean="0"/>
              <a:t>Definir una interface que declare los métodos que va a contener el objeto serializador generado.</a:t>
            </a:r>
          </a:p>
          <a:p>
            <a:pPr algn="just"/>
            <a:r>
              <a:rPr lang="es-ES_tradnl" dirty="0" smtClean="0"/>
              <a:t>El objeto que recoge el serializador tendría como tipo esa interface. Así podría usar los métodos.</a:t>
            </a:r>
          </a:p>
          <a:p>
            <a:pPr algn="just"/>
            <a:r>
              <a:rPr lang="es-ES_tradnl" dirty="0" smtClean="0"/>
              <a:t>El problema se produce cuando el método es estático, ya que una interface </a:t>
            </a:r>
            <a:r>
              <a:rPr lang="es-ES_tradnl" b="1" dirty="0" smtClean="0"/>
              <a:t>no pude definir métodos estáticos</a:t>
            </a:r>
            <a:r>
              <a:rPr lang="es-ES_tradnl" dirty="0" smtClean="0"/>
              <a:t>.</a:t>
            </a:r>
          </a:p>
          <a:p>
            <a:pPr algn="just"/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50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Tipo de elemento que devuelve el generador</a:t>
            </a: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329642" cy="3000396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s-ES_tradnl" dirty="0" smtClean="0"/>
              <a:t>Usar una variable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dynamic</a:t>
            </a:r>
            <a:endParaRPr lang="es-ES_tradnl" dirty="0" smtClean="0"/>
          </a:p>
          <a:p>
            <a:pPr algn="just"/>
            <a:r>
              <a:rPr lang="es-ES_tradnl" dirty="0" smtClean="0"/>
              <a:t>Esta variable no se comprueba en tiempo de compilación, evitando el error anterior.</a:t>
            </a:r>
          </a:p>
          <a:p>
            <a:pPr algn="just"/>
            <a:r>
              <a:rPr lang="es-ES_tradnl" dirty="0" smtClean="0"/>
              <a:t>En tiempo de ejecución hay que asegurarse de que el objeto que contenga los métodos que se invoquen, si no, se produce un error en tiempo de ejecución.</a:t>
            </a:r>
          </a:p>
          <a:p>
            <a:pPr algn="just"/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51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785786" y="5282999"/>
            <a:ext cx="800105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Microsoft.CSharp.RuntimeBinder.RuntimeBinderException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ns.HolaMundo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 does not contain a definition for ‘Hola2'</a:t>
            </a:r>
            <a:endParaRPr lang="es-ES_tradnl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Tipo de elemento que devuelve el generador</a:t>
            </a: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329642" cy="321471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ES_tradnl" dirty="0" smtClean="0"/>
              <a:t>Al generar el código, hay que tener en cuenta las referencias que necesite para compilar correctamente.</a:t>
            </a:r>
          </a:p>
          <a:p>
            <a:pPr algn="just"/>
            <a:r>
              <a:rPr lang="es-ES_tradnl" dirty="0" smtClean="0"/>
              <a:t>Especialmente, es necesaria la referencia a </a:t>
            </a:r>
            <a:r>
              <a:rPr lang="es-ES_tradnl" b="1" dirty="0" smtClean="0"/>
              <a:t>la clase que se va a serializar</a:t>
            </a:r>
            <a:r>
              <a:rPr lang="es-ES_tradnl" dirty="0" smtClean="0"/>
              <a:t>. La clase </a:t>
            </a:r>
            <a:r>
              <a:rPr lang="es-ES_tradnl" dirty="0" err="1" smtClean="0"/>
              <a:t>serializadora</a:t>
            </a:r>
            <a:r>
              <a:rPr lang="es-ES_tradnl" dirty="0" smtClean="0"/>
              <a:t> tiene que saber cómo encontrar esa clase (su ensamblado).</a:t>
            </a:r>
          </a:p>
          <a:p>
            <a:pPr algn="just"/>
            <a:r>
              <a:rPr lang="es-ES_tradnl" dirty="0" smtClean="0"/>
              <a:t>Hay que añadir una referencia a ese ensamblado antes de ejecutar la compilación. Si no, habrá un error: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52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214282" y="5286388"/>
            <a:ext cx="871540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´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ClaseASerializar´could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found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(are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you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missing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directive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assembly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reference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?)</a:t>
            </a:r>
            <a:endParaRPr lang="es-ES_tradnl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Referencias necesarias para compilar</a:t>
            </a: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401080" cy="378621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_tradnl" dirty="0" err="1" smtClean="0"/>
              <a:t>CodeDOM</a:t>
            </a:r>
            <a:r>
              <a:rPr lang="es-ES_tradnl" dirty="0" smtClean="0"/>
              <a:t> tiene la solución; una clase que permite añadir parámetros a la compilación:</a:t>
            </a:r>
          </a:p>
          <a:p>
            <a:pPr algn="ctr">
              <a:buNone/>
            </a:pP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CompilerParameters</a:t>
            </a:r>
            <a:endParaRPr lang="es-ES_tradnl" sz="28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es-ES_tradnl" sz="28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s-ES_tradnl" dirty="0" smtClean="0"/>
              <a:t>Se usa para </a:t>
            </a:r>
            <a:r>
              <a:rPr lang="es-ES_tradnl" b="1" dirty="0" smtClean="0"/>
              <a:t>añadir referencias de ensamblados</a:t>
            </a:r>
            <a:r>
              <a:rPr lang="es-ES_tradnl" dirty="0" smtClean="0"/>
              <a:t>, y también para indicar que se genere </a:t>
            </a:r>
            <a:r>
              <a:rPr lang="es-ES_tradnl" b="1" dirty="0" smtClean="0"/>
              <a:t>en memoria</a:t>
            </a:r>
            <a:r>
              <a:rPr lang="es-ES_tradnl" dirty="0" smtClean="0"/>
              <a:t>:</a:t>
            </a:r>
            <a:endParaRPr lang="es-ES_tradnl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600" dirty="0" err="1" smtClean="0">
                <a:latin typeface="Courier New" pitchFamily="49" charset="0"/>
                <a:cs typeface="Courier New" pitchFamily="49" charset="0"/>
              </a:rPr>
              <a:t>cpObject.ReferencedAssemblies.Add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(…);</a:t>
            </a:r>
          </a:p>
          <a:p>
            <a:pPr>
              <a:buNone/>
            </a:pP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600" dirty="0" err="1" smtClean="0">
                <a:latin typeface="Courier New" pitchFamily="49" charset="0"/>
                <a:cs typeface="Courier New" pitchFamily="49" charset="0"/>
              </a:rPr>
              <a:t>cpOblect.GenerateInMemory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pPr algn="just">
              <a:buNone/>
            </a:pPr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53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Referencias necesarias para compilar</a:t>
            </a: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2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54</a:t>
            </a:fld>
            <a:endParaRPr lang="es-ES_tradnl"/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609600" y="1428736"/>
            <a:ext cx="8229600" cy="29622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Queremos saber cuál es la arquitectura más efectiva que tengan los serializadores generados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Generamos el código de clases </a:t>
            </a:r>
            <a:r>
              <a:rPr lang="es-ES_tradnl" sz="3200" dirty="0" err="1" smtClean="0"/>
              <a:t>serializadoras</a:t>
            </a:r>
            <a:r>
              <a:rPr lang="es-ES_tradnl" sz="3200" dirty="0" smtClean="0"/>
              <a:t> y </a:t>
            </a:r>
            <a:r>
              <a:rPr lang="es-ES_tradnl" sz="3200" dirty="0" err="1" smtClean="0"/>
              <a:t>deserializadoras</a:t>
            </a:r>
            <a:r>
              <a:rPr lang="es-ES_tradnl" sz="3200" dirty="0" smtClean="0"/>
              <a:t> particulares para 7 clases de prueba, analizando distintos elementos: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428596" y="4500570"/>
            <a:ext cx="8429652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ct val="20000"/>
              </a:spcBef>
              <a:buFontTx/>
              <a:buChar char="-"/>
              <a:defRPr/>
            </a:pPr>
            <a:r>
              <a:rPr lang="es-ES_tradnl" sz="2800" dirty="0" smtClean="0"/>
              <a:t>Cómo serán los métodos que serializan (normales, estáticos, de extensión…) ¿?</a:t>
            </a:r>
          </a:p>
          <a:p>
            <a:pPr marL="342900" lvl="0" indent="-342900" algn="just">
              <a:spcBef>
                <a:spcPct val="20000"/>
              </a:spcBef>
              <a:defRPr/>
            </a:pPr>
            <a:r>
              <a:rPr lang="es-ES_tradnl" sz="2800" dirty="0" smtClean="0"/>
              <a:t>-  El objeto a tratar se recibe por referencia o por valor ¿?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2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55</a:t>
            </a:fld>
            <a:endParaRPr lang="es-ES_tradnl"/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609600" y="142873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Tras medir los tiempos de ejecución, llegamos a la conclusión de que la mejor forma de definir el serializador es ésta: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_tradnl" sz="3200" dirty="0" smtClean="0"/>
              <a:t>	- Tendrá dos métodos </a:t>
            </a:r>
            <a:r>
              <a:rPr lang="es-ES_tradnl" sz="3200" b="1" dirty="0" smtClean="0"/>
              <a:t>estáticos</a:t>
            </a:r>
            <a:r>
              <a:rPr lang="es-ES_tradnl" sz="3200" dirty="0" smtClean="0"/>
              <a:t>, encode y </a:t>
            </a:r>
            <a:r>
              <a:rPr lang="es-ES_tradnl" sz="3200" dirty="0" err="1" smtClean="0"/>
              <a:t>decode</a:t>
            </a:r>
            <a:r>
              <a:rPr lang="es-ES_tradnl" sz="3200" dirty="0" smtClean="0"/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_tradnl" sz="3200" dirty="0" smtClean="0"/>
              <a:t>	- Recibirá por </a:t>
            </a:r>
            <a:r>
              <a:rPr lang="es-ES_tradnl" sz="3200" b="1" dirty="0" smtClean="0"/>
              <a:t>referencia</a:t>
            </a:r>
            <a:r>
              <a:rPr lang="es-ES_tradnl" sz="3200" dirty="0" smtClean="0"/>
              <a:t> el objeto a serializar o deserializar.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Los métodos de extensión también son una opción válida, aunque requieren </a:t>
            </a:r>
            <a:r>
              <a:rPr lang="es-ES_tradnl" sz="3200" dirty="0" err="1" smtClean="0"/>
              <a:t>.Net</a:t>
            </a:r>
            <a:r>
              <a:rPr lang="es-ES_tradnl" sz="3200" dirty="0" smtClean="0"/>
              <a:t> 3.5.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56</a:t>
            </a:fld>
            <a:endParaRPr lang="es-ES_tradnl"/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609600" y="142873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Se crea la aplicación que generará el serializador particular para cualquier clase.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El constructor recibe el tipo objeto de la serialización.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Se capturan todos sus elementos, y para cada uno de ellos se va generando el código que lo serializa o </a:t>
            </a:r>
            <a:r>
              <a:rPr lang="es-ES_tradnl" sz="3200" dirty="0" err="1" smtClean="0"/>
              <a:t>deserializa</a:t>
            </a:r>
            <a:r>
              <a:rPr lang="es-ES_tradnl" sz="3200" dirty="0" smtClean="0"/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Se compila y ejecuta el código, devolviendo una instancia del serializador en un </a:t>
            </a:r>
            <a:r>
              <a:rPr lang="es-ES_tradnl" sz="3200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sz="3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dirty="0" smtClean="0"/>
              <a:t>Se genera el código de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ClaseBasicaCodec</a:t>
            </a:r>
            <a:r>
              <a:rPr lang="es-ES_tradnl" dirty="0" smtClean="0"/>
              <a:t>, siendo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ClaseBasica</a:t>
            </a:r>
            <a:r>
              <a:rPr lang="es-ES_tradnl" dirty="0" smtClean="0"/>
              <a:t> el </a:t>
            </a:r>
            <a:r>
              <a:rPr lang="es-ES_tradnl" dirty="0" err="1" smtClean="0"/>
              <a:t>Type</a:t>
            </a:r>
            <a:r>
              <a:rPr lang="es-ES_tradnl" dirty="0" smtClean="0"/>
              <a:t> indicado en el constructor.</a:t>
            </a:r>
          </a:p>
          <a:p>
            <a:pPr algn="just"/>
            <a:r>
              <a:rPr lang="es-ES_tradnl" dirty="0" smtClean="0"/>
              <a:t>A continuación se compila el código y se instancia un objeto de ese tipo.</a:t>
            </a:r>
          </a:p>
          <a:p>
            <a:r>
              <a:rPr lang="es-ES_tradnl" dirty="0" smtClean="0"/>
              <a:t>Ese objeto es la salida del programa, el serializador para ese tipo.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57</a:t>
            </a:fld>
            <a:endParaRPr lang="es-ES_tradnl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3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043098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58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3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921391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64514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68712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64382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s-ES_tradn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s-ES_tradn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6" name="35 Grupo"/>
          <p:cNvGrpSpPr/>
          <p:nvPr/>
        </p:nvGrpSpPr>
        <p:grpSpPr>
          <a:xfrm>
            <a:off x="4054559" y="1759383"/>
            <a:ext cx="4446531" cy="4098509"/>
            <a:chOff x="3857620" y="2071678"/>
            <a:chExt cx="4446531" cy="4098509"/>
          </a:xfrm>
        </p:grpSpPr>
        <p:pic>
          <p:nvPicPr>
            <p:cNvPr id="1026" name="Picture 2" descr="C:\Program Files\Microsoft Office\MEDIA\CAGCAT10\j0252349.wm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1363545">
              <a:off x="6708359" y="5199773"/>
              <a:ext cx="1595792" cy="970414"/>
            </a:xfrm>
            <a:prstGeom prst="rect">
              <a:avLst/>
            </a:prstGeom>
            <a:noFill/>
          </p:spPr>
        </p:pic>
        <p:sp>
          <p:nvSpPr>
            <p:cNvPr id="1028" name="Document"/>
            <p:cNvSpPr>
              <a:spLocks noEditPoints="1" noChangeArrowheads="1"/>
            </p:cNvSpPr>
            <p:nvPr/>
          </p:nvSpPr>
          <p:spPr bwMode="auto">
            <a:xfrm>
              <a:off x="3857620" y="2071678"/>
              <a:ext cx="1214446" cy="164307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 dirty="0" smtClean="0"/>
            </a:p>
            <a:p>
              <a:endParaRPr lang="es-ES_tradnl" dirty="0" smtClean="0"/>
            </a:p>
            <a:p>
              <a:r>
                <a:rPr lang="es-ES_tradnl" dirty="0" err="1" smtClean="0"/>
                <a:t>strCodigo</a:t>
              </a:r>
              <a:r>
                <a:rPr lang="es-ES_tradnl" dirty="0" smtClean="0"/>
                <a:t> </a:t>
              </a:r>
              <a:endParaRPr lang="es-ES_tradnl" dirty="0"/>
            </a:p>
          </p:txBody>
        </p:sp>
        <p:grpSp>
          <p:nvGrpSpPr>
            <p:cNvPr id="1033" name="Group 9"/>
            <p:cNvGrpSpPr>
              <a:grpSpLocks/>
            </p:cNvGrpSpPr>
            <p:nvPr/>
          </p:nvGrpSpPr>
          <p:grpSpPr bwMode="auto">
            <a:xfrm>
              <a:off x="5143504" y="3786190"/>
              <a:ext cx="1143008" cy="974241"/>
              <a:chOff x="1632" y="1248"/>
              <a:chExt cx="2682" cy="2286"/>
            </a:xfrm>
          </p:grpSpPr>
          <p:sp>
            <p:nvSpPr>
              <p:cNvPr id="1034" name="Gear"/>
              <p:cNvSpPr>
                <a:spLocks noEditPoints="1" noChangeArrowheads="1"/>
              </p:cNvSpPr>
              <p:nvPr/>
            </p:nvSpPr>
            <p:spPr bwMode="auto">
              <a:xfrm>
                <a:off x="3119" y="1248"/>
                <a:ext cx="1195" cy="1048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s-ES_tradnl"/>
              </a:p>
            </p:txBody>
          </p:sp>
          <p:sp>
            <p:nvSpPr>
              <p:cNvPr id="1035" name="AutoShape 11"/>
              <p:cNvSpPr>
                <a:spLocks noEditPoints="1" noChangeArrowheads="1"/>
              </p:cNvSpPr>
              <p:nvPr/>
            </p:nvSpPr>
            <p:spPr bwMode="auto">
              <a:xfrm>
                <a:off x="1632" y="1680"/>
                <a:ext cx="1429" cy="1253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s-ES_tradnl"/>
              </a:p>
            </p:txBody>
          </p:sp>
          <p:sp>
            <p:nvSpPr>
              <p:cNvPr id="1036" name="AutoShape 12"/>
              <p:cNvSpPr>
                <a:spLocks noEditPoints="1" noChangeArrowheads="1"/>
              </p:cNvSpPr>
              <p:nvPr/>
            </p:nvSpPr>
            <p:spPr bwMode="auto">
              <a:xfrm>
                <a:off x="2559" y="2142"/>
                <a:ext cx="1588" cy="1392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s-ES_tradnl"/>
              </a:p>
            </p:txBody>
          </p:sp>
        </p:grpSp>
        <p:sp>
          <p:nvSpPr>
            <p:cNvPr id="29" name="28 CuadroTexto"/>
            <p:cNvSpPr txBox="1"/>
            <p:nvPr/>
          </p:nvSpPr>
          <p:spPr>
            <a:xfrm>
              <a:off x="3929058" y="4071942"/>
              <a:ext cx="13131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000" dirty="0" smtClean="0">
                  <a:latin typeface="+mj-lt"/>
                  <a:cs typeface="Courier New" pitchFamily="49" charset="0"/>
                </a:rPr>
                <a:t>Compilar e</a:t>
              </a:r>
            </a:p>
            <a:p>
              <a:r>
                <a:rPr lang="es-ES_tradnl" sz="2000" dirty="0" smtClean="0">
                  <a:latin typeface="+mj-lt"/>
                  <a:cs typeface="Courier New" pitchFamily="49" charset="0"/>
                </a:rPr>
                <a:t>instanciar</a:t>
              </a:r>
              <a:endParaRPr lang="es-ES_tradnl" sz="2000" dirty="0">
                <a:latin typeface="+mj-lt"/>
                <a:cs typeface="Courier New" pitchFamily="49" charset="0"/>
              </a:endParaRPr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6786578" y="4578502"/>
              <a:ext cx="13842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000" dirty="0" smtClean="0">
                  <a:latin typeface="+mj-lt"/>
                  <a:cs typeface="Courier New" pitchFamily="49" charset="0"/>
                </a:rPr>
                <a:t>Devolver el</a:t>
              </a:r>
            </a:p>
            <a:p>
              <a:r>
                <a:rPr lang="es-ES_tradnl" sz="2000" dirty="0" smtClean="0">
                  <a:latin typeface="+mj-lt"/>
                  <a:cs typeface="Courier New" pitchFamily="49" charset="0"/>
                </a:rPr>
                <a:t>serializador</a:t>
              </a:r>
              <a:endParaRPr lang="es-ES_tradnl" sz="2000" dirty="0">
                <a:latin typeface="+mj-lt"/>
                <a:cs typeface="Courier New" pitchFamily="49" charset="0"/>
              </a:endParaRPr>
            </a:p>
          </p:txBody>
        </p:sp>
        <p:sp>
          <p:nvSpPr>
            <p:cNvPr id="34" name="33 Flecha doblada"/>
            <p:cNvSpPr/>
            <p:nvPr/>
          </p:nvSpPr>
          <p:spPr>
            <a:xfrm rot="10800000" flipH="1">
              <a:off x="5715009" y="5000636"/>
              <a:ext cx="527498" cy="86868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chemeClr val="tx1"/>
                </a:solidFill>
              </a:endParaRPr>
            </a:p>
          </p:txBody>
        </p:sp>
        <p:sp>
          <p:nvSpPr>
            <p:cNvPr id="35" name="34 Flecha doblada"/>
            <p:cNvSpPr/>
            <p:nvPr/>
          </p:nvSpPr>
          <p:spPr>
            <a:xfrm rot="5400000">
              <a:off x="5286379" y="3000373"/>
              <a:ext cx="785819" cy="500066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4686304" cy="371477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_tradnl" dirty="0" smtClean="0"/>
              <a:t>Dentro de una clase, </a:t>
            </a:r>
            <a:r>
              <a:rPr lang="es-ES_tradnl" dirty="0" err="1" smtClean="0"/>
              <a:t>Reflection</a:t>
            </a:r>
            <a:r>
              <a:rPr lang="es-ES_tradnl" dirty="0" smtClean="0"/>
              <a:t> diferencia sus miembros en </a:t>
            </a:r>
            <a:r>
              <a:rPr lang="es-ES_tradnl" b="1" dirty="0" smtClean="0"/>
              <a:t>Propiedades</a:t>
            </a:r>
            <a:r>
              <a:rPr lang="es-ES_tradnl" dirty="0" smtClean="0"/>
              <a:t> y </a:t>
            </a:r>
            <a:r>
              <a:rPr lang="es-ES_tradnl" b="1" dirty="0" smtClean="0"/>
              <a:t>Campos</a:t>
            </a:r>
          </a:p>
          <a:p>
            <a:pPr algn="just"/>
            <a:r>
              <a:rPr lang="es-ES_tradnl" dirty="0" smtClean="0"/>
              <a:t>Se trabaja de distinta manera con ambos, aunque tengan  similares características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59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35729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Propiedades y campos con </a:t>
            </a:r>
            <a:r>
              <a:rPr lang="es-ES_tradnl" sz="3200" b="1" dirty="0" err="1" smtClean="0"/>
              <a:t>Reflection</a:t>
            </a:r>
            <a:endParaRPr lang="es-ES_tradnl" sz="3200" b="1" dirty="0" smtClean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215074" y="2428868"/>
            <a:ext cx="1857388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MemberInfo</a:t>
            </a:r>
            <a:endParaRPr lang="es-ES_tradnl" dirty="0"/>
          </a:p>
        </p:txBody>
      </p:sp>
      <p:sp>
        <p:nvSpPr>
          <p:cNvPr id="14" name="13 Flecha izquierda, derecha y arriba"/>
          <p:cNvSpPr/>
          <p:nvPr/>
        </p:nvSpPr>
        <p:spPr>
          <a:xfrm>
            <a:off x="6500826" y="3071810"/>
            <a:ext cx="1216152" cy="850392"/>
          </a:xfrm>
          <a:prstGeom prst="leftRightUpArrow">
            <a:avLst>
              <a:gd name="adj1" fmla="val 10420"/>
              <a:gd name="adj2" fmla="val 25000"/>
              <a:gd name="adj3" fmla="val 25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6 Triángulo isósceles"/>
          <p:cNvSpPr/>
          <p:nvPr/>
        </p:nvSpPr>
        <p:spPr>
          <a:xfrm>
            <a:off x="6858016" y="2928934"/>
            <a:ext cx="500066" cy="357190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12 Flecha doblada"/>
          <p:cNvSpPr/>
          <p:nvPr/>
        </p:nvSpPr>
        <p:spPr>
          <a:xfrm rot="5400000">
            <a:off x="7542389" y="3459007"/>
            <a:ext cx="500066" cy="86868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5" name="14 Flecha doblada"/>
          <p:cNvSpPr/>
          <p:nvPr/>
        </p:nvSpPr>
        <p:spPr>
          <a:xfrm rot="5400000" flipV="1">
            <a:off x="6204584" y="3510928"/>
            <a:ext cx="500066" cy="76483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5286380" y="4214818"/>
            <a:ext cx="1857388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PropertyInfo</a:t>
            </a:r>
            <a:endParaRPr lang="es-ES_tradnl" dirty="0"/>
          </a:p>
        </p:txBody>
      </p:sp>
      <p:sp>
        <p:nvSpPr>
          <p:cNvPr id="17" name="16 Rectángulo"/>
          <p:cNvSpPr/>
          <p:nvPr/>
        </p:nvSpPr>
        <p:spPr>
          <a:xfrm>
            <a:off x="7358082" y="4214818"/>
            <a:ext cx="1571636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FieldInfo</a:t>
            </a:r>
            <a:endParaRPr lang="es-ES_tradnl" dirty="0"/>
          </a:p>
        </p:txBody>
      </p:sp>
      <p:sp>
        <p:nvSpPr>
          <p:cNvPr id="18" name="17 Proceso"/>
          <p:cNvSpPr/>
          <p:nvPr/>
        </p:nvSpPr>
        <p:spPr>
          <a:xfrm>
            <a:off x="6572264" y="3286124"/>
            <a:ext cx="285752" cy="35719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18 Proceso"/>
          <p:cNvSpPr/>
          <p:nvPr/>
        </p:nvSpPr>
        <p:spPr>
          <a:xfrm>
            <a:off x="6572264" y="3786190"/>
            <a:ext cx="295276" cy="35719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19 Proceso"/>
          <p:cNvSpPr/>
          <p:nvPr/>
        </p:nvSpPr>
        <p:spPr>
          <a:xfrm>
            <a:off x="7215206" y="3357562"/>
            <a:ext cx="428628" cy="285752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Proceso"/>
          <p:cNvSpPr/>
          <p:nvPr/>
        </p:nvSpPr>
        <p:spPr>
          <a:xfrm>
            <a:off x="7367606" y="3786190"/>
            <a:ext cx="276228" cy="35719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NECESIDAD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6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3" name="22 Rayo"/>
          <p:cNvSpPr/>
          <p:nvPr/>
        </p:nvSpPr>
        <p:spPr>
          <a:xfrm>
            <a:off x="3214678" y="2285992"/>
            <a:ext cx="714380" cy="714380"/>
          </a:xfrm>
          <a:prstGeom prst="lightningBol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3" name="32 Flecha curvada hacia abajo"/>
          <p:cNvSpPr/>
          <p:nvPr/>
        </p:nvSpPr>
        <p:spPr>
          <a:xfrm rot="1800000">
            <a:off x="3000629" y="1680492"/>
            <a:ext cx="859855" cy="517206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4" name="33 Flecha curvada hacia abajo"/>
          <p:cNvSpPr/>
          <p:nvPr/>
        </p:nvSpPr>
        <p:spPr>
          <a:xfrm rot="9000000">
            <a:off x="2828016" y="3149982"/>
            <a:ext cx="1001040" cy="43609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1857356" y="2928934"/>
            <a:ext cx="1214446" cy="3571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7" name="36 Conector recto"/>
          <p:cNvCxnSpPr/>
          <p:nvPr/>
        </p:nvCxnSpPr>
        <p:spPr>
          <a:xfrm rot="5400000">
            <a:off x="1821637" y="3107529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 rot="5400000">
            <a:off x="19740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 rot="5400000">
            <a:off x="21264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rot="5400000">
            <a:off x="22788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 rot="5400000">
            <a:off x="24312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 rot="5400000">
            <a:off x="25836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 rot="5400000">
            <a:off x="27495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 rot="5400000" flipH="1" flipV="1">
            <a:off x="2821769" y="2250273"/>
            <a:ext cx="1500198" cy="5715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 rot="16200000" flipV="1">
            <a:off x="2750331" y="2464587"/>
            <a:ext cx="1571636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4429124" y="1571612"/>
            <a:ext cx="458651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Dado un Middleware que carga objetos </a:t>
            </a:r>
          </a:p>
          <a:p>
            <a:r>
              <a:rPr lang="es-ES_tradnl" sz="2000" dirty="0" smtClean="0"/>
              <a:t>dinámicamente.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Estos objetos tienen que ser serializados.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Pero no existen en el sistema hasta que el </a:t>
            </a:r>
          </a:p>
          <a:p>
            <a:r>
              <a:rPr lang="es-ES_tradnl" sz="2000" dirty="0" smtClean="0"/>
              <a:t>Middleware ha sido arrancado.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401080" cy="3786214"/>
          </a:xfrm>
        </p:spPr>
        <p:txBody>
          <a:bodyPr>
            <a:normAutofit fontScale="92500"/>
          </a:bodyPr>
          <a:lstStyle/>
          <a:p>
            <a:pPr algn="just"/>
            <a:r>
              <a:rPr lang="es-ES_tradnl" dirty="0" smtClean="0"/>
              <a:t>En un principio se duplicaba el código para tratarlos por separado</a:t>
            </a:r>
          </a:p>
          <a:p>
            <a:pPr algn="just"/>
            <a:r>
              <a:rPr lang="es-ES_tradnl" dirty="0" smtClean="0"/>
              <a:t>Hasta que encontré el modo de generalizar el comportamiento, quedándome solo con los elementos internos de cada uno útiles para el código:</a:t>
            </a:r>
          </a:p>
          <a:p>
            <a:pPr algn="just">
              <a:buNone/>
            </a:pPr>
            <a:r>
              <a:rPr lang="es-ES_tradnl" dirty="0" smtClean="0"/>
              <a:t>	- tipo del miembro 		- nombre del miembro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60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Propiedades y campos con </a:t>
            </a:r>
            <a:r>
              <a:rPr lang="es-ES_tradnl" sz="3200" b="1" dirty="0" err="1" smtClean="0"/>
              <a:t>Reflection</a:t>
            </a:r>
            <a:endParaRPr lang="es-ES_tradnl" sz="3200" b="1" dirty="0" smtClean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571744"/>
            <a:ext cx="8401080" cy="378621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_tradnl" dirty="0" smtClean="0"/>
              <a:t>A la hora de procesar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Arrays</a:t>
            </a:r>
            <a:r>
              <a:rPr lang="es-ES_tradnl" dirty="0" smtClean="0"/>
              <a:t> y otros tipos que implementan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s-ES_tradnl" dirty="0" smtClean="0"/>
              <a:t> hay dos vías muy dispares.</a:t>
            </a:r>
          </a:p>
          <a:p>
            <a:pPr algn="just"/>
            <a:r>
              <a:rPr lang="es-ES_tradnl" dirty="0" smtClean="0"/>
              <a:t>Para la serialización basta con un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s-ES_tradnl" dirty="0" smtClean="0"/>
              <a:t> que recorra todos los elementos y los vaya guardando.</a:t>
            </a:r>
          </a:p>
          <a:p>
            <a:pPr algn="just"/>
            <a:r>
              <a:rPr lang="es-ES_tradnl" dirty="0" smtClean="0"/>
              <a:t>Para la deserialización, es necesario conocer el </a:t>
            </a:r>
            <a:r>
              <a:rPr lang="es-ES_tradnl" b="1" dirty="0" smtClean="0"/>
              <a:t>rango</a:t>
            </a:r>
            <a:r>
              <a:rPr lang="es-ES_tradnl" dirty="0" smtClean="0"/>
              <a:t> y los </a:t>
            </a:r>
            <a:r>
              <a:rPr lang="es-ES_tradnl" b="1" dirty="0" smtClean="0"/>
              <a:t>límites</a:t>
            </a:r>
            <a:r>
              <a:rPr lang="es-ES_tradnl" dirty="0" smtClean="0"/>
              <a:t> inferior y superior de cada rango para saber en qué índices va cada valor.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61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Se necesitan más datos para los tipos </a:t>
            </a:r>
            <a:r>
              <a:rPr lang="es-ES_tradnl" sz="3200" b="1" dirty="0" err="1" smtClean="0"/>
              <a:t>IEnumerable</a:t>
            </a:r>
            <a:endParaRPr lang="es-ES_tradnl" sz="3200" b="1" dirty="0" smtClean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500306"/>
            <a:ext cx="8401080" cy="3786214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La solución pasa por guardar toda esa información previamente a los datos.</a:t>
            </a:r>
          </a:p>
          <a:p>
            <a:pPr algn="just"/>
            <a:r>
              <a:rPr lang="es-ES_tradnl" dirty="0" smtClean="0"/>
              <a:t>Así, primero se lee, se inicializa el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smtClean="0"/>
              <a:t>con esos valores, y a continuación se genera un bucle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ES_tradnl" dirty="0" smtClean="0"/>
              <a:t> para cada rango que vaya llenando cada elemento que haya en cada uno, desde el límite inferior hasta el límite superior.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62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Se necesitan más datos para los tipos </a:t>
            </a:r>
            <a:r>
              <a:rPr lang="es-ES_tradnl" sz="3200" b="1" dirty="0" err="1" smtClean="0"/>
              <a:t>IEnumerable</a:t>
            </a:r>
            <a:endParaRPr lang="es-ES_tradnl" sz="3200" b="1" dirty="0" smtClean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500306"/>
            <a:ext cx="8401080" cy="3786214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A la hora de inicializar un </a:t>
            </a:r>
            <a:r>
              <a:rPr lang="es-ES_tradnl" dirty="0" err="1" smtClean="0"/>
              <a:t>array</a:t>
            </a:r>
            <a:r>
              <a:rPr lang="es-ES_tradnl" dirty="0" smtClean="0"/>
              <a:t>, si es anidado no funcionaba la sintaxis generada.</a:t>
            </a:r>
          </a:p>
          <a:p>
            <a:pPr algn="just"/>
            <a:r>
              <a:rPr lang="es-ES_tradnl" dirty="0" smtClean="0"/>
              <a:t>Hubo que buscar otro modo de instanciar los </a:t>
            </a:r>
            <a:r>
              <a:rPr lang="es-ES_tradnl" dirty="0" err="1" smtClean="0"/>
              <a:t>arrays</a:t>
            </a:r>
            <a:r>
              <a:rPr lang="es-ES_tradnl" dirty="0" smtClean="0"/>
              <a:t> para conseguir que se instanciara correctamente un </a:t>
            </a:r>
            <a:r>
              <a:rPr lang="es-ES_tradnl" dirty="0" err="1" smtClean="0"/>
              <a:t>array</a:t>
            </a:r>
            <a:r>
              <a:rPr lang="es-ES_tradnl" dirty="0" smtClean="0"/>
              <a:t> anidado.</a:t>
            </a:r>
          </a:p>
          <a:p>
            <a:pPr algn="just"/>
            <a:r>
              <a:rPr lang="es-ES_tradnl" dirty="0" smtClean="0"/>
              <a:t>La solución pasa por utilizar el método estático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Array.CreateInstance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63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14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Cómo inicializar </a:t>
            </a:r>
            <a:r>
              <a:rPr lang="es-ES_tradnl" sz="3200" b="1" dirty="0" err="1" smtClean="0"/>
              <a:t>arrays</a:t>
            </a:r>
            <a:r>
              <a:rPr lang="es-ES_tradnl" sz="3200" b="1" dirty="0" smtClean="0"/>
              <a:t> anidados (</a:t>
            </a:r>
            <a:r>
              <a:rPr lang="es-ES_tradnl" sz="3200" b="1" dirty="0" err="1" smtClean="0"/>
              <a:t>jagged</a:t>
            </a:r>
            <a:r>
              <a:rPr lang="es-ES_tradnl" sz="3200" b="1" dirty="0" smtClean="0"/>
              <a:t> </a:t>
            </a:r>
            <a:r>
              <a:rPr lang="es-ES_tradnl" sz="3200" b="1" dirty="0" err="1" smtClean="0"/>
              <a:t>array</a:t>
            </a:r>
            <a:r>
              <a:rPr lang="es-ES_tradnl" sz="3200" b="1" dirty="0" smtClean="0"/>
              <a:t>)</a:t>
            </a: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Con esta base se </a:t>
            </a:r>
            <a:r>
              <a:rPr lang="es-ES_tradnl" dirty="0" err="1" smtClean="0"/>
              <a:t>refactoriza</a:t>
            </a:r>
            <a:r>
              <a:rPr lang="es-ES_tradnl" dirty="0" smtClean="0"/>
              <a:t> el código para incluir funcionalidades adicionales.</a:t>
            </a:r>
          </a:p>
          <a:p>
            <a:r>
              <a:rPr lang="es-ES_tradnl" dirty="0" smtClean="0"/>
              <a:t>Soporte para el resto de tipos primitivos</a:t>
            </a:r>
          </a:p>
          <a:p>
            <a:r>
              <a:rPr lang="es-ES_tradnl" dirty="0" smtClean="0"/>
              <a:t>Soporte para elementos de tipos definidos por el programador.</a:t>
            </a:r>
          </a:p>
          <a:p>
            <a:r>
              <a:rPr lang="es-ES_tradnl" dirty="0" smtClean="0"/>
              <a:t>Uso de un </a:t>
            </a:r>
            <a:r>
              <a:rPr lang="es-ES_tradnl" dirty="0" err="1" smtClean="0"/>
              <a:t>Dictionary</a:t>
            </a:r>
            <a:r>
              <a:rPr lang="es-ES_tradnl" dirty="0" smtClean="0"/>
              <a:t> para almacenar todos los tipos para los que hay que crear serializador.</a:t>
            </a:r>
          </a:p>
          <a:p>
            <a:r>
              <a:rPr lang="es-ES_tradnl" dirty="0" smtClean="0"/>
              <a:t>Invocación dinámica de esos tipos.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64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Fases 4 y 5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65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Fases 4 y 5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SERIALIZACIÓN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smtClean="0"/>
              <a:t>SERIALIZACIÓN: </a:t>
            </a:r>
          </a:p>
          <a:p>
            <a:pPr>
              <a:buNone/>
            </a:pPr>
            <a:r>
              <a:rPr lang="es-ES_tradnl" dirty="0"/>
              <a:t>	</a:t>
            </a:r>
            <a:r>
              <a:rPr lang="es-ES_tradnl" dirty="0" smtClean="0"/>
              <a:t>Proceso que convierte los datos de un objeto en una representación como conjunto de bytes, para almacenarlo o distribuirlo.</a:t>
            </a:r>
          </a:p>
          <a:p>
            <a:pPr>
              <a:buNone/>
            </a:pPr>
            <a:endParaRPr lang="es-ES_tradnl" dirty="0" smtClean="0"/>
          </a:p>
          <a:p>
            <a:pPr>
              <a:buNone/>
            </a:pPr>
            <a:endParaRPr lang="es-ES_tradnl" dirty="0" smtClean="0"/>
          </a:p>
          <a:p>
            <a:pPr>
              <a:buNone/>
            </a:pPr>
            <a:endParaRPr lang="es-ES_tradnl" dirty="0" smtClean="0"/>
          </a:p>
          <a:p>
            <a:r>
              <a:rPr lang="es-ES_tradnl" dirty="0" smtClean="0"/>
              <a:t>DESERIALIZACIÓN:</a:t>
            </a:r>
          </a:p>
          <a:p>
            <a:pPr>
              <a:buNone/>
            </a:pPr>
            <a:r>
              <a:rPr lang="es-ES_tradnl" dirty="0"/>
              <a:t>	</a:t>
            </a:r>
            <a:r>
              <a:rPr lang="es-ES_tradnl" dirty="0" smtClean="0"/>
              <a:t>Proceso inverso que regenera el objeto a partir de la representación con sus datos.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66</a:t>
            </a:fld>
            <a:endParaRPr lang="es-ES_tradnl"/>
          </a:p>
        </p:txBody>
      </p:sp>
      <p:graphicFrame>
        <p:nvGraphicFramePr>
          <p:cNvPr id="6" name="5 Diagrama"/>
          <p:cNvGraphicFramePr/>
          <p:nvPr/>
        </p:nvGraphicFramePr>
        <p:xfrm>
          <a:off x="3714744" y="2928934"/>
          <a:ext cx="5000660" cy="2214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7 Cubo"/>
          <p:cNvSpPr/>
          <p:nvPr/>
        </p:nvSpPr>
        <p:spPr>
          <a:xfrm>
            <a:off x="3998790" y="3927360"/>
            <a:ext cx="358896" cy="3588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8 Cubo"/>
          <p:cNvSpPr/>
          <p:nvPr/>
        </p:nvSpPr>
        <p:spPr>
          <a:xfrm>
            <a:off x="7572396" y="3929066"/>
            <a:ext cx="358896" cy="3588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67</a:t>
            </a:fld>
            <a:endParaRPr lang="es-ES_tradnl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(alto rendimiento).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68</a:t>
            </a:fld>
            <a:endParaRPr lang="es-ES_tradnl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(alto rendimiento).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>
          <a:xfrm>
            <a:off x="500034" y="2928935"/>
            <a:ext cx="8229600" cy="1785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_tradnl" sz="2800" dirty="0" smtClean="0"/>
              <a:t>TAMAÑO DE LA REPRESENTACIÓN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Interesa que </a:t>
            </a:r>
            <a:r>
              <a:rPr lang="es-ES_tradnl" sz="2800" dirty="0" smtClean="0"/>
              <a:t>la representación de los objetos serializados sea lo más reducida posible.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69</a:t>
            </a:fld>
            <a:endParaRPr lang="es-ES_tradnl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500034" y="4643446"/>
            <a:ext cx="8358246" cy="1357321"/>
          </a:xfrm>
        </p:spPr>
        <p:txBody>
          <a:bodyPr>
            <a:noAutofit/>
          </a:bodyPr>
          <a:lstStyle/>
          <a:p>
            <a:r>
              <a:rPr lang="es-ES_tradnl" sz="2800" dirty="0" smtClean="0"/>
              <a:t>APLICABILIDAD</a:t>
            </a:r>
          </a:p>
          <a:p>
            <a:pPr>
              <a:buNone/>
            </a:pPr>
            <a:r>
              <a:rPr lang="es-ES_tradnl" sz="2800" dirty="0" smtClean="0"/>
              <a:t>	Disponibilidad para serializar cualquier elemento del objeto (</a:t>
            </a:r>
            <a:r>
              <a:rPr lang="es-ES_tradnl" sz="2800" dirty="0" err="1" smtClean="0"/>
              <a:t>arrays</a:t>
            </a:r>
            <a:r>
              <a:rPr lang="es-ES_tradnl" sz="2800" dirty="0" smtClean="0"/>
              <a:t> multidimensionales, genéricos).</a:t>
            </a:r>
          </a:p>
          <a:p>
            <a:endParaRPr lang="es-ES_tradnl" sz="2800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(alto rendimiento).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500034" y="2928935"/>
            <a:ext cx="8229600" cy="1785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_tradnl" sz="2800" dirty="0" smtClean="0"/>
              <a:t>TAMAÑO DE LA REPRESENTACIÓN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Interesa que </a:t>
            </a:r>
            <a:r>
              <a:rPr lang="es-ES_tradnl" sz="2800" dirty="0" smtClean="0"/>
              <a:t>la representación de los objetos serializados sea lo más reducida posible.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NECESIDAD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7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3" name="22 Rayo"/>
          <p:cNvSpPr/>
          <p:nvPr/>
        </p:nvSpPr>
        <p:spPr>
          <a:xfrm>
            <a:off x="3214678" y="2285992"/>
            <a:ext cx="714380" cy="714380"/>
          </a:xfrm>
          <a:prstGeom prst="lightningBol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3" name="32 Flecha curvada hacia abajo"/>
          <p:cNvSpPr/>
          <p:nvPr/>
        </p:nvSpPr>
        <p:spPr>
          <a:xfrm rot="1800000">
            <a:off x="3000629" y="1680492"/>
            <a:ext cx="859855" cy="517206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4" name="33 Flecha curvada hacia abajo"/>
          <p:cNvSpPr/>
          <p:nvPr/>
        </p:nvSpPr>
        <p:spPr>
          <a:xfrm rot="9000000">
            <a:off x="2828016" y="3149982"/>
            <a:ext cx="1001040" cy="43609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1857356" y="2928934"/>
            <a:ext cx="1214446" cy="3571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7" name="36 Conector recto"/>
          <p:cNvCxnSpPr/>
          <p:nvPr/>
        </p:nvCxnSpPr>
        <p:spPr>
          <a:xfrm rot="5400000">
            <a:off x="1821637" y="3107529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 rot="5400000">
            <a:off x="19740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 rot="5400000">
            <a:off x="21264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rot="5400000">
            <a:off x="22788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 rot="5400000">
            <a:off x="24312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 rot="5400000">
            <a:off x="25836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 rot="5400000">
            <a:off x="27495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 rot="5400000" flipH="1" flipV="1">
            <a:off x="2821769" y="2250273"/>
            <a:ext cx="1500198" cy="5715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 rot="16200000" flipV="1">
            <a:off x="2750331" y="2464587"/>
            <a:ext cx="1571636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4429124" y="1571612"/>
            <a:ext cx="460882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Dado un Middleware que carga objetos </a:t>
            </a:r>
          </a:p>
          <a:p>
            <a:r>
              <a:rPr lang="es-ES_tradnl" sz="2000" dirty="0" smtClean="0"/>
              <a:t>dinámicamente.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Estos objetos tienen que ser serializados.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Pero no existen en el sistema hasta que el </a:t>
            </a:r>
          </a:p>
          <a:p>
            <a:r>
              <a:rPr lang="es-ES_tradnl" sz="2000" dirty="0" smtClean="0"/>
              <a:t>Middleware ha sido arrancado.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Por tanto, habría que parar el middleware,</a:t>
            </a:r>
          </a:p>
          <a:p>
            <a:r>
              <a:rPr lang="es-ES_tradnl" sz="2000" dirty="0" smtClean="0"/>
              <a:t>incluirlos en el sistema e invocar su </a:t>
            </a:r>
          </a:p>
          <a:p>
            <a:r>
              <a:rPr lang="es-ES_tradnl" sz="2000" dirty="0" smtClean="0"/>
              <a:t>serialización.</a:t>
            </a:r>
            <a:endParaRPr lang="es-ES_tradn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CARACTERÍSTICAS ADICIONALES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ES_tradnl" dirty="0" smtClean="0"/>
              <a:t>Además a estos </a:t>
            </a:r>
            <a:r>
              <a:rPr lang="es-ES_tradnl" dirty="0" err="1" smtClean="0"/>
              <a:t>serializadores</a:t>
            </a:r>
            <a:r>
              <a:rPr lang="es-ES_tradnl" dirty="0" smtClean="0"/>
              <a:t> generados se le pueden añadir características adicionales: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- Admiten el uso de atributos personalizados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- Distintos formatos del código serializado</a:t>
            </a:r>
          </a:p>
          <a:p>
            <a:pPr algn="just">
              <a:buNone/>
            </a:pPr>
            <a:r>
              <a:rPr lang="es-ES_tradnl" dirty="0" smtClean="0"/>
              <a:t>		(CSV, XML, </a:t>
            </a:r>
            <a:r>
              <a:rPr lang="es-ES_tradnl" dirty="0" err="1" smtClean="0"/>
              <a:t>Json</a:t>
            </a:r>
            <a:r>
              <a:rPr lang="es-ES_tradnl" dirty="0" smtClean="0"/>
              <a:t>, binario, etc.)</a:t>
            </a:r>
          </a:p>
          <a:p>
            <a:pPr algn="just">
              <a:buNone/>
            </a:pPr>
            <a:r>
              <a:rPr lang="es-ES_tradnl" dirty="0" smtClean="0"/>
              <a:t>	- Otras funcionalidades a través de plug-ins: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	* Formatos de salida personalizados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	* Otras aplicaciones distintas a la serialización</a:t>
            </a:r>
          </a:p>
          <a:p>
            <a:pPr algn="just">
              <a:buNone/>
            </a:pPr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70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3214686"/>
            <a:ext cx="8229600" cy="311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// Serializar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serializador.codificar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// El objeto que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deserializará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el código de “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obj2 = new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s-ES_tradnl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1800" dirty="0" smtClean="0">
                <a:latin typeface="Courier New" pitchFamily="49" charset="0"/>
                <a:cs typeface="Courier New" pitchFamily="49" charset="0"/>
              </a:rPr>
              <a:t>// Deserializar</a:t>
            </a:r>
            <a:endParaRPr lang="es-ES_tradnl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000" b="1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erializador.decodificar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obj2);</a:t>
            </a:r>
          </a:p>
          <a:p>
            <a:pPr>
              <a:buNone/>
            </a:pPr>
            <a:endParaRPr lang="es-ES_tradnl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71</a:t>
            </a:fld>
            <a:endParaRPr lang="es-ES_tradnl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57200" y="1600201"/>
            <a:ext cx="8229600" cy="1471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_tradnl" sz="3200" dirty="0" smtClean="0"/>
              <a:t>La instancia de </a:t>
            </a:r>
            <a:r>
              <a:rPr kumimoji="0" lang="es-ES_trad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MiTipoCodec</a:t>
            </a:r>
            <a:r>
              <a:rPr lang="es-ES_tradnl" sz="3200" dirty="0" smtClean="0"/>
              <a:t> 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almacenada en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serializador 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 nuestro serializador particular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s-ES_tradnl" sz="2200" b="1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sz="2200" b="1" dirty="0" smtClean="0">
                <a:latin typeface="Courier New" pitchFamily="49" charset="0"/>
                <a:cs typeface="Courier New" pitchFamily="49" charset="0"/>
              </a:rPr>
              <a:t> serializador = </a:t>
            </a:r>
            <a:r>
              <a:rPr lang="es-ES_tradnl" sz="2200" b="1" dirty="0" err="1" smtClean="0">
                <a:latin typeface="Courier New" pitchFamily="49" charset="0"/>
                <a:cs typeface="Courier New" pitchFamily="49" charset="0"/>
              </a:rPr>
              <a:t>g.getSerializer</a:t>
            </a:r>
            <a:r>
              <a:rPr lang="es-ES_tradnl" sz="2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CÓMO ES EL SERIALIZADOR</a:t>
            </a:r>
            <a:b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 GENERA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generateSerializer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28865"/>
          </a:xfrm>
        </p:spPr>
        <p:txBody>
          <a:bodyPr>
            <a:normAutofit/>
          </a:bodyPr>
          <a:lstStyle/>
          <a:p>
            <a:pPr algn="just"/>
            <a:r>
              <a:rPr lang="es-ES_tradnl" sz="3000" dirty="0" smtClean="0"/>
              <a:t>Se genera el código de una clase para cada clase que haya en el tipo original, salvo predefinidas.</a:t>
            </a:r>
          </a:p>
          <a:p>
            <a:pPr algn="just"/>
            <a:r>
              <a:rPr lang="es-ES_tradnl" sz="3000" dirty="0" smtClean="0"/>
              <a:t>Cada tipo que va apareciendo, se añade a un </a:t>
            </a:r>
            <a:r>
              <a:rPr lang="es-ES_tradnl" sz="3000" dirty="0" err="1" smtClean="0"/>
              <a:t>Dictionary</a:t>
            </a:r>
            <a:r>
              <a:rPr lang="es-ES_tradnl" sz="3000" dirty="0" smtClean="0"/>
              <a:t> con todas las clases a generar, 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clases</a:t>
            </a:r>
            <a:r>
              <a:rPr lang="es-ES_tradnl" sz="3000" dirty="0" smtClean="0"/>
              <a:t>.</a:t>
            </a:r>
          </a:p>
          <a:p>
            <a:endParaRPr lang="es-ES_tradnl" sz="3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72</a:t>
            </a:fld>
            <a:endParaRPr lang="es-ES_tradnl"/>
          </a:p>
        </p:txBody>
      </p:sp>
      <p:sp>
        <p:nvSpPr>
          <p:cNvPr id="6" name="5 CuadroTexto"/>
          <p:cNvSpPr txBox="1"/>
          <p:nvPr/>
        </p:nvSpPr>
        <p:spPr>
          <a:xfrm>
            <a:off x="857224" y="3918900"/>
            <a:ext cx="75724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&gt; clases;</a:t>
            </a:r>
          </a:p>
          <a:p>
            <a:pPr>
              <a:buNone/>
            </a:pP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lases = new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clases.Add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(tipo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clases.Count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; i++){</a:t>
            </a: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000" b="1" dirty="0" err="1">
                <a:latin typeface="Courier New" pitchFamily="49" charset="0"/>
                <a:cs typeface="Courier New" pitchFamily="49" charset="0"/>
              </a:rPr>
              <a:t>this.generateClass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();</a:t>
            </a:r>
            <a:endParaRPr lang="es-ES_tradnl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generateClass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19"/>
          </a:xfrm>
        </p:spPr>
        <p:txBody>
          <a:bodyPr/>
          <a:lstStyle/>
          <a:p>
            <a:r>
              <a:rPr lang="es-ES_tradnl" dirty="0" smtClean="0"/>
              <a:t>Para cada tipo a procesar se genera el código de la clase </a:t>
            </a:r>
            <a:r>
              <a:rPr lang="es-ES_tradnl" dirty="0" err="1" smtClean="0"/>
              <a:t>serializadora</a:t>
            </a:r>
            <a:r>
              <a:rPr lang="es-ES_tradnl" dirty="0" smtClean="0"/>
              <a:t> con esta estructura:</a:t>
            </a:r>
          </a:p>
          <a:p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73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571472" y="3000372"/>
            <a:ext cx="83183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s-ES_tradn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codificar(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s-ES_tradn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decodificar(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s-ES_tradnl" dirty="0" smtClean="0"/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getValue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72005"/>
          </a:xfrm>
        </p:spPr>
        <p:txBody>
          <a:bodyPr>
            <a:normAutofit lnSpcReduction="10000"/>
          </a:bodyPr>
          <a:lstStyle/>
          <a:p>
            <a:pPr algn="just"/>
            <a:r>
              <a:rPr lang="es-ES_tradnl" dirty="0" smtClean="0"/>
              <a:t>Se genera el código según el tipo, si es primitivo, </a:t>
            </a:r>
            <a:r>
              <a:rPr lang="es-ES_tradnl" dirty="0" err="1" smtClean="0"/>
              <a:t>String</a:t>
            </a:r>
            <a:r>
              <a:rPr lang="es-ES_tradnl" dirty="0" smtClean="0"/>
              <a:t>, </a:t>
            </a:r>
            <a:r>
              <a:rPr lang="es-ES_tradnl" dirty="0" err="1" smtClean="0"/>
              <a:t>Array</a:t>
            </a:r>
            <a:r>
              <a:rPr lang="es-ES_tradnl" dirty="0" smtClean="0"/>
              <a:t>, </a:t>
            </a:r>
            <a:r>
              <a:rPr lang="es-ES_tradnl" dirty="0" err="1" smtClean="0"/>
              <a:t>Ilist</a:t>
            </a:r>
            <a:r>
              <a:rPr lang="es-ES_tradnl" dirty="0" smtClean="0"/>
              <a:t>, </a:t>
            </a:r>
            <a:r>
              <a:rPr lang="es-ES_tradnl" dirty="0" err="1" smtClean="0"/>
              <a:t>Dictionary</a:t>
            </a:r>
            <a:r>
              <a:rPr lang="es-ES_tradnl" dirty="0" smtClean="0"/>
              <a:t>, etc. </a:t>
            </a:r>
          </a:p>
          <a:p>
            <a:pPr algn="just"/>
            <a:r>
              <a:rPr lang="es-ES_tradnl" dirty="0" smtClean="0"/>
              <a:t>Se genera a la vez el código para serializar y para deserializar. </a:t>
            </a:r>
          </a:p>
          <a:p>
            <a:pPr algn="just"/>
            <a:r>
              <a:rPr lang="es-ES_tradnl" dirty="0" smtClean="0"/>
              <a:t>En caso de tipos definidos por el programador, se invoca a su serializador particular</a:t>
            </a:r>
          </a:p>
          <a:p>
            <a:pPr algn="just"/>
            <a:r>
              <a:rPr lang="es-ES_tradnl" dirty="0" smtClean="0"/>
              <a:t>Éste se habrá generado también, ya que el tipo está en el </a:t>
            </a:r>
            <a:r>
              <a:rPr lang="es-ES_tradnl" dirty="0" err="1" smtClean="0"/>
              <a:t>Dictionary</a:t>
            </a:r>
            <a:r>
              <a:rPr lang="es-ES_tradnl" dirty="0" smtClean="0"/>
              <a:t> clases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74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Ejemplo de generación de código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75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1285852" y="3286124"/>
            <a:ext cx="5929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v1;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v2;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7"/>
          </a:xfrm>
        </p:spPr>
        <p:txBody>
          <a:bodyPr/>
          <a:lstStyle/>
          <a:p>
            <a:r>
              <a:rPr lang="es-ES_tradnl" dirty="0" smtClean="0"/>
              <a:t>Ejemplo de generación del serializador para esta clase con dos elementos: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Ejemplo de generación de código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76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500034" y="2000240"/>
            <a:ext cx="835824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codificar(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s-ES_trad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texto = new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texto.Append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(obj.v1.ToString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+ ",");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texto.Append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(obj.v2.ToString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+ ",");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texto.toString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s-ES_trad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decodificar(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c,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    Queue&lt;string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elementos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new Queue&lt;string&gt;( 		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c.Split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(','));</a:t>
            </a:r>
            <a:br>
              <a:rPr lang="en-US" sz="19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obj.v1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elementos.Dequeue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obj.v2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Int32.Parse(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elementos.Dequeue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685791"/>
          </a:xfrm>
        </p:spPr>
        <p:txBody>
          <a:bodyPr>
            <a:normAutofit fontScale="92500"/>
          </a:bodyPr>
          <a:lstStyle/>
          <a:p>
            <a:r>
              <a:rPr lang="es-ES_tradnl" dirty="0" smtClean="0"/>
              <a:t>Código del serializador generado para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/>
              <a:t>: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CÓDIGO GENERADO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77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_tradnl" b="1" dirty="0" smtClean="0"/>
              <a:t>La forma de instanciar la clase </a:t>
            </a:r>
            <a:r>
              <a:rPr lang="es-ES_tradnl" b="1" dirty="0" err="1" smtClean="0"/>
              <a:t>serializadora</a:t>
            </a:r>
            <a:endParaRPr lang="es-ES_tradnl" dirty="0" smtClean="0"/>
          </a:p>
          <a:p>
            <a:r>
              <a:rPr lang="es-ES_tradnl" dirty="0" smtClean="0"/>
              <a:t>En tiempo de </a:t>
            </a:r>
            <a:r>
              <a:rPr lang="es-ES_tradnl" b="1" dirty="0" smtClean="0"/>
              <a:t>ejecución</a:t>
            </a:r>
            <a:r>
              <a:rPr lang="es-ES_tradnl" dirty="0" smtClean="0"/>
              <a:t> se genera el código de la clase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/>
              <a:t>, se compila y se instancia un objeto ese tipo.</a:t>
            </a:r>
          </a:p>
          <a:p>
            <a:r>
              <a:rPr lang="es-ES_tradnl" dirty="0" smtClean="0"/>
              <a:t>Como el tipo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/>
              <a:t> no existe en tiempo de compilación, la única posibilidad válida para recoger esa instancia es asignarla a una variable de tipo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dirty="0" smtClean="0"/>
              <a:t>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78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_tradnl" b="1" dirty="0" smtClean="0"/>
              <a:t>Serializador de clases que contienen clases</a:t>
            </a:r>
            <a:endParaRPr lang="es-ES_tradnl" dirty="0" smtClean="0"/>
          </a:p>
          <a:p>
            <a:r>
              <a:rPr lang="es-ES_tradnl" dirty="0" smtClean="0"/>
              <a:t>Una clase que contiene dentro otras clases tiene que generar recursivamente tantos serializadores como clases, y aplicarlos.</a:t>
            </a:r>
          </a:p>
          <a:p>
            <a:r>
              <a:rPr lang="es-ES_tradnl" dirty="0" smtClean="0"/>
              <a:t>La aplicación tiene que “contabilizar” las clases que existen, y generar el código de cada serializador para que estén todos al compilar.</a:t>
            </a:r>
          </a:p>
          <a:p>
            <a:r>
              <a:rPr lang="es-ES_tradnl" dirty="0" smtClean="0"/>
              <a:t>Se utiliza un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dirty="0" smtClean="0"/>
              <a:t> para aglutinar clases.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79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NECESIDAD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8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  <a:p>
            <a:pPr algn="ctr"/>
            <a:r>
              <a:rPr lang="es-ES_tradnl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s-ES_tradnl" sz="3600" dirty="0" smtClean="0"/>
          </a:p>
        </p:txBody>
      </p:sp>
      <p:sp>
        <p:nvSpPr>
          <p:cNvPr id="44" name="43 CuadroTexto"/>
          <p:cNvSpPr txBox="1"/>
          <p:nvPr/>
        </p:nvSpPr>
        <p:spPr>
          <a:xfrm>
            <a:off x="4429124" y="1571612"/>
            <a:ext cx="478887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Dado un Middleware que carga objetos </a:t>
            </a:r>
          </a:p>
          <a:p>
            <a:r>
              <a:rPr lang="es-ES_tradnl" sz="2000" dirty="0" smtClean="0"/>
              <a:t>dinámicamente.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Estos objetos tienen que ser serializados.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Pero no existen en el sistema hasta que el </a:t>
            </a:r>
          </a:p>
          <a:p>
            <a:r>
              <a:rPr lang="es-ES_tradnl" sz="2000" dirty="0" smtClean="0"/>
              <a:t>Middleware ha sido arrancado.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Por tanto, habría que parar el middleware,</a:t>
            </a:r>
          </a:p>
          <a:p>
            <a:r>
              <a:rPr lang="es-ES_tradnl" sz="2000" dirty="0" smtClean="0"/>
              <a:t>incluirlos en el sistema e invocar su </a:t>
            </a:r>
          </a:p>
          <a:p>
            <a:r>
              <a:rPr lang="es-ES_tradnl" sz="2000" dirty="0" smtClean="0"/>
              <a:t>serialización.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Además, eso no puede ser porque el propio </a:t>
            </a:r>
          </a:p>
          <a:p>
            <a:r>
              <a:rPr lang="es-ES_tradnl" sz="2000" dirty="0" smtClean="0"/>
              <a:t>objeto es desconocido hasta que se carga.</a:t>
            </a:r>
            <a:endParaRPr lang="es-ES_tradn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Se define el contenedor de todos los serializadores: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static Dictionary&lt;Type,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Object&gt;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clases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;</a:t>
            </a:r>
            <a:endParaRPr lang="es-ES_tradnl" sz="21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	clases 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&gt;();</a:t>
            </a:r>
            <a:endParaRPr lang="es-ES_tradnl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dirty="0" smtClean="0"/>
              <a:t>Para la clase inicial, se añade una entrada vacía al </a:t>
            </a:r>
            <a:r>
              <a:rPr lang="es-ES_tradnl" dirty="0" err="1" smtClean="0"/>
              <a:t>Dictionary</a:t>
            </a:r>
            <a:r>
              <a:rPr lang="es-ES_tradnl" dirty="0" smtClean="0"/>
              <a:t>, con el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dirty="0" smtClean="0"/>
              <a:t> como clave. </a:t>
            </a:r>
          </a:p>
          <a:p>
            <a:pPr>
              <a:buNone/>
            </a:pPr>
            <a:r>
              <a:rPr lang="es-ES_tradnl" dirty="0"/>
              <a:t> </a:t>
            </a:r>
            <a:r>
              <a:rPr lang="es-ES_tradnl" dirty="0" smtClean="0"/>
              <a:t>	</a:t>
            </a:r>
            <a:r>
              <a:rPr lang="es-ES_tradnl" sz="2600" dirty="0" err="1" smtClean="0">
                <a:latin typeface="Courier New" pitchFamily="49" charset="0"/>
                <a:cs typeface="Courier New" pitchFamily="49" charset="0"/>
              </a:rPr>
              <a:t>clases.Add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(tipo</a:t>
            </a:r>
            <a:r>
              <a:rPr lang="es-ES_tradnl" sz="2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6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80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MEJORAS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7"/>
          </a:xfrm>
        </p:spPr>
        <p:txBody>
          <a:bodyPr>
            <a:normAutofit/>
          </a:bodyPr>
          <a:lstStyle/>
          <a:p>
            <a:r>
              <a:rPr lang="es-ES_tradnl" dirty="0" smtClean="0"/>
              <a:t>En un principio la aplicación iba creando el código de la clase </a:t>
            </a:r>
            <a:r>
              <a:rPr lang="es-ES_tradnl" dirty="0" err="1" smtClean="0"/>
              <a:t>serializadora</a:t>
            </a:r>
            <a:r>
              <a:rPr lang="es-ES_tradnl" dirty="0" smtClean="0"/>
              <a:t> en un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Posteriormente se cambió por el tipo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dirty="0" smtClean="0"/>
              <a:t>, más eficiente para el uso que le hemos dado.</a:t>
            </a:r>
          </a:p>
          <a:p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dirty="0" smtClean="0"/>
              <a:t> es mejor para concatenar porciones de texto una tras otra, que es lo que hace la aplicación con el código de la clase.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81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82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785786" y="1285860"/>
            <a:ext cx="78581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3200" dirty="0" smtClean="0"/>
              <a:t>Se comparan los tiempos de ejecución de 10.000 serializaciones y </a:t>
            </a:r>
            <a:r>
              <a:rPr lang="es-ES_tradnl" sz="3200" dirty="0" err="1" smtClean="0"/>
              <a:t>deserializaciones</a:t>
            </a:r>
            <a:r>
              <a:rPr lang="es-ES_tradnl" sz="3200" dirty="0" smtClean="0"/>
              <a:t> de cada clase de prueba.</a:t>
            </a:r>
          </a:p>
          <a:p>
            <a:pPr algn="just"/>
            <a:endParaRPr lang="es-ES_tradnl" sz="3200" dirty="0" smtClean="0"/>
          </a:p>
          <a:p>
            <a:pPr algn="just"/>
            <a:r>
              <a:rPr lang="es-ES_tradnl" sz="3200" dirty="0" smtClean="0"/>
              <a:t>La prueba se ha realizado con todos los serializadores estudiados durante el proyecto.</a:t>
            </a:r>
          </a:p>
          <a:p>
            <a:pPr algn="just"/>
            <a:endParaRPr lang="es-ES_tradnl" sz="3200" dirty="0" smtClean="0"/>
          </a:p>
          <a:p>
            <a:pPr algn="just"/>
            <a:r>
              <a:rPr lang="es-ES_tradnl" sz="3200" dirty="0" smtClean="0"/>
              <a:t>Los dos últimos resultados son los de nuestros serializadores, en formato XML y CSV.</a:t>
            </a:r>
            <a:endParaRPr lang="es-ES_tradn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83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357298"/>
          <a:ext cx="8286808" cy="485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6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8 Flecha abajo"/>
          <p:cNvSpPr/>
          <p:nvPr/>
        </p:nvSpPr>
        <p:spPr>
          <a:xfrm rot="10800000">
            <a:off x="2714612" y="1857364"/>
            <a:ext cx="714380" cy="9784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Comparativa de resultados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84</a:t>
            </a:fld>
            <a:endParaRPr lang="es-ES_tradnl"/>
          </a:p>
        </p:txBody>
      </p:sp>
      <p:graphicFrame>
        <p:nvGraphicFramePr>
          <p:cNvPr id="8" name="7 Gráfico"/>
          <p:cNvGraphicFramePr/>
          <p:nvPr/>
        </p:nvGraphicFramePr>
        <p:xfrm>
          <a:off x="500034" y="1285860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5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6 Flecha abajo"/>
          <p:cNvSpPr/>
          <p:nvPr/>
        </p:nvSpPr>
        <p:spPr>
          <a:xfrm rot="10800000">
            <a:off x="2786051" y="1736211"/>
            <a:ext cx="642942" cy="9784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Comparativa de resultados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85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85860"/>
          <a:ext cx="8286808" cy="4929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6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7 Rectángulo"/>
          <p:cNvSpPr/>
          <p:nvPr/>
        </p:nvSpPr>
        <p:spPr>
          <a:xfrm rot="10800000">
            <a:off x="6072198" y="1857364"/>
            <a:ext cx="642942" cy="3071834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86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142984"/>
          <a:ext cx="821537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8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9 Rectángulo"/>
          <p:cNvSpPr/>
          <p:nvPr/>
        </p:nvSpPr>
        <p:spPr>
          <a:xfrm rot="10800000">
            <a:off x="6072198" y="1643050"/>
            <a:ext cx="642942" cy="3286148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87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214422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6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7 Rectángulo"/>
          <p:cNvSpPr/>
          <p:nvPr/>
        </p:nvSpPr>
        <p:spPr>
          <a:xfrm rot="10800000">
            <a:off x="1000101" y="1857364"/>
            <a:ext cx="642942" cy="3071834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88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142984"/>
          <a:ext cx="821537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6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7 Rectángulo"/>
          <p:cNvSpPr/>
          <p:nvPr/>
        </p:nvSpPr>
        <p:spPr>
          <a:xfrm rot="10800000">
            <a:off x="1000101" y="1857364"/>
            <a:ext cx="642942" cy="3071834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89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6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9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5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Otros logros obtenidos</a:t>
            </a:r>
          </a:p>
          <a:p>
            <a:r>
              <a:rPr lang="es-ES_tradnl" dirty="0" err="1" smtClean="0"/>
              <a:t>Github</a:t>
            </a:r>
            <a:endParaRPr lang="es-ES_tradnl" dirty="0" smtClean="0"/>
          </a:p>
          <a:p>
            <a:r>
              <a:rPr lang="es-ES_tradnl" dirty="0" smtClean="0"/>
              <a:t>Tamaño reducido</a:t>
            </a:r>
          </a:p>
          <a:p>
            <a:r>
              <a:rPr lang="es-ES_tradnl" dirty="0" smtClean="0"/>
              <a:t>Grande las pruebas</a:t>
            </a:r>
          </a:p>
          <a:p>
            <a:r>
              <a:rPr lang="es-ES_tradnl" dirty="0" smtClean="0"/>
              <a:t>Oportunidad de usar nuevas tecnologías, nuevos elementos</a:t>
            </a:r>
          </a:p>
          <a:p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90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91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86808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6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92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05547"/>
          <a:ext cx="8286808" cy="5009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Comparativa de resultados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93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142984"/>
          <a:ext cx="821537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94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86808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95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5" y="1214422"/>
          <a:ext cx="8215371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96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86808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97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071546"/>
          <a:ext cx="8286808" cy="5143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98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12723</TotalTime>
  <Words>4744</Words>
  <Application>Microsoft Office PowerPoint</Application>
  <PresentationFormat>Presentación en pantalla (4:3)</PresentationFormat>
  <Paragraphs>1253</Paragraphs>
  <Slides>98</Slides>
  <Notes>42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98</vt:i4>
      </vt:variant>
    </vt:vector>
  </HeadingPairs>
  <TitlesOfParts>
    <vt:vector size="100" baseType="lpstr">
      <vt:lpstr>Tema de Office</vt:lpstr>
      <vt:lpstr>Diseño personalizado</vt:lpstr>
      <vt:lpstr>HiperSerializer</vt:lpstr>
      <vt:lpstr>HIPERSERIALIZER</vt:lpstr>
      <vt:lpstr>LA NECESIDAD</vt:lpstr>
      <vt:lpstr>LA NECESIDAD</vt:lpstr>
      <vt:lpstr>LA NECESIDAD</vt:lpstr>
      <vt:lpstr>LA NECESIDAD</vt:lpstr>
      <vt:lpstr>LA NECESIDAD</vt:lpstr>
      <vt:lpstr>LA NECESIDAD</vt:lpstr>
      <vt:lpstr>LA ALTERNATIVA</vt:lpstr>
      <vt:lpstr>LA ALTERNATIVA</vt:lpstr>
      <vt:lpstr>LA ALTERNATIVA</vt:lpstr>
      <vt:lpstr>LA ALTERNATIVA</vt:lpstr>
      <vt:lpstr>LA ALTERNATIVA</vt:lpstr>
      <vt:lpstr>LA ALTERNATIVA</vt:lpstr>
      <vt:lpstr>LA ALTERNATIVA</vt:lpstr>
      <vt:lpstr>LA ALTERNATIVA</vt:lpstr>
      <vt:lpstr>LA ALTERNATIVA</vt:lpstr>
      <vt:lpstr>LA ALTERNATIVA</vt:lpstr>
      <vt:lpstr>FACTORES A TENER EN CUENTA</vt:lpstr>
      <vt:lpstr>FACTORES A TENER EN CUENTA</vt:lpstr>
      <vt:lpstr>FACTORES A TENER EN CUENTA</vt:lpstr>
      <vt:lpstr>SERIALIZADORES</vt:lpstr>
      <vt:lpstr>SERIALIZADORES</vt:lpstr>
      <vt:lpstr>Diapositiva 24</vt:lpstr>
      <vt:lpstr>LOS OBJETIVOS</vt:lpstr>
      <vt:lpstr>LOS OBJETIVOS</vt:lpstr>
      <vt:lpstr>LOS OBJETIVOS</vt:lpstr>
      <vt:lpstr>REFLECTION</vt:lpstr>
      <vt:lpstr>REFLECTION</vt:lpstr>
      <vt:lpstr>REFLECTION</vt:lpstr>
      <vt:lpstr>REFLECTION</vt:lpstr>
      <vt:lpstr>REFLECTION</vt:lpstr>
      <vt:lpstr>REFLECTION</vt:lpstr>
      <vt:lpstr>REFLECTION</vt:lpstr>
      <vt:lpstr>REFLECTION</vt:lpstr>
      <vt:lpstr>REFLECTION</vt:lpstr>
      <vt:lpstr>Diapositiva 37</vt:lpstr>
      <vt:lpstr>Diapositiva 38</vt:lpstr>
      <vt:lpstr>Diapositiva 39</vt:lpstr>
      <vt:lpstr>COMPILACIÓN DINÁMICA  E INSTANCIACIÓN</vt:lpstr>
      <vt:lpstr>ANÁLISIS Y DESARROLLO</vt:lpstr>
      <vt:lpstr>Diapositiva 42</vt:lpstr>
      <vt:lpstr>Diapositiva 43</vt:lpstr>
      <vt:lpstr>Diapositiva 44</vt:lpstr>
      <vt:lpstr>Diapositiva 45</vt:lpstr>
      <vt:lpstr>Fase 1</vt:lpstr>
      <vt:lpstr>Fase 1 Problemas y soluciones</vt:lpstr>
      <vt:lpstr>Fase 1 Problemas y soluciones</vt:lpstr>
      <vt:lpstr>Fase 1 Problemas y soluciones</vt:lpstr>
      <vt:lpstr>Fase 1 Problemas y soluciones</vt:lpstr>
      <vt:lpstr>Fase 1 Problemas y soluciones</vt:lpstr>
      <vt:lpstr>Fase 1 Problemas y soluciones</vt:lpstr>
      <vt:lpstr>Fase 1 Problemas y soluciones</vt:lpstr>
      <vt:lpstr>Fase 2</vt:lpstr>
      <vt:lpstr>Fase 2</vt:lpstr>
      <vt:lpstr>Fase 3</vt:lpstr>
      <vt:lpstr>Diapositiva 57</vt:lpstr>
      <vt:lpstr>Diapositiva 58</vt:lpstr>
      <vt:lpstr>Fase 3 Problemas y soluciones</vt:lpstr>
      <vt:lpstr>Fase 3 Problemas y soluciones</vt:lpstr>
      <vt:lpstr>Fase 3 Problemas y soluciones</vt:lpstr>
      <vt:lpstr>Fase 3 Problemas y soluciones</vt:lpstr>
      <vt:lpstr>Fase 3 Problemas y soluciones</vt:lpstr>
      <vt:lpstr>Diapositiva 64</vt:lpstr>
      <vt:lpstr>Diapositiva 65</vt:lpstr>
      <vt:lpstr>SERIALIZACIÓN</vt:lpstr>
      <vt:lpstr>FACTORES A TENER EN CUENTA</vt:lpstr>
      <vt:lpstr>FACTORES A TENER EN CUENTA</vt:lpstr>
      <vt:lpstr>FACTORES A TENER EN CUENTA</vt:lpstr>
      <vt:lpstr>CARACTERÍSTICAS ADICIONALES</vt:lpstr>
      <vt:lpstr>Diapositiva 71</vt:lpstr>
      <vt:lpstr>Generación del código generateSerializer()</vt:lpstr>
      <vt:lpstr>Generación del código generateClass()</vt:lpstr>
      <vt:lpstr>Generación del código getValue()</vt:lpstr>
      <vt:lpstr>Ejemplo de generación de código</vt:lpstr>
      <vt:lpstr>Ejemplo de generación de código</vt:lpstr>
      <vt:lpstr>CÓDIGO GENERADO</vt:lpstr>
      <vt:lpstr>PROBLEMAS ENCONTRADOS</vt:lpstr>
      <vt:lpstr>PROBLEMAS ENCONTRADOS</vt:lpstr>
      <vt:lpstr>PROBLEMAS ENCONTRADOS</vt:lpstr>
      <vt:lpstr>MEJORAS</vt:lpstr>
      <vt:lpstr>COMPARATIVA</vt:lpstr>
      <vt:lpstr>Diapositiva 83</vt:lpstr>
      <vt:lpstr>Diapositiva 84</vt:lpstr>
      <vt:lpstr>COMPARATIVA</vt:lpstr>
      <vt:lpstr>COMPARATIVA</vt:lpstr>
      <vt:lpstr>COMPARATIVA</vt:lpstr>
      <vt:lpstr>COMPARATIVA</vt:lpstr>
      <vt:lpstr>COMPARATIVA</vt:lpstr>
      <vt:lpstr>Diapositiva 90</vt:lpstr>
      <vt:lpstr>COMPARATIVA</vt:lpstr>
      <vt:lpstr>Diapositiva 92</vt:lpstr>
      <vt:lpstr>COMPARATIVA</vt:lpstr>
      <vt:lpstr>COMPARATIVA</vt:lpstr>
      <vt:lpstr>COMPARATIVA</vt:lpstr>
      <vt:lpstr>COMPARATIVA</vt:lpstr>
      <vt:lpstr>COMPARATIVA</vt:lpstr>
      <vt:lpstr>COMPARATIVA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Victor</dc:creator>
  <cp:lastModifiedBy>Victor</cp:lastModifiedBy>
  <cp:revision>375</cp:revision>
  <dcterms:created xsi:type="dcterms:W3CDTF">2015-06-16T17:39:47Z</dcterms:created>
  <dcterms:modified xsi:type="dcterms:W3CDTF">2015-06-30T15:07:50Z</dcterms:modified>
</cp:coreProperties>
</file>