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3"/>
  </p:notesMasterIdLst>
  <p:handoutMasterIdLst>
    <p:handoutMasterId r:id="rId54"/>
  </p:handoutMasterIdLst>
  <p:sldIdLst>
    <p:sldId id="256" r:id="rId3"/>
    <p:sldId id="268" r:id="rId4"/>
    <p:sldId id="311" r:id="rId5"/>
    <p:sldId id="306" r:id="rId6"/>
    <p:sldId id="269" r:id="rId7"/>
    <p:sldId id="307" r:id="rId8"/>
    <p:sldId id="257" r:id="rId9"/>
    <p:sldId id="258" r:id="rId10"/>
    <p:sldId id="282" r:id="rId11"/>
    <p:sldId id="283" r:id="rId12"/>
    <p:sldId id="265" r:id="rId13"/>
    <p:sldId id="266" r:id="rId14"/>
    <p:sldId id="267" r:id="rId15"/>
    <p:sldId id="259" r:id="rId16"/>
    <p:sldId id="270" r:id="rId17"/>
    <p:sldId id="310" r:id="rId18"/>
    <p:sldId id="313" r:id="rId19"/>
    <p:sldId id="312" r:id="rId20"/>
    <p:sldId id="271" r:id="rId21"/>
    <p:sldId id="274" r:id="rId22"/>
    <p:sldId id="260" r:id="rId23"/>
    <p:sldId id="277" r:id="rId24"/>
    <p:sldId id="284" r:id="rId25"/>
    <p:sldId id="285" r:id="rId26"/>
    <p:sldId id="287" r:id="rId27"/>
    <p:sldId id="289" r:id="rId28"/>
    <p:sldId id="308" r:id="rId29"/>
    <p:sldId id="309" r:id="rId30"/>
    <p:sldId id="276" r:id="rId31"/>
    <p:sldId id="275" r:id="rId32"/>
    <p:sldId id="279" r:id="rId33"/>
    <p:sldId id="280" r:id="rId34"/>
    <p:sldId id="281" r:id="rId35"/>
    <p:sldId id="278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9" r:id="rId45"/>
    <p:sldId id="298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2849.3333333333594</c:v>
                </c:pt>
                <c:pt idx="5">
                  <c:v>1665.3333333333251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105331712"/>
        <c:axId val="105358080"/>
      </c:barChart>
      <c:catAx>
        <c:axId val="1053317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58080"/>
        <c:crosses val="autoZero"/>
        <c:auto val="1"/>
        <c:lblAlgn val="ctr"/>
        <c:lblOffset val="100"/>
      </c:catAx>
      <c:valAx>
        <c:axId val="1053580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31712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106388096"/>
        <c:axId val="106389888"/>
      </c:barChart>
      <c:catAx>
        <c:axId val="1063880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89888"/>
        <c:crosses val="autoZero"/>
        <c:auto val="1"/>
        <c:lblAlgn val="ctr"/>
        <c:lblOffset val="100"/>
      </c:catAx>
      <c:valAx>
        <c:axId val="1063898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88096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1561.3333333333273</c:v>
                </c:pt>
                <c:pt idx="5">
                  <c:v>1466.8333333333273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106172416"/>
        <c:axId val="106173952"/>
      </c:barChart>
      <c:catAx>
        <c:axId val="1061724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73952"/>
        <c:crosses val="autoZero"/>
        <c:auto val="1"/>
        <c:lblAlgn val="ctr"/>
        <c:lblOffset val="100"/>
      </c:catAx>
      <c:valAx>
        <c:axId val="1061739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7241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06206336"/>
        <c:axId val="106207872"/>
      </c:barChart>
      <c:catAx>
        <c:axId val="1062063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207872"/>
        <c:crosses val="autoZero"/>
        <c:auto val="1"/>
        <c:lblAlgn val="ctr"/>
        <c:lblOffset val="100"/>
      </c:catAx>
      <c:valAx>
        <c:axId val="106207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206336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106522880"/>
        <c:axId val="106528768"/>
      </c:barChart>
      <c:catAx>
        <c:axId val="1065228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528768"/>
        <c:crosses val="autoZero"/>
        <c:auto val="1"/>
        <c:lblAlgn val="ctr"/>
        <c:lblOffset val="100"/>
      </c:catAx>
      <c:valAx>
        <c:axId val="106528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522880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106536320"/>
        <c:axId val="106431616"/>
      </c:barChart>
      <c:catAx>
        <c:axId val="1065363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431616"/>
        <c:crosses val="autoZero"/>
        <c:auto val="1"/>
        <c:lblAlgn val="ctr"/>
        <c:lblOffset val="100"/>
      </c:catAx>
      <c:valAx>
        <c:axId val="1064316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53632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105361792"/>
        <c:axId val="105363328"/>
      </c:barChart>
      <c:catAx>
        <c:axId val="1053617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63328"/>
        <c:crosses val="autoZero"/>
        <c:auto val="1"/>
        <c:lblAlgn val="ctr"/>
        <c:lblOffset val="100"/>
      </c:catAx>
      <c:valAx>
        <c:axId val="1053633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6179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05408000"/>
        <c:axId val="105409536"/>
      </c:barChart>
      <c:catAx>
        <c:axId val="1054080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409536"/>
        <c:crosses val="autoZero"/>
        <c:auto val="1"/>
        <c:lblAlgn val="ctr"/>
        <c:lblOffset val="100"/>
      </c:catAx>
      <c:valAx>
        <c:axId val="105409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40800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05433728"/>
        <c:axId val="105984384"/>
      </c:barChart>
      <c:catAx>
        <c:axId val="1054337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984384"/>
        <c:crosses val="autoZero"/>
        <c:auto val="1"/>
        <c:lblAlgn val="ctr"/>
        <c:lblOffset val="100"/>
      </c:catAx>
      <c:valAx>
        <c:axId val="1059843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433728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3775.6666666666501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06012672"/>
        <c:axId val="106014208"/>
      </c:barChart>
      <c:catAx>
        <c:axId val="1060126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014208"/>
        <c:crosses val="autoZero"/>
        <c:auto val="1"/>
        <c:lblAlgn val="ctr"/>
        <c:lblOffset val="100"/>
      </c:catAx>
      <c:valAx>
        <c:axId val="1060142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012672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3775.6666666666501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06121088"/>
        <c:axId val="106122624"/>
      </c:barChart>
      <c:catAx>
        <c:axId val="1061210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22624"/>
        <c:crosses val="autoZero"/>
        <c:auto val="1"/>
        <c:lblAlgn val="ctr"/>
        <c:lblOffset val="100"/>
      </c:catAx>
      <c:valAx>
        <c:axId val="1061226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2108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1075.3333333333255</c:v>
                </c:pt>
                <c:pt idx="5">
                  <c:v>1077.3333333333255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106130432"/>
        <c:axId val="106148608"/>
      </c:barChart>
      <c:catAx>
        <c:axId val="106130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48608"/>
        <c:crosses val="autoZero"/>
        <c:auto val="1"/>
        <c:lblAlgn val="ctr"/>
        <c:lblOffset val="100"/>
      </c:catAx>
      <c:valAx>
        <c:axId val="1061486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30432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106307968"/>
        <c:axId val="106309504"/>
      </c:barChart>
      <c:catAx>
        <c:axId val="1063079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09504"/>
        <c:crosses val="autoZero"/>
        <c:auto val="1"/>
        <c:lblAlgn val="ctr"/>
        <c:lblOffset val="100"/>
      </c:catAx>
      <c:valAx>
        <c:axId val="106309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07968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106345984"/>
        <c:axId val="106347520"/>
      </c:barChart>
      <c:catAx>
        <c:axId val="106345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47520"/>
        <c:crosses val="autoZero"/>
        <c:auto val="1"/>
        <c:lblAlgn val="ctr"/>
        <c:lblOffset val="100"/>
      </c:catAx>
      <c:valAx>
        <c:axId val="1063475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45984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500571"/>
            <a:ext cx="8229600" cy="150019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APLICABILIDAD</a:t>
            </a:r>
          </a:p>
          <a:p>
            <a:pPr>
              <a:buNone/>
            </a:pPr>
            <a:r>
              <a:rPr lang="es-ES_tradnl" dirty="0" smtClean="0"/>
              <a:t>	Disponibilidad para serializar cualquier elemento del objeto (</a:t>
            </a:r>
            <a:r>
              <a:rPr lang="es-ES_tradnl" dirty="0" err="1" smtClean="0"/>
              <a:t>arrays</a:t>
            </a:r>
            <a:r>
              <a:rPr lang="es-ES_tradnl" dirty="0" smtClean="0"/>
              <a:t> multidimensionales, genéricos)</a:t>
            </a:r>
          </a:p>
          <a:p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85884"/>
          </a:xfrm>
        </p:spPr>
        <p:txBody>
          <a:bodyPr/>
          <a:lstStyle/>
          <a:p>
            <a:r>
              <a:rPr lang="es-ES_tradnl" dirty="0" smtClean="0"/>
              <a:t>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14446"/>
          </a:xfrm>
        </p:spPr>
        <p:txBody>
          <a:bodyPr/>
          <a:lstStyle/>
          <a:p>
            <a:r>
              <a:rPr lang="es-ES_tradnl" dirty="0" smtClean="0"/>
              <a:t>Cada serializador admite uno o varios formatos del código serializado.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000496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213909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8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en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715008" y="291679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6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214810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OBJETIVO DEL PROYECTO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Conseguir el serializador idóneo (rápido y liviano) para cada tipo de objeto, </a:t>
            </a:r>
            <a:r>
              <a:rPr lang="es-ES_tradnl" u="sng" dirty="0" smtClean="0"/>
              <a:t>tenga los elementos que tenga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Conseguir que 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la serialización tenga el </a:t>
            </a:r>
            <a:r>
              <a:rPr lang="es-ES_tradnl" u="sng" dirty="0" smtClean="0"/>
              <a:t>formato</a:t>
            </a:r>
            <a:r>
              <a:rPr lang="es-ES_tradnl" dirty="0" smtClean="0"/>
              <a:t> que espera el programador. </a:t>
            </a:r>
          </a:p>
          <a:p>
            <a:endParaRPr lang="es-ES_tradnl" dirty="0"/>
          </a:p>
          <a:p>
            <a:r>
              <a:rPr lang="es-ES_tradnl" dirty="0" smtClean="0"/>
              <a:t>Añadir opciones </a:t>
            </a:r>
            <a:r>
              <a:rPr lang="es-ES_tradnl" u="sng" dirty="0" smtClean="0"/>
              <a:t>avanzadas</a:t>
            </a:r>
            <a:r>
              <a:rPr lang="es-ES_tradnl" dirty="0" smtClean="0"/>
              <a:t> como atributos, otros formatos, otras funcionalidades.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una aplicación C#, consta de 1.500 líneas de código en un solo archivo.</a:t>
            </a:r>
          </a:p>
          <a:p>
            <a:r>
              <a:rPr lang="es-ES_tradnl" dirty="0" smtClean="0"/>
              <a:t>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HiperSerializador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El constructor recibe un tipo (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s-ES_tradnl" dirty="0" smtClean="0"/>
              <a:t>) y opcionalmente un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indicar el formato del código serializado</a:t>
            </a:r>
          </a:p>
          <a:p>
            <a:pPr algn="ctr">
              <a:buNone/>
            </a:pP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HiperSerializer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tipo,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codificacion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"CSV")</a:t>
            </a:r>
          </a:p>
          <a:p>
            <a:pPr>
              <a:buNone/>
            </a:pP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Genera un serializador al invocar al método:</a:t>
            </a:r>
          </a:p>
          <a:p>
            <a:pPr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getSerializer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Como el tipo que devuelve no está definido en tiempo de compilación, se recoge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</a:t>
            </a:r>
            <a:r>
              <a:rPr lang="es-ES_tradnl" dirty="0" smtClean="0">
                <a:solidFill>
                  <a:schemeClr val="bg1"/>
                </a:solidFill>
              </a:rPr>
              <a:t>FUNCIONA: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</a:t>
            </a:r>
            <a:r>
              <a:rPr lang="es-ES_tradnl" sz="2400" i="1" dirty="0" smtClean="0"/>
              <a:t>permite trabajar </a:t>
            </a:r>
            <a:r>
              <a:rPr lang="es-ES_tradnl" sz="2400" i="1" dirty="0" smtClean="0"/>
              <a:t>con </a:t>
            </a:r>
            <a:r>
              <a:rPr lang="es-ES_tradnl" sz="2400" i="1" dirty="0" smtClean="0"/>
              <a:t>todos los elementos </a:t>
            </a:r>
            <a:r>
              <a:rPr lang="es-ES_tradnl" sz="2400" i="1" dirty="0" err="1" smtClean="0"/>
              <a:t>intenos</a:t>
            </a:r>
            <a:r>
              <a:rPr lang="es-ES_tradnl" sz="2400" i="1" dirty="0" smtClean="0"/>
              <a:t> de u</a:t>
            </a:r>
            <a:r>
              <a:rPr lang="es-ES_tradnl" sz="2400" i="1" dirty="0" smtClean="0"/>
              <a:t>na </a:t>
            </a:r>
            <a:r>
              <a:rPr lang="es-ES_tradnl" sz="2400" i="1" dirty="0" smtClean="0"/>
              <a:t>clase en </a:t>
            </a:r>
            <a:r>
              <a:rPr lang="es-ES_tradnl" sz="2400" i="1" u="sng" dirty="0" smtClean="0"/>
              <a:t>tiempo de </a:t>
            </a:r>
            <a:r>
              <a:rPr lang="es-ES_tradnl" sz="2400" i="1" u="sng" dirty="0" smtClean="0"/>
              <a:t>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elementos del objeto, así como ejecutar sus métodos.</a:t>
            </a:r>
          </a:p>
          <a:p>
            <a:r>
              <a:rPr lang="es-ES_tradnl" dirty="0" smtClean="0"/>
              <a:t>Nos interesan las características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</a:t>
            </a:r>
            <a:r>
              <a:rPr lang="es-ES_tradnl" dirty="0" smtClean="0">
                <a:solidFill>
                  <a:schemeClr val="bg1"/>
                </a:solidFill>
              </a:rPr>
              <a:t>FUNCIONA: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	Se </a:t>
            </a:r>
            <a:r>
              <a:rPr lang="es-ES_tradnl" dirty="0" smtClean="0"/>
              <a:t>usa </a:t>
            </a:r>
            <a:r>
              <a:rPr lang="es-ES_tradnl" dirty="0" smtClean="0"/>
              <a:t>durante todo el proyecto para distintas funciones:</a:t>
            </a:r>
          </a:p>
          <a:p>
            <a:r>
              <a:rPr lang="es-ES_tradnl" dirty="0" smtClean="0"/>
              <a:t>Reconocer los campos y propiedades así como sus </a:t>
            </a:r>
            <a:r>
              <a:rPr lang="es-ES_tradnl" dirty="0" smtClean="0"/>
              <a:t>peculiaridades (tipo, atributos, etc.</a:t>
            </a:r>
            <a:r>
              <a:rPr lang="es-ES_tradnl" dirty="0" smtClean="0"/>
              <a:t>).</a:t>
            </a:r>
            <a:endParaRPr lang="es-ES_tradnl" dirty="0" smtClean="0"/>
          </a:p>
          <a:p>
            <a:r>
              <a:rPr lang="es-ES_tradnl" dirty="0" smtClean="0"/>
              <a:t>Compilar en tiempo de ejecución el código que generamos (clase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Activator</a:t>
            </a:r>
            <a:r>
              <a:rPr lang="es-ES_tradnl" dirty="0" smtClean="0"/>
              <a:t>).</a:t>
            </a:r>
            <a:endParaRPr lang="es-ES_tradnl" dirty="0" smtClean="0"/>
          </a:p>
          <a:p>
            <a:r>
              <a:rPr lang="es-ES_tradnl" dirty="0" smtClean="0"/>
              <a:t>Capturar los atributos de la clase (predefinidos o personalizados).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EL SERIALIZADOR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QUE GENERA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ejecución de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() devuelve un objeto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El objeto </a:t>
            </a:r>
            <a:r>
              <a:rPr lang="es-ES_tradnl" dirty="0" err="1" smtClean="0"/>
              <a:t>MiTipoCodec</a:t>
            </a:r>
            <a:r>
              <a:rPr lang="es-ES_tradnl" dirty="0" smtClean="0"/>
              <a:t> posee dos métodos para serializar y deserializar. Son éstos: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codificar  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  decodificar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obj2)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intermedio puede ser XML o CSV. 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</a:t>
            </a:r>
            <a:r>
              <a:rPr lang="es-ES_tradnl" b="1" dirty="0" err="1" smtClean="0"/>
              <a:t>serialización</a:t>
            </a:r>
            <a:r>
              <a:rPr lang="es-ES_tradnl" dirty="0" smtClean="0"/>
              <a:t> es un proceso muy utilizado, sobre todo en programación distribuida.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Permite guardar instantáneas de objetos para ser almacenadas y/o distribuidas, para recuperar el objeto intacto en otro contexto.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FUNCIONA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método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 realiza las siguientes acciones: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Genera</a:t>
            </a:r>
            <a:r>
              <a:rPr lang="es-ES_tradnl" dirty="0" smtClean="0"/>
              <a:t> el código del serializador para la clase en uso (métodos codificar y decodificar)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b="1" dirty="0" smtClean="0"/>
              <a:t>Compila</a:t>
            </a:r>
            <a:r>
              <a:rPr lang="es-ES_tradnl" dirty="0" smtClean="0"/>
              <a:t> e </a:t>
            </a:r>
            <a:r>
              <a:rPr lang="es-ES_tradnl" b="1" dirty="0" smtClean="0"/>
              <a:t>instancia</a:t>
            </a:r>
            <a:r>
              <a:rPr lang="es-ES_tradnl" dirty="0" smtClean="0"/>
              <a:t> el serializador a partir del código generado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Devuelve</a:t>
            </a:r>
            <a:r>
              <a:rPr lang="es-ES_tradnl" dirty="0" smtClean="0"/>
              <a:t> la instancia en memoria del serializador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del serializador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es-ES_tradnl" dirty="0" smtClean="0"/>
              <a:t>Se usa el espacio de nombres </a:t>
            </a:r>
            <a:r>
              <a:rPr lang="es-ES_tradnl" dirty="0" err="1" smtClean="0"/>
              <a:t>CodeDOM</a:t>
            </a:r>
            <a:endParaRPr lang="es-ES_tradnl" dirty="0" smtClean="0"/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500034" y="2236011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System.CodeDom.Compiler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ICodeCompiler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loParameters.ReferencedAssemblies.Add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tipo.Assembly.Location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// Ref. al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tipo</a:t>
            </a:r>
            <a:endParaRPr lang="es-ES_tradnl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loParameters.GenerateInMemory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loCompiler.CompileAssemblyFromSource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cr.CompiledAssembly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loAssembly.CreateInstance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Serializer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 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tipo.Name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Codec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Se recogen los elementos del tipo a serializar con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GetMembers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dirty="0" smtClean="0"/>
              <a:t>. </a:t>
            </a:r>
          </a:p>
          <a:p>
            <a:pPr algn="just"/>
            <a:r>
              <a:rPr lang="es-ES_tradnl" dirty="0" smtClean="0"/>
              <a:t>Para cada elemento, se genera su parte del código de los métodos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codificar </a:t>
            </a:r>
            <a:r>
              <a:rPr lang="es-ES_tradnl" dirty="0" smtClean="0"/>
              <a:t>y 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decodificar</a:t>
            </a:r>
            <a:r>
              <a:rPr lang="es-ES_tradnl" dirty="0" smtClean="0"/>
              <a:t>, dentro del método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857224" y="4000504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[] miembros =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tipo.GetMembers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miembro in miembros){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(tipo, nombre);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Hay muchos serializadores, con sus ventajas y desventajas, válidos para serializar unos tipos de datos y no para otros.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Generan código serializado que caracteriza a un objeto.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Este código puede tener diferentes formatos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1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durante la creación de la clase se detecta otra clase interna, se añade una nueva entrada a clases para ese tipo.</a:t>
            </a:r>
          </a:p>
          <a:p>
            <a:pPr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clases.ContainsKey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(tipo)) 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400" dirty="0" smtClean="0"/>
          </a:p>
          <a:p>
            <a:r>
              <a:rPr lang="es-ES_tradnl" dirty="0" smtClean="0"/>
              <a:t>Se generarán tantas clases </a:t>
            </a:r>
            <a:r>
              <a:rPr lang="es-ES_tradnl" dirty="0" err="1" smtClean="0"/>
              <a:t>serializadoras</a:t>
            </a:r>
            <a:r>
              <a:rPr lang="es-ES_tradnl" dirty="0" smtClean="0"/>
              <a:t> como tipos contenga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antes de compilarlo todo.</a:t>
            </a:r>
            <a:endParaRPr lang="es-ES_tradnl" dirty="0"/>
          </a:p>
          <a:p>
            <a:pPr>
              <a:buNone/>
            </a:pPr>
            <a:r>
              <a:rPr lang="es-ES_tradnl" sz="2000" dirty="0" smtClean="0"/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KeyValuePair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 par =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clases.ElementAt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this.generateEncodeAndDecodeMethods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s-ES_tradnl" sz="2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1900" dirty="0" smtClean="0"/>
          </a:p>
          <a:p>
            <a:pPr>
              <a:buNone/>
            </a:pPr>
            <a:endParaRPr lang="es-ES_tradnl" sz="1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HiperSerializer</a:t>
            </a:r>
            <a:r>
              <a:rPr lang="es-ES_tradnl" dirty="0" smtClean="0"/>
              <a:t> es una pequeña aplicación que </a:t>
            </a:r>
            <a:r>
              <a:rPr lang="es-ES_tradnl" u="sng" dirty="0" smtClean="0"/>
              <a:t>genera</a:t>
            </a:r>
            <a:r>
              <a:rPr lang="es-ES_tradnl" dirty="0" smtClean="0"/>
              <a:t> un programa serializador </a:t>
            </a:r>
            <a:r>
              <a:rPr lang="es-ES_tradnl" u="sng" dirty="0" smtClean="0"/>
              <a:t>particular</a:t>
            </a:r>
            <a:r>
              <a:rPr lang="es-ES_tradnl" dirty="0" smtClean="0"/>
              <a:t> para cualquier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serialización con este programa tiene unas características que </a:t>
            </a:r>
            <a:r>
              <a:rPr lang="es-ES_tradnl" u="sng" dirty="0" smtClean="0"/>
              <a:t>mejoran</a:t>
            </a:r>
            <a:r>
              <a:rPr lang="es-ES_tradnl" dirty="0" smtClean="0"/>
              <a:t> las que pueden ofrecer otros serializadores del mercado.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 smtClean="0"/>
              <a:t>HiperSerializer</a:t>
            </a:r>
            <a:r>
              <a:rPr lang="es-ES_tradnl" dirty="0" smtClean="0"/>
              <a:t> es un </a:t>
            </a:r>
            <a:r>
              <a:rPr lang="es-ES_tradnl" b="1" dirty="0" smtClean="0"/>
              <a:t>generador</a:t>
            </a:r>
            <a:r>
              <a:rPr lang="es-ES_tradnl" dirty="0" smtClean="0"/>
              <a:t> de programas serializadores particulares de alto rendimiento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Permite aplanar y restaurar objetos más rápido que otros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, ya que el programa </a:t>
            </a:r>
            <a:r>
              <a:rPr lang="es-ES_tradnl" dirty="0" err="1" smtClean="0"/>
              <a:t>serializador</a:t>
            </a:r>
            <a:r>
              <a:rPr lang="es-ES_tradnl" dirty="0" smtClean="0"/>
              <a:t> </a:t>
            </a:r>
            <a:r>
              <a:rPr lang="es-ES_tradnl" b="1" dirty="0" smtClean="0"/>
              <a:t>solo</a:t>
            </a:r>
            <a:r>
              <a:rPr lang="es-ES_tradnl" dirty="0" smtClean="0"/>
              <a:t> serializa ese tipo de objetos.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 </a:t>
            </a:r>
            <a:r>
              <a:rPr lang="es-ES_tradnl" dirty="0" err="1" smtClean="0"/>
              <a:t>stream</a:t>
            </a:r>
            <a:r>
              <a:rPr lang="es-ES_tradnl" dirty="0" smtClean="0"/>
              <a:t> para almacenarlo o distribuirlo.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600201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7691</TotalTime>
  <Words>1799</Words>
  <Application>Microsoft Office PowerPoint</Application>
  <PresentationFormat>Presentación en pantalla (4:3)</PresentationFormat>
  <Paragraphs>464</Paragraphs>
  <Slides>50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2" baseType="lpstr">
      <vt:lpstr>Tema de Office</vt:lpstr>
      <vt:lpstr>Diseño personalizado</vt:lpstr>
      <vt:lpstr>HiperSerializer</vt:lpstr>
      <vt:lpstr>RESUMEN</vt:lpstr>
      <vt:lpstr>RESUMEN</vt:lpstr>
      <vt:lpstr>RESUMEN</vt:lpstr>
      <vt:lpstr>RESUMEN</vt:lpstr>
      <vt:lpstr>RESUMEN</vt:lpstr>
      <vt:lpstr>SERIALIZACIÓN</vt:lpstr>
      <vt:lpstr>FACTORES A TENER EN CUENTA</vt:lpstr>
      <vt:lpstr>FACTORES A TENER EN CUENTA</vt:lpstr>
      <vt:lpstr>FACTORES A TENER EN CUENTA</vt:lpstr>
      <vt:lpstr>OTROS SERIALIZADORES</vt:lpstr>
      <vt:lpstr>OTROS SERIALIZADORES</vt:lpstr>
      <vt:lpstr>OTROS SERIALIZADORES</vt:lpstr>
      <vt:lpstr>OBJETIVO DEL PROYECTO</vt:lpstr>
      <vt:lpstr>CÓMO ES LA APLICACIÓN</vt:lpstr>
      <vt:lpstr>CÓMO ES LA APLICACIÓN</vt:lpstr>
      <vt:lpstr>CÓMO FUNCIONA: REFLECTION</vt:lpstr>
      <vt:lpstr>CÓMO FUNCIONA: REFLECTION</vt:lpstr>
      <vt:lpstr>CÓMO ES EL SERIALIZADOR QUE GENERA</vt:lpstr>
      <vt:lpstr>Diapositiva 20</vt:lpstr>
      <vt:lpstr>CÓMO FUNCIONA LA APLICACIÓN</vt:lpstr>
      <vt:lpstr>Compilación del serializador</vt:lpstr>
      <vt:lpstr>Generación del código generateSerializer()</vt:lpstr>
      <vt:lpstr>Generación del código generateClass()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vitiparra</cp:lastModifiedBy>
  <cp:revision>203</cp:revision>
  <dcterms:created xsi:type="dcterms:W3CDTF">2015-06-16T17:39:47Z</dcterms:created>
  <dcterms:modified xsi:type="dcterms:W3CDTF">2015-06-26T12:44:58Z</dcterms:modified>
</cp:coreProperties>
</file>