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50"/>
  </p:notesMasterIdLst>
  <p:handoutMasterIdLst>
    <p:handoutMasterId r:id="rId51"/>
  </p:handoutMasterIdLst>
  <p:sldIdLst>
    <p:sldId id="256" r:id="rId3"/>
    <p:sldId id="268" r:id="rId4"/>
    <p:sldId id="306" r:id="rId5"/>
    <p:sldId id="269" r:id="rId6"/>
    <p:sldId id="307" r:id="rId7"/>
    <p:sldId id="257" r:id="rId8"/>
    <p:sldId id="258" r:id="rId9"/>
    <p:sldId id="282" r:id="rId10"/>
    <p:sldId id="283" r:id="rId11"/>
    <p:sldId id="265" r:id="rId12"/>
    <p:sldId id="266" r:id="rId13"/>
    <p:sldId id="267" r:id="rId14"/>
    <p:sldId id="259" r:id="rId15"/>
    <p:sldId id="270" r:id="rId16"/>
    <p:sldId id="310" r:id="rId17"/>
    <p:sldId id="271" r:id="rId18"/>
    <p:sldId id="274" r:id="rId19"/>
    <p:sldId id="260" r:id="rId20"/>
    <p:sldId id="277" r:id="rId21"/>
    <p:sldId id="284" r:id="rId22"/>
    <p:sldId id="285" r:id="rId23"/>
    <p:sldId id="287" r:id="rId24"/>
    <p:sldId id="289" r:id="rId25"/>
    <p:sldId id="308" r:id="rId26"/>
    <p:sldId id="309" r:id="rId27"/>
    <p:sldId id="276" r:id="rId28"/>
    <p:sldId id="275" r:id="rId29"/>
    <p:sldId id="279" r:id="rId30"/>
    <p:sldId id="280" r:id="rId31"/>
    <p:sldId id="281" r:id="rId32"/>
    <p:sldId id="278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6" r:id="rId41"/>
    <p:sldId id="299" r:id="rId42"/>
    <p:sldId id="298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427" autoAdjust="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Clase01Basica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0">
                  <c:v>708</c:v>
                </c:pt>
                <c:pt idx="1">
                  <c:v>2478</c:v>
                </c:pt>
                <c:pt idx="2">
                  <c:v>2269</c:v>
                </c:pt>
                <c:pt idx="3">
                  <c:v>103</c:v>
                </c:pt>
                <c:pt idx="4">
                  <c:v>2849.3333333333571</c:v>
                </c:pt>
                <c:pt idx="5">
                  <c:v>1665.333333333326</c:v>
                </c:pt>
                <c:pt idx="6">
                  <c:v>123</c:v>
                </c:pt>
                <c:pt idx="7">
                  <c:v>43</c:v>
                </c:pt>
                <c:pt idx="8">
                  <c:v>69</c:v>
                </c:pt>
              </c:numCache>
            </c:numRef>
          </c:val>
        </c:ser>
        <c:axId val="57140352"/>
        <c:axId val="57141888"/>
      </c:barChart>
      <c:catAx>
        <c:axId val="57140352"/>
        <c:scaling>
          <c:orientation val="minMax"/>
        </c:scaling>
        <c:axPos val="b"/>
        <c:tickLblPos val="nextTo"/>
        <c:crossAx val="57141888"/>
        <c:crosses val="autoZero"/>
        <c:auto val="1"/>
        <c:lblAlgn val="ctr"/>
        <c:lblOffset val="100"/>
      </c:catAx>
      <c:valAx>
        <c:axId val="57141888"/>
        <c:scaling>
          <c:orientation val="minMax"/>
        </c:scaling>
        <c:axPos val="l"/>
        <c:majorGridlines/>
        <c:numFmt formatCode="General" sourceLinked="1"/>
        <c:tickLblPos val="nextTo"/>
        <c:crossAx val="57140352"/>
        <c:crosses val="autoZero"/>
        <c:crossBetween val="between"/>
      </c:valAx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Hoja1!$A$6</c:f>
              <c:strCache>
                <c:ptCount val="1"/>
                <c:pt idx="0">
                  <c:v>Clase05Clase (Decode)</c:v>
                </c:pt>
              </c:strCache>
            </c:strRef>
          </c:tx>
          <c:cat>
            <c:strRef>
              <c:f>Hoja1!$B$5:$J$5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Hoja1!$B$6:$J$6</c:f>
              <c:numCache>
                <c:formatCode>General</c:formatCode>
                <c:ptCount val="9"/>
                <c:pt idx="0">
                  <c:v>1596</c:v>
                </c:pt>
                <c:pt idx="1">
                  <c:v>1238</c:v>
                </c:pt>
                <c:pt idx="2">
                  <c:v>3163</c:v>
                </c:pt>
                <c:pt idx="3">
                  <c:v>271</c:v>
                </c:pt>
                <c:pt idx="4">
                  <c:v>2615</c:v>
                </c:pt>
                <c:pt idx="5">
                  <c:v>1481</c:v>
                </c:pt>
                <c:pt idx="7">
                  <c:v>47</c:v>
                </c:pt>
                <c:pt idx="8">
                  <c:v>1143</c:v>
                </c:pt>
              </c:numCache>
            </c:numRef>
          </c:val>
        </c:ser>
        <c:axId val="60228352"/>
        <c:axId val="60229888"/>
      </c:barChart>
      <c:catAx>
        <c:axId val="60228352"/>
        <c:scaling>
          <c:orientation val="minMax"/>
        </c:scaling>
        <c:axPos val="b"/>
        <c:tickLblPos val="nextTo"/>
        <c:crossAx val="60229888"/>
        <c:crosses val="autoZero"/>
        <c:auto val="1"/>
        <c:lblAlgn val="ctr"/>
        <c:lblOffset val="100"/>
      </c:catAx>
      <c:valAx>
        <c:axId val="60229888"/>
        <c:scaling>
          <c:orientation val="minMax"/>
        </c:scaling>
        <c:axPos val="l"/>
        <c:majorGridlines/>
        <c:numFmt formatCode="General" sourceLinked="1"/>
        <c:tickLblPos val="nextTo"/>
        <c:crossAx val="60228352"/>
        <c:crosses val="autoZero"/>
        <c:crossBetween val="between"/>
      </c:valAx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Clase06ClaseDerivada (Encode)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0">
                  <c:v>395</c:v>
                </c:pt>
                <c:pt idx="1">
                  <c:v>403</c:v>
                </c:pt>
                <c:pt idx="2">
                  <c:v>1234</c:v>
                </c:pt>
                <c:pt idx="3">
                  <c:v>172</c:v>
                </c:pt>
                <c:pt idx="4">
                  <c:v>1561.333333333328</c:v>
                </c:pt>
                <c:pt idx="5">
                  <c:v>1466.833333333328</c:v>
                </c:pt>
                <c:pt idx="6">
                  <c:v>16</c:v>
                </c:pt>
                <c:pt idx="7">
                  <c:v>12</c:v>
                </c:pt>
                <c:pt idx="8">
                  <c:v>26</c:v>
                </c:pt>
              </c:numCache>
            </c:numRef>
          </c:val>
        </c:ser>
        <c:axId val="60254080"/>
        <c:axId val="60255616"/>
      </c:barChart>
      <c:catAx>
        <c:axId val="60254080"/>
        <c:scaling>
          <c:orientation val="minMax"/>
        </c:scaling>
        <c:axPos val="b"/>
        <c:tickLblPos val="nextTo"/>
        <c:crossAx val="60255616"/>
        <c:crosses val="autoZero"/>
        <c:auto val="1"/>
        <c:lblAlgn val="ctr"/>
        <c:lblOffset val="100"/>
      </c:catAx>
      <c:valAx>
        <c:axId val="60255616"/>
        <c:scaling>
          <c:orientation val="minMax"/>
        </c:scaling>
        <c:axPos val="l"/>
        <c:majorGridlines/>
        <c:numFmt formatCode="General" sourceLinked="1"/>
        <c:tickLblPos val="nextTo"/>
        <c:crossAx val="60254080"/>
        <c:crosses val="autoZero"/>
        <c:crossBetween val="between"/>
      </c:valAx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comparativa!$A$27</c:f>
              <c:strCache>
                <c:ptCount val="1"/>
                <c:pt idx="0">
                  <c:v>Clase06ClaseDerivada (Decode)</c:v>
                </c:pt>
              </c:strCache>
            </c:strRef>
          </c:tx>
          <c:cat>
            <c:strRef>
              <c:f>comparativa!$B$26:$J$26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comparativa!$B$27:$J$27</c:f>
              <c:numCache>
                <c:formatCode>General</c:formatCode>
                <c:ptCount val="9"/>
                <c:pt idx="0">
                  <c:v>1547</c:v>
                </c:pt>
                <c:pt idx="1">
                  <c:v>1182</c:v>
                </c:pt>
                <c:pt idx="2">
                  <c:v>2526</c:v>
                </c:pt>
                <c:pt idx="3">
                  <c:v>282</c:v>
                </c:pt>
                <c:pt idx="4">
                  <c:v>2040</c:v>
                </c:pt>
                <c:pt idx="5">
                  <c:v>1499</c:v>
                </c:pt>
                <c:pt idx="6">
                  <c:v>31</c:v>
                </c:pt>
                <c:pt idx="7">
                  <c:v>25</c:v>
                </c:pt>
                <c:pt idx="8">
                  <c:v>421</c:v>
                </c:pt>
              </c:numCache>
            </c:numRef>
          </c:val>
        </c:ser>
        <c:axId val="60288000"/>
        <c:axId val="60297984"/>
      </c:barChart>
      <c:catAx>
        <c:axId val="60288000"/>
        <c:scaling>
          <c:orientation val="minMax"/>
        </c:scaling>
        <c:axPos val="b"/>
        <c:tickLblPos val="nextTo"/>
        <c:crossAx val="60297984"/>
        <c:crosses val="autoZero"/>
        <c:auto val="1"/>
        <c:lblAlgn val="ctr"/>
        <c:lblOffset val="100"/>
      </c:catAx>
      <c:valAx>
        <c:axId val="60297984"/>
        <c:scaling>
          <c:orientation val="minMax"/>
        </c:scaling>
        <c:axPos val="l"/>
        <c:majorGridlines/>
        <c:numFmt formatCode="General" sourceLinked="1"/>
        <c:tickLblPos val="nextTo"/>
        <c:crossAx val="60288000"/>
        <c:crosses val="autoZero"/>
        <c:crossBetween val="between"/>
      </c:valAx>
    </c:plotArea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Clase07ClaseConTodo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1">
                  <c:v>583</c:v>
                </c:pt>
                <c:pt idx="2">
                  <c:v>525</c:v>
                </c:pt>
                <c:pt idx="3">
                  <c:v>412</c:v>
                </c:pt>
                <c:pt idx="4">
                  <c:v>711.6</c:v>
                </c:pt>
                <c:pt idx="5">
                  <c:v>720.2</c:v>
                </c:pt>
                <c:pt idx="6">
                  <c:v>71</c:v>
                </c:pt>
                <c:pt idx="7">
                  <c:v>70</c:v>
                </c:pt>
                <c:pt idx="8">
                  <c:v>123</c:v>
                </c:pt>
              </c:numCache>
            </c:numRef>
          </c:val>
        </c:ser>
        <c:axId val="60342656"/>
        <c:axId val="60344192"/>
      </c:barChart>
      <c:catAx>
        <c:axId val="60342656"/>
        <c:scaling>
          <c:orientation val="minMax"/>
        </c:scaling>
        <c:axPos val="b"/>
        <c:tickLblPos val="nextTo"/>
        <c:crossAx val="60344192"/>
        <c:crosses val="autoZero"/>
        <c:auto val="1"/>
        <c:lblAlgn val="ctr"/>
        <c:lblOffset val="100"/>
      </c:catAx>
      <c:valAx>
        <c:axId val="60344192"/>
        <c:scaling>
          <c:orientation val="minMax"/>
        </c:scaling>
        <c:axPos val="l"/>
        <c:majorGridlines/>
        <c:numFmt formatCode="General" sourceLinked="1"/>
        <c:tickLblPos val="nextTo"/>
        <c:crossAx val="60342656"/>
        <c:crosses val="autoZero"/>
        <c:crossBetween val="between"/>
      </c:valAx>
    </c:plotArea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Clase07ClaseConTodo (Decode)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1">
                  <c:v>1699</c:v>
                </c:pt>
                <c:pt idx="2">
                  <c:v>3496</c:v>
                </c:pt>
                <c:pt idx="3">
                  <c:v>656</c:v>
                </c:pt>
                <c:pt idx="4">
                  <c:v>2548</c:v>
                </c:pt>
                <c:pt idx="5">
                  <c:v>2011</c:v>
                </c:pt>
                <c:pt idx="6">
                  <c:v>41</c:v>
                </c:pt>
                <c:pt idx="7">
                  <c:v>248</c:v>
                </c:pt>
                <c:pt idx="8">
                  <c:v>1050</c:v>
                </c:pt>
              </c:numCache>
            </c:numRef>
          </c:val>
        </c:ser>
        <c:axId val="60376576"/>
        <c:axId val="60378112"/>
      </c:barChart>
      <c:catAx>
        <c:axId val="60376576"/>
        <c:scaling>
          <c:orientation val="minMax"/>
        </c:scaling>
        <c:axPos val="b"/>
        <c:tickLblPos val="nextTo"/>
        <c:crossAx val="60378112"/>
        <c:crosses val="autoZero"/>
        <c:auto val="1"/>
        <c:lblAlgn val="ctr"/>
        <c:lblOffset val="100"/>
      </c:catAx>
      <c:valAx>
        <c:axId val="60378112"/>
        <c:scaling>
          <c:orientation val="minMax"/>
        </c:scaling>
        <c:axPos val="l"/>
        <c:majorGridlines/>
        <c:numFmt formatCode="General" sourceLinked="1"/>
        <c:tickLblPos val="nextTo"/>
        <c:crossAx val="60376576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comparativa!$A$3</c:f>
              <c:strCache>
                <c:ptCount val="1"/>
                <c:pt idx="0">
                  <c:v>Clase01Basica (Decode)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comparativa!$B$3:$J$3</c:f>
              <c:numCache>
                <c:formatCode>General</c:formatCode>
                <c:ptCount val="9"/>
                <c:pt idx="0">
                  <c:v>2198</c:v>
                </c:pt>
                <c:pt idx="1">
                  <c:v>2158</c:v>
                </c:pt>
                <c:pt idx="2">
                  <c:v>4190</c:v>
                </c:pt>
                <c:pt idx="3">
                  <c:v>270</c:v>
                </c:pt>
                <c:pt idx="4">
                  <c:v>1638</c:v>
                </c:pt>
                <c:pt idx="5">
                  <c:v>1565</c:v>
                </c:pt>
                <c:pt idx="6">
                  <c:v>22</c:v>
                </c:pt>
                <c:pt idx="7">
                  <c:v>53</c:v>
                </c:pt>
                <c:pt idx="8">
                  <c:v>562</c:v>
                </c:pt>
              </c:numCache>
            </c:numRef>
          </c:val>
        </c:ser>
        <c:axId val="58390784"/>
        <c:axId val="58396672"/>
      </c:barChart>
      <c:catAx>
        <c:axId val="58390784"/>
        <c:scaling>
          <c:orientation val="minMax"/>
        </c:scaling>
        <c:axPos val="b"/>
        <c:tickLblPos val="nextTo"/>
        <c:crossAx val="58396672"/>
        <c:crosses val="autoZero"/>
        <c:auto val="1"/>
        <c:lblAlgn val="ctr"/>
        <c:lblOffset val="100"/>
      </c:catAx>
      <c:valAx>
        <c:axId val="58396672"/>
        <c:scaling>
          <c:orientation val="minMax"/>
        </c:scaling>
        <c:axPos val="l"/>
        <c:majorGridlines/>
        <c:numFmt formatCode="General" sourceLinked="1"/>
        <c:tickLblPos val="nextTo"/>
        <c:crossAx val="58390784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>
        <c:rich>
          <a:bodyPr/>
          <a:lstStyle/>
          <a:p>
            <a:pPr>
              <a:defRPr/>
            </a:pPr>
            <a:r>
              <a:rPr lang="es-ES_tradnl" dirty="0"/>
              <a:t>Clase02ArrayNormal </a:t>
            </a:r>
            <a:r>
              <a:rPr lang="es-ES_tradnl" dirty="0" smtClean="0"/>
              <a:t>(Encode)</a:t>
            </a:r>
            <a:endParaRPr lang="es-ES_tradnl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58404224"/>
        <c:axId val="58422400"/>
      </c:barChart>
      <c:catAx>
        <c:axId val="58404224"/>
        <c:scaling>
          <c:orientation val="minMax"/>
        </c:scaling>
        <c:axPos val="b"/>
        <c:tickLblPos val="nextTo"/>
        <c:crossAx val="58422400"/>
        <c:crosses val="autoZero"/>
        <c:auto val="1"/>
        <c:lblAlgn val="ctr"/>
        <c:lblOffset val="100"/>
      </c:catAx>
      <c:valAx>
        <c:axId val="58422400"/>
        <c:scaling>
          <c:orientation val="minMax"/>
        </c:scaling>
        <c:axPos val="l"/>
        <c:majorGridlines/>
        <c:numFmt formatCode="General" sourceLinked="1"/>
        <c:tickLblPos val="nextTo"/>
        <c:crossAx val="58404224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58442496"/>
        <c:axId val="58444032"/>
      </c:barChart>
      <c:catAx>
        <c:axId val="58442496"/>
        <c:scaling>
          <c:orientation val="minMax"/>
        </c:scaling>
        <c:axPos val="b"/>
        <c:tickLblPos val="nextTo"/>
        <c:crossAx val="58444032"/>
        <c:crosses val="autoZero"/>
        <c:auto val="1"/>
        <c:lblAlgn val="ctr"/>
        <c:lblOffset val="100"/>
      </c:catAx>
      <c:valAx>
        <c:axId val="58444032"/>
        <c:scaling>
          <c:orientation val="minMax"/>
        </c:scaling>
        <c:axPos val="l"/>
        <c:majorGridlines/>
        <c:numFmt formatCode="General" sourceLinked="1"/>
        <c:tickLblPos val="nextTo"/>
        <c:crossAx val="58442496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3775.666666666652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60106624"/>
        <c:axId val="60108160"/>
      </c:barChart>
      <c:catAx>
        <c:axId val="60106624"/>
        <c:scaling>
          <c:orientation val="minMax"/>
        </c:scaling>
        <c:axPos val="b"/>
        <c:tickLblPos val="nextTo"/>
        <c:crossAx val="60108160"/>
        <c:crosses val="autoZero"/>
        <c:auto val="1"/>
        <c:lblAlgn val="ctr"/>
        <c:lblOffset val="100"/>
      </c:catAx>
      <c:valAx>
        <c:axId val="60108160"/>
        <c:scaling>
          <c:orientation val="minMax"/>
        </c:scaling>
        <c:axPos val="l"/>
        <c:majorGridlines/>
        <c:numFmt formatCode="General" sourceLinked="1"/>
        <c:tickLblPos val="nextTo"/>
        <c:crossAx val="60106624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/>
              <a:t>Clase03Arrays (Decode)</a:t>
            </a:r>
            <a:endParaRPr lang="es-ES_tradnl" dirty="0"/>
          </a:p>
        </c:rich>
      </c:tx>
      <c:layout/>
    </c:title>
    <c:plotArea>
      <c:layout/>
      <c:barChart>
        <c:barDir val="col"/>
        <c:grouping val="clustered"/>
        <c:ser>
          <c:idx val="1"/>
          <c:order val="1"/>
          <c:cat>
            <c:multiLvlStrRef>
              <c:f>Hoja1!$B$1:$J$1</c:f>
            </c:multiLvlStrRef>
          </c:cat>
          <c:val>
            <c:numRef>
              <c:f>Hoja1!$B$3:$J$3</c:f>
            </c:numRef>
          </c:val>
        </c:ser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3775.666666666652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60153856"/>
        <c:axId val="60155392"/>
      </c:barChart>
      <c:catAx>
        <c:axId val="60153856"/>
        <c:scaling>
          <c:orientation val="minMax"/>
        </c:scaling>
        <c:axPos val="b"/>
        <c:tickLblPos val="nextTo"/>
        <c:crossAx val="60155392"/>
        <c:crosses val="autoZero"/>
        <c:auto val="1"/>
        <c:lblAlgn val="ctr"/>
        <c:lblOffset val="100"/>
      </c:catAx>
      <c:valAx>
        <c:axId val="60155392"/>
        <c:scaling>
          <c:orientation val="minMax"/>
        </c:scaling>
        <c:axPos val="l"/>
        <c:majorGridlines/>
        <c:numFmt formatCode="General" sourceLinked="1"/>
        <c:tickLblPos val="nextTo"/>
        <c:crossAx val="60153856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403</c:v>
                </c:pt>
                <c:pt idx="1">
                  <c:v>1109</c:v>
                </c:pt>
                <c:pt idx="2">
                  <c:v>895</c:v>
                </c:pt>
                <c:pt idx="3">
                  <c:v>65</c:v>
                </c:pt>
                <c:pt idx="4">
                  <c:v>1075.3333333333264</c:v>
                </c:pt>
                <c:pt idx="5">
                  <c:v>1077.3333333333264</c:v>
                </c:pt>
                <c:pt idx="7">
                  <c:v>16</c:v>
                </c:pt>
                <c:pt idx="8">
                  <c:v>78</c:v>
                </c:pt>
              </c:numCache>
            </c:numRef>
          </c:val>
        </c:ser>
        <c:axId val="58877056"/>
        <c:axId val="58878592"/>
      </c:barChart>
      <c:catAx>
        <c:axId val="58877056"/>
        <c:scaling>
          <c:orientation val="minMax"/>
        </c:scaling>
        <c:axPos val="b"/>
        <c:tickLblPos val="nextTo"/>
        <c:crossAx val="58878592"/>
        <c:crosses val="autoZero"/>
        <c:auto val="1"/>
        <c:lblAlgn val="ctr"/>
        <c:lblOffset val="100"/>
      </c:catAx>
      <c:valAx>
        <c:axId val="58878592"/>
        <c:scaling>
          <c:orientation val="minMax"/>
        </c:scaling>
        <c:axPos val="l"/>
        <c:majorGridlines/>
        <c:numFmt formatCode="General" sourceLinked="1"/>
        <c:tickLblPos val="nextTo"/>
        <c:crossAx val="58877056"/>
        <c:crosses val="autoZero"/>
        <c:crossBetween val="between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1455</c:v>
                </c:pt>
                <c:pt idx="1">
                  <c:v>1195</c:v>
                </c:pt>
                <c:pt idx="2">
                  <c:v>2368</c:v>
                </c:pt>
                <c:pt idx="3">
                  <c:v>230</c:v>
                </c:pt>
                <c:pt idx="4">
                  <c:v>1366</c:v>
                </c:pt>
                <c:pt idx="5">
                  <c:v>1157</c:v>
                </c:pt>
                <c:pt idx="7">
                  <c:v>40</c:v>
                </c:pt>
                <c:pt idx="8">
                  <c:v>1022</c:v>
                </c:pt>
              </c:numCache>
            </c:numRef>
          </c:val>
        </c:ser>
        <c:axId val="58886400"/>
        <c:axId val="60166144"/>
      </c:barChart>
      <c:catAx>
        <c:axId val="58886400"/>
        <c:scaling>
          <c:orientation val="minMax"/>
        </c:scaling>
        <c:axPos val="b"/>
        <c:tickLblPos val="nextTo"/>
        <c:crossAx val="60166144"/>
        <c:crosses val="autoZero"/>
        <c:auto val="1"/>
        <c:lblAlgn val="ctr"/>
        <c:lblOffset val="100"/>
      </c:catAx>
      <c:valAx>
        <c:axId val="60166144"/>
        <c:scaling>
          <c:orientation val="minMax"/>
        </c:scaling>
        <c:axPos val="l"/>
        <c:majorGridlines/>
        <c:numFmt formatCode="General" sourceLinked="1"/>
        <c:tickLblPos val="nextTo"/>
        <c:crossAx val="58886400"/>
        <c:crosses val="autoZero"/>
        <c:crossBetween val="between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Clase05Clase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442</c:v>
                </c:pt>
                <c:pt idx="1">
                  <c:v>499</c:v>
                </c:pt>
                <c:pt idx="2">
                  <c:v>794</c:v>
                </c:pt>
                <c:pt idx="3">
                  <c:v>189</c:v>
                </c:pt>
                <c:pt idx="4">
                  <c:v>1226.4000000000001</c:v>
                </c:pt>
                <c:pt idx="5">
                  <c:v>1383</c:v>
                </c:pt>
                <c:pt idx="7">
                  <c:v>18</c:v>
                </c:pt>
                <c:pt idx="8">
                  <c:v>77</c:v>
                </c:pt>
              </c:numCache>
            </c:numRef>
          </c:val>
        </c:ser>
        <c:axId val="60173696"/>
        <c:axId val="60195968"/>
      </c:barChart>
      <c:catAx>
        <c:axId val="60173696"/>
        <c:scaling>
          <c:orientation val="minMax"/>
        </c:scaling>
        <c:axPos val="b"/>
        <c:tickLblPos val="nextTo"/>
        <c:crossAx val="60195968"/>
        <c:crosses val="autoZero"/>
        <c:auto val="1"/>
        <c:lblAlgn val="ctr"/>
        <c:lblOffset val="100"/>
      </c:catAx>
      <c:valAx>
        <c:axId val="60195968"/>
        <c:scaling>
          <c:orientation val="minMax"/>
        </c:scaling>
        <c:axPos val="l"/>
        <c:majorGridlines/>
        <c:numFmt formatCode="General" sourceLinked="1"/>
        <c:tickLblPos val="nextTo"/>
        <c:crossAx val="60173696"/>
        <c:crosses val="autoZero"/>
        <c:crossBetween val="between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9D55-9345-4BF6-8039-63E085B5474F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0EE75-2A93-4F47-99B1-8651224B1F3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9FB7-1984-4A5F-8125-5935579FD5CF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4971B-141E-4C5F-8937-C1C0B63F627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C78-B195-4E26-BC5D-7F9C6E718A88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63B3-0F4B-4CE3-93F7-218A9CA47E0C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818-0636-4BEC-87CA-46A670C21F21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56F2-9BCC-4D1B-BCC9-ACC23D7A9050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t>26/06/2015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t>26/06/2015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t>26/06/2015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D54-C8B0-4575-9C2A-1B0A3B833C5D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1679-A971-4953-8794-8B16B467CAF7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2C38-B18B-45F9-9FDF-5705FCE25AD2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375C-E9C3-4E75-A244-B0F8C7E2A29F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E563-679A-4712-A029-3050B3A4601E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5DE-FA5A-4F62-BA81-13FE781CC92C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9623-5DD2-43DC-AD9F-FC598B8F5BFA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E06-D024-4EAD-AAB9-1654B08AC798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fondoDiapositivas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419336" y="-342926"/>
            <a:ext cx="9563336" cy="7415264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56F2-9BCC-4D1B-BCC9-ACC23D7A9050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fondoDiapositivas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42844" y="-357214"/>
            <a:ext cx="9286844" cy="7215214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5DBB3-C874-408F-B15D-35F1FDFF8B97}" type="datetimeFigureOut">
              <a:rPr lang="es-ES_tradnl" smtClean="0"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BE8B-EA0B-4E9D-BFE5-547872D08D80}" type="slidenum">
              <a:rPr lang="es-ES_tradnl" smtClean="0"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Generador de serializadores </a:t>
            </a:r>
          </a:p>
          <a:p>
            <a:r>
              <a:rPr lang="es-ES_tradnl" dirty="0" smtClean="0"/>
              <a:t>de alto rendimiento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3643306" y="5715016"/>
            <a:ext cx="21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Víctor Parra Santiago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Otros serializadores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1285884"/>
          </a:xfrm>
        </p:spPr>
        <p:txBody>
          <a:bodyPr/>
          <a:lstStyle/>
          <a:p>
            <a:r>
              <a:rPr lang="es-ES_tradnl" dirty="0" smtClean="0"/>
              <a:t>Amplia variedad de serializadores tanto comerciales como open-</a:t>
            </a:r>
            <a:r>
              <a:rPr lang="es-ES_tradnl" dirty="0" err="1" smtClean="0"/>
              <a:t>source</a:t>
            </a:r>
            <a:r>
              <a:rPr lang="es-ES_tradnl" dirty="0" smtClean="0"/>
              <a:t>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643042" y="2786059"/>
          <a:ext cx="550072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363"/>
                <a:gridCol w="2750363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Origen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Google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URJC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Otros serializadores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1214446"/>
          </a:xfrm>
        </p:spPr>
        <p:txBody>
          <a:bodyPr/>
          <a:lstStyle/>
          <a:p>
            <a:r>
              <a:rPr lang="es-ES_tradnl" dirty="0" smtClean="0"/>
              <a:t>Cada serializador admite uno o varios formatos del código serializado.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71472" y="2714620"/>
          <a:ext cx="8072494" cy="347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504"/>
                <a:gridCol w="792835"/>
                <a:gridCol w="936986"/>
                <a:gridCol w="936986"/>
                <a:gridCol w="955481"/>
                <a:gridCol w="2071702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XML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Binario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Stream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Json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Otros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4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1" name="5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62" name="61 Rectángulo"/>
          <p:cNvSpPr/>
          <p:nvPr/>
        </p:nvSpPr>
        <p:spPr>
          <a:xfrm>
            <a:off x="3143240" y="314324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63" name="62 Rectángulo"/>
          <p:cNvSpPr/>
          <p:nvPr/>
        </p:nvSpPr>
        <p:spPr>
          <a:xfrm>
            <a:off x="3143240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4" name="63 Rectángulo"/>
          <p:cNvSpPr/>
          <p:nvPr/>
        </p:nvSpPr>
        <p:spPr>
          <a:xfrm>
            <a:off x="3143240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5" name="64 Rectángulo"/>
          <p:cNvSpPr/>
          <p:nvPr/>
        </p:nvSpPr>
        <p:spPr>
          <a:xfrm>
            <a:off x="3143240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3143240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4000496" y="391692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8" name="67 Rectángulo"/>
          <p:cNvSpPr/>
          <p:nvPr/>
        </p:nvSpPr>
        <p:spPr>
          <a:xfrm>
            <a:off x="4000496" y="548856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9" name="68 Rectángulo"/>
          <p:cNvSpPr/>
          <p:nvPr/>
        </p:nvSpPr>
        <p:spPr>
          <a:xfrm>
            <a:off x="4000496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0" name="69 Rectángulo"/>
          <p:cNvSpPr/>
          <p:nvPr/>
        </p:nvSpPr>
        <p:spPr>
          <a:xfrm>
            <a:off x="4992013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1" name="70 Rectángulo"/>
          <p:cNvSpPr/>
          <p:nvPr/>
        </p:nvSpPr>
        <p:spPr>
          <a:xfrm>
            <a:off x="5000628" y="513137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2" name="71 Rectángulo"/>
          <p:cNvSpPr/>
          <p:nvPr/>
        </p:nvSpPr>
        <p:spPr>
          <a:xfrm>
            <a:off x="5000628" y="4286256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3" name="72 Rectángulo"/>
          <p:cNvSpPr/>
          <p:nvPr/>
        </p:nvSpPr>
        <p:spPr>
          <a:xfrm>
            <a:off x="5912092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5920707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5" name="74 Rectángulo"/>
          <p:cNvSpPr/>
          <p:nvPr/>
        </p:nvSpPr>
        <p:spPr>
          <a:xfrm>
            <a:off x="7286644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6" name="75 Rectángulo"/>
          <p:cNvSpPr/>
          <p:nvPr/>
        </p:nvSpPr>
        <p:spPr>
          <a:xfrm>
            <a:off x="7286644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7" name="76 Rectángulo"/>
          <p:cNvSpPr/>
          <p:nvPr/>
        </p:nvSpPr>
        <p:spPr>
          <a:xfrm>
            <a:off x="4000496" y="313110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79" name="78 Rectángulo"/>
          <p:cNvSpPr/>
          <p:nvPr/>
        </p:nvSpPr>
        <p:spPr>
          <a:xfrm>
            <a:off x="4000496" y="348829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3141943" y="384548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82" name="81 Rectángulo"/>
          <p:cNvSpPr/>
          <p:nvPr/>
        </p:nvSpPr>
        <p:spPr>
          <a:xfrm>
            <a:off x="3143240" y="505993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83" name="82 Rectángulo"/>
          <p:cNvSpPr/>
          <p:nvPr/>
        </p:nvSpPr>
        <p:spPr>
          <a:xfrm>
            <a:off x="3143240" y="548856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84" name="83 Rectángulo"/>
          <p:cNvSpPr/>
          <p:nvPr/>
        </p:nvSpPr>
        <p:spPr>
          <a:xfrm>
            <a:off x="4000496" y="428625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85" name="84 Rectángulo"/>
          <p:cNvSpPr/>
          <p:nvPr/>
        </p:nvSpPr>
        <p:spPr>
          <a:xfrm>
            <a:off x="4000496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86" name="85 Rectángulo"/>
          <p:cNvSpPr/>
          <p:nvPr/>
        </p:nvSpPr>
        <p:spPr>
          <a:xfrm>
            <a:off x="4000496" y="505993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87" name="86 Rectángulo"/>
          <p:cNvSpPr/>
          <p:nvPr/>
        </p:nvSpPr>
        <p:spPr>
          <a:xfrm>
            <a:off x="4927893" y="542926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4927893" y="314324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4927893" y="350043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4929190" y="38576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4929190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5846675" y="542926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5846675" y="314324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5847972" y="38576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5847972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7212612" y="542926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7212612" y="314324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7213909" y="38576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7213909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104" name="103 Rectángulo"/>
          <p:cNvSpPr/>
          <p:nvPr/>
        </p:nvSpPr>
        <p:spPr>
          <a:xfrm>
            <a:off x="5849269" y="427411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105" name="104 Rectángulo"/>
          <p:cNvSpPr/>
          <p:nvPr/>
        </p:nvSpPr>
        <p:spPr>
          <a:xfrm>
            <a:off x="5849269" y="507207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106" name="105 Rectángulo"/>
          <p:cNvSpPr/>
          <p:nvPr/>
        </p:nvSpPr>
        <p:spPr>
          <a:xfrm>
            <a:off x="7213909" y="507207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107" name="106 Rectángulo"/>
          <p:cNvSpPr/>
          <p:nvPr/>
        </p:nvSpPr>
        <p:spPr>
          <a:xfrm>
            <a:off x="7213909" y="348829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Otros serializadores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189053"/>
            <a:ext cx="8229600" cy="1239815"/>
          </a:xfrm>
        </p:spPr>
        <p:txBody>
          <a:bodyPr/>
          <a:lstStyle/>
          <a:p>
            <a:r>
              <a:rPr lang="es-ES_tradnl" dirty="0" smtClean="0"/>
              <a:t>Hay serializadores que no admite ciertos elementos en la clase a serializar.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4" y="2500306"/>
          <a:ext cx="8680822" cy="347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1036955"/>
                <a:gridCol w="1571636"/>
                <a:gridCol w="1500198"/>
                <a:gridCol w="1000132"/>
                <a:gridCol w="1143009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Campos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Nested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arrays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Generic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lists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Struct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Herencia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" name="6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2" name="6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45" name="44 Rectángulo"/>
          <p:cNvSpPr/>
          <p:nvPr/>
        </p:nvSpPr>
        <p:spPr>
          <a:xfrm>
            <a:off x="4214810" y="292893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292031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51" name="50 Rectángulo"/>
          <p:cNvSpPr/>
          <p:nvPr/>
        </p:nvSpPr>
        <p:spPr>
          <a:xfrm>
            <a:off x="292892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52" name="51 Rectángulo"/>
          <p:cNvSpPr/>
          <p:nvPr/>
        </p:nvSpPr>
        <p:spPr>
          <a:xfrm>
            <a:off x="292892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53" name="52 Rectángulo"/>
          <p:cNvSpPr/>
          <p:nvPr/>
        </p:nvSpPr>
        <p:spPr>
          <a:xfrm>
            <a:off x="293754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54" name="53 Rectángulo"/>
          <p:cNvSpPr/>
          <p:nvPr/>
        </p:nvSpPr>
        <p:spPr>
          <a:xfrm>
            <a:off x="292892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55" name="54 Rectángulo"/>
          <p:cNvSpPr/>
          <p:nvPr/>
        </p:nvSpPr>
        <p:spPr>
          <a:xfrm>
            <a:off x="293754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56" name="55 Rectángulo"/>
          <p:cNvSpPr/>
          <p:nvPr/>
        </p:nvSpPr>
        <p:spPr>
          <a:xfrm>
            <a:off x="293754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57" name="56 Rectángulo"/>
          <p:cNvSpPr/>
          <p:nvPr/>
        </p:nvSpPr>
        <p:spPr>
          <a:xfrm>
            <a:off x="426901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58" name="57 Rectángulo"/>
          <p:cNvSpPr/>
          <p:nvPr/>
        </p:nvSpPr>
        <p:spPr>
          <a:xfrm>
            <a:off x="427763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67" name="66 Rectángulo"/>
          <p:cNvSpPr/>
          <p:nvPr/>
        </p:nvSpPr>
        <p:spPr>
          <a:xfrm>
            <a:off x="4214810" y="334542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68" name="67 Rectángulo"/>
          <p:cNvSpPr/>
          <p:nvPr/>
        </p:nvSpPr>
        <p:spPr>
          <a:xfrm>
            <a:off x="4214810" y="405980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84" name="83 Rectángulo"/>
          <p:cNvSpPr/>
          <p:nvPr/>
        </p:nvSpPr>
        <p:spPr>
          <a:xfrm>
            <a:off x="2927629" y="442913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85" name="84 Rectángulo"/>
          <p:cNvSpPr/>
          <p:nvPr/>
        </p:nvSpPr>
        <p:spPr>
          <a:xfrm>
            <a:off x="4286248" y="442913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86" name="85 Rectángulo"/>
          <p:cNvSpPr/>
          <p:nvPr/>
        </p:nvSpPr>
        <p:spPr>
          <a:xfrm>
            <a:off x="4214810" y="52742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87" name="86 Rectángulo"/>
          <p:cNvSpPr/>
          <p:nvPr/>
        </p:nvSpPr>
        <p:spPr>
          <a:xfrm>
            <a:off x="5713711" y="407194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5715008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5723624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5732240" y="442913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5715008" y="528638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5715008" y="291679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707233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708094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708094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708956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708094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708956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708956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103" name="102 Rectángulo"/>
          <p:cNvSpPr/>
          <p:nvPr/>
        </p:nvSpPr>
        <p:spPr>
          <a:xfrm>
            <a:off x="7072330" y="448842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104" name="103 Rectángulo"/>
          <p:cNvSpPr/>
          <p:nvPr/>
        </p:nvSpPr>
        <p:spPr>
          <a:xfrm>
            <a:off x="8071165" y="292893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105" name="104 Rectángulo"/>
          <p:cNvSpPr/>
          <p:nvPr/>
        </p:nvSpPr>
        <p:spPr>
          <a:xfrm>
            <a:off x="8071165" y="334542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106" name="105 Rectángulo"/>
          <p:cNvSpPr/>
          <p:nvPr/>
        </p:nvSpPr>
        <p:spPr>
          <a:xfrm>
            <a:off x="8071165" y="52742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107" name="106 Rectángulo"/>
          <p:cNvSpPr/>
          <p:nvPr/>
        </p:nvSpPr>
        <p:spPr>
          <a:xfrm>
            <a:off x="8071165" y="370261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108" name="107 Rectángulo"/>
          <p:cNvSpPr/>
          <p:nvPr/>
        </p:nvSpPr>
        <p:spPr>
          <a:xfrm>
            <a:off x="8072462" y="44884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109" name="108 Rectángulo"/>
          <p:cNvSpPr/>
          <p:nvPr/>
        </p:nvSpPr>
        <p:spPr>
          <a:xfrm>
            <a:off x="8072462" y="484561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  <a:endParaRPr lang="en-US" b="1" dirty="0" smtClean="0">
              <a:solidFill>
                <a:srgbClr val="FF0000"/>
              </a:solidFill>
              <a:latin typeface="Wingdings" pitchFamily="2" charset="2"/>
            </a:endParaRPr>
          </a:p>
        </p:txBody>
      </p:sp>
      <p:sp>
        <p:nvSpPr>
          <p:cNvPr id="110" name="109 Rectángulo"/>
          <p:cNvSpPr/>
          <p:nvPr/>
        </p:nvSpPr>
        <p:spPr>
          <a:xfrm>
            <a:off x="8135284" y="407194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111" name="110 Rectángulo"/>
          <p:cNvSpPr/>
          <p:nvPr/>
        </p:nvSpPr>
        <p:spPr>
          <a:xfrm>
            <a:off x="8135284" y="564357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 DEL PROYECTO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4525963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Conseguir el serializador idóneo (rápido y liviano) para cada tipo de objeto, </a:t>
            </a:r>
            <a:r>
              <a:rPr lang="es-ES_tradnl" u="sng" dirty="0" smtClean="0"/>
              <a:t>tenga los elementos que tenga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smtClean="0"/>
              <a:t>Conseguir que el </a:t>
            </a:r>
            <a:r>
              <a:rPr lang="es-ES_tradnl" dirty="0" err="1" smtClean="0"/>
              <a:t>stream</a:t>
            </a:r>
            <a:r>
              <a:rPr lang="es-ES_tradnl" dirty="0" smtClean="0"/>
              <a:t> con la serialización tenga el formato que espera el programador. </a:t>
            </a:r>
          </a:p>
          <a:p>
            <a:endParaRPr lang="es-ES_tradnl" dirty="0"/>
          </a:p>
          <a:p>
            <a:r>
              <a:rPr lang="es-ES_tradnl" dirty="0" smtClean="0"/>
              <a:t>Añadir opciones avanzadas como atributos, otros formatos, otras funcionalidades.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ES LA APLICACIÓN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Es una aplicación </a:t>
            </a:r>
            <a:r>
              <a:rPr lang="es-ES_tradnl" dirty="0" smtClean="0"/>
              <a:t>C#, </a:t>
            </a:r>
            <a:r>
              <a:rPr lang="es-ES_tradnl" dirty="0" smtClean="0"/>
              <a:t>consta de 1.500 líneas de código en un solo archivo.</a:t>
            </a:r>
          </a:p>
          <a:p>
            <a:r>
              <a:rPr lang="es-ES_tradnl" dirty="0" smtClean="0"/>
              <a:t>Clase </a:t>
            </a:r>
            <a:r>
              <a:rPr lang="es-ES_tradnl" dirty="0" err="1" smtClean="0"/>
              <a:t>HiperSerializador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El constructor recibe un tipo (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System.Type</a:t>
            </a:r>
            <a:r>
              <a:rPr lang="es-ES_tradnl" dirty="0" smtClean="0"/>
              <a:t>) y opcionalmente un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para indicar el formato del código serializado</a:t>
            </a:r>
            <a:endParaRPr lang="es-ES_tradnl" dirty="0" smtClean="0"/>
          </a:p>
          <a:p>
            <a:pPr algn="ctr">
              <a:buNone/>
            </a:pPr>
            <a:endParaRPr lang="es-ES_tradnl" sz="16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HiperSerializer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tipo,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codificacion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= "CSV")</a:t>
            </a:r>
            <a:endParaRPr lang="es-ES_tradnl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ES LA APLICACIÓN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Genera </a:t>
            </a:r>
            <a:r>
              <a:rPr lang="es-ES_tradnl" dirty="0" smtClean="0"/>
              <a:t>un serializador al invocar al método:</a:t>
            </a:r>
          </a:p>
          <a:p>
            <a:pPr>
              <a:buNone/>
            </a:pP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getSerializer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s-ES_tradnl" dirty="0" smtClean="0"/>
          </a:p>
          <a:p>
            <a:r>
              <a:rPr lang="es-ES_tradnl" dirty="0" smtClean="0"/>
              <a:t>Como el tipo que devuelve no está definido en tiempo de compilación, se recoge en una variable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15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CÓMO ES EL SERIALIZADOR</a:t>
            </a:r>
            <a:br>
              <a:rPr lang="es-ES_tradnl" dirty="0" smtClean="0"/>
            </a:br>
            <a:r>
              <a:rPr lang="es-ES_tradnl" dirty="0" smtClean="0"/>
              <a:t>QUE GENERA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La ejecución de </a:t>
            </a:r>
            <a:r>
              <a:rPr lang="es-ES_tradnl" dirty="0" err="1" smtClean="0"/>
              <a:t>getSerializer</a:t>
            </a:r>
            <a:r>
              <a:rPr lang="es-ES_tradnl" dirty="0" smtClean="0"/>
              <a:t>() devuelve un objeto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, siendo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/>
              <a:t> el </a:t>
            </a:r>
            <a:r>
              <a:rPr lang="es-ES_tradnl" dirty="0" err="1" smtClean="0"/>
              <a:t>Type</a:t>
            </a:r>
            <a:r>
              <a:rPr lang="es-ES_tradnl" dirty="0" smtClean="0"/>
              <a:t> indicado en el constructor.</a:t>
            </a:r>
          </a:p>
          <a:p>
            <a:pPr algn="just"/>
            <a:r>
              <a:rPr lang="es-ES_tradnl" dirty="0" smtClean="0"/>
              <a:t>El objeto </a:t>
            </a:r>
            <a:r>
              <a:rPr lang="es-ES_tradnl" dirty="0" err="1" smtClean="0"/>
              <a:t>MiTipoCodec</a:t>
            </a:r>
            <a:r>
              <a:rPr lang="es-ES_tradnl" dirty="0" smtClean="0"/>
              <a:t> posee dos métodos para serializar y deserializar. Son éstos:</a:t>
            </a:r>
          </a:p>
          <a:p>
            <a:pPr>
              <a:buNone/>
            </a:pP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codificar   (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  decodificar (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obj2)</a:t>
            </a:r>
            <a:endParaRPr lang="es-ES_tradnl" dirty="0" smtClean="0"/>
          </a:p>
          <a:p>
            <a:r>
              <a:rPr lang="es-ES_tradnl" dirty="0" smtClean="0"/>
              <a:t>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 intermedio puede ser XML o CSV. 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CÓMO ES EL SERIALIZADOR</a:t>
            </a:r>
            <a:br>
              <a:rPr lang="es-ES_tradnl" dirty="0" smtClean="0"/>
            </a:br>
            <a:r>
              <a:rPr lang="es-ES_tradnl" dirty="0" smtClean="0"/>
              <a:t>QUE GENERA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3214686"/>
            <a:ext cx="8229600" cy="311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Serializar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serializador.codificar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El objeto que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deserializará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el código de “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s-ES_tradn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1800" dirty="0" smtClean="0">
                <a:latin typeface="Courier New" pitchFamily="49" charset="0"/>
                <a:cs typeface="Courier New" pitchFamily="49" charset="0"/>
              </a:rPr>
              <a:t>// Deserializar</a:t>
            </a:r>
            <a:endParaRPr lang="es-ES_trad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erializador.decodificar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obj2);</a:t>
            </a:r>
          </a:p>
          <a:p>
            <a:pPr>
              <a:buNone/>
            </a:pP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471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La instancia de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MiTipoCodec</a:t>
            </a:r>
            <a:r>
              <a:rPr lang="es-ES_tradnl" sz="3200" dirty="0" smtClean="0"/>
              <a:t>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almacenada en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serializador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nuestro serializador particular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 serializador = </a:t>
            </a: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g.getSerializer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CÓMO FUNCIONA LA APLICACIÓN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115328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El método </a:t>
            </a:r>
            <a:r>
              <a:rPr lang="es-ES_tradnl" dirty="0" err="1" smtClean="0"/>
              <a:t>getSerializer</a:t>
            </a:r>
            <a:r>
              <a:rPr lang="es-ES_tradnl" dirty="0" smtClean="0"/>
              <a:t> realiza las siguientes acciones:</a:t>
            </a:r>
          </a:p>
          <a:p>
            <a:pPr algn="just">
              <a:buNone/>
            </a:pPr>
            <a:r>
              <a:rPr lang="es-ES_tradnl" dirty="0" smtClean="0"/>
              <a:t>	- </a:t>
            </a:r>
            <a:r>
              <a:rPr lang="es-ES_tradnl" b="1" dirty="0" smtClean="0"/>
              <a:t>Genera</a:t>
            </a:r>
            <a:r>
              <a:rPr lang="es-ES_tradnl" dirty="0" smtClean="0"/>
              <a:t> el código del serializador para la clase en uso (métodos codificar y decodificar)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</a:t>
            </a:r>
            <a:r>
              <a:rPr lang="es-ES_tradnl" b="1" dirty="0" smtClean="0"/>
              <a:t>Compila</a:t>
            </a:r>
            <a:r>
              <a:rPr lang="es-ES_tradnl" dirty="0" smtClean="0"/>
              <a:t> e </a:t>
            </a:r>
            <a:r>
              <a:rPr lang="es-ES_tradnl" b="1" dirty="0" smtClean="0"/>
              <a:t>instancia</a:t>
            </a:r>
            <a:r>
              <a:rPr lang="es-ES_tradnl" dirty="0" smtClean="0"/>
              <a:t> el serializador a partir del código generado</a:t>
            </a:r>
          </a:p>
          <a:p>
            <a:pPr algn="just">
              <a:buNone/>
            </a:pPr>
            <a:r>
              <a:rPr lang="es-ES_tradnl" dirty="0" smtClean="0"/>
              <a:t>	- </a:t>
            </a:r>
            <a:r>
              <a:rPr lang="es-ES_tradnl" b="1" dirty="0" smtClean="0"/>
              <a:t>Devuelve</a:t>
            </a:r>
            <a:r>
              <a:rPr lang="es-ES_tradnl" dirty="0" smtClean="0"/>
              <a:t> la instancia en memoria del serializador en una variable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18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Compilación del serializador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1"/>
          </a:xfrm>
        </p:spPr>
        <p:txBody>
          <a:bodyPr>
            <a:normAutofit/>
          </a:bodyPr>
          <a:lstStyle/>
          <a:p>
            <a:r>
              <a:rPr lang="es-ES_tradnl" dirty="0" smtClean="0"/>
              <a:t>Se usa el espacio de nombres </a:t>
            </a:r>
            <a:r>
              <a:rPr lang="es-ES_tradnl" dirty="0" err="1" smtClean="0"/>
              <a:t>CodeDOM</a:t>
            </a:r>
            <a:endParaRPr lang="es-ES_tradnl" dirty="0" smtClean="0"/>
          </a:p>
          <a:p>
            <a:pPr>
              <a:buNone/>
            </a:pPr>
            <a:endParaRPr lang="es-ES_tradnl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ES_tradnl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ES_tradnl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>
            <a:off x="500034" y="2236011"/>
            <a:ext cx="80724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System.CodeDom.Compiler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ICodeCompiler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loCompiler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CSharpCodeProvider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CreateCompiler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loParameters.ReferencedAssemblies.Add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tipo.Assembly.Location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// Ref. al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tipo</a:t>
            </a:r>
            <a:endParaRPr lang="es-ES_tradnl" sz="2000" b="1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loParameters.GenerateInMemory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loCompiler.CompileAssemblyFromSource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loParameters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strCodigo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loAssembly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cr.CompiledAssembly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loAssembly.CreateInstance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Serializer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." 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tipo.Name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+ "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Codec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RESUMEN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Hay muchos serializadores, con sus ventajas y desventajas, válidos para serializar unos tipos de datos y no para otros.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Generan código serializado para ser almacenado y/o transportado en diversos formatos y contextos.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generateSerializer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5"/>
          </a:xfrm>
        </p:spPr>
        <p:txBody>
          <a:bodyPr>
            <a:normAutofit/>
          </a:bodyPr>
          <a:lstStyle/>
          <a:p>
            <a:pPr algn="just"/>
            <a:r>
              <a:rPr lang="es-ES_tradnl" sz="3000" dirty="0" smtClean="0"/>
              <a:t>Se genera el código de una clase para cada clase que haya en el tipo original, salvo predefinidas.</a:t>
            </a:r>
          </a:p>
          <a:p>
            <a:pPr algn="just"/>
            <a:r>
              <a:rPr lang="es-ES_tradnl" sz="3000" dirty="0" smtClean="0"/>
              <a:t>Cada tipo que va apareciendo, se añade a un </a:t>
            </a:r>
            <a:r>
              <a:rPr lang="es-ES_tradnl" sz="3000" dirty="0" err="1" smtClean="0"/>
              <a:t>Dictionary</a:t>
            </a:r>
            <a:r>
              <a:rPr lang="es-ES_tradnl" sz="3000" dirty="0" smtClean="0"/>
              <a:t> con todas las clases a generar, 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s-ES_tradnl" sz="3000" dirty="0" smtClean="0"/>
              <a:t>.</a:t>
            </a:r>
          </a:p>
          <a:p>
            <a:endParaRPr lang="es-ES_tradnl" sz="3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20</a:t>
            </a:fld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>
            <a:off x="857224" y="3918900"/>
            <a:ext cx="7572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 clases;</a:t>
            </a:r>
          </a:p>
          <a:p>
            <a:pPr>
              <a:buNone/>
            </a:pP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lases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clases.Count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this.generateClass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();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generateClass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/>
          <a:lstStyle/>
          <a:p>
            <a:r>
              <a:rPr lang="es-ES_tradnl" dirty="0" smtClean="0"/>
              <a:t>Para cada tipo a procesar se genera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con esta estructura: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21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71472" y="3000372"/>
            <a:ext cx="8318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/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generateClass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_tradnl" dirty="0" smtClean="0"/>
              <a:t>Se recogen los elementos del tipo a serializar con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GetMembers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s-ES_tradnl" dirty="0" smtClean="0"/>
              <a:t>. </a:t>
            </a:r>
          </a:p>
          <a:p>
            <a:pPr algn="just"/>
            <a:r>
              <a:rPr lang="es-ES_tradnl" dirty="0" smtClean="0"/>
              <a:t>Para cada elemento, se genera su parte del código de los métodos 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codificar </a:t>
            </a:r>
            <a:r>
              <a:rPr lang="es-ES_tradnl" dirty="0" smtClean="0"/>
              <a:t>y 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decodificar</a:t>
            </a:r>
            <a:r>
              <a:rPr lang="es-ES_tradnl" dirty="0" smtClean="0"/>
              <a:t>, dentro del método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().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22</a:t>
            </a:fld>
            <a:endParaRPr lang="es-ES_tradnl"/>
          </a:p>
        </p:txBody>
      </p:sp>
      <p:sp>
        <p:nvSpPr>
          <p:cNvPr id="8" name="7 CuadroTexto"/>
          <p:cNvSpPr txBox="1"/>
          <p:nvPr/>
        </p:nvSpPr>
        <p:spPr>
          <a:xfrm>
            <a:off x="857224" y="4000504"/>
            <a:ext cx="75713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MemberInfo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[] miembros =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tipo.GetMembers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flags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MemberInfo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miembro in miembros){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(tipo, nombre);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72005"/>
          </a:xfrm>
        </p:spPr>
        <p:txBody>
          <a:bodyPr>
            <a:normAutofit lnSpcReduction="10000"/>
          </a:bodyPr>
          <a:lstStyle/>
          <a:p>
            <a:pPr algn="just"/>
            <a:r>
              <a:rPr lang="es-ES_tradnl" dirty="0" smtClean="0"/>
              <a:t>Se genera el código según el tipo, si es primitivo, </a:t>
            </a:r>
            <a:r>
              <a:rPr lang="es-ES_tradnl" dirty="0" err="1" smtClean="0"/>
              <a:t>String</a:t>
            </a:r>
            <a:r>
              <a:rPr lang="es-ES_tradnl" dirty="0" smtClean="0"/>
              <a:t>, </a:t>
            </a:r>
            <a:r>
              <a:rPr lang="es-ES_tradnl" dirty="0" err="1" smtClean="0"/>
              <a:t>Array</a:t>
            </a:r>
            <a:r>
              <a:rPr lang="es-ES_tradnl" dirty="0" smtClean="0"/>
              <a:t>, </a:t>
            </a:r>
            <a:r>
              <a:rPr lang="es-ES_tradnl" dirty="0" err="1" smtClean="0"/>
              <a:t>Ilist</a:t>
            </a:r>
            <a:r>
              <a:rPr lang="es-ES_tradnl" dirty="0" smtClean="0"/>
              <a:t>, </a:t>
            </a:r>
            <a:r>
              <a:rPr lang="es-ES_tradnl" dirty="0" err="1" smtClean="0"/>
              <a:t>Dictionary</a:t>
            </a:r>
            <a:r>
              <a:rPr lang="es-ES_tradnl" dirty="0" smtClean="0"/>
              <a:t>, etc. </a:t>
            </a:r>
          </a:p>
          <a:p>
            <a:pPr algn="just"/>
            <a:r>
              <a:rPr lang="es-ES_tradnl" dirty="0" smtClean="0"/>
              <a:t>Se genera a la vez el código para serializar y para deserializar. </a:t>
            </a:r>
          </a:p>
          <a:p>
            <a:pPr algn="just"/>
            <a:r>
              <a:rPr lang="es-ES_tradnl" dirty="0" smtClean="0"/>
              <a:t>En caso de tipos definidos por el programador, se invoca a su serializador particular</a:t>
            </a:r>
          </a:p>
          <a:p>
            <a:pPr algn="just"/>
            <a:r>
              <a:rPr lang="es-ES_tradnl" dirty="0" smtClean="0"/>
              <a:t>Éste se habrá generado también, ya que el tipo está en el </a:t>
            </a:r>
            <a:r>
              <a:rPr lang="es-ES_tradnl" dirty="0" err="1" smtClean="0"/>
              <a:t>Dictionary</a:t>
            </a:r>
            <a:r>
              <a:rPr lang="es-ES_tradnl" dirty="0" smtClean="0"/>
              <a:t> clases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24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1285852" y="3286124"/>
            <a:ext cx="5929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v1;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v2;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/>
          <a:lstStyle/>
          <a:p>
            <a:r>
              <a:rPr lang="es-ES_tradnl" dirty="0" smtClean="0"/>
              <a:t>Ejemplo de generación del serializador para esta clase con dos elementos: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25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00034" y="2000240"/>
            <a:ext cx="83582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texto = new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(obj.v1.ToString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(obj.v2.ToString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texto.toString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c,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  Queue&lt;string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elementos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new Queue&lt;string&gt;( 	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c.Split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(','));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Int32.Parse(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685791"/>
          </a:xfrm>
        </p:spPr>
        <p:txBody>
          <a:bodyPr>
            <a:normAutofit fontScale="92500"/>
          </a:bodyPr>
          <a:lstStyle/>
          <a:p>
            <a:r>
              <a:rPr lang="es-ES_tradnl" dirty="0" smtClean="0"/>
              <a:t>Código del serializador generado para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/>
              <a:t>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CÓDIGO GENERADO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La forma de instanciar la clase </a:t>
            </a:r>
            <a:r>
              <a:rPr lang="es-ES_tradnl" b="1" dirty="0" err="1" smtClean="0"/>
              <a:t>serializadora</a:t>
            </a:r>
            <a:endParaRPr lang="es-ES_tradnl" dirty="0" smtClean="0"/>
          </a:p>
          <a:p>
            <a:r>
              <a:rPr lang="es-ES_tradnl" dirty="0" smtClean="0"/>
              <a:t>En tiempo de </a:t>
            </a:r>
            <a:r>
              <a:rPr lang="es-ES_tradnl" b="1" dirty="0" smtClean="0"/>
              <a:t>ejecución</a:t>
            </a:r>
            <a:r>
              <a:rPr lang="es-ES_tradnl" dirty="0" smtClean="0"/>
              <a:t> se genera el código de la clase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, se compila y se instancia un objeto ese tipo.</a:t>
            </a:r>
          </a:p>
          <a:p>
            <a:r>
              <a:rPr lang="es-ES_tradnl" dirty="0" smtClean="0"/>
              <a:t>Como el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 no existe en tiempo de compilación, la única posibilidad válida para recoger esa instancia es asignarla a una variable de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Serializador de clases que contienen clases</a:t>
            </a:r>
            <a:endParaRPr lang="es-ES_tradnl" dirty="0" smtClean="0"/>
          </a:p>
          <a:p>
            <a:r>
              <a:rPr lang="es-ES_tradnl" dirty="0" smtClean="0"/>
              <a:t>Una clase que contiene dentro otras clases tiene que generar recursivamente tantos serializadores como clases, y aplicarlos.</a:t>
            </a:r>
          </a:p>
          <a:p>
            <a:r>
              <a:rPr lang="es-ES_tradnl" dirty="0" smtClean="0"/>
              <a:t>La aplicación tiene que “contabilizar” las clases que existen, y generar el código de cada serializador para que estén todos al compilar.</a:t>
            </a:r>
          </a:p>
          <a:p>
            <a:r>
              <a:rPr lang="es-ES_tradnl" dirty="0" smtClean="0"/>
              <a:t>Se utiliza un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dirty="0" smtClean="0"/>
              <a:t> para aglutinar clases.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28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 define el contenedor de todos los serializadores: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static Dictionary&lt;Type,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Object&gt;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clases 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&gt;();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/>
              <a:t>Para la clase inicial, se añade una entrada vacía al </a:t>
            </a:r>
            <a:r>
              <a:rPr lang="es-ES_tradnl" dirty="0" err="1" smtClean="0"/>
              <a:t>Dictionary</a:t>
            </a:r>
            <a:r>
              <a:rPr lang="es-ES_tradnl" dirty="0" smtClean="0"/>
              <a:t>, con 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/>
              <a:t> como clave. </a:t>
            </a:r>
          </a:p>
          <a:p>
            <a:pPr>
              <a:buNone/>
            </a:pPr>
            <a:r>
              <a:rPr lang="es-ES_tradnl" dirty="0"/>
              <a:t> </a:t>
            </a:r>
            <a:r>
              <a:rPr lang="es-ES_tradnl" dirty="0" smtClean="0"/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RESUMEN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b="1" dirty="0" err="1" smtClean="0"/>
              <a:t>HiperSerializer</a:t>
            </a:r>
            <a:r>
              <a:rPr lang="es-ES_tradnl" dirty="0" smtClean="0"/>
              <a:t> es una pequeña aplicación que </a:t>
            </a:r>
            <a:r>
              <a:rPr lang="es-ES_tradnl" b="1" dirty="0" smtClean="0"/>
              <a:t>genera</a:t>
            </a:r>
            <a:r>
              <a:rPr lang="es-ES_tradnl" dirty="0" smtClean="0"/>
              <a:t> un programa serializador particular para una determinada clase.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La serialización con este programa tiene unas características que </a:t>
            </a:r>
            <a:r>
              <a:rPr lang="es-ES_tradnl" b="1" dirty="0" smtClean="0"/>
              <a:t>mejoran</a:t>
            </a:r>
            <a:r>
              <a:rPr lang="es-ES_tradnl" dirty="0" smtClean="0"/>
              <a:t> las que pueden ofrecer otros serializadores del mercado.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600201"/>
            <a:ext cx="8643998" cy="4525963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Si durante la creación de la clase se detecta otra clase interna, se añade una nueva entrada a clases para ese tipo.</a:t>
            </a:r>
          </a:p>
          <a:p>
            <a:pPr>
              <a:buNone/>
            </a:pP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clases.ContainsKey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(tipo)) 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(tipo,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s-ES_tradnl" sz="2400" dirty="0" smtClean="0"/>
          </a:p>
          <a:p>
            <a:r>
              <a:rPr lang="es-ES_tradnl" dirty="0" smtClean="0"/>
              <a:t>Se generarán tantas clases </a:t>
            </a:r>
            <a:r>
              <a:rPr lang="es-ES_tradnl" dirty="0" err="1" smtClean="0"/>
              <a:t>serializadoras</a:t>
            </a:r>
            <a:r>
              <a:rPr lang="es-ES_tradnl" dirty="0" smtClean="0"/>
              <a:t> como tipos contenga el </a:t>
            </a:r>
            <a:r>
              <a:rPr lang="es-ES_tradnl" dirty="0" err="1" smtClean="0"/>
              <a:t>Dictionary</a:t>
            </a:r>
            <a:r>
              <a:rPr lang="es-ES_tradnl" dirty="0" smtClean="0"/>
              <a:t> antes de compilarlo todo.</a:t>
            </a:r>
            <a:endParaRPr lang="es-ES_tradnl" dirty="0"/>
          </a:p>
          <a:p>
            <a:pPr>
              <a:buNone/>
            </a:pPr>
            <a:r>
              <a:rPr lang="es-ES_tradnl" sz="2000" dirty="0" smtClean="0"/>
              <a:t>	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clases.Count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; i++) 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KeyValuePair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&gt; par =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clases.ElementAt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>
              <a:buNone/>
            </a:pP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this.generateEncodeAndDecodeMethods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s-ES_tradnl" sz="21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ES_tradnl" sz="1900" dirty="0" smtClean="0"/>
          </a:p>
          <a:p>
            <a:pPr>
              <a:buNone/>
            </a:pPr>
            <a:endParaRPr lang="es-ES_tradnl" sz="1900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MEJORAS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>
            <a:normAutofit/>
          </a:bodyPr>
          <a:lstStyle/>
          <a:p>
            <a:r>
              <a:rPr lang="es-ES_tradnl" dirty="0" smtClean="0"/>
              <a:t>En un principio la aplicación iba creando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en un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Posteriormente se cambió por el tipo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, más eficiente para el uso que le hemos dado.</a:t>
            </a:r>
          </a:p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 es mejor para concatenar porciones de texto una tras otra, que es lo que hace la aplicación con el código de la clase.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31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32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785786" y="1285860"/>
            <a:ext cx="7858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3200" dirty="0" smtClean="0"/>
              <a:t>Se comparan los tiempos de ejecución de 10.000 serializaciones y </a:t>
            </a:r>
            <a:r>
              <a:rPr lang="es-ES_tradnl" sz="3200" dirty="0" err="1" smtClean="0"/>
              <a:t>deserializaciones</a:t>
            </a:r>
            <a:r>
              <a:rPr lang="es-ES_tradnl" sz="3200" dirty="0" smtClean="0"/>
              <a:t> de cada clase de prueba.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La prueba se ha realizado con todos los serializadores estudiados durante el proyecto.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Los dos últimos resultados son los de nuestros serializadores, en formato XML y CSV.</a:t>
            </a:r>
            <a:endParaRPr lang="es-ES_tradn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33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357298"/>
          <a:ext cx="8286808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34</a:t>
            </a:fld>
            <a:endParaRPr lang="es-ES_tradnl"/>
          </a:p>
        </p:txBody>
      </p:sp>
      <p:graphicFrame>
        <p:nvGraphicFramePr>
          <p:cNvPr id="8" name="7 Gráfico"/>
          <p:cNvGraphicFramePr/>
          <p:nvPr/>
        </p:nvGraphicFramePr>
        <p:xfrm>
          <a:off x="500034" y="1285860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35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36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05547"/>
          <a:ext cx="8286808" cy="5009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37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38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39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85860"/>
          <a:ext cx="8286808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RESUMEN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_tradnl" dirty="0" smtClean="0"/>
              <a:t>Además, con esta aplicación se pueden añadir características adicionales a los serializadores que genera: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Admiten el uso de atributos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Distintos formatos del código serializado</a:t>
            </a:r>
          </a:p>
          <a:p>
            <a:pPr algn="just">
              <a:buNone/>
            </a:pPr>
            <a:r>
              <a:rPr lang="es-ES_tradnl" dirty="0" smtClean="0"/>
              <a:t>		(CSV, XML, </a:t>
            </a:r>
            <a:r>
              <a:rPr lang="es-ES_tradnl" dirty="0" err="1" smtClean="0"/>
              <a:t>Json</a:t>
            </a:r>
            <a:r>
              <a:rPr lang="es-ES_tradnl" dirty="0" smtClean="0"/>
              <a:t>, binario, etc.)</a:t>
            </a:r>
          </a:p>
          <a:p>
            <a:pPr algn="just">
              <a:buNone/>
            </a:pPr>
            <a:r>
              <a:rPr lang="es-ES_tradnl" dirty="0" smtClean="0"/>
              <a:t>	- Otras funcionalidades a través de plug-ins: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Formatos de salida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Otras aplicaciones distintas a la serialización</a:t>
            </a: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40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5" y="1214422"/>
          <a:ext cx="8215371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41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42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43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071546"/>
          <a:ext cx="828680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44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45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46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RESUMEN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3047"/>
          </a:xfrm>
        </p:spPr>
        <p:txBody>
          <a:bodyPr>
            <a:normAutofit/>
          </a:bodyPr>
          <a:lstStyle/>
          <a:p>
            <a:pPr algn="just"/>
            <a:r>
              <a:rPr lang="es-ES_tradnl" dirty="0" err="1" smtClean="0"/>
              <a:t>HiperSerializer</a:t>
            </a:r>
            <a:r>
              <a:rPr lang="es-ES_tradnl" dirty="0" smtClean="0"/>
              <a:t> es un </a:t>
            </a:r>
            <a:r>
              <a:rPr lang="es-ES_tradnl" b="1" dirty="0" smtClean="0"/>
              <a:t>generador</a:t>
            </a:r>
            <a:r>
              <a:rPr lang="es-ES_tradnl" dirty="0" smtClean="0"/>
              <a:t> de programas serializadores particulares de alto rendimiento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SERIALIZACIÓN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SERIALIZACIÓN: 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que convierte los datos de un objeto en un </a:t>
            </a:r>
            <a:r>
              <a:rPr lang="es-ES_tradnl" dirty="0" err="1" smtClean="0"/>
              <a:t>stream</a:t>
            </a:r>
            <a:r>
              <a:rPr lang="es-ES_tradnl" dirty="0" smtClean="0"/>
              <a:t> para almacenarlo o distribuirlo.</a:t>
            </a:r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DESERIALIZACIÓN: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inverso que regenera el objeto a partir del </a:t>
            </a:r>
            <a:r>
              <a:rPr lang="es-ES_tradnl" dirty="0" err="1" smtClean="0"/>
              <a:t>stream</a:t>
            </a:r>
            <a:r>
              <a:rPr lang="es-ES_tradnl" dirty="0" smtClean="0"/>
              <a:t> con sus datos.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FACTORES A TENER EN CUENTA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457200" y="1600201"/>
            <a:ext cx="8229600" cy="15430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posible.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FACTORES A TENER EN CUENTA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57200" y="1600201"/>
            <a:ext cx="8229600" cy="2971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posible.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TAMAÑO DEL STREAM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Para distribuir, cuanto más liviano, más reducido sea el tamaño del </a:t>
            </a:r>
            <a:r>
              <a:rPr kumimoji="0" lang="es-ES_tradnl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</a:t>
            </a: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mejor.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FACTORES A TENER EN CUENTA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4500571"/>
            <a:ext cx="8229600" cy="1500197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APLICABILIDAD</a:t>
            </a:r>
          </a:p>
          <a:p>
            <a:pPr>
              <a:buNone/>
            </a:pPr>
            <a:r>
              <a:rPr lang="es-ES_tradnl" dirty="0" smtClean="0"/>
              <a:t>	Disponibilidad para serializar cualquier elemento del objeto (</a:t>
            </a:r>
            <a:r>
              <a:rPr lang="es-ES_tradnl" dirty="0" err="1" smtClean="0"/>
              <a:t>arrays</a:t>
            </a:r>
            <a:r>
              <a:rPr lang="es-ES_tradnl" dirty="0" smtClean="0"/>
              <a:t> multidimensionales, genéricos)</a:t>
            </a:r>
          </a:p>
          <a:p>
            <a:endParaRPr lang="es-ES_tradnl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57200" y="1600201"/>
            <a:ext cx="8229600" cy="2971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posible.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TAMAÑO DEL STREAM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Para distribuir, cuanto más liviano, más reducido sea el tamaño del </a:t>
            </a:r>
            <a:r>
              <a:rPr kumimoji="0" lang="es-ES_tradnl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</a:t>
            </a: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mejor.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7426</TotalTime>
  <Words>1691</Words>
  <Application>Microsoft Office PowerPoint</Application>
  <PresentationFormat>Presentación en pantalla (4:3)</PresentationFormat>
  <Paragraphs>434</Paragraphs>
  <Slides>47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47</vt:i4>
      </vt:variant>
    </vt:vector>
  </HeadingPairs>
  <TitlesOfParts>
    <vt:vector size="49" baseType="lpstr">
      <vt:lpstr>Tema de Office</vt:lpstr>
      <vt:lpstr>Diseño personalizado</vt:lpstr>
      <vt:lpstr>HiperSerializer</vt:lpstr>
      <vt:lpstr>RESUMEN</vt:lpstr>
      <vt:lpstr>RESUMEN</vt:lpstr>
      <vt:lpstr>RESUMEN</vt:lpstr>
      <vt:lpstr>RESUMEN</vt:lpstr>
      <vt:lpstr>SERIALIZACIÓN</vt:lpstr>
      <vt:lpstr>FACTORES A TENER EN CUENTA</vt:lpstr>
      <vt:lpstr>FACTORES A TENER EN CUENTA</vt:lpstr>
      <vt:lpstr>FACTORES A TENER EN CUENTA</vt:lpstr>
      <vt:lpstr>Otros serializadores</vt:lpstr>
      <vt:lpstr>Otros serializadores</vt:lpstr>
      <vt:lpstr>Otros serializadores</vt:lpstr>
      <vt:lpstr>OBJETIVO DEL PROYECTO</vt:lpstr>
      <vt:lpstr>CÓMO ES LA APLICACIÓN</vt:lpstr>
      <vt:lpstr>CÓMO ES LA APLICACIÓN</vt:lpstr>
      <vt:lpstr>CÓMO ES EL SERIALIZADOR QUE GENERA</vt:lpstr>
      <vt:lpstr>CÓMO ES EL SERIALIZADOR QUE GENERA</vt:lpstr>
      <vt:lpstr>CÓMO FUNCIONA LA APLICACIÓN</vt:lpstr>
      <vt:lpstr>Compilación del serializador</vt:lpstr>
      <vt:lpstr>Generación del código generateSerializer()</vt:lpstr>
      <vt:lpstr>Generación del código generateClass()</vt:lpstr>
      <vt:lpstr>Generación del código generateClass()</vt:lpstr>
      <vt:lpstr>Generación del código getValue()</vt:lpstr>
      <vt:lpstr>Ejemplo de generación de código</vt:lpstr>
      <vt:lpstr>Ejemplo de generación de código</vt:lpstr>
      <vt:lpstr>CÓDIGO GENERADO</vt:lpstr>
      <vt:lpstr>PROBLEMAS ENCONTRADOS</vt:lpstr>
      <vt:lpstr>PROBLEMAS ENCONTRADOS</vt:lpstr>
      <vt:lpstr>PROBLEMAS ENCONTRADOS</vt:lpstr>
      <vt:lpstr>PROBLEMAS ENCONTRADOS</vt:lpstr>
      <vt:lpstr>MEJORAS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Diapositiva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Victor</dc:creator>
  <cp:lastModifiedBy>Victor</cp:lastModifiedBy>
  <cp:revision>165</cp:revision>
  <dcterms:created xsi:type="dcterms:W3CDTF">2015-06-16T17:39:47Z</dcterms:created>
  <dcterms:modified xsi:type="dcterms:W3CDTF">2015-06-26T00:31:40Z</dcterms:modified>
</cp:coreProperties>
</file>