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12"/>
  </p:notesMasterIdLst>
  <p:handoutMasterIdLst>
    <p:handoutMasterId r:id="rId113"/>
  </p:handoutMasterIdLst>
  <p:sldIdLst>
    <p:sldId id="256" r:id="rId3"/>
    <p:sldId id="268" r:id="rId4"/>
    <p:sldId id="428" r:id="rId5"/>
    <p:sldId id="311" r:id="rId6"/>
    <p:sldId id="360" r:id="rId7"/>
    <p:sldId id="370" r:id="rId8"/>
    <p:sldId id="371" r:id="rId9"/>
    <p:sldId id="378" r:id="rId10"/>
    <p:sldId id="386" r:id="rId11"/>
    <p:sldId id="367" r:id="rId12"/>
    <p:sldId id="382" r:id="rId13"/>
    <p:sldId id="366" r:id="rId14"/>
    <p:sldId id="392" r:id="rId15"/>
    <p:sldId id="390" r:id="rId16"/>
    <p:sldId id="364" r:id="rId17"/>
    <p:sldId id="363" r:id="rId18"/>
    <p:sldId id="393" r:id="rId19"/>
    <p:sldId id="395" r:id="rId20"/>
    <p:sldId id="394" r:id="rId21"/>
    <p:sldId id="400" r:id="rId22"/>
    <p:sldId id="401" r:id="rId23"/>
    <p:sldId id="402" r:id="rId24"/>
    <p:sldId id="265" r:id="rId25"/>
    <p:sldId id="266" r:id="rId26"/>
    <p:sldId id="267" r:id="rId27"/>
    <p:sldId id="306" r:id="rId28"/>
    <p:sldId id="317" r:id="rId29"/>
    <p:sldId id="316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22" r:id="rId43"/>
    <p:sldId id="423" r:id="rId44"/>
    <p:sldId id="424" r:id="rId45"/>
    <p:sldId id="323" r:id="rId46"/>
    <p:sldId id="425" r:id="rId47"/>
    <p:sldId id="429" r:id="rId48"/>
    <p:sldId id="430" r:id="rId49"/>
    <p:sldId id="326" r:id="rId50"/>
    <p:sldId id="325" r:id="rId51"/>
    <p:sldId id="327" r:id="rId52"/>
    <p:sldId id="328" r:id="rId53"/>
    <p:sldId id="329" r:id="rId54"/>
    <p:sldId id="426" r:id="rId55"/>
    <p:sldId id="431" r:id="rId56"/>
    <p:sldId id="432" r:id="rId57"/>
    <p:sldId id="433" r:id="rId58"/>
    <p:sldId id="434" r:id="rId59"/>
    <p:sldId id="435" r:id="rId60"/>
    <p:sldId id="436" r:id="rId61"/>
    <p:sldId id="437" r:id="rId62"/>
    <p:sldId id="438" r:id="rId63"/>
    <p:sldId id="439" r:id="rId64"/>
    <p:sldId id="427" r:id="rId65"/>
    <p:sldId id="421" r:id="rId66"/>
    <p:sldId id="331" r:id="rId67"/>
    <p:sldId id="332" r:id="rId68"/>
    <p:sldId id="415" r:id="rId69"/>
    <p:sldId id="416" r:id="rId70"/>
    <p:sldId id="417" r:id="rId71"/>
    <p:sldId id="418" r:id="rId72"/>
    <p:sldId id="419" r:id="rId73"/>
    <p:sldId id="420" r:id="rId74"/>
    <p:sldId id="333" r:id="rId75"/>
    <p:sldId id="335" r:id="rId76"/>
    <p:sldId id="336" r:id="rId77"/>
    <p:sldId id="271" r:id="rId78"/>
    <p:sldId id="345" r:id="rId79"/>
    <p:sldId id="347" r:id="rId80"/>
    <p:sldId id="348" r:id="rId81"/>
    <p:sldId id="349" r:id="rId82"/>
    <p:sldId id="350" r:id="rId83"/>
    <p:sldId id="351" r:id="rId84"/>
    <p:sldId id="330" r:id="rId85"/>
    <p:sldId id="346" r:id="rId86"/>
    <p:sldId id="376" r:id="rId87"/>
    <p:sldId id="396" r:id="rId88"/>
    <p:sldId id="397" r:id="rId89"/>
    <p:sldId id="398" r:id="rId90"/>
    <p:sldId id="399" r:id="rId91"/>
    <p:sldId id="274" r:id="rId92"/>
    <p:sldId id="284" r:id="rId93"/>
    <p:sldId id="285" r:id="rId94"/>
    <p:sldId id="289" r:id="rId95"/>
    <p:sldId id="308" r:id="rId96"/>
    <p:sldId id="309" r:id="rId97"/>
    <p:sldId id="276" r:id="rId98"/>
    <p:sldId id="275" r:id="rId99"/>
    <p:sldId id="279" r:id="rId100"/>
    <p:sldId id="280" r:id="rId101"/>
    <p:sldId id="278" r:id="rId102"/>
    <p:sldId id="305" r:id="rId103"/>
    <p:sldId id="36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9427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2849.3333333333694</c:v>
                </c:pt>
                <c:pt idx="5">
                  <c:v>1665.3333333333223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110427136"/>
        <c:axId val="110342912"/>
      </c:barChart>
      <c:catAx>
        <c:axId val="1104271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342912"/>
        <c:crosses val="autoZero"/>
        <c:auto val="1"/>
        <c:lblAlgn val="ctr"/>
        <c:lblOffset val="100"/>
      </c:catAx>
      <c:valAx>
        <c:axId val="1103429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427136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3775.6666666666433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91996928"/>
        <c:axId val="91998464"/>
      </c:barChart>
      <c:catAx>
        <c:axId val="919969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98464"/>
        <c:crosses val="autoZero"/>
        <c:auto val="1"/>
        <c:lblAlgn val="ctr"/>
        <c:lblOffset val="100"/>
      </c:catAx>
      <c:valAx>
        <c:axId val="919984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96928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3775.6666666666433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92027520"/>
        <c:axId val="92041600"/>
      </c:barChart>
      <c:catAx>
        <c:axId val="920275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41600"/>
        <c:crosses val="autoZero"/>
        <c:auto val="1"/>
        <c:lblAlgn val="ctr"/>
        <c:lblOffset val="100"/>
      </c:catAx>
      <c:valAx>
        <c:axId val="920416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27520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92073984"/>
        <c:axId val="92075520"/>
      </c:barChart>
      <c:catAx>
        <c:axId val="920739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75520"/>
        <c:crosses val="autoZero"/>
        <c:auto val="1"/>
        <c:lblAlgn val="ctr"/>
        <c:lblOffset val="100"/>
      </c:catAx>
      <c:valAx>
        <c:axId val="920755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73984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91923584"/>
        <c:axId val="91925120"/>
      </c:barChart>
      <c:catAx>
        <c:axId val="919235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25120"/>
        <c:crosses val="autoZero"/>
        <c:auto val="1"/>
        <c:lblAlgn val="ctr"/>
        <c:lblOffset val="100"/>
      </c:catAx>
      <c:valAx>
        <c:axId val="919251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23584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1561.3333333333242</c:v>
                </c:pt>
                <c:pt idx="5">
                  <c:v>1466.8333333333242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92080384"/>
        <c:axId val="92110848"/>
      </c:barChart>
      <c:catAx>
        <c:axId val="920803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110848"/>
        <c:crosses val="autoZero"/>
        <c:auto val="1"/>
        <c:lblAlgn val="ctr"/>
        <c:lblOffset val="100"/>
      </c:catAx>
      <c:valAx>
        <c:axId val="921108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80384"/>
        <c:crosses val="autoZero"/>
        <c:crossBetween val="between"/>
      </c:valAx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92118400"/>
        <c:axId val="92144768"/>
      </c:barChart>
      <c:catAx>
        <c:axId val="921184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144768"/>
        <c:crosses val="autoZero"/>
        <c:auto val="1"/>
        <c:lblAlgn val="ctr"/>
        <c:lblOffset val="100"/>
      </c:catAx>
      <c:valAx>
        <c:axId val="921447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11840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110612864"/>
        <c:axId val="110614400"/>
      </c:barChart>
      <c:catAx>
        <c:axId val="1106128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614400"/>
        <c:crosses val="autoZero"/>
        <c:auto val="1"/>
        <c:lblAlgn val="ctr"/>
        <c:lblOffset val="100"/>
      </c:catAx>
      <c:valAx>
        <c:axId val="1106144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612864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1075.3333333333226</c:v>
                </c:pt>
                <c:pt idx="5">
                  <c:v>1077.3333333333226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110683648"/>
        <c:axId val="110685184"/>
      </c:barChart>
      <c:catAx>
        <c:axId val="11068364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685184"/>
        <c:crosses val="autoZero"/>
        <c:auto val="1"/>
        <c:lblAlgn val="ctr"/>
        <c:lblOffset val="100"/>
      </c:catAx>
      <c:valAx>
        <c:axId val="1106851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683648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110754432"/>
        <c:axId val="110768512"/>
      </c:barChart>
      <c:catAx>
        <c:axId val="1107544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768512"/>
        <c:crosses val="autoZero"/>
        <c:auto val="1"/>
        <c:lblAlgn val="ctr"/>
        <c:lblOffset val="100"/>
      </c:catAx>
      <c:valAx>
        <c:axId val="1107685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754432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110788608"/>
        <c:axId val="110790144"/>
      </c:barChart>
      <c:catAx>
        <c:axId val="1107886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790144"/>
        <c:crosses val="autoZero"/>
        <c:auto val="1"/>
        <c:lblAlgn val="ctr"/>
        <c:lblOffset val="100"/>
      </c:catAx>
      <c:valAx>
        <c:axId val="1107901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0788608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49095808"/>
        <c:axId val="49097344"/>
      </c:barChart>
      <c:catAx>
        <c:axId val="490958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49097344"/>
        <c:crosses val="autoZero"/>
        <c:auto val="1"/>
        <c:lblAlgn val="ctr"/>
        <c:lblOffset val="100"/>
      </c:catAx>
      <c:valAx>
        <c:axId val="490973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4909580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111143168"/>
        <c:axId val="50274304"/>
      </c:barChart>
      <c:catAx>
        <c:axId val="1111431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50274304"/>
        <c:crosses val="autoZero"/>
        <c:auto val="1"/>
        <c:lblAlgn val="ctr"/>
        <c:lblOffset val="100"/>
      </c:catAx>
      <c:valAx>
        <c:axId val="502743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1143168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86738816"/>
        <c:axId val="86740352"/>
      </c:barChart>
      <c:catAx>
        <c:axId val="867388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86740352"/>
        <c:crosses val="autoZero"/>
        <c:auto val="1"/>
        <c:lblAlgn val="ctr"/>
        <c:lblOffset val="100"/>
      </c:catAx>
      <c:valAx>
        <c:axId val="867403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86738816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86764544"/>
        <c:axId val="91972352"/>
      </c:barChart>
      <c:catAx>
        <c:axId val="867645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72352"/>
        <c:crosses val="autoZero"/>
        <c:auto val="1"/>
        <c:lblAlgn val="ctr"/>
        <c:lblOffset val="100"/>
      </c:catAx>
      <c:valAx>
        <c:axId val="919723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86764544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/>
      <dgm:spPr/>
      <dgm:t>
        <a:bodyPr/>
        <a:lstStyle/>
        <a:p>
          <a:endParaRPr lang="es-ES_tradnl"/>
        </a:p>
      </dgm:t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/>
      <dgm:spPr/>
      <dgm:t>
        <a:bodyPr/>
        <a:lstStyle/>
        <a:p>
          <a:endParaRPr lang="es-ES_tradnl"/>
        </a:p>
      </dgm:t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F0B709C5-06BE-4BFB-A610-2290C155B590}" type="presOf" srcId="{ED525C6C-9E4C-4378-A15C-AEEC2B090889}" destId="{85DBCFDA-79B9-4A88-88DA-EBF10DDA2BD3}" srcOrd="0" destOrd="0" presId="urn:microsoft.com/office/officeart/2005/8/layout/hProcess4"/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7FCB3AE1-EDC2-43DA-B8EF-0B1F56556F22}" type="presOf" srcId="{448F20D6-4AB6-4862-89B2-C83C80ED0DEE}" destId="{EB6F3381-68D5-485C-85D3-C513743C5D94}" srcOrd="0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D30DD3C8-8564-4E36-AB5A-F6532C3E7E46}" type="presOf" srcId="{48B09E73-43FF-4EC9-A639-7340904A26EB}" destId="{FAA70574-7B31-49F3-988E-E21D99548A72}" srcOrd="1" destOrd="1" presId="urn:microsoft.com/office/officeart/2005/8/layout/hProcess4"/>
    <dgm:cxn modelId="{5EB7DD65-5558-43C0-A1BD-D21719DD9D93}" type="presOf" srcId="{448F20D6-4AB6-4862-89B2-C83C80ED0DEE}" destId="{2D94D1A2-3963-4E7A-B9BB-667EDD16CDE6}" srcOrd="1" destOrd="0" presId="urn:microsoft.com/office/officeart/2005/8/layout/hProcess4"/>
    <dgm:cxn modelId="{18FE6D78-117F-4A28-880F-383625BEA9B2}" type="presOf" srcId="{48B09E73-43FF-4EC9-A639-7340904A26EB}" destId="{0125900E-27ED-4C02-A2C4-060505934934}" srcOrd="0" destOrd="1" presId="urn:microsoft.com/office/officeart/2005/8/layout/hProcess4"/>
    <dgm:cxn modelId="{731EF781-D69C-4940-9349-D8F866653FA0}" type="presOf" srcId="{AE978DA4-7D67-4E60-9C94-D4814F1E20D4}" destId="{DE78A322-13F6-4B53-BD88-6FAA8E691B9C}" srcOrd="0" destOrd="0" presId="urn:microsoft.com/office/officeart/2005/8/layout/hProcess4"/>
    <dgm:cxn modelId="{240AB739-28DE-446F-83A1-C45F594311A7}" type="presOf" srcId="{677D92DC-F4C7-48BE-8179-6C723C8F31C3}" destId="{0125900E-27ED-4C02-A2C4-060505934934}" srcOrd="0" destOrd="0" presId="urn:microsoft.com/office/officeart/2005/8/layout/hProcess4"/>
    <dgm:cxn modelId="{21B401DA-79F8-4CD2-AA7E-D401DFAD1A33}" type="presOf" srcId="{E6B9ADB8-1B5B-498D-84EE-AC874EC27AD2}" destId="{5C1F0FE5-4CCB-4AD0-A05D-1E0F2F6309ED}" srcOrd="0" destOrd="0" presId="urn:microsoft.com/office/officeart/2005/8/layout/hProcess4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B22AC0ED-49EB-4A58-A70E-A2570A0536FD}" type="presOf" srcId="{D79EA215-915E-4332-A03C-5E3FC44616D0}" destId="{198BEB74-3151-471D-B524-21424B1A8F61}" srcOrd="0" destOrd="0" presId="urn:microsoft.com/office/officeart/2005/8/layout/hProcess4"/>
    <dgm:cxn modelId="{BE5AF3EB-D53E-44FF-8258-D5D282838978}" type="presOf" srcId="{5589B8AC-EAEA-498D-AFC0-0C91F3E4289A}" destId="{F83AAEFD-C7A1-4849-BF7F-9FA40AFCA170}" srcOrd="0" destOrd="0" presId="urn:microsoft.com/office/officeart/2005/8/layout/hProcess4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FF9D2227-779A-480F-86E5-3174957225BA}" type="presOf" srcId="{7B7EB1BC-3F52-49B5-9D7B-93C6D8ABF380}" destId="{7C5AFDE6-841B-438E-8146-78FA0F833691}" srcOrd="0" destOrd="0" presId="urn:microsoft.com/office/officeart/2005/8/layout/hProcess4"/>
    <dgm:cxn modelId="{19CA56D9-CCD1-4A79-88A1-950DB6A554C7}" type="presOf" srcId="{677D92DC-F4C7-48BE-8179-6C723C8F31C3}" destId="{FAA70574-7B31-49F3-988E-E21D99548A72}" srcOrd="1" destOrd="0" presId="urn:microsoft.com/office/officeart/2005/8/layout/hProcess4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5E7BBFBC-9CFB-4229-BB54-F643D410A2E8}" type="presOf" srcId="{5589B8AC-EAEA-498D-AFC0-0C91F3E4289A}" destId="{7CE5F49B-9516-48B0-8008-216CABD3C70D}" srcOrd="1" destOrd="0" presId="urn:microsoft.com/office/officeart/2005/8/layout/hProcess4"/>
    <dgm:cxn modelId="{526D62FE-BF82-4F26-AC1F-ABDBB5D2F245}" type="presOf" srcId="{84D86397-A64D-4805-8FB3-B4AF39AB7461}" destId="{9D52D712-FD40-45F4-8910-AED37BD3BB40}" srcOrd="0" destOrd="0" presId="urn:microsoft.com/office/officeart/2005/8/layout/hProcess4"/>
    <dgm:cxn modelId="{73184AE2-87EC-4A24-B679-19B93194AF6D}" type="presParOf" srcId="{85DBCFDA-79B9-4A88-88DA-EBF10DDA2BD3}" destId="{4D8D0257-E1A8-494D-A35A-A465E967792F}" srcOrd="0" destOrd="0" presId="urn:microsoft.com/office/officeart/2005/8/layout/hProcess4"/>
    <dgm:cxn modelId="{9AC789C7-184B-470B-A776-FDBC0E16B628}" type="presParOf" srcId="{85DBCFDA-79B9-4A88-88DA-EBF10DDA2BD3}" destId="{4B4409F2-16F0-4188-A42E-930576C63DF8}" srcOrd="1" destOrd="0" presId="urn:microsoft.com/office/officeart/2005/8/layout/hProcess4"/>
    <dgm:cxn modelId="{7C9F5625-A47C-4754-9584-D10B80653193}" type="presParOf" srcId="{85DBCFDA-79B9-4A88-88DA-EBF10DDA2BD3}" destId="{46C8B34A-F675-492F-8AF2-1CB6ECAE4BF1}" srcOrd="2" destOrd="0" presId="urn:microsoft.com/office/officeart/2005/8/layout/hProcess4"/>
    <dgm:cxn modelId="{FE6F173C-A1F6-4043-8478-698B47E1DFD7}" type="presParOf" srcId="{46C8B34A-F675-492F-8AF2-1CB6ECAE4BF1}" destId="{25F5EA76-F07F-461F-A26A-C6A1C9DC1606}" srcOrd="0" destOrd="0" presId="urn:microsoft.com/office/officeart/2005/8/layout/hProcess4"/>
    <dgm:cxn modelId="{5879C5CB-5F0B-42D8-91A3-181623BAD8C5}" type="presParOf" srcId="{25F5EA76-F07F-461F-A26A-C6A1C9DC1606}" destId="{34A2086E-9A0C-4BA1-A391-9429E1455D2F}" srcOrd="0" destOrd="0" presId="urn:microsoft.com/office/officeart/2005/8/layout/hProcess4"/>
    <dgm:cxn modelId="{E3A1F59A-2248-4F29-A2AB-E42258B2FC38}" type="presParOf" srcId="{25F5EA76-F07F-461F-A26A-C6A1C9DC1606}" destId="{EB6F3381-68D5-485C-85D3-C513743C5D94}" srcOrd="1" destOrd="0" presId="urn:microsoft.com/office/officeart/2005/8/layout/hProcess4"/>
    <dgm:cxn modelId="{63EF339F-381B-4919-875C-1C5BAFC140C1}" type="presParOf" srcId="{25F5EA76-F07F-461F-A26A-C6A1C9DC1606}" destId="{2D94D1A2-3963-4E7A-B9BB-667EDD16CDE6}" srcOrd="2" destOrd="0" presId="urn:microsoft.com/office/officeart/2005/8/layout/hProcess4"/>
    <dgm:cxn modelId="{65077761-89F2-45B8-A3DA-F4780EDCB8BC}" type="presParOf" srcId="{25F5EA76-F07F-461F-A26A-C6A1C9DC1606}" destId="{DE78A322-13F6-4B53-BD88-6FAA8E691B9C}" srcOrd="3" destOrd="0" presId="urn:microsoft.com/office/officeart/2005/8/layout/hProcess4"/>
    <dgm:cxn modelId="{F08F78BA-444F-47B4-A238-F6954322E5E2}" type="presParOf" srcId="{25F5EA76-F07F-461F-A26A-C6A1C9DC1606}" destId="{13B253C9-753B-49CB-89BC-1562AB229A93}" srcOrd="4" destOrd="0" presId="urn:microsoft.com/office/officeart/2005/8/layout/hProcess4"/>
    <dgm:cxn modelId="{F872BE10-3196-4C41-B813-2A8B6B28B5BA}" type="presParOf" srcId="{46C8B34A-F675-492F-8AF2-1CB6ECAE4BF1}" destId="{9D52D712-FD40-45F4-8910-AED37BD3BB40}" srcOrd="1" destOrd="0" presId="urn:microsoft.com/office/officeart/2005/8/layout/hProcess4"/>
    <dgm:cxn modelId="{36806058-A734-45A4-9694-5DEECB0CA9CC}" type="presParOf" srcId="{46C8B34A-F675-492F-8AF2-1CB6ECAE4BF1}" destId="{21F7413D-1E0D-47D4-8CC8-8D987100D51C}" srcOrd="2" destOrd="0" presId="urn:microsoft.com/office/officeart/2005/8/layout/hProcess4"/>
    <dgm:cxn modelId="{BB00D0F1-0736-4F01-9F8B-D2150DE6838A}" type="presParOf" srcId="{21F7413D-1E0D-47D4-8CC8-8D987100D51C}" destId="{EEA5B06A-660E-48D8-8601-ED5C4B9C221A}" srcOrd="0" destOrd="0" presId="urn:microsoft.com/office/officeart/2005/8/layout/hProcess4"/>
    <dgm:cxn modelId="{B5BECE40-54D3-4EC2-8B51-D8CDC11E3110}" type="presParOf" srcId="{21F7413D-1E0D-47D4-8CC8-8D987100D51C}" destId="{0125900E-27ED-4C02-A2C4-060505934934}" srcOrd="1" destOrd="0" presId="urn:microsoft.com/office/officeart/2005/8/layout/hProcess4"/>
    <dgm:cxn modelId="{CEA6759D-47DA-4F04-820B-0BD19EF44762}" type="presParOf" srcId="{21F7413D-1E0D-47D4-8CC8-8D987100D51C}" destId="{FAA70574-7B31-49F3-988E-E21D99548A72}" srcOrd="2" destOrd="0" presId="urn:microsoft.com/office/officeart/2005/8/layout/hProcess4"/>
    <dgm:cxn modelId="{3B6E7519-DBF1-4CFB-AD3C-7A4ADB30590F}" type="presParOf" srcId="{21F7413D-1E0D-47D4-8CC8-8D987100D51C}" destId="{7C5AFDE6-841B-438E-8146-78FA0F833691}" srcOrd="3" destOrd="0" presId="urn:microsoft.com/office/officeart/2005/8/layout/hProcess4"/>
    <dgm:cxn modelId="{136E6E82-7936-422E-930D-8DE966439432}" type="presParOf" srcId="{21F7413D-1E0D-47D4-8CC8-8D987100D51C}" destId="{51876342-AFCB-4015-B155-F1A9D642022B}" srcOrd="4" destOrd="0" presId="urn:microsoft.com/office/officeart/2005/8/layout/hProcess4"/>
    <dgm:cxn modelId="{D7563C78-CA69-46E1-B5D3-D3EC846517C7}" type="presParOf" srcId="{46C8B34A-F675-492F-8AF2-1CB6ECAE4BF1}" destId="{198BEB74-3151-471D-B524-21424B1A8F61}" srcOrd="3" destOrd="0" presId="urn:microsoft.com/office/officeart/2005/8/layout/hProcess4"/>
    <dgm:cxn modelId="{AB5E89E6-75C6-443F-9822-E39647E46C7A}" type="presParOf" srcId="{46C8B34A-F675-492F-8AF2-1CB6ECAE4BF1}" destId="{FFEC0CB8-3BCF-48CA-B0E9-A1F70E5AE2D3}" srcOrd="4" destOrd="0" presId="urn:microsoft.com/office/officeart/2005/8/layout/hProcess4"/>
    <dgm:cxn modelId="{9AFC0874-2C2C-451A-A2CA-E5EFBAA75341}" type="presParOf" srcId="{FFEC0CB8-3BCF-48CA-B0E9-A1F70E5AE2D3}" destId="{80120F2C-FA56-49B0-B608-F64F5BCEA1D5}" srcOrd="0" destOrd="0" presId="urn:microsoft.com/office/officeart/2005/8/layout/hProcess4"/>
    <dgm:cxn modelId="{6F4DF4F1-B7CE-436B-BA35-4BC56B4FA6A7}" type="presParOf" srcId="{FFEC0CB8-3BCF-48CA-B0E9-A1F70E5AE2D3}" destId="{F83AAEFD-C7A1-4849-BF7F-9FA40AFCA170}" srcOrd="1" destOrd="0" presId="urn:microsoft.com/office/officeart/2005/8/layout/hProcess4"/>
    <dgm:cxn modelId="{EA00F54B-2734-4D28-8836-4FA8F001E2ED}" type="presParOf" srcId="{FFEC0CB8-3BCF-48CA-B0E9-A1F70E5AE2D3}" destId="{7CE5F49B-9516-48B0-8008-216CABD3C70D}" srcOrd="2" destOrd="0" presId="urn:microsoft.com/office/officeart/2005/8/layout/hProcess4"/>
    <dgm:cxn modelId="{7ABDD0F7-7606-41AD-9F0D-5BEE23A6030B}" type="presParOf" srcId="{FFEC0CB8-3BCF-48CA-B0E9-A1F70E5AE2D3}" destId="{5C1F0FE5-4CCB-4AD0-A05D-1E0F2F6309ED}" srcOrd="3" destOrd="0" presId="urn:microsoft.com/office/officeart/2005/8/layout/hProcess4"/>
    <dgm:cxn modelId="{C2761B13-F2E6-4BBA-969F-B6EDBDA0D265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Otros logros obtenidos</a:t>
            </a:r>
          </a:p>
          <a:p>
            <a:r>
              <a:rPr lang="es-ES_tradnl" dirty="0" err="1" smtClean="0"/>
              <a:t>Github</a:t>
            </a:r>
            <a:endParaRPr lang="es-ES_tradnl" dirty="0" smtClean="0"/>
          </a:p>
          <a:p>
            <a:r>
              <a:rPr lang="es-ES_tradnl" dirty="0" smtClean="0"/>
              <a:t>Tamaño reducido</a:t>
            </a:r>
          </a:p>
          <a:p>
            <a:r>
              <a:rPr lang="es-ES_tradnl" dirty="0" smtClean="0"/>
              <a:t>Grande las pruebas</a:t>
            </a:r>
          </a:p>
          <a:p>
            <a:r>
              <a:rPr lang="es-ES_tradnl" dirty="0" smtClean="0"/>
              <a:t>Oportunidad de usar nuevas tecnologías, nuevos elementos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2071670" y="1500174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3526E-6 L 0.5691 0.095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43" name="42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46821E-7 L -0.19635 -0.21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2786050" y="2397872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2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Flecha curvada hacia abajo"/>
          <p:cNvSpPr/>
          <p:nvPr/>
        </p:nvSpPr>
        <p:spPr>
          <a:xfrm rot="9000000">
            <a:off x="2470825" y="3364296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1785918" y="3000372"/>
            <a:ext cx="972096" cy="286546"/>
            <a:chOff x="1857356" y="2928934"/>
            <a:chExt cx="1214446" cy="357984"/>
          </a:xfrm>
        </p:grpSpPr>
        <p:sp>
          <p:nvSpPr>
            <p:cNvPr id="36" name="35 Rectángulo"/>
            <p:cNvSpPr/>
            <p:nvPr/>
          </p:nvSpPr>
          <p:spPr>
            <a:xfrm>
              <a:off x="1857356" y="2928934"/>
              <a:ext cx="1214446" cy="35719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36 Conector recto"/>
            <p:cNvCxnSpPr/>
            <p:nvPr/>
          </p:nvCxnSpPr>
          <p:spPr>
            <a:xfrm rot="5400000">
              <a:off x="1821637" y="3107529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rot="5400000">
              <a:off x="19740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>
              <a:off x="21264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>
              <a:off x="22788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24312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25836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rot="5400000">
              <a:off x="27495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3643306" y="521495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</a:t>
            </a:r>
            <a:r>
              <a:rPr lang="es-ES_tradnl" sz="2800" b="1" dirty="0" smtClean="0"/>
              <a:t>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</a:t>
            </a:r>
            <a:r>
              <a:rPr lang="es-ES_tradnl" sz="2800" b="1" dirty="0" smtClean="0"/>
              <a:t>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</a:t>
            </a:r>
            <a:r>
              <a:rPr lang="es-ES_tradnl" sz="2800" dirty="0" smtClean="0"/>
              <a:t>objetos sea </a:t>
            </a:r>
            <a:r>
              <a:rPr lang="es-ES_tradnl" sz="2800" dirty="0" smtClean="0"/>
              <a:t>lo más reducida </a:t>
            </a:r>
            <a:r>
              <a:rPr lang="es-ES_tradnl" sz="2800" dirty="0" smtClean="0"/>
              <a:t>posible, y en </a:t>
            </a:r>
            <a:r>
              <a:rPr lang="es-ES_tradnl" sz="2800" b="1" dirty="0" smtClean="0"/>
              <a:t>distintos formatos</a:t>
            </a:r>
            <a:r>
              <a:rPr lang="es-ES_tradnl" sz="2800" dirty="0" smtClean="0"/>
              <a:t>.</a:t>
            </a:r>
            <a:endParaRPr lang="es-ES_tradn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</a:t>
            </a:r>
            <a:r>
              <a:rPr lang="es-ES_tradnl" sz="2800" b="1" dirty="0" smtClean="0"/>
              <a:t>cualquier elemento </a:t>
            </a:r>
            <a:r>
              <a:rPr lang="es-ES_tradnl" sz="2800" dirty="0" smtClean="0"/>
              <a:t>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</a:t>
            </a:r>
            <a:r>
              <a:rPr lang="es-ES_tradnl" sz="2800" b="1" dirty="0" smtClean="0"/>
              <a:t>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</a:t>
            </a:r>
            <a:r>
              <a:rPr lang="es-ES_tradnl" sz="2800" dirty="0" smtClean="0"/>
              <a:t>objetos sea </a:t>
            </a:r>
            <a:r>
              <a:rPr lang="es-ES_tradnl" sz="2800" dirty="0" smtClean="0"/>
              <a:t>lo más reducida </a:t>
            </a:r>
            <a:r>
              <a:rPr lang="es-ES_tradnl" sz="2800" dirty="0" smtClean="0"/>
              <a:t>posible, y en </a:t>
            </a:r>
            <a:r>
              <a:rPr lang="es-ES_tradnl" sz="2800" b="1" dirty="0" smtClean="0"/>
              <a:t>distintos formatos</a:t>
            </a:r>
            <a:r>
              <a:rPr lang="es-ES_tradnl" sz="2800" dirty="0" smtClean="0"/>
              <a:t>.</a:t>
            </a:r>
            <a:endParaRPr lang="es-ES_tradn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 analizado un grupo representativo de ellos: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representación del objeto serializado.</a:t>
            </a:r>
          </a:p>
          <a:p>
            <a:endParaRPr lang="es-ES_tradnl" dirty="0"/>
          </a:p>
        </p:txBody>
      </p:sp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48" name="47 Tabla"/>
          <p:cNvGraphicFramePr>
            <a:graphicFrameLocks noGrp="1"/>
          </p:cNvGraphicFramePr>
          <p:nvPr/>
        </p:nvGraphicFramePr>
        <p:xfrm>
          <a:off x="571473" y="2714620"/>
          <a:ext cx="7929619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903"/>
                <a:gridCol w="729307"/>
                <a:gridCol w="920402"/>
                <a:gridCol w="920402"/>
                <a:gridCol w="1044777"/>
                <a:gridCol w="1928828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5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063319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063319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9" name="58 Rectángulo"/>
          <p:cNvSpPr/>
          <p:nvPr/>
        </p:nvSpPr>
        <p:spPr>
          <a:xfrm>
            <a:off x="4063319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4063319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0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3228974"/>
            <a:ext cx="128588" cy="128588"/>
          </a:xfrm>
          <a:prstGeom prst="rect">
            <a:avLst/>
          </a:prstGeom>
          <a:noFill/>
        </p:spPr>
      </p:pic>
      <p:pic>
        <p:nvPicPr>
          <p:cNvPr id="10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657602"/>
            <a:ext cx="128588" cy="128588"/>
          </a:xfrm>
          <a:prstGeom prst="rect">
            <a:avLst/>
          </a:prstGeom>
          <a:noFill/>
        </p:spPr>
      </p:pic>
      <p:pic>
        <p:nvPicPr>
          <p:cNvPr id="11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000504"/>
            <a:ext cx="128588" cy="128588"/>
          </a:xfrm>
          <a:prstGeom prst="rect">
            <a:avLst/>
          </a:prstGeom>
          <a:noFill/>
        </p:spPr>
      </p:pic>
      <p:pic>
        <p:nvPicPr>
          <p:cNvPr id="11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3214686"/>
            <a:ext cx="128588" cy="128588"/>
          </a:xfrm>
          <a:prstGeom prst="rect">
            <a:avLst/>
          </a:prstGeom>
          <a:noFill/>
        </p:spPr>
      </p:pic>
      <p:pic>
        <p:nvPicPr>
          <p:cNvPr id="11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6354" y="3214686"/>
            <a:ext cx="128588" cy="128588"/>
          </a:xfrm>
          <a:prstGeom prst="rect">
            <a:avLst/>
          </a:prstGeom>
          <a:noFill/>
        </p:spPr>
      </p:pic>
      <p:pic>
        <p:nvPicPr>
          <p:cNvPr id="11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57602"/>
            <a:ext cx="128588" cy="128588"/>
          </a:xfrm>
          <a:prstGeom prst="rect">
            <a:avLst/>
          </a:prstGeom>
          <a:noFill/>
        </p:spPr>
      </p:pic>
      <p:pic>
        <p:nvPicPr>
          <p:cNvPr id="11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3214686"/>
            <a:ext cx="128588" cy="128588"/>
          </a:xfrm>
          <a:prstGeom prst="rect">
            <a:avLst/>
          </a:prstGeom>
          <a:noFill/>
        </p:spPr>
      </p:pic>
      <p:pic>
        <p:nvPicPr>
          <p:cNvPr id="11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800610"/>
            <a:ext cx="128588" cy="128588"/>
          </a:xfrm>
          <a:prstGeom prst="rect">
            <a:avLst/>
          </a:prstGeom>
          <a:noFill/>
        </p:spPr>
      </p:pic>
      <p:pic>
        <p:nvPicPr>
          <p:cNvPr id="11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014792"/>
            <a:ext cx="128588" cy="128588"/>
          </a:xfrm>
          <a:prstGeom prst="rect">
            <a:avLst/>
          </a:prstGeom>
          <a:noFill/>
        </p:spPr>
      </p:pic>
      <p:pic>
        <p:nvPicPr>
          <p:cNvPr id="11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4000504"/>
            <a:ext cx="128588" cy="128588"/>
          </a:xfrm>
          <a:prstGeom prst="rect">
            <a:avLst/>
          </a:prstGeom>
          <a:noFill/>
        </p:spPr>
      </p:pic>
      <p:pic>
        <p:nvPicPr>
          <p:cNvPr id="11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4000504"/>
            <a:ext cx="128588" cy="128588"/>
          </a:xfrm>
          <a:prstGeom prst="rect">
            <a:avLst/>
          </a:prstGeom>
          <a:noFill/>
        </p:spPr>
      </p:pic>
      <p:pic>
        <p:nvPicPr>
          <p:cNvPr id="11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643314"/>
            <a:ext cx="128588" cy="128588"/>
          </a:xfrm>
          <a:prstGeom prst="rect">
            <a:avLst/>
          </a:prstGeom>
          <a:noFill/>
        </p:spPr>
      </p:pic>
      <p:sp>
        <p:nvSpPr>
          <p:cNvPr id="120" name="119 Rectángulo"/>
          <p:cNvSpPr/>
          <p:nvPr/>
        </p:nvSpPr>
        <p:spPr>
          <a:xfrm>
            <a:off x="728664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21" name="120 Rectángulo"/>
          <p:cNvSpPr/>
          <p:nvPr/>
        </p:nvSpPr>
        <p:spPr>
          <a:xfrm>
            <a:off x="585788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2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371982"/>
            <a:ext cx="128588" cy="128588"/>
          </a:xfrm>
          <a:prstGeom prst="rect">
            <a:avLst/>
          </a:prstGeom>
          <a:noFill/>
        </p:spPr>
      </p:pic>
      <p:pic>
        <p:nvPicPr>
          <p:cNvPr id="12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4371982"/>
            <a:ext cx="128588" cy="128588"/>
          </a:xfrm>
          <a:prstGeom prst="rect">
            <a:avLst/>
          </a:prstGeom>
          <a:noFill/>
        </p:spPr>
      </p:pic>
      <p:pic>
        <p:nvPicPr>
          <p:cNvPr id="12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229238"/>
            <a:ext cx="128588" cy="128588"/>
          </a:xfrm>
          <a:prstGeom prst="rect">
            <a:avLst/>
          </a:prstGeom>
          <a:noFill/>
        </p:spPr>
      </p:pic>
      <p:pic>
        <p:nvPicPr>
          <p:cNvPr id="12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229238"/>
            <a:ext cx="128588" cy="128588"/>
          </a:xfrm>
          <a:prstGeom prst="rect">
            <a:avLst/>
          </a:prstGeom>
          <a:noFill/>
        </p:spPr>
      </p:pic>
      <p:pic>
        <p:nvPicPr>
          <p:cNvPr id="12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229238"/>
            <a:ext cx="128588" cy="128588"/>
          </a:xfrm>
          <a:prstGeom prst="rect">
            <a:avLst/>
          </a:prstGeom>
          <a:noFill/>
        </p:spPr>
      </p:pic>
      <p:pic>
        <p:nvPicPr>
          <p:cNvPr id="12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5214950"/>
            <a:ext cx="128588" cy="128588"/>
          </a:xfrm>
          <a:prstGeom prst="rect">
            <a:avLst/>
          </a:prstGeom>
          <a:noFill/>
        </p:spPr>
      </p:pic>
      <p:pic>
        <p:nvPicPr>
          <p:cNvPr id="12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586428"/>
            <a:ext cx="128588" cy="128588"/>
          </a:xfrm>
          <a:prstGeom prst="rect">
            <a:avLst/>
          </a:prstGeom>
          <a:noFill/>
        </p:spPr>
      </p:pic>
      <p:pic>
        <p:nvPicPr>
          <p:cNvPr id="12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586428"/>
            <a:ext cx="128588" cy="128588"/>
          </a:xfrm>
          <a:prstGeom prst="rect">
            <a:avLst/>
          </a:prstGeom>
          <a:noFill/>
        </p:spPr>
      </p:pic>
      <p:pic>
        <p:nvPicPr>
          <p:cNvPr id="13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586428"/>
            <a:ext cx="128588" cy="128588"/>
          </a:xfrm>
          <a:prstGeom prst="rect">
            <a:avLst/>
          </a:prstGeom>
          <a:noFill/>
        </p:spPr>
      </p:pic>
      <p:pic>
        <p:nvPicPr>
          <p:cNvPr id="13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5572140"/>
            <a:ext cx="128588" cy="12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dentro de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4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3086098"/>
            <a:ext cx="128588" cy="128588"/>
          </a:xfrm>
          <a:prstGeom prst="rect">
            <a:avLst/>
          </a:prstGeom>
          <a:noFill/>
        </p:spPr>
      </p:pic>
      <p:pic>
        <p:nvPicPr>
          <p:cNvPr id="4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429000"/>
            <a:ext cx="128588" cy="128588"/>
          </a:xfrm>
          <a:prstGeom prst="rect">
            <a:avLst/>
          </a:prstGeom>
          <a:noFill/>
        </p:spPr>
      </p:pic>
      <p:pic>
        <p:nvPicPr>
          <p:cNvPr id="6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4214818"/>
            <a:ext cx="128588" cy="128588"/>
          </a:xfrm>
          <a:prstGeom prst="rect">
            <a:avLst/>
          </a:prstGeom>
          <a:noFill/>
        </p:spPr>
      </p:pic>
      <p:pic>
        <p:nvPicPr>
          <p:cNvPr id="6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071810"/>
            <a:ext cx="128588" cy="128588"/>
          </a:xfrm>
          <a:prstGeom prst="rect">
            <a:avLst/>
          </a:prstGeom>
          <a:noFill/>
        </p:spPr>
      </p:pic>
      <p:pic>
        <p:nvPicPr>
          <p:cNvPr id="6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786190"/>
            <a:ext cx="128588" cy="128588"/>
          </a:xfrm>
          <a:prstGeom prst="rect">
            <a:avLst/>
          </a:prstGeom>
          <a:noFill/>
        </p:spPr>
      </p:pic>
      <p:pic>
        <p:nvPicPr>
          <p:cNvPr id="7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157668"/>
            <a:ext cx="128588" cy="128588"/>
          </a:xfrm>
          <a:prstGeom prst="rect">
            <a:avLst/>
          </a:prstGeom>
          <a:noFill/>
        </p:spPr>
      </p:pic>
      <p:pic>
        <p:nvPicPr>
          <p:cNvPr id="7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857628"/>
            <a:ext cx="128588" cy="128588"/>
          </a:xfrm>
          <a:prstGeom prst="rect">
            <a:avLst/>
          </a:prstGeom>
          <a:noFill/>
        </p:spPr>
      </p:pic>
      <p:pic>
        <p:nvPicPr>
          <p:cNvPr id="7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8" y="3429000"/>
            <a:ext cx="128588" cy="128588"/>
          </a:xfrm>
          <a:prstGeom prst="rect">
            <a:avLst/>
          </a:prstGeom>
          <a:noFill/>
        </p:spPr>
      </p:pic>
      <p:sp>
        <p:nvSpPr>
          <p:cNvPr id="73" name="72 Rectángulo"/>
          <p:cNvSpPr/>
          <p:nvPr/>
        </p:nvSpPr>
        <p:spPr>
          <a:xfrm>
            <a:off x="8143900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7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4586296"/>
            <a:ext cx="128588" cy="128588"/>
          </a:xfrm>
          <a:prstGeom prst="rect">
            <a:avLst/>
          </a:prstGeom>
          <a:noFill/>
        </p:spPr>
      </p:pic>
      <p:pic>
        <p:nvPicPr>
          <p:cNvPr id="7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372114"/>
            <a:ext cx="128588" cy="128588"/>
          </a:xfrm>
          <a:prstGeom prst="rect">
            <a:avLst/>
          </a:prstGeom>
          <a:noFill/>
        </p:spPr>
      </p:pic>
      <p:pic>
        <p:nvPicPr>
          <p:cNvPr id="7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500570"/>
            <a:ext cx="128588" cy="128588"/>
          </a:xfrm>
          <a:prstGeom prst="rect">
            <a:avLst/>
          </a:prstGeom>
          <a:noFill/>
        </p:spPr>
      </p:pic>
      <p:sp>
        <p:nvSpPr>
          <p:cNvPr id="77" name="76 Rectángulo"/>
          <p:cNvSpPr/>
          <p:nvPr/>
        </p:nvSpPr>
        <p:spPr>
          <a:xfrm>
            <a:off x="8143900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7864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Para mejorar la velocidad lo ideal sería conseguir un </a:t>
            </a:r>
            <a:r>
              <a:rPr lang="es-ES_tradnl" b="1" dirty="0" smtClean="0"/>
              <a:t>serializador particular </a:t>
            </a:r>
            <a:r>
              <a:rPr lang="es-ES_tradnl" dirty="0" smtClean="0"/>
              <a:t>para cada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serializador cuya función </a:t>
            </a:r>
            <a:r>
              <a:rPr lang="es-ES_tradnl" b="1" dirty="0" smtClean="0"/>
              <a:t>exclusivamente</a:t>
            </a:r>
            <a:r>
              <a:rPr lang="es-ES_tradnl" dirty="0" smtClean="0"/>
              <a:t> sea la de serializar un determinado tipo, lo hará más rápidamente que cualquier otro.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Para permitir que la </a:t>
            </a:r>
            <a:r>
              <a:rPr lang="es-ES_tradnl" b="1" dirty="0" smtClean="0"/>
              <a:t>representación</a:t>
            </a:r>
            <a:r>
              <a:rPr lang="es-ES_tradnl" dirty="0" smtClean="0"/>
              <a:t> de los objetos serializados fuera la que interese al programador, debería admitir que se puedan codificaran los elementos en </a:t>
            </a:r>
            <a:r>
              <a:rPr lang="es-ES_tradnl" b="1" dirty="0" smtClean="0"/>
              <a:t>cualquier formato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Ese formato se podría indicar a la hora de invocar la creación del serializador (</a:t>
            </a:r>
            <a:r>
              <a:rPr lang="es-ES_tradnl" b="1" dirty="0" smtClean="0"/>
              <a:t>constructor</a:t>
            </a:r>
            <a:r>
              <a:rPr lang="es-ES_tradnl" dirty="0" smtClean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serializador particular debería admitir </a:t>
            </a:r>
            <a:r>
              <a:rPr lang="es-ES_tradnl" b="1" dirty="0" smtClean="0"/>
              <a:t>cualquier elemento </a:t>
            </a:r>
            <a:r>
              <a:rPr lang="es-ES_tradnl" dirty="0" smtClean="0"/>
              <a:t>dentro de la clase que serializa. Hay que contemplar todos los tipos.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De este modo conseguiríamos un modelo </a:t>
            </a:r>
            <a:r>
              <a:rPr lang="es-ES_tradnl" b="1" dirty="0" smtClean="0"/>
              <a:t>general</a:t>
            </a:r>
            <a:r>
              <a:rPr lang="es-ES_tradnl" dirty="0" smtClean="0"/>
              <a:t> para crear </a:t>
            </a:r>
            <a:r>
              <a:rPr lang="es-ES_tradnl" b="1" dirty="0" smtClean="0"/>
              <a:t>serializadores particulares </a:t>
            </a:r>
            <a:r>
              <a:rPr lang="es-ES_tradnl" dirty="0" smtClean="0"/>
              <a:t>para cualquier clase.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b="1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internos de una clase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</a:t>
            </a:r>
            <a:r>
              <a:rPr lang="es-ES_tradnl" b="1" dirty="0" smtClean="0"/>
              <a:t>elementos</a:t>
            </a:r>
            <a:r>
              <a:rPr lang="es-ES_tradnl" dirty="0" smtClean="0"/>
              <a:t> del objeto, así como ejecutar sus métodos.</a:t>
            </a:r>
          </a:p>
          <a:p>
            <a:r>
              <a:rPr lang="es-ES_tradnl" dirty="0" smtClean="0"/>
              <a:t>Nos interesan las </a:t>
            </a:r>
            <a:r>
              <a:rPr lang="es-ES_tradnl" b="1" dirty="0" smtClean="0"/>
              <a:t>características</a:t>
            </a:r>
            <a:r>
              <a:rPr lang="es-ES_tradnl" dirty="0" smtClean="0"/>
              <a:t>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  <p:sp>
        <p:nvSpPr>
          <p:cNvPr id="10" name="2 Marcador de contenido"/>
          <p:cNvSpPr txBox="1">
            <a:spLocks/>
          </p:cNvSpPr>
          <p:nvPr/>
        </p:nvSpPr>
        <p:spPr>
          <a:xfrm>
            <a:off x="428596" y="3386151"/>
            <a:ext cx="3000396" cy="68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Escrita en C#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428596" y="4214818"/>
            <a:ext cx="4714908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Utiliza características propias de este lenguaje no disponibles en otros. 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214282" y="2000240"/>
            <a:ext cx="3429024" cy="185738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0000"/>
                  </a:solidFill>
                </a:rPr>
                <a:t>ClaseBasica</a:t>
              </a:r>
              <a:endParaRPr lang="es-ES_tradnl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ClaseBasica</a:t>
            </a:r>
            <a:r>
              <a:rPr lang="es-ES_tradnl" dirty="0" err="1" smtClean="0"/>
              <a:t>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smtClean="0"/>
              <a:t>Encode (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  public void </a:t>
            </a:r>
            <a:r>
              <a:rPr lang="en-US" dirty="0" smtClean="0"/>
              <a:t>Decode</a:t>
            </a:r>
            <a:r>
              <a:rPr lang="en-US" dirty="0" smtClean="0"/>
              <a:t>(</a:t>
            </a:r>
            <a:endParaRPr lang="en-US" dirty="0" smtClean="0"/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String[]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1214414" y="3571876"/>
            <a:ext cx="2428892" cy="100013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smtClean="0"/>
              <a:t>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smtClean="0"/>
              <a:t>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String[]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str.Split</a:t>
            </a:r>
            <a:r>
              <a:rPr lang="en-US" dirty="0" smtClean="0">
                <a:solidFill>
                  <a:srgbClr val="FF0000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smtClean="0"/>
              <a:t>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smtClean="0"/>
              <a:t>Decode(</a:t>
            </a:r>
            <a:endParaRPr lang="en-US" dirty="0" smtClean="0"/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obj.v1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smtClean="0"/>
              <a:t>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smtClean="0"/>
              <a:t>Decode(</a:t>
            </a:r>
            <a:endParaRPr lang="en-US" dirty="0" smtClean="0"/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obj.v2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smtClean="0"/>
              <a:t>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return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smtClean="0"/>
              <a:t>Decode(</a:t>
            </a:r>
            <a:endParaRPr lang="en-US" dirty="0" smtClean="0"/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smtClean="0"/>
              <a:t>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smtClean="0"/>
              <a:t>Decode(</a:t>
            </a:r>
            <a:endParaRPr lang="en-US" dirty="0" smtClean="0"/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18" name="17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728E-6 L -0.47066 1.3872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smtClean="0"/>
              <a:t>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smtClean="0"/>
              <a:t>Decode(</a:t>
            </a:r>
            <a:endParaRPr lang="en-US" dirty="0" smtClean="0"/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string </a:t>
            </a:r>
            <a:r>
              <a:rPr lang="en-US" dirty="0" smtClean="0"/>
              <a:t>Encode</a:t>
            </a:r>
            <a:r>
              <a:rPr lang="en-US" dirty="0" smtClean="0"/>
              <a:t>(</a:t>
            </a:r>
            <a:r>
              <a:rPr lang="en-US" sz="1600" dirty="0" err="1" smtClean="0"/>
              <a:t>ClaseBasica</a:t>
            </a:r>
            <a:r>
              <a:rPr lang="en-US" sz="1600" dirty="0" smtClean="0"/>
              <a:t> </a:t>
            </a:r>
            <a:r>
              <a:rPr lang="en-US" sz="1600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void </a:t>
            </a:r>
            <a:r>
              <a:rPr lang="en-US" dirty="0" smtClean="0"/>
              <a:t>Decode(</a:t>
            </a:r>
            <a:endParaRPr lang="en-US" dirty="0" smtClean="0"/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ES_tradnl" dirty="0" smtClean="0"/>
              <a:t>	Obtener un mecanismo para </a:t>
            </a:r>
            <a:r>
              <a:rPr lang="es-ES_tradnl" b="1" dirty="0" smtClean="0"/>
              <a:t>serializar</a:t>
            </a:r>
            <a:r>
              <a:rPr lang="es-ES_tradnl" dirty="0" smtClean="0"/>
              <a:t> objetos para un </a:t>
            </a:r>
            <a:r>
              <a:rPr lang="es-ES_tradnl" b="1" dirty="0" smtClean="0"/>
              <a:t>middleware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</a:t>
            </a:r>
            <a:r>
              <a:rPr lang="es-ES_tradnl" b="1" dirty="0" smtClean="0"/>
              <a:t>velocidad del proceso </a:t>
            </a:r>
            <a:r>
              <a:rPr lang="es-ES_tradnl" dirty="0" smtClean="0"/>
              <a:t>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</a:t>
            </a:r>
            <a:r>
              <a:rPr lang="es-ES_tradnl" b="1" dirty="0" smtClean="0"/>
              <a:t>representación</a:t>
            </a:r>
            <a:r>
              <a:rPr lang="es-ES_tradnl" dirty="0" smtClean="0"/>
              <a:t> de los objetos serializados en distintos formatos, incluso </a:t>
            </a:r>
            <a:r>
              <a:rPr lang="es-ES_tradnl" b="1" dirty="0" smtClean="0"/>
              <a:t>personalizados</a:t>
            </a:r>
            <a:r>
              <a:rPr lang="es-ES_tradnl" dirty="0" smtClean="0"/>
              <a:t>.</a:t>
            </a:r>
          </a:p>
          <a:p>
            <a:pPr algn="just">
              <a:buNone/>
            </a:pPr>
            <a:r>
              <a:rPr lang="es-ES_tradnl" dirty="0" smtClean="0"/>
              <a:t>	</a:t>
            </a:r>
          </a:p>
          <a:p>
            <a:pPr algn="just">
              <a:buNone/>
            </a:pPr>
            <a:r>
              <a:rPr lang="es-ES_tradnl" dirty="0" smtClean="0"/>
              <a:t>	Capacidad con trabajar con un carácter dinámico (proceso </a:t>
            </a:r>
            <a:r>
              <a:rPr lang="es-ES_tradnl" b="1" dirty="0" smtClean="0"/>
              <a:t>en caliente</a:t>
            </a:r>
            <a:r>
              <a:rPr lang="es-ES_tradnl" dirty="0" smtClean="0"/>
              <a:t>)</a:t>
            </a:r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500174"/>
            <a:ext cx="500066" cy="500066"/>
          </a:xfrm>
          <a:prstGeom prst="rect">
            <a:avLst/>
          </a:prstGeom>
        </p:spPr>
      </p:pic>
      <p:pic>
        <p:nvPicPr>
          <p:cNvPr id="9" name="8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571744"/>
            <a:ext cx="500066" cy="500066"/>
          </a:xfrm>
          <a:prstGeom prst="rect">
            <a:avLst/>
          </a:prstGeom>
        </p:spPr>
      </p:pic>
      <p:pic>
        <p:nvPicPr>
          <p:cNvPr id="10" name="9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643314"/>
            <a:ext cx="500066" cy="500066"/>
          </a:xfrm>
          <a:prstGeom prst="rect">
            <a:avLst/>
          </a:prstGeom>
        </p:spPr>
      </p:pic>
      <p:pic>
        <p:nvPicPr>
          <p:cNvPr id="11" name="10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714884"/>
            <a:ext cx="500066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smtClean="0"/>
              <a:t>Encode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smtClean="0"/>
              <a:t>Decode(</a:t>
            </a:r>
            <a:endParaRPr lang="en-US" dirty="0" smtClean="0"/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smtClean="0"/>
              <a:t>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Decode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Alternativas al diseño de la clase: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357158" y="2214554"/>
            <a:ext cx="1285884" cy="1000132"/>
            <a:chOff x="571472" y="2357430"/>
            <a:chExt cx="1571636" cy="1000132"/>
          </a:xfrm>
        </p:grpSpPr>
        <p:sp>
          <p:nvSpPr>
            <p:cNvPr id="12" name="11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var1 ;</a:t>
              </a:r>
            </a:p>
            <a:p>
              <a:r>
                <a:rPr lang="en-US" sz="1100" dirty="0" smtClean="0"/>
                <a:t>public string var2;</a:t>
              </a:r>
              <a:endParaRPr lang="es-ES" sz="1100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Clase01Basica</a:t>
              </a:r>
              <a:endParaRPr lang="es-ES" sz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928662" y="2285992"/>
            <a:ext cx="1571636" cy="1000132"/>
            <a:chOff x="571472" y="2357430"/>
            <a:chExt cx="1571636" cy="1000132"/>
          </a:xfrm>
        </p:grpSpPr>
        <p:sp>
          <p:nvSpPr>
            <p:cNvPr id="8" name="7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] var1 ;</a:t>
              </a:r>
            </a:p>
            <a:p>
              <a:r>
                <a:rPr lang="en-US" sz="1100" dirty="0" smtClean="0"/>
                <a:t>public string[ ] var2;</a:t>
              </a:r>
              <a:endParaRPr lang="es-ES" sz="11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Clase02ArrayNormal</a:t>
              </a:r>
              <a:endParaRPr lang="es-ES" sz="1200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3571868" y="2285992"/>
            <a:ext cx="1928826" cy="1000132"/>
            <a:chOff x="571472" y="2357430"/>
            <a:chExt cx="1571636" cy="1000132"/>
          </a:xfrm>
        </p:grpSpPr>
        <p:sp>
          <p:nvSpPr>
            <p:cNvPr id="18" name="17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Clase04Struc</a:t>
              </a:r>
              <a:endParaRPr lang="es-ES" sz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071670" y="2357430"/>
            <a:ext cx="1928826" cy="1643073"/>
            <a:chOff x="571472" y="2357430"/>
            <a:chExt cx="1571636" cy="1038598"/>
          </a:xfrm>
        </p:grpSpPr>
        <p:sp>
          <p:nvSpPr>
            <p:cNvPr id="15" name="14 Rectángulo"/>
            <p:cNvSpPr/>
            <p:nvPr/>
          </p:nvSpPr>
          <p:spPr>
            <a:xfrm>
              <a:off x="571472" y="2395896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] var1 ;</a:t>
              </a:r>
            </a:p>
            <a:p>
              <a:r>
                <a:rPr lang="en-US" sz="1100" dirty="0" smtClean="0"/>
                <a:t>public string[ ] var2;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, ] var3;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, , ] var4;</a:t>
              </a:r>
              <a:endParaRPr lang="es-E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[ ] [ ] var5;</a:t>
              </a:r>
            </a:p>
            <a:p>
              <a:r>
                <a:rPr lang="en-US" sz="900" dirty="0" smtClean="0"/>
                <a:t>public Dictionary &lt;string, </a:t>
              </a:r>
              <a:r>
                <a:rPr lang="en-US" sz="900" dirty="0" err="1" smtClean="0"/>
                <a:t>int</a:t>
              </a:r>
              <a:r>
                <a:rPr lang="en-US" sz="900" dirty="0" smtClean="0"/>
                <a:t>&gt; var6;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clase</a:t>
              </a:r>
              <a:r>
                <a:rPr lang="en-US" sz="1100" dirty="0" smtClean="0"/>
                <a:t>[ ] var7;</a:t>
              </a:r>
              <a:endParaRPr lang="es-ES" sz="1100" dirty="0" smtClean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71472" y="2357430"/>
              <a:ext cx="1571636" cy="192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Clase03Array</a:t>
              </a:r>
              <a:endParaRPr lang="es-ES" sz="1200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286248" y="2428868"/>
            <a:ext cx="1571636" cy="1500198"/>
            <a:chOff x="571472" y="2357429"/>
            <a:chExt cx="1571636" cy="774295"/>
          </a:xfrm>
        </p:grpSpPr>
        <p:sp>
          <p:nvSpPr>
            <p:cNvPr id="21" name="20 Rectángulo"/>
            <p:cNvSpPr/>
            <p:nvPr/>
          </p:nvSpPr>
          <p:spPr>
            <a:xfrm>
              <a:off x="571472" y="2357429"/>
              <a:ext cx="1571636" cy="774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 smtClean="0"/>
            </a:p>
            <a:p>
              <a:r>
                <a:rPr lang="en-US" sz="1100" dirty="0" smtClean="0"/>
                <a:t>class </a:t>
              </a:r>
              <a:r>
                <a:rPr lang="en-US" sz="1100" dirty="0" err="1" smtClean="0"/>
                <a:t>Interna</a:t>
              </a:r>
              <a:r>
                <a:rPr lang="en-US" sz="1100" dirty="0" smtClean="0"/>
                <a:t>{</a:t>
              </a:r>
            </a:p>
            <a:p>
              <a:r>
                <a:rPr lang="en-US" sz="1100" dirty="0" smtClean="0"/>
                <a:t>    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var1 ;</a:t>
              </a:r>
            </a:p>
            <a:p>
              <a:r>
                <a:rPr lang="en-US" sz="1100" dirty="0" smtClean="0"/>
                <a:t>    public string var2;</a:t>
              </a:r>
            </a:p>
            <a:p>
              <a:r>
                <a:rPr lang="en-US" sz="1100" dirty="0" smtClean="0"/>
                <a:t>}</a:t>
              </a:r>
            </a:p>
            <a:p>
              <a:endParaRPr lang="es-ES" sz="1100" dirty="0" smtClean="0"/>
            </a:p>
            <a:p>
              <a:r>
                <a:rPr lang="es-ES" sz="1100" dirty="0" err="1" smtClean="0"/>
                <a:t>public</a:t>
              </a:r>
              <a:r>
                <a:rPr lang="es-ES" sz="1100" dirty="0" smtClean="0"/>
                <a:t> Interna v3;</a:t>
              </a:r>
              <a:endParaRPr lang="es-ES" sz="1100" dirty="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Clase05ClaseInterna</a:t>
              </a:r>
              <a:endParaRPr lang="es-ES" sz="1200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929322" y="3500438"/>
            <a:ext cx="1571636" cy="714380"/>
            <a:chOff x="571472" y="2357429"/>
            <a:chExt cx="1571636" cy="774295"/>
          </a:xfrm>
        </p:grpSpPr>
        <p:sp>
          <p:nvSpPr>
            <p:cNvPr id="25" name="24 Rectángulo"/>
            <p:cNvSpPr/>
            <p:nvPr/>
          </p:nvSpPr>
          <p:spPr>
            <a:xfrm>
              <a:off x="571472" y="2357429"/>
              <a:ext cx="1571636" cy="774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100" dirty="0" err="1" smtClean="0"/>
                <a:t>public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int</a:t>
              </a:r>
              <a:r>
                <a:rPr lang="es-ES" sz="1100" dirty="0" smtClean="0"/>
                <a:t> v3;</a:t>
              </a:r>
              <a:endParaRPr lang="es-ES" sz="11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Clase06ClaseDerivada</a:t>
              </a:r>
              <a:endParaRPr lang="es-ES" sz="1200" dirty="0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072198" y="2143114"/>
            <a:ext cx="1285884" cy="785818"/>
            <a:chOff x="571472" y="2357429"/>
            <a:chExt cx="1571636" cy="608375"/>
          </a:xfrm>
        </p:grpSpPr>
        <p:sp>
          <p:nvSpPr>
            <p:cNvPr id="28" name="27 Rectángulo"/>
            <p:cNvSpPr/>
            <p:nvPr/>
          </p:nvSpPr>
          <p:spPr>
            <a:xfrm>
              <a:off x="571472" y="2357429"/>
              <a:ext cx="1571636" cy="608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var1 ;</a:t>
              </a:r>
            </a:p>
            <a:p>
              <a:r>
                <a:rPr lang="en-US" sz="1100" dirty="0" smtClean="0"/>
                <a:t>public string var2;</a:t>
              </a:r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ClaseBase</a:t>
              </a:r>
              <a:endParaRPr lang="es-ES" sz="1200" dirty="0"/>
            </a:p>
          </p:txBody>
        </p:sp>
      </p:grpSp>
      <p:sp>
        <p:nvSpPr>
          <p:cNvPr id="30" name="29 Triángulo isósceles"/>
          <p:cNvSpPr/>
          <p:nvPr/>
        </p:nvSpPr>
        <p:spPr>
          <a:xfrm>
            <a:off x="6500826" y="2928934"/>
            <a:ext cx="248604" cy="21431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31 Conector recto"/>
          <p:cNvCxnSpPr>
            <a:stCxn id="30" idx="3"/>
          </p:cNvCxnSpPr>
          <p:nvPr/>
        </p:nvCxnSpPr>
        <p:spPr>
          <a:xfrm rot="16200000" flipH="1">
            <a:off x="6455820" y="3312556"/>
            <a:ext cx="357190" cy="1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500034" y="4357694"/>
            <a:ext cx="284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</a:t>
            </a:r>
            <a:r>
              <a:rPr lang="es-ES" dirty="0" smtClean="0"/>
              <a:t>estáticos</a:t>
            </a:r>
          </a:p>
          <a:p>
            <a:r>
              <a:rPr lang="es-ES" dirty="0" smtClean="0"/>
              <a:t>Parámetros por REFERENCIA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 rot="20939454">
            <a:off x="1041058" y="5281504"/>
            <a:ext cx="225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NO estáticos</a:t>
            </a:r>
          </a:p>
          <a:p>
            <a:r>
              <a:rPr lang="es-ES" dirty="0" smtClean="0"/>
              <a:t>Parámetros por valor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 rot="553189">
            <a:off x="3679933" y="4993044"/>
            <a:ext cx="2634439" cy="6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NO estáticos</a:t>
            </a:r>
          </a:p>
          <a:p>
            <a:r>
              <a:rPr lang="es-ES" dirty="0" smtClean="0"/>
              <a:t>Parámetros por referencia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 rot="971900">
            <a:off x="4935467" y="4668253"/>
            <a:ext cx="22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de </a:t>
            </a:r>
            <a:r>
              <a:rPr lang="es-ES" dirty="0" err="1" smtClean="0"/>
              <a:t>extension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 rot="20693073">
            <a:off x="6402228" y="5362308"/>
            <a:ext cx="2311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</a:t>
            </a:r>
            <a:r>
              <a:rPr lang="es-ES" dirty="0" smtClean="0"/>
              <a:t>estáticos</a:t>
            </a:r>
          </a:p>
          <a:p>
            <a:r>
              <a:rPr lang="es-ES" dirty="0" smtClean="0"/>
              <a:t>Parámetros por VALOR</a:t>
            </a:r>
            <a:endParaRPr lang="es-E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de las pruebas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214414" y="2571744"/>
            <a:ext cx="6786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TipoCodec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Encode</a:t>
            </a:r>
            <a:r>
              <a:rPr lang="es-ES" dirty="0" smtClean="0"/>
              <a:t>(</a:t>
            </a:r>
            <a:r>
              <a:rPr lang="es-ES" dirty="0" err="1" smtClean="0"/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objeto);</a:t>
            </a:r>
          </a:p>
          <a:p>
            <a:endParaRPr lang="es-ES" dirty="0" smtClean="0"/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representacion</a:t>
            </a:r>
            <a:r>
              <a:rPr lang="es-ES" dirty="0" smtClean="0"/>
              <a:t>, </a:t>
            </a:r>
            <a:r>
              <a:rPr lang="es-ES" dirty="0" err="1" smtClean="0"/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objeto2);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de las pruebas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214414" y="2571744"/>
            <a:ext cx="6786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TipoCodec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Encode</a:t>
            </a:r>
            <a:r>
              <a:rPr lang="es-ES" dirty="0" smtClean="0"/>
              <a:t>(</a:t>
            </a:r>
            <a:r>
              <a:rPr lang="es-ES" dirty="0" err="1" smtClean="0">
                <a:solidFill>
                  <a:srgbClr val="FF0000"/>
                </a:solidFill>
              </a:rPr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objeto);</a:t>
            </a:r>
          </a:p>
          <a:p>
            <a:endParaRPr lang="es-ES" dirty="0" smtClean="0"/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representacion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objeto2);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pSp>
        <p:nvGrpSpPr>
          <p:cNvPr id="2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20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grpSp>
        <p:nvGrpSpPr>
          <p:cNvPr id="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8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14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grpSp>
        <p:nvGrpSpPr>
          <p:cNvPr id="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8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14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85720" y="457200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as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grpSp>
        <p:nvGrpSpPr>
          <p:cNvPr id="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8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14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85720" y="457200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as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85720" y="5131370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namespace.Clase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45439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Al crear la instancia de la nueva clase, se obtiene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No podemos invocar a sus métodos, ya que se produce un error en tiempo de compilación.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ES_tradnl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14348" y="4643446"/>
            <a:ext cx="800105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2 'object' does not contain a definition for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Codificar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and no extension method ‘Encode' accepting a first argument of type 'object' could be found (are you missing a using directive or an assembly reference?)</a:t>
            </a:r>
            <a:endParaRPr lang="es-ES_tradnl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411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Alternativas para la solución: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usar una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ES_tradnl" dirty="0" smtClean="0"/>
              <a:t> que defina los métodos a  utilizar</a:t>
            </a:r>
          </a:p>
          <a:p>
            <a:pPr algn="just"/>
            <a:r>
              <a:rPr lang="es-ES_tradnl" dirty="0" smtClean="0"/>
              <a:t>usar una variable de tipo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recoger el objeto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429124" y="1571612"/>
            <a:ext cx="4332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4288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Con </a:t>
            </a:r>
            <a:r>
              <a:rPr lang="es-ES_tradnl" dirty="0" err="1" smtClean="0"/>
              <a:t>Reflection</a:t>
            </a:r>
            <a:r>
              <a:rPr lang="es-ES_tradnl" dirty="0" smtClean="0"/>
              <a:t> se puede </a:t>
            </a:r>
            <a:r>
              <a:rPr lang="es-ES_tradnl" b="1" dirty="0" smtClean="0"/>
              <a:t>invocar</a:t>
            </a:r>
            <a:r>
              <a:rPr lang="es-ES_tradnl" dirty="0" smtClean="0"/>
              <a:t> a un método dentro de un objeto en tiempo de ejecución</a:t>
            </a:r>
          </a:p>
          <a:p>
            <a:pPr algn="just"/>
            <a:r>
              <a:rPr lang="es-ES_tradnl" dirty="0" smtClean="0"/>
              <a:t>Pero la forma de hacerlo no permite llamar a los métodos del objeto </a:t>
            </a:r>
            <a:r>
              <a:rPr lang="es-ES_tradnl" b="1" dirty="0" smtClean="0"/>
              <a:t>de manera natural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662191" y="4714884"/>
            <a:ext cx="7928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InvokeMember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“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BindingFlags.InvokeMethod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329642" cy="37862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s-ES_tradnl" dirty="0" smtClean="0"/>
          </a:p>
          <a:p>
            <a:pPr algn="just"/>
            <a:r>
              <a:rPr lang="es-ES_tradnl" b="1" dirty="0" smtClean="0"/>
              <a:t>Definir</a:t>
            </a:r>
            <a:r>
              <a:rPr lang="es-ES_tradnl" dirty="0" smtClean="0"/>
              <a:t> una interface que declare los métodos que va a contener el objeto serializador generado.</a:t>
            </a:r>
          </a:p>
          <a:p>
            <a:pPr algn="just"/>
            <a:r>
              <a:rPr lang="es-ES_tradnl" dirty="0" smtClean="0"/>
              <a:t>El objeto que recoge el serializador tendría como </a:t>
            </a:r>
            <a:r>
              <a:rPr lang="es-ES_tradnl" b="1" dirty="0" smtClean="0"/>
              <a:t>tipo</a:t>
            </a:r>
            <a:r>
              <a:rPr lang="es-ES_tradnl" dirty="0" smtClean="0"/>
              <a:t> esa interface. Así podría usar los métodos.</a:t>
            </a:r>
          </a:p>
          <a:p>
            <a:pPr algn="just"/>
            <a:r>
              <a:rPr lang="es-ES_tradnl" dirty="0" smtClean="0"/>
              <a:t>El problema se produce cuando los métodos son estáticos, ya que una interface </a:t>
            </a:r>
            <a:r>
              <a:rPr lang="es-ES_tradnl" b="1" dirty="0" smtClean="0"/>
              <a:t>no pude definir métodos estáticos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0003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Usar una variable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  <a:p>
            <a:pPr algn="just"/>
            <a:r>
              <a:rPr lang="es-ES_tradnl" dirty="0" smtClean="0"/>
              <a:t>Esta variable </a:t>
            </a:r>
            <a:r>
              <a:rPr lang="es-ES_tradnl" b="1" dirty="0" smtClean="0"/>
              <a:t>no se comprueba </a:t>
            </a:r>
            <a:r>
              <a:rPr lang="es-ES_tradnl" dirty="0" smtClean="0"/>
              <a:t>en tiempo de compilación, evitando el error anterior.</a:t>
            </a:r>
          </a:p>
          <a:p>
            <a:pPr algn="just"/>
            <a:r>
              <a:rPr lang="es-ES_tradnl" dirty="0" smtClean="0"/>
              <a:t>En </a:t>
            </a:r>
            <a:r>
              <a:rPr lang="es-ES_tradnl" b="1" dirty="0" smtClean="0"/>
              <a:t>tiempo de ejecución </a:t>
            </a:r>
            <a:r>
              <a:rPr lang="es-ES_tradnl" dirty="0" smtClean="0"/>
              <a:t>hay que asegurarse de que el objeto que contenga los métodos que se invoquen. Si no, se produce un error en tiempo de ejecución.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14348" y="5286388"/>
            <a:ext cx="79296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Microsoft.CSharp.RuntimeBinder.RuntimeBinderException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does not contain a definition for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314713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serializador.Encode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serializador.Decode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685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serializador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particular</a:t>
            </a:r>
          </a:p>
          <a:p>
            <a:pPr marL="342900" lvl="0" indent="-342900" algn="just">
              <a:spcBef>
                <a:spcPct val="20000"/>
              </a:spcBef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USO DEL OBJETO INSTANCIADO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Flecha abajo"/>
          <p:cNvSpPr/>
          <p:nvPr/>
        </p:nvSpPr>
        <p:spPr>
          <a:xfrm rot="10800000">
            <a:off x="2714612" y="1857364"/>
            <a:ext cx="714380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56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Flecha abajo"/>
          <p:cNvSpPr/>
          <p:nvPr/>
        </p:nvSpPr>
        <p:spPr>
          <a:xfrm rot="10800000">
            <a:off x="2786051" y="1736211"/>
            <a:ext cx="64294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6072198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8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>
          <a:xfrm rot="10800000">
            <a:off x="6072198" y="1643050"/>
            <a:ext cx="642942" cy="3286148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429124" y="1571612"/>
            <a:ext cx="4456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representación que se genera al serializar puede estar codificada en XML o CSV.</a:t>
            </a:r>
          </a:p>
          <a:p>
            <a:r>
              <a:rPr lang="es-ES_tradnl" dirty="0" smtClean="0"/>
              <a:t>Se pueden fácilmente añadir otras salidas (binario, </a:t>
            </a:r>
            <a:r>
              <a:rPr lang="es-ES_tradnl" dirty="0" err="1" smtClean="0"/>
              <a:t>Json</a:t>
            </a:r>
            <a:r>
              <a:rPr lang="es-ES_tradnl" dirty="0" smtClean="0"/>
              <a:t>, etc.)</a:t>
            </a:r>
          </a:p>
          <a:p>
            <a:r>
              <a:rPr lang="es-ES_tradnl" dirty="0" smtClean="0"/>
              <a:t>Se admiten atributos en la definición de la clase y los elementos </a:t>
            </a:r>
            <a:r>
              <a:rPr lang="es-ES_tradnl" smtClean="0"/>
              <a:t>a serializar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MEJORAS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Hemos conseguido generar un serializador que mejora el rendimiento medio del resto de serializadores existentes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63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64</a:t>
            </a:fld>
            <a:endParaRPr lang="es-ES_tradnl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2147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Al generar el código, hay que tener en cuenta las referencias que necesite para compilar correctamente.</a:t>
            </a:r>
          </a:p>
          <a:p>
            <a:pPr algn="just"/>
            <a:r>
              <a:rPr lang="es-ES_tradnl" dirty="0" smtClean="0"/>
              <a:t>Especialmente, es necesaria la referencia a </a:t>
            </a:r>
            <a:r>
              <a:rPr lang="es-ES_tradnl" b="1" dirty="0" smtClean="0"/>
              <a:t>la clase que se va a serializar</a:t>
            </a:r>
            <a:r>
              <a:rPr lang="es-ES_tradnl" dirty="0" smtClean="0"/>
              <a:t>.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tiene que saber cómo encontrar esa clase (su ensamblado).</a:t>
            </a:r>
          </a:p>
          <a:p>
            <a:pPr algn="just"/>
            <a:r>
              <a:rPr lang="es-ES_tradnl" dirty="0" smtClean="0"/>
              <a:t>Hay que añadir una referencia a ese ensamblado antes de ejecutar la compilación. Si no, habrá un error: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14282" y="5286388"/>
            <a:ext cx="87154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´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ClaseASerializar´could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(are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err="1" smtClean="0"/>
              <a:t>CodeDOM</a:t>
            </a:r>
            <a:r>
              <a:rPr lang="es-ES_tradnl" dirty="0" smtClean="0"/>
              <a:t> tiene la solución; una clase que permite añadir parámetros a la compilación:</a:t>
            </a:r>
          </a:p>
          <a:p>
            <a:pPr algn="ctr"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CompilerParameters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usa para </a:t>
            </a:r>
            <a:r>
              <a:rPr lang="es-ES_tradnl" b="1" dirty="0" smtClean="0"/>
              <a:t>añadir referencias de ensamblados</a:t>
            </a:r>
            <a:r>
              <a:rPr lang="es-ES_tradnl" dirty="0" smtClean="0"/>
              <a:t>, y también para indicar que se genere </a:t>
            </a:r>
            <a:r>
              <a:rPr lang="es-ES_tradnl" b="1" dirty="0" smtClean="0"/>
              <a:t>en memoria</a:t>
            </a:r>
            <a:r>
              <a:rPr lang="es-ES_tradnl" dirty="0" smtClean="0"/>
              <a:t>: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cpObject.ReferencedAssemblies.Add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buNone/>
            </a:pP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cpOblect.GenerateInMemory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66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ANÁLISIS Y DESARROLLO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67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85804" y="1609725"/>
            <a:ext cx="8229600" cy="8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divide en fases, cada una pretende conseguir un objetivo parcial: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85804" y="2500306"/>
            <a:ext cx="8229600" cy="3597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1.</a:t>
            </a:r>
            <a:r>
              <a:rPr lang="es-ES_tradnl" sz="3200" dirty="0" smtClean="0"/>
              <a:t> Compilación dinámica de la clase (en una cadena) y obtención de una instancia del serializador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2. Identificar el mejor diseño de la clase </a:t>
            </a:r>
            <a:r>
              <a:rPr lang="es-ES_tradnl" sz="3200" dirty="0" err="1" smtClean="0"/>
              <a:t>serializadora</a:t>
            </a:r>
            <a:endParaRPr lang="es-ES_tradnl" sz="32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3. Creación </a:t>
            </a:r>
            <a:r>
              <a:rPr lang="es-ES_tradnl" sz="3200" dirty="0" smtClean="0"/>
              <a:t>del código de la clase </a:t>
            </a:r>
            <a:r>
              <a:rPr lang="es-ES_tradnl" sz="3200" dirty="0" err="1" smtClean="0"/>
              <a:t>serializadora</a:t>
            </a:r>
            <a:r>
              <a:rPr lang="es-ES_tradnl" sz="3200" dirty="0" smtClean="0"/>
              <a:t> en una cadena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4 y Fase 5. Refactorización y optimización del código (admitir varios formatos de salida en encode)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6. Opciones avanzadas: atributos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_tradnl" dirty="0" smtClean="0"/>
              <a:t>	a) </a:t>
            </a:r>
            <a:r>
              <a:rPr lang="es-ES_tradnl" b="1" dirty="0" smtClean="0"/>
              <a:t>Escribir de manera dinámica el código del serializador</a:t>
            </a:r>
            <a:endParaRPr lang="es-ES_tradnl" dirty="0" smtClean="0"/>
          </a:p>
          <a:p>
            <a:pPr algn="just"/>
            <a:r>
              <a:rPr lang="es-ES_tradnl" dirty="0" smtClean="0"/>
              <a:t>Simplemente generar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con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. 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68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85852" y="3643314"/>
            <a:ext cx="7429552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_tradnl" sz="3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3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@”</a:t>
            </a:r>
          </a:p>
          <a:p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Hola ()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(""Hola Mundo!"");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000" dirty="0" smtClean="0"/>
              <a:t>	b) </a:t>
            </a:r>
            <a:r>
              <a:rPr lang="es-ES_tradnl" sz="3000" b="1" dirty="0" smtClean="0"/>
              <a:t>Compilar en tiempo de ejecución ese código </a:t>
            </a:r>
          </a:p>
          <a:p>
            <a:pPr algn="just">
              <a:buNone/>
            </a:pPr>
            <a:r>
              <a:rPr lang="es-ES_tradnl" sz="3000" dirty="0" smtClean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69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2332037"/>
            <a:ext cx="8229600" cy="37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Utilizamos el espacio de nombres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CodeDOM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la compilación y la ejecución de programas que son creados en tiempo de ejecución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crear ensamblados en ficheros ejecutables, o mantenerlos en memoria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429124" y="1571612"/>
            <a:ext cx="4586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Con el código en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se invoca a la compilación de ese código:</a:t>
            </a:r>
          </a:p>
          <a:p>
            <a:pPr algn="just">
              <a:buNone/>
            </a:pPr>
            <a:r>
              <a:rPr lang="es-ES_tradnl" dirty="0" smtClean="0"/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s-ES_tradnl" dirty="0" smtClean="0"/>
              <a:t>y se obtiene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el ensamblado con la clase compilada </a:t>
            </a:r>
          </a:p>
          <a:p>
            <a:pPr algn="just"/>
            <a:r>
              <a:rPr lang="es-ES_tradnl" dirty="0" smtClean="0"/>
              <a:t>Este ensamblado se puede generar en memoria o en un fichero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</a:t>
            </a:r>
            <a:r>
              <a:rPr kumimoji="0" lang="es-ES_tradnl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Compilar en tiempo de ejecución ese código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_trad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c) </a:t>
            </a:r>
            <a:r>
              <a:rPr lang="es-ES_tradnl" b="1" dirty="0" smtClean="0"/>
              <a:t>Invocar una instancia de la clase compilada</a:t>
            </a:r>
          </a:p>
          <a:p>
            <a:pPr algn="just"/>
            <a:r>
              <a:rPr lang="es-ES_tradnl" dirty="0" smtClean="0"/>
              <a:t>Se puede trabajar con el ensamblado que contiene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s-ES_tradnl" dirty="0" smtClean="0"/>
              <a:t>Se puede generar la instanciación de una de las clases del ensamblado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.CreateInstance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71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d) </a:t>
            </a:r>
            <a:r>
              <a:rPr lang="es-ES_tradnl" b="1" dirty="0" smtClean="0"/>
              <a:t>Devolverla como salida del generador</a:t>
            </a:r>
          </a:p>
          <a:p>
            <a:pPr algn="just"/>
            <a:r>
              <a:rPr lang="es-ES_tradnl" dirty="0" smtClean="0"/>
              <a:t>El objeto así instanciado se devuelve como salida de la aplicación generadora. </a:t>
            </a:r>
          </a:p>
          <a:p>
            <a:pPr algn="just"/>
            <a:r>
              <a:rPr lang="es-ES_tradnl" dirty="0" smtClean="0"/>
              <a:t>Es la instancia del </a:t>
            </a:r>
            <a:r>
              <a:rPr lang="es-ES_tradnl" b="1" dirty="0" smtClean="0"/>
              <a:t>serializador</a:t>
            </a:r>
            <a:r>
              <a:rPr lang="es-ES_tradnl" dirty="0" smtClean="0"/>
              <a:t> dinámico creado en tiempo de ejecución.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trata de un </a:t>
            </a:r>
            <a:r>
              <a:rPr lang="es-ES_tradnl" dirty="0" err="1" smtClean="0"/>
              <a:t>Object</a:t>
            </a:r>
            <a:r>
              <a:rPr lang="es-ES_tradnl" dirty="0" smtClean="0"/>
              <a:t>, y no puede ser asignado a una variable del tipo de su clase (esta clase no existía en tiempo de compilación).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72</a:t>
            </a:fld>
            <a:endParaRPr lang="es-ES_tradn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73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Queremos saber cuál es la arquitectura más efectiva que tengan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serán los métodos que serializan (normales,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 El objeto a tratar se recibe por referencia o por valor ¿?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74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Tras medir los tiempos de ejecución, llegamos a la conclusión de que la mejor forma de definir el serializador es ésta: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Tendrá dos métodos </a:t>
            </a:r>
            <a:r>
              <a:rPr lang="es-ES_tradnl" sz="3200" b="1" dirty="0" smtClean="0"/>
              <a:t>estáticos</a:t>
            </a:r>
            <a:r>
              <a:rPr lang="es-ES_tradnl" sz="3200" dirty="0" smtClean="0"/>
              <a:t>, encode y </a:t>
            </a:r>
            <a:r>
              <a:rPr lang="es-ES_tradnl" sz="3200" dirty="0" err="1" smtClean="0"/>
              <a:t>decode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Recibirá por </a:t>
            </a:r>
            <a:r>
              <a:rPr lang="es-ES_tradnl" sz="3200" b="1" dirty="0" smtClean="0"/>
              <a:t>referencia</a:t>
            </a:r>
            <a:r>
              <a:rPr lang="es-ES_tradnl" sz="3200" dirty="0" smtClean="0"/>
              <a:t> el objeto a serializar o deserializar.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Los métodos de extensión también son una opción válida, aunque requieren </a:t>
            </a:r>
            <a:r>
              <a:rPr lang="es-ES_tradnl" sz="3200" dirty="0" err="1" smtClean="0"/>
              <a:t>.Net</a:t>
            </a:r>
            <a:r>
              <a:rPr lang="es-ES_tradnl" sz="3200" dirty="0" smtClean="0"/>
              <a:t>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75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crea la aplicación que generará el serializador particular para cualquier clase.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El constructor recibe el tipo objeto de la serialización.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capturan todos sus elementos, y para cada uno de ellos se va generando el código que lo serializa o </a:t>
            </a:r>
            <a:r>
              <a:rPr lang="es-ES_tradnl" sz="3200" dirty="0" err="1" smtClean="0"/>
              <a:t>deserializa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compila y ejecuta el código, devolviendo una instancia del serializador en un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de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A continuación se compila el código y se instancia un objeto de ese tipo.</a:t>
            </a:r>
          </a:p>
          <a:p>
            <a:r>
              <a:rPr lang="es-ES_tradnl" dirty="0" smtClean="0"/>
              <a:t>Ese objeto es la salida del programa, el serializador para ese tipo.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76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35 Grupo"/>
          <p:cNvGrpSpPr/>
          <p:nvPr/>
        </p:nvGrpSpPr>
        <p:grpSpPr>
          <a:xfrm>
            <a:off x="4054559" y="1759383"/>
            <a:ext cx="4446531" cy="4098509"/>
            <a:chOff x="3857620" y="2071678"/>
            <a:chExt cx="4446531" cy="4098509"/>
          </a:xfrm>
        </p:grpSpPr>
        <p:pic>
          <p:nvPicPr>
            <p:cNvPr id="1026" name="Picture 2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363545">
              <a:off x="6708359" y="5199773"/>
              <a:ext cx="1595792" cy="970414"/>
            </a:xfrm>
            <a:prstGeom prst="rect">
              <a:avLst/>
            </a:prstGeom>
            <a:noFill/>
          </p:spPr>
        </p:pic>
        <p:sp>
          <p:nvSpPr>
            <p:cNvPr id="1028" name="Document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214446" cy="16430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 smtClean="0"/>
            </a:p>
            <a:p>
              <a:endParaRPr lang="es-ES_tradnl" dirty="0" smtClean="0"/>
            </a:p>
            <a:p>
              <a:r>
                <a:rPr lang="es-ES_tradnl" dirty="0" err="1" smtClean="0"/>
                <a:t>strCodigo</a:t>
              </a:r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5143504" y="3786190"/>
              <a:ext cx="1143008" cy="974241"/>
              <a:chOff x="1632" y="1248"/>
              <a:chExt cx="2682" cy="2286"/>
            </a:xfrm>
          </p:grpSpPr>
          <p:sp>
            <p:nvSpPr>
              <p:cNvPr id="10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5" name="AutoShape 11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6" name="AutoShape 12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3929058" y="4071942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Compilar e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instanciar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86578" y="4578502"/>
              <a:ext cx="1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Devolver el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serializador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4" name="33 Flecha doblada"/>
            <p:cNvSpPr/>
            <p:nvPr/>
          </p:nvSpPr>
          <p:spPr>
            <a:xfrm rot="10800000" flipH="1">
              <a:off x="5715009" y="5000636"/>
              <a:ext cx="527498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35" name="34 Flecha doblada"/>
            <p:cNvSpPr/>
            <p:nvPr/>
          </p:nvSpPr>
          <p:spPr>
            <a:xfrm rot="5400000">
              <a:off x="5286379" y="3000373"/>
              <a:ext cx="785819" cy="50006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4686304" cy="37147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Dentro de una clase, </a:t>
            </a:r>
            <a:r>
              <a:rPr lang="es-ES_tradnl" dirty="0" err="1" smtClean="0"/>
              <a:t>Reflection</a:t>
            </a:r>
            <a:r>
              <a:rPr lang="es-ES_tradnl" dirty="0" smtClean="0"/>
              <a:t> diferencia sus miembros en </a:t>
            </a:r>
            <a:r>
              <a:rPr lang="es-ES_tradnl" b="1" dirty="0" smtClean="0"/>
              <a:t>Propiedades</a:t>
            </a:r>
            <a:r>
              <a:rPr lang="es-ES_tradnl" dirty="0" smtClean="0"/>
              <a:t> y </a:t>
            </a:r>
            <a:r>
              <a:rPr lang="es-ES_tradnl" b="1" dirty="0" smtClean="0"/>
              <a:t>Campos</a:t>
            </a:r>
          </a:p>
          <a:p>
            <a:pPr algn="just"/>
            <a:r>
              <a:rPr lang="es-ES_tradnl" dirty="0" smtClean="0"/>
              <a:t>Se trabaja de distinta manera con ambos, aunque tengan  similares características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78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35729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215074" y="242886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MemberInfo</a:t>
            </a:r>
            <a:endParaRPr lang="es-ES_tradnl" dirty="0"/>
          </a:p>
        </p:txBody>
      </p:sp>
      <p:sp>
        <p:nvSpPr>
          <p:cNvPr id="14" name="13 Flecha izquierda, derecha y arriba"/>
          <p:cNvSpPr/>
          <p:nvPr/>
        </p:nvSpPr>
        <p:spPr>
          <a:xfrm>
            <a:off x="6500826" y="3071810"/>
            <a:ext cx="1216152" cy="850392"/>
          </a:xfrm>
          <a:prstGeom prst="leftRightUpArrow">
            <a:avLst>
              <a:gd name="adj1" fmla="val 1042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Triángulo isósceles"/>
          <p:cNvSpPr/>
          <p:nvPr/>
        </p:nvSpPr>
        <p:spPr>
          <a:xfrm>
            <a:off x="6858016" y="2928934"/>
            <a:ext cx="500066" cy="35719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doblada"/>
          <p:cNvSpPr/>
          <p:nvPr/>
        </p:nvSpPr>
        <p:spPr>
          <a:xfrm rot="5400000">
            <a:off x="7542389" y="3459007"/>
            <a:ext cx="50006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Flecha doblada"/>
          <p:cNvSpPr/>
          <p:nvPr/>
        </p:nvSpPr>
        <p:spPr>
          <a:xfrm rot="5400000" flipV="1">
            <a:off x="6204584" y="3510928"/>
            <a:ext cx="500066" cy="764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86380" y="421481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PropertyInfo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358082" y="4214818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FieldInfo</a:t>
            </a:r>
            <a:endParaRPr lang="es-ES_tradnl" dirty="0"/>
          </a:p>
        </p:txBody>
      </p:sp>
      <p:sp>
        <p:nvSpPr>
          <p:cNvPr id="18" name="17 Proceso"/>
          <p:cNvSpPr/>
          <p:nvPr/>
        </p:nvSpPr>
        <p:spPr>
          <a:xfrm>
            <a:off x="6572264" y="3286124"/>
            <a:ext cx="285752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Proceso"/>
          <p:cNvSpPr/>
          <p:nvPr/>
        </p:nvSpPr>
        <p:spPr>
          <a:xfrm>
            <a:off x="6572264" y="3786190"/>
            <a:ext cx="295276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Proceso"/>
          <p:cNvSpPr/>
          <p:nvPr/>
        </p:nvSpPr>
        <p:spPr>
          <a:xfrm>
            <a:off x="7215206" y="3357562"/>
            <a:ext cx="428628" cy="28575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Proceso"/>
          <p:cNvSpPr/>
          <p:nvPr/>
        </p:nvSpPr>
        <p:spPr>
          <a:xfrm>
            <a:off x="7367606" y="3786190"/>
            <a:ext cx="276228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En un principio se duplicaba el código para tratarlos por separado</a:t>
            </a:r>
          </a:p>
          <a:p>
            <a:pPr algn="just"/>
            <a:r>
              <a:rPr lang="es-ES_tradnl" dirty="0" smtClean="0"/>
              <a:t>Hasta que encontré el modo de generalizar el comportamiento, quedándome solo con los elementos internos de cada uno útiles para el código:</a:t>
            </a:r>
          </a:p>
          <a:p>
            <a:pPr algn="just">
              <a:buNone/>
            </a:pPr>
            <a:r>
              <a:rPr lang="es-ES_tradnl" dirty="0" smtClean="0"/>
              <a:t>	- tipo del miembro 		- nombre del miembro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79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429124" y="1571612"/>
            <a:ext cx="46088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 la hora de procesar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s-ES_tradnl" dirty="0" smtClean="0"/>
              <a:t> y otros tipos que implementan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s-ES_tradnl" dirty="0" smtClean="0"/>
              <a:t> hay dos vías muy dispares.</a:t>
            </a:r>
          </a:p>
          <a:p>
            <a:pPr algn="just"/>
            <a:r>
              <a:rPr lang="es-ES_tradnl" dirty="0" smtClean="0"/>
              <a:t>Para la serialización basta con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dirty="0" smtClean="0"/>
              <a:t> que recorra todos los elementos y los vaya guardando.</a:t>
            </a:r>
          </a:p>
          <a:p>
            <a:pPr algn="just"/>
            <a:r>
              <a:rPr lang="es-ES_tradnl" dirty="0" smtClean="0"/>
              <a:t>Para la deserialización, es necesario conocer el </a:t>
            </a:r>
            <a:r>
              <a:rPr lang="es-ES_tradnl" b="1" dirty="0" smtClean="0"/>
              <a:t>rango</a:t>
            </a:r>
            <a:r>
              <a:rPr lang="es-ES_tradnl" dirty="0" smtClean="0"/>
              <a:t> y los </a:t>
            </a:r>
            <a:r>
              <a:rPr lang="es-ES_tradnl" b="1" dirty="0" smtClean="0"/>
              <a:t>límites</a:t>
            </a:r>
            <a:r>
              <a:rPr lang="es-ES_tradnl" dirty="0" smtClean="0"/>
              <a:t> inferior y superior de cada rango para saber en qué índices va cada valor.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80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La solución pasa por guardar toda esa información previamente a los datos.</a:t>
            </a:r>
          </a:p>
          <a:p>
            <a:pPr algn="just"/>
            <a:r>
              <a:rPr lang="es-ES_tradnl" dirty="0" smtClean="0"/>
              <a:t>Así, primero se lee, se inicializa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esos valores, y a continuación se genera un bucle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dirty="0" smtClean="0"/>
              <a:t> para cada rango que vaya llenando cada elemento que haya en cada uno, desde el límite inferior hasta el límite superior.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81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 la hora de inicializar un </a:t>
            </a:r>
            <a:r>
              <a:rPr lang="es-ES_tradnl" dirty="0" err="1" smtClean="0"/>
              <a:t>array</a:t>
            </a:r>
            <a:r>
              <a:rPr lang="es-ES_tradnl" dirty="0" smtClean="0"/>
              <a:t>, si es anidado no funcionaba la sintaxis generada.</a:t>
            </a:r>
          </a:p>
          <a:p>
            <a:pPr algn="just"/>
            <a:r>
              <a:rPr lang="es-ES_tradnl" dirty="0" smtClean="0"/>
              <a:t>Hubo que buscar otro modo de instanciar los </a:t>
            </a:r>
            <a:r>
              <a:rPr lang="es-ES_tradnl" dirty="0" err="1" smtClean="0"/>
              <a:t>arrays</a:t>
            </a:r>
            <a:r>
              <a:rPr lang="es-ES_tradnl" dirty="0" smtClean="0"/>
              <a:t> para conseguir que se instanciara correctamente un </a:t>
            </a:r>
            <a:r>
              <a:rPr lang="es-ES_tradnl" dirty="0" err="1" smtClean="0"/>
              <a:t>array</a:t>
            </a:r>
            <a:r>
              <a:rPr lang="es-ES_tradnl" dirty="0" smtClean="0"/>
              <a:t> anidado.</a:t>
            </a:r>
          </a:p>
          <a:p>
            <a:pPr algn="just"/>
            <a:r>
              <a:rPr lang="es-ES_tradnl" dirty="0" smtClean="0"/>
              <a:t>La solución pasa por utilizar el método estático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Array.CreateInstance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82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Cómo inicializar </a:t>
            </a:r>
            <a:r>
              <a:rPr lang="es-ES_tradnl" sz="3200" b="1" dirty="0" err="1" smtClean="0"/>
              <a:t>arrays</a:t>
            </a:r>
            <a:r>
              <a:rPr lang="es-ES_tradnl" sz="3200" b="1" dirty="0" smtClean="0"/>
              <a:t> anidados (</a:t>
            </a:r>
            <a:r>
              <a:rPr lang="es-ES_tradnl" sz="3200" b="1" dirty="0" err="1" smtClean="0"/>
              <a:t>jagged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array</a:t>
            </a:r>
            <a:r>
              <a:rPr lang="es-ES_tradnl" sz="3200" b="1" dirty="0" smtClean="0"/>
              <a:t>)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 esta base se </a:t>
            </a:r>
            <a:r>
              <a:rPr lang="es-ES_tradnl" dirty="0" err="1" smtClean="0"/>
              <a:t>refactoriza</a:t>
            </a:r>
            <a:r>
              <a:rPr lang="es-ES_tradnl" dirty="0" smtClean="0"/>
              <a:t> el código para incluir funcionalidades adicionales.</a:t>
            </a:r>
          </a:p>
          <a:p>
            <a:r>
              <a:rPr lang="es-ES_tradnl" dirty="0" smtClean="0"/>
              <a:t>Soporte para el resto de tipos primitivos</a:t>
            </a:r>
          </a:p>
          <a:p>
            <a:r>
              <a:rPr lang="es-ES_tradnl" dirty="0" smtClean="0"/>
              <a:t>Soporte para elementos de tipos definidos por el programador.</a:t>
            </a:r>
          </a:p>
          <a:p>
            <a:r>
              <a:rPr lang="es-ES_tradnl" dirty="0" smtClean="0"/>
              <a:t>Uso de un </a:t>
            </a:r>
            <a:r>
              <a:rPr lang="es-ES_tradnl" dirty="0" err="1" smtClean="0"/>
              <a:t>Dictionary</a:t>
            </a:r>
            <a:r>
              <a:rPr lang="es-ES_tradnl" dirty="0" smtClean="0"/>
              <a:t> para almacenar todos los tipos para los que hay que crear serializador.</a:t>
            </a:r>
          </a:p>
          <a:p>
            <a:r>
              <a:rPr lang="es-ES_tradnl" dirty="0" smtClean="0"/>
              <a:t>Invocación dinámica de esos tipos.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83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84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una representación como conjunto de bytes, para almacenarlo o distribuirlo.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 la representación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85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3998790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86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87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88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ADICIONALES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  <a:p>
            <a:pPr algn="ctr"/>
            <a:r>
              <a:rPr lang="es-ES_tradnl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s-ES_tradnl" sz="36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4429124" y="1571612"/>
            <a:ext cx="47888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Además, eso no puede ser porque el propio </a:t>
            </a:r>
          </a:p>
          <a:p>
            <a:r>
              <a:rPr lang="es-ES_tradnl" sz="2000" dirty="0" smtClean="0"/>
              <a:t>objeto es desconocido hasta que se carga.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91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11871</TotalTime>
  <Words>5405</Words>
  <Application>Microsoft Office PowerPoint</Application>
  <PresentationFormat>Presentación en pantalla (4:3)</PresentationFormat>
  <Paragraphs>1421</Paragraphs>
  <Slides>109</Slides>
  <Notes>46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109</vt:i4>
      </vt:variant>
    </vt:vector>
  </HeadingPairs>
  <TitlesOfParts>
    <vt:vector size="111" baseType="lpstr">
      <vt:lpstr>Tema de Office</vt:lpstr>
      <vt:lpstr>Diseño personalizado</vt:lpstr>
      <vt:lpstr>HiperSerializer</vt:lpstr>
      <vt:lpstr>HIPERSERIALIZER</vt:lpstr>
      <vt:lpstr>HIPERSERIALIZER</vt:lpstr>
      <vt:lpstr>LA NECESIDAD</vt:lpstr>
      <vt:lpstr>LA NECESIDAD</vt:lpstr>
      <vt:lpstr>LA NECESIDAD</vt:lpstr>
      <vt:lpstr>LA NECESIDAD</vt:lpstr>
      <vt:lpstr>LA NECESIDAD</vt:lpstr>
      <vt:lpstr>LA NECESIDAD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25</vt:lpstr>
      <vt:lpstr>LOS OBJETIVOS</vt:lpstr>
      <vt:lpstr>LOS OBJETIVOS</vt:lpstr>
      <vt:lpstr>LOS OBJETIVOS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COMPILACIÓN DINÁMICA  E INSTANCIACIÓN</vt:lpstr>
      <vt:lpstr>COMPILACIÓN DINÁMICA  E INSTANCIACIÓN</vt:lpstr>
      <vt:lpstr>COMPILACIÓN DINÁMICA  E INSTANCIACIÓN</vt:lpstr>
      <vt:lpstr>COMPILACIÓN DINÁMICA  E INSTANCIACIÓN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Fase 1 Problemas y soluciones</vt:lpstr>
      <vt:lpstr>Fase 1 Problemas y soluciones</vt:lpstr>
      <vt:lpstr>ANÁLISIS Y DESARROLLO</vt:lpstr>
      <vt:lpstr>Diapositiva 68</vt:lpstr>
      <vt:lpstr>Diapositiva 69</vt:lpstr>
      <vt:lpstr>Diapositiva 70</vt:lpstr>
      <vt:lpstr>Diapositiva 71</vt:lpstr>
      <vt:lpstr>Fase 1</vt:lpstr>
      <vt:lpstr>Fase 2</vt:lpstr>
      <vt:lpstr>Fase 2</vt:lpstr>
      <vt:lpstr>Fase 3</vt:lpstr>
      <vt:lpstr>Diapositiva 76</vt:lpstr>
      <vt:lpstr>Diapositiva 77</vt:lpstr>
      <vt:lpstr>Fase 3 Problemas y soluciones</vt:lpstr>
      <vt:lpstr>Fase 3 Problemas y soluciones</vt:lpstr>
      <vt:lpstr>Fase 3 Problemas y soluciones</vt:lpstr>
      <vt:lpstr>Fase 3 Problemas y soluciones</vt:lpstr>
      <vt:lpstr>Fase 3 Problemas y soluciones</vt:lpstr>
      <vt:lpstr>Diapositiva 83</vt:lpstr>
      <vt:lpstr>Diapositiva 84</vt:lpstr>
      <vt:lpstr>SERIALIZACIÓN</vt:lpstr>
      <vt:lpstr>FACTORES A TENER EN CUENTA</vt:lpstr>
      <vt:lpstr>FACTORES A TENER EN CUENTA</vt:lpstr>
      <vt:lpstr>FACTORES A TENER EN CUENTA</vt:lpstr>
      <vt:lpstr>CARACTERÍSTICAS ADICIONALES</vt:lpstr>
      <vt:lpstr>Diapositiva 90</vt:lpstr>
      <vt:lpstr>Generación del código generateSerializer()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MEJORAS</vt:lpstr>
      <vt:lpstr>Diapositiva 101</vt:lpstr>
      <vt:lpstr>COMPARATIVA</vt:lpstr>
      <vt:lpstr>Diapositiva 103</vt:lpstr>
      <vt:lpstr>COMPARATIVA</vt:lpstr>
      <vt:lpstr>COMPARATIVA</vt:lpstr>
      <vt:lpstr>COMPARATIVA</vt:lpstr>
      <vt:lpstr>COMPARATIVA</vt:lpstr>
      <vt:lpstr>COMPARATIVA</vt:lpstr>
      <vt:lpstr>COMPARATIVA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400</cp:revision>
  <dcterms:created xsi:type="dcterms:W3CDTF">2015-06-16T17:39:47Z</dcterms:created>
  <dcterms:modified xsi:type="dcterms:W3CDTF">2015-06-30T16:53:53Z</dcterms:modified>
</cp:coreProperties>
</file>