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68"/>
  </p:notesMasterIdLst>
  <p:handoutMasterIdLst>
    <p:handoutMasterId r:id="rId69"/>
  </p:handoutMasterIdLst>
  <p:sldIdLst>
    <p:sldId id="256" r:id="rId3"/>
    <p:sldId id="268" r:id="rId4"/>
    <p:sldId id="428" r:id="rId5"/>
    <p:sldId id="311" r:id="rId6"/>
    <p:sldId id="360" r:id="rId7"/>
    <p:sldId id="370" r:id="rId8"/>
    <p:sldId id="371" r:id="rId9"/>
    <p:sldId id="378" r:id="rId10"/>
    <p:sldId id="386" r:id="rId11"/>
    <p:sldId id="367" r:id="rId12"/>
    <p:sldId id="382" r:id="rId13"/>
    <p:sldId id="366" r:id="rId14"/>
    <p:sldId id="392" r:id="rId15"/>
    <p:sldId id="390" r:id="rId16"/>
    <p:sldId id="364" r:id="rId17"/>
    <p:sldId id="363" r:id="rId18"/>
    <p:sldId id="393" r:id="rId19"/>
    <p:sldId id="395" r:id="rId20"/>
    <p:sldId id="394" r:id="rId21"/>
    <p:sldId id="400" r:id="rId22"/>
    <p:sldId id="401" r:id="rId23"/>
    <p:sldId id="402" r:id="rId24"/>
    <p:sldId id="265" r:id="rId25"/>
    <p:sldId id="266" r:id="rId26"/>
    <p:sldId id="267" r:id="rId27"/>
    <p:sldId id="44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47" r:id="rId41"/>
    <p:sldId id="422" r:id="rId42"/>
    <p:sldId id="423" r:id="rId43"/>
    <p:sldId id="424" r:id="rId44"/>
    <p:sldId id="323" r:id="rId45"/>
    <p:sldId id="425" r:id="rId46"/>
    <p:sldId id="429" r:id="rId47"/>
    <p:sldId id="430" r:id="rId48"/>
    <p:sldId id="326" r:id="rId49"/>
    <p:sldId id="325" r:id="rId50"/>
    <p:sldId id="327" r:id="rId51"/>
    <p:sldId id="328" r:id="rId52"/>
    <p:sldId id="329" r:id="rId53"/>
    <p:sldId id="426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1" r:id="rId64"/>
    <p:sldId id="427" r:id="rId65"/>
    <p:sldId id="440" r:id="rId66"/>
    <p:sldId id="449" r:id="rId67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89427" autoAdjust="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ctor\Source\Repos\ProyectoFinDeCarrera\Fase07\bin\Debug\comparativ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Clase01Basica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0">
                  <c:v>708</c:v>
                </c:pt>
                <c:pt idx="1">
                  <c:v>2478</c:v>
                </c:pt>
                <c:pt idx="2">
                  <c:v>2269</c:v>
                </c:pt>
                <c:pt idx="3">
                  <c:v>103</c:v>
                </c:pt>
                <c:pt idx="4">
                  <c:v>2849.3333333333708</c:v>
                </c:pt>
                <c:pt idx="5">
                  <c:v>1665.3333333333219</c:v>
                </c:pt>
                <c:pt idx="6">
                  <c:v>123</c:v>
                </c:pt>
                <c:pt idx="7">
                  <c:v>43</c:v>
                </c:pt>
                <c:pt idx="8">
                  <c:v>69</c:v>
                </c:pt>
              </c:numCache>
            </c:numRef>
          </c:val>
        </c:ser>
        <c:axId val="91785088"/>
        <c:axId val="92163072"/>
      </c:barChart>
      <c:catAx>
        <c:axId val="9178508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2163072"/>
        <c:crosses val="autoZero"/>
        <c:auto val="1"/>
        <c:lblAlgn val="ctr"/>
        <c:lblOffset val="100"/>
      </c:catAx>
      <c:valAx>
        <c:axId val="9216307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178508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comparativa!$A$3</c:f>
              <c:strCache>
                <c:ptCount val="1"/>
                <c:pt idx="0">
                  <c:v>Clase01Basica (Decode)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 (*)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comparativa!$B$3:$J$3</c:f>
              <c:numCache>
                <c:formatCode>General</c:formatCode>
                <c:ptCount val="9"/>
                <c:pt idx="0">
                  <c:v>2198</c:v>
                </c:pt>
                <c:pt idx="1">
                  <c:v>2158</c:v>
                </c:pt>
                <c:pt idx="2">
                  <c:v>4190</c:v>
                </c:pt>
                <c:pt idx="3">
                  <c:v>270</c:v>
                </c:pt>
                <c:pt idx="4">
                  <c:v>1638</c:v>
                </c:pt>
                <c:pt idx="5">
                  <c:v>1565</c:v>
                </c:pt>
                <c:pt idx="6">
                  <c:v>22</c:v>
                </c:pt>
                <c:pt idx="7">
                  <c:v>53</c:v>
                </c:pt>
                <c:pt idx="8">
                  <c:v>562</c:v>
                </c:pt>
              </c:numCache>
            </c:numRef>
          </c:val>
        </c:ser>
        <c:axId val="94158208"/>
        <c:axId val="94317184"/>
      </c:barChart>
      <c:catAx>
        <c:axId val="9415820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4317184"/>
        <c:crosses val="autoZero"/>
        <c:auto val="1"/>
        <c:lblAlgn val="ctr"/>
        <c:lblOffset val="100"/>
      </c:catAx>
      <c:valAx>
        <c:axId val="943171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4158208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Clase04Struct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403</c:v>
                </c:pt>
                <c:pt idx="1">
                  <c:v>1109</c:v>
                </c:pt>
                <c:pt idx="2">
                  <c:v>895</c:v>
                </c:pt>
                <c:pt idx="3">
                  <c:v>65</c:v>
                </c:pt>
                <c:pt idx="4">
                  <c:v>1075.3333333333223</c:v>
                </c:pt>
                <c:pt idx="5">
                  <c:v>1077.3333333333223</c:v>
                </c:pt>
                <c:pt idx="7">
                  <c:v>16</c:v>
                </c:pt>
                <c:pt idx="8">
                  <c:v>78</c:v>
                </c:pt>
              </c:numCache>
            </c:numRef>
          </c:val>
        </c:ser>
        <c:axId val="94529024"/>
        <c:axId val="94530560"/>
      </c:barChart>
      <c:catAx>
        <c:axId val="9452902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4530560"/>
        <c:crosses val="autoZero"/>
        <c:auto val="1"/>
        <c:lblAlgn val="ctr"/>
        <c:lblOffset val="100"/>
      </c:catAx>
      <c:valAx>
        <c:axId val="945305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94529024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Clase05Clase (Encode)</c:v>
                </c:pt>
              </c:strCache>
            </c:strRef>
          </c:tx>
          <c:cat>
            <c:strRef>
              <c:f>Hoja1!$B$1:$J$1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Hoja1!$B$2:$J$2</c:f>
              <c:numCache>
                <c:formatCode>General</c:formatCode>
                <c:ptCount val="9"/>
                <c:pt idx="0">
                  <c:v>442</c:v>
                </c:pt>
                <c:pt idx="1">
                  <c:v>499</c:v>
                </c:pt>
                <c:pt idx="2">
                  <c:v>794</c:v>
                </c:pt>
                <c:pt idx="3">
                  <c:v>189</c:v>
                </c:pt>
                <c:pt idx="4">
                  <c:v>1226.4000000000001</c:v>
                </c:pt>
                <c:pt idx="5">
                  <c:v>1383</c:v>
                </c:pt>
                <c:pt idx="7">
                  <c:v>18</c:v>
                </c:pt>
                <c:pt idx="8">
                  <c:v>77</c:v>
                </c:pt>
              </c:numCache>
            </c:numRef>
          </c:val>
        </c:ser>
        <c:axId val="101604352"/>
        <c:axId val="101769984"/>
      </c:barChart>
      <c:catAx>
        <c:axId val="10160435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01769984"/>
        <c:crosses val="autoZero"/>
        <c:auto val="1"/>
        <c:lblAlgn val="ctr"/>
        <c:lblOffset val="100"/>
      </c:catAx>
      <c:valAx>
        <c:axId val="10176998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01604352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</c:f>
              <c:strCache>
                <c:ptCount val="1"/>
                <c:pt idx="0">
                  <c:v>Clase07ClaseConTodo (Encode)</c:v>
                </c:pt>
              </c:strCache>
            </c:strRef>
          </c:tx>
          <c:cat>
            <c:strRef>
              <c:f>comparativa!$B$1:$J$1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(XML)*</c:v>
                </c:pt>
                <c:pt idx="5">
                  <c:v>SharpSerializer (Binario)*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comparativa!$B$2:$J$2</c:f>
              <c:numCache>
                <c:formatCode>General</c:formatCode>
                <c:ptCount val="9"/>
                <c:pt idx="1">
                  <c:v>583</c:v>
                </c:pt>
                <c:pt idx="2">
                  <c:v>525</c:v>
                </c:pt>
                <c:pt idx="3">
                  <c:v>412</c:v>
                </c:pt>
                <c:pt idx="4">
                  <c:v>711.6</c:v>
                </c:pt>
                <c:pt idx="5">
                  <c:v>720.2</c:v>
                </c:pt>
                <c:pt idx="6">
                  <c:v>71</c:v>
                </c:pt>
                <c:pt idx="7">
                  <c:v>70</c:v>
                </c:pt>
                <c:pt idx="8">
                  <c:v>123</c:v>
                </c:pt>
              </c:numCache>
            </c:numRef>
          </c:val>
        </c:ser>
        <c:axId val="101877632"/>
        <c:axId val="102666240"/>
      </c:barChart>
      <c:catAx>
        <c:axId val="10187763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02666240"/>
        <c:crosses val="autoZero"/>
        <c:auto val="1"/>
        <c:lblAlgn val="ctr"/>
        <c:lblOffset val="100"/>
      </c:catAx>
      <c:valAx>
        <c:axId val="1026662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01877632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comparativa!$A$23</c:f>
              <c:strCache>
                <c:ptCount val="1"/>
                <c:pt idx="0">
                  <c:v>Clase07ClaseConTodo (Decode)</c:v>
                </c:pt>
              </c:strCache>
            </c:strRef>
          </c:tx>
          <c:cat>
            <c:strRef>
              <c:f>comparativa!$B$22:$J$22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Nuestro (CSV)</c:v>
                </c:pt>
                <c:pt idx="8">
                  <c:v>Nuestro (XML)</c:v>
                </c:pt>
              </c:strCache>
            </c:strRef>
          </c:cat>
          <c:val>
            <c:numRef>
              <c:f>comparativa!$B$23:$J$23</c:f>
              <c:numCache>
                <c:formatCode>General</c:formatCode>
                <c:ptCount val="9"/>
                <c:pt idx="1">
                  <c:v>1699</c:v>
                </c:pt>
                <c:pt idx="2">
                  <c:v>3496</c:v>
                </c:pt>
                <c:pt idx="3">
                  <c:v>656</c:v>
                </c:pt>
                <c:pt idx="4">
                  <c:v>2548</c:v>
                </c:pt>
                <c:pt idx="5">
                  <c:v>2011</c:v>
                </c:pt>
                <c:pt idx="6">
                  <c:v>41</c:v>
                </c:pt>
                <c:pt idx="7">
                  <c:v>248</c:v>
                </c:pt>
                <c:pt idx="8">
                  <c:v>1050</c:v>
                </c:pt>
              </c:numCache>
            </c:numRef>
          </c:val>
        </c:ser>
        <c:axId val="103115392"/>
        <c:axId val="103314560"/>
      </c:barChart>
      <c:catAx>
        <c:axId val="10311539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03314560"/>
        <c:crosses val="autoZero"/>
        <c:auto val="1"/>
        <c:lblAlgn val="ctr"/>
        <c:lblOffset val="100"/>
      </c:catAx>
      <c:valAx>
        <c:axId val="10331456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03115392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_tradnl"/>
  <c:chart>
    <c:title>
      <c:layout/>
      <c:txPr>
        <a:bodyPr/>
        <a:lstStyle/>
        <a:p>
          <a:pPr>
            <a:defRPr lang="es-ES_tradnl"/>
          </a:pPr>
          <a:endParaRPr lang="es-ES_tradnl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comparativa!$A$27</c:f>
              <c:strCache>
                <c:ptCount val="1"/>
                <c:pt idx="0">
                  <c:v>Clase06ClaseDerivada (Decode)</c:v>
                </c:pt>
              </c:strCache>
            </c:strRef>
          </c:tx>
          <c:cat>
            <c:strRef>
              <c:f>comparativa!$B$26:$J$26</c:f>
              <c:strCache>
                <c:ptCount val="9"/>
                <c:pt idx="0">
                  <c:v>XMLSerializer</c:v>
                </c:pt>
                <c:pt idx="1">
                  <c:v>BinaryFormatter</c:v>
                </c:pt>
                <c:pt idx="2">
                  <c:v>SOAPFormatter</c:v>
                </c:pt>
                <c:pt idx="3">
                  <c:v>DataContractSerializer</c:v>
                </c:pt>
                <c:pt idx="4">
                  <c:v>SharpSerializer (XML)</c:v>
                </c:pt>
                <c:pt idx="5">
                  <c:v>SharpSerializer (Binario)</c:v>
                </c:pt>
                <c:pt idx="6">
                  <c:v>Protobuf</c:v>
                </c:pt>
                <c:pt idx="7">
                  <c:v>HR HiperSerializer (CSV)</c:v>
                </c:pt>
                <c:pt idx="8">
                  <c:v>HR HiperSerializer (XML)</c:v>
                </c:pt>
              </c:strCache>
            </c:strRef>
          </c:cat>
          <c:val>
            <c:numRef>
              <c:f>comparativa!$B$27:$J$27</c:f>
              <c:numCache>
                <c:formatCode>General</c:formatCode>
                <c:ptCount val="9"/>
                <c:pt idx="0">
                  <c:v>1547</c:v>
                </c:pt>
                <c:pt idx="1">
                  <c:v>1182</c:v>
                </c:pt>
                <c:pt idx="2">
                  <c:v>2526</c:v>
                </c:pt>
                <c:pt idx="3">
                  <c:v>282</c:v>
                </c:pt>
                <c:pt idx="4">
                  <c:v>2040</c:v>
                </c:pt>
                <c:pt idx="5">
                  <c:v>1499</c:v>
                </c:pt>
                <c:pt idx="6">
                  <c:v>31</c:v>
                </c:pt>
                <c:pt idx="7">
                  <c:v>25</c:v>
                </c:pt>
                <c:pt idx="8">
                  <c:v>421</c:v>
                </c:pt>
              </c:numCache>
            </c:numRef>
          </c:val>
        </c:ser>
        <c:axId val="111123840"/>
        <c:axId val="112826624"/>
      </c:barChart>
      <c:catAx>
        <c:axId val="111123840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2826624"/>
        <c:crosses val="autoZero"/>
        <c:auto val="1"/>
        <c:lblAlgn val="ctr"/>
        <c:lblOffset val="100"/>
      </c:catAx>
      <c:valAx>
        <c:axId val="11282662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ES_tradnl"/>
            </a:pPr>
            <a:endParaRPr lang="es-ES_tradnl"/>
          </a:p>
        </c:txPr>
        <c:crossAx val="111123840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9D55-9345-4BF6-8039-63E085B5474F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EE75-2A93-4F47-99B1-8651224B1F39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smtClean="0"/>
              <a:t>HIPERSERIALIZER 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9FB7-1984-4A5F-8125-5935579FD5CF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4971B-141E-4C5F-8937-C1C0B63F6271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43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Para </a:t>
            </a:r>
            <a:r>
              <a:rPr lang="es-ES_tradnl" b="1" dirty="0" smtClean="0"/>
              <a:t>generar</a:t>
            </a:r>
            <a:r>
              <a:rPr lang="es-ES_tradnl" dirty="0" smtClean="0"/>
              <a:t> dinámicamente </a:t>
            </a:r>
            <a:r>
              <a:rPr lang="es-ES_tradnl" b="1" dirty="0" smtClean="0"/>
              <a:t>en tiempo de ejecución </a:t>
            </a:r>
            <a:r>
              <a:rPr lang="es-ES_tradnl" dirty="0" smtClean="0"/>
              <a:t>el serializador, necesitamos realizar estas tareas: (EMIL, árboles de expresiones)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a)</a:t>
            </a:r>
            <a:r>
              <a:rPr lang="es-ES_tradnl" dirty="0" smtClean="0"/>
              <a:t> Escribir de manera dinámica el código del serializador en tiempo de ejecución.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b) </a:t>
            </a:r>
            <a:r>
              <a:rPr lang="es-ES_tradnl" dirty="0" smtClean="0"/>
              <a:t>Compilar en tiempo de ejecución ese código.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c) </a:t>
            </a:r>
            <a:r>
              <a:rPr lang="es-ES_tradnl" dirty="0" smtClean="0"/>
              <a:t>Invocar una instancia de la clase compilada.</a:t>
            </a:r>
          </a:p>
          <a:p>
            <a:pPr algn="just">
              <a:buNone/>
            </a:pPr>
            <a:r>
              <a:rPr lang="es-ES_tradnl" dirty="0" smtClean="0"/>
              <a:t>	</a:t>
            </a:r>
            <a:r>
              <a:rPr lang="es-ES_tradnl" b="1" dirty="0" smtClean="0"/>
              <a:t>d) </a:t>
            </a:r>
            <a:r>
              <a:rPr lang="es-ES_tradnl" dirty="0" smtClean="0"/>
              <a:t>Devolverla como salida del generador.</a:t>
            </a:r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84971B-141E-4C5F-8937-C1C0B63F627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_tradnl" smtClean="0"/>
              <a:t>HIPERSERIALIZER </a:t>
            </a:r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1C78-B195-4E26-BC5D-7F9C6E718A88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863B3-0F4B-4CE3-93F7-218A9CA47E0C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2818-0636-4BEC-87CA-46A670C21F21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56F2-9BCC-4D1B-BCC9-ACC23D7A9050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7D54-C8B0-4575-9C2A-1B0A3B833C5D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1679-A971-4953-8794-8B16B467CAF7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2C38-B18B-45F9-9FDF-5705FCE25AD2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375C-E9C3-4E75-A244-B0F8C7E2A29F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E563-679A-4712-A029-3050B3A4601E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A05DE-FA5A-4F62-BA81-13FE781CC92C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9623-5DD2-43DC-AD9F-FC598B8F5BFA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3E06-D024-4EAD-AAB9-1654B08AC798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6F2-9BCC-4D1B-BCC9-ACC23D7A9050}" type="datetime1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2BE0-6EF4-401E-9095-26794AA887E5}" type="slidenum">
              <a:rPr lang="es-ES_tradnl" smtClean="0"/>
              <a:pPr/>
              <a:t>‹Nº›</a:t>
            </a:fld>
            <a:endParaRPr lang="es-ES_tradnl"/>
          </a:p>
        </p:txBody>
      </p:sp>
      <p:pic>
        <p:nvPicPr>
          <p:cNvPr id="10" name="9 Imagen" descr="backgrounds-powerpoint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fondoDiapositivas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42844" y="-357214"/>
            <a:ext cx="9286844" cy="7215214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5DBB3-C874-408F-B15D-35F1FDFF8B97}" type="datetimeFigureOut">
              <a:rPr lang="es-ES_tradnl" smtClean="0"/>
              <a:pPr/>
              <a:t>01/07/2015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BE8B-EA0B-4E9D-BFE5-547872D08D80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Generador de serializadores </a:t>
            </a:r>
          </a:p>
          <a:p>
            <a:r>
              <a:rPr lang="es-ES_tradnl" dirty="0" smtClean="0"/>
              <a:t>dinámicos de alto rendimiento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3643306" y="5715016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Víctor Parra Santiago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2071670" y="1500174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3526E-6 L 0.5691 0.095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43" name="42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46821E-7 L -0.19635 -0.219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029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2786050" y="2397872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3" name="2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Flecha curvada hacia abajo"/>
          <p:cNvSpPr/>
          <p:nvPr/>
        </p:nvSpPr>
        <p:spPr>
          <a:xfrm rot="9000000">
            <a:off x="2470825" y="3364296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grpSp>
        <p:nvGrpSpPr>
          <p:cNvPr id="35" name="34 Grupo"/>
          <p:cNvGrpSpPr/>
          <p:nvPr/>
        </p:nvGrpSpPr>
        <p:grpSpPr>
          <a:xfrm>
            <a:off x="1785918" y="3000372"/>
            <a:ext cx="972096" cy="286546"/>
            <a:chOff x="1857356" y="2928934"/>
            <a:chExt cx="1214446" cy="357984"/>
          </a:xfrm>
        </p:grpSpPr>
        <p:sp>
          <p:nvSpPr>
            <p:cNvPr id="36" name="35 Rectángulo"/>
            <p:cNvSpPr/>
            <p:nvPr/>
          </p:nvSpPr>
          <p:spPr>
            <a:xfrm>
              <a:off x="1857356" y="2928934"/>
              <a:ext cx="1214446" cy="35719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36 Conector recto"/>
            <p:cNvCxnSpPr/>
            <p:nvPr/>
          </p:nvCxnSpPr>
          <p:spPr>
            <a:xfrm rot="5400000">
              <a:off x="1821637" y="3107529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"/>
            <p:cNvCxnSpPr/>
            <p:nvPr/>
          </p:nvCxnSpPr>
          <p:spPr>
            <a:xfrm rot="5400000">
              <a:off x="19740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>
              <a:off x="21264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>
              <a:off x="22788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5400000">
              <a:off x="24312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25836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 rot="5400000">
              <a:off x="2749537" y="3106735"/>
              <a:ext cx="35719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3643306" y="521495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20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</a:t>
            </a:r>
            <a:r>
              <a:rPr lang="es-ES_tradnl" sz="2800" b="1" dirty="0" smtClean="0"/>
              <a:t>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</a:t>
            </a:r>
            <a:r>
              <a:rPr lang="es-ES_tradnl" sz="2800" b="1" dirty="0" smtClean="0"/>
              <a:t>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sea lo más reducida posible, y en </a:t>
            </a:r>
            <a:r>
              <a:rPr lang="es-ES_tradnl" sz="2800" b="1" dirty="0" smtClean="0"/>
              <a:t>distintos formatos</a:t>
            </a:r>
            <a:r>
              <a:rPr lang="es-ES_tradnl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FACTORES A TENER EN CUENTA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4643446"/>
            <a:ext cx="8358246" cy="1357321"/>
          </a:xfrm>
        </p:spPr>
        <p:txBody>
          <a:bodyPr>
            <a:noAutofit/>
          </a:bodyPr>
          <a:lstStyle/>
          <a:p>
            <a:r>
              <a:rPr lang="es-ES_tradnl" sz="2800" dirty="0" smtClean="0"/>
              <a:t>APLICABILIDAD</a:t>
            </a:r>
          </a:p>
          <a:p>
            <a:pPr>
              <a:buNone/>
            </a:pPr>
            <a:r>
              <a:rPr lang="es-ES_tradnl" sz="2800" dirty="0" smtClean="0"/>
              <a:t>	Disponibilidad para serializar </a:t>
            </a:r>
            <a:r>
              <a:rPr lang="es-ES_tradnl" sz="2800" b="1" dirty="0" smtClean="0"/>
              <a:t>cualquier elemento </a:t>
            </a:r>
            <a:r>
              <a:rPr lang="es-ES_tradnl" sz="2800" dirty="0" smtClean="0"/>
              <a:t>del objeto (</a:t>
            </a:r>
            <a:r>
              <a:rPr lang="es-ES_tradnl" sz="2800" dirty="0" err="1" smtClean="0"/>
              <a:t>arrays</a:t>
            </a:r>
            <a:r>
              <a:rPr lang="es-ES_tradnl" sz="2800" dirty="0" smtClean="0"/>
              <a:t> multidimensionales, genéricos).</a:t>
            </a:r>
          </a:p>
          <a:p>
            <a:endParaRPr lang="es-ES_tradnl" sz="2800" dirty="0"/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428596" y="1214422"/>
            <a:ext cx="8229600" cy="1328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VELOCIDAD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 serialización y deserialización tiene que ser lo más rápida </a:t>
            </a:r>
            <a:r>
              <a:rPr lang="es-ES_tradnl" sz="2800" dirty="0" smtClean="0"/>
              <a:t>posible (</a:t>
            </a:r>
            <a:r>
              <a:rPr lang="es-ES_tradnl" sz="2800" b="1" dirty="0" smtClean="0"/>
              <a:t>alto rendimiento</a:t>
            </a:r>
            <a:r>
              <a:rPr lang="es-ES_tradnl" sz="2800" dirty="0" smtClean="0"/>
              <a:t>).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500034" y="2928935"/>
            <a:ext cx="8229600" cy="1785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_tradnl" sz="2800" dirty="0" smtClean="0"/>
              <a:t>TAMAÑO DE LA REPRESENTACIÓN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Interesa que </a:t>
            </a:r>
            <a:r>
              <a:rPr lang="es-ES_tradnl" sz="2800" dirty="0" smtClean="0"/>
              <a:t>la representación de los objetos sea lo más reducida posible, y en </a:t>
            </a:r>
            <a:r>
              <a:rPr lang="es-ES_tradnl" sz="2800" b="1" dirty="0" smtClean="0"/>
              <a:t>distintos formatos</a:t>
            </a:r>
            <a:r>
              <a:rPr lang="es-ES_tradnl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72518" cy="1285884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Existe una amplia variedad de serializadores tanto comerciales como open-</a:t>
            </a:r>
            <a:r>
              <a:rPr lang="es-ES_tradnl" dirty="0" err="1" smtClean="0"/>
              <a:t>source</a:t>
            </a:r>
            <a:r>
              <a:rPr lang="es-ES_tradnl" dirty="0" smtClean="0"/>
              <a:t>.</a:t>
            </a:r>
          </a:p>
          <a:p>
            <a:r>
              <a:rPr lang="es-ES_tradnl" dirty="0" smtClean="0"/>
              <a:t>Se ha analizado un grupo representativo de ellos: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643042" y="2786059"/>
          <a:ext cx="55007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363"/>
                <a:gridCol w="2750363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Origen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.Net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Open-</a:t>
                      </a:r>
                      <a:r>
                        <a:rPr lang="es-ES_tradnl" sz="1900" dirty="0" err="1" smtClean="0"/>
                        <a:t>source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Google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URJC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23</a:t>
            </a:fld>
            <a:endParaRPr lang="es-ES_tradnl"/>
          </a:p>
        </p:txBody>
      </p:sp>
      <p:pic>
        <p:nvPicPr>
          <p:cNvPr id="8" name="7 Imagen" descr="lup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8082" y="5000636"/>
            <a:ext cx="1448533" cy="1142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1285884"/>
          </a:xfrm>
        </p:spPr>
        <p:txBody>
          <a:bodyPr>
            <a:normAutofit/>
          </a:bodyPr>
          <a:lstStyle/>
          <a:p>
            <a:r>
              <a:rPr lang="es-ES_tradnl" dirty="0" smtClean="0"/>
              <a:t>Cada serializador admite uno o varios formatos del representación del objeto serializado.</a:t>
            </a:r>
          </a:p>
          <a:p>
            <a:endParaRPr lang="es-ES_tradnl" dirty="0"/>
          </a:p>
        </p:txBody>
      </p:sp>
      <p:sp>
        <p:nvSpPr>
          <p:cNvPr id="50" name="4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1" name="5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4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SERIALIZADORES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48" name="47 Tabla"/>
          <p:cNvGraphicFramePr>
            <a:graphicFrameLocks noGrp="1"/>
          </p:cNvGraphicFramePr>
          <p:nvPr/>
        </p:nvGraphicFramePr>
        <p:xfrm>
          <a:off x="571473" y="2714620"/>
          <a:ext cx="7929619" cy="347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903"/>
                <a:gridCol w="729307"/>
                <a:gridCol w="920402"/>
                <a:gridCol w="920402"/>
                <a:gridCol w="1044777"/>
                <a:gridCol w="1928828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XML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Binario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Stream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Json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Otros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51 Rectángulo"/>
          <p:cNvSpPr/>
          <p:nvPr/>
        </p:nvSpPr>
        <p:spPr>
          <a:xfrm>
            <a:off x="3143240" y="314324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3143240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3143240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3143240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3143240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063319" y="391692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063319" y="548856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9" name="58 Rectángulo"/>
          <p:cNvSpPr/>
          <p:nvPr/>
        </p:nvSpPr>
        <p:spPr>
          <a:xfrm>
            <a:off x="4063319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4992013" y="585789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1" name="60 Rectángulo"/>
          <p:cNvSpPr/>
          <p:nvPr/>
        </p:nvSpPr>
        <p:spPr>
          <a:xfrm>
            <a:off x="5000628" y="513137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000628" y="4286256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1" name="80 Rectángulo"/>
          <p:cNvSpPr/>
          <p:nvPr/>
        </p:nvSpPr>
        <p:spPr>
          <a:xfrm>
            <a:off x="5912092" y="3500438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5920707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286644" y="5845750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286644" y="4274114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4063319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0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3228974"/>
            <a:ext cx="128588" cy="128588"/>
          </a:xfrm>
          <a:prstGeom prst="rect">
            <a:avLst/>
          </a:prstGeom>
          <a:noFill/>
        </p:spPr>
      </p:pic>
      <p:pic>
        <p:nvPicPr>
          <p:cNvPr id="10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3657602"/>
            <a:ext cx="128588" cy="128588"/>
          </a:xfrm>
          <a:prstGeom prst="rect">
            <a:avLst/>
          </a:prstGeom>
          <a:noFill/>
        </p:spPr>
      </p:pic>
      <p:pic>
        <p:nvPicPr>
          <p:cNvPr id="11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000504"/>
            <a:ext cx="128588" cy="128588"/>
          </a:xfrm>
          <a:prstGeom prst="rect">
            <a:avLst/>
          </a:prstGeom>
          <a:noFill/>
        </p:spPr>
      </p:pic>
      <p:pic>
        <p:nvPicPr>
          <p:cNvPr id="11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3214686"/>
            <a:ext cx="128588" cy="128588"/>
          </a:xfrm>
          <a:prstGeom prst="rect">
            <a:avLst/>
          </a:prstGeom>
          <a:noFill/>
        </p:spPr>
      </p:pic>
      <p:pic>
        <p:nvPicPr>
          <p:cNvPr id="11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6354" y="3214686"/>
            <a:ext cx="128588" cy="128588"/>
          </a:xfrm>
          <a:prstGeom prst="rect">
            <a:avLst/>
          </a:prstGeom>
          <a:noFill/>
        </p:spPr>
      </p:pic>
      <p:pic>
        <p:nvPicPr>
          <p:cNvPr id="11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657602"/>
            <a:ext cx="128588" cy="128588"/>
          </a:xfrm>
          <a:prstGeom prst="rect">
            <a:avLst/>
          </a:prstGeom>
          <a:noFill/>
        </p:spPr>
      </p:pic>
      <p:pic>
        <p:nvPicPr>
          <p:cNvPr id="11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3214686"/>
            <a:ext cx="128588" cy="128588"/>
          </a:xfrm>
          <a:prstGeom prst="rect">
            <a:avLst/>
          </a:prstGeom>
          <a:noFill/>
        </p:spPr>
      </p:pic>
      <p:pic>
        <p:nvPicPr>
          <p:cNvPr id="11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800610"/>
            <a:ext cx="128588" cy="128588"/>
          </a:xfrm>
          <a:prstGeom prst="rect">
            <a:avLst/>
          </a:prstGeom>
          <a:noFill/>
        </p:spPr>
      </p:pic>
      <p:pic>
        <p:nvPicPr>
          <p:cNvPr id="11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014792"/>
            <a:ext cx="128588" cy="128588"/>
          </a:xfrm>
          <a:prstGeom prst="rect">
            <a:avLst/>
          </a:prstGeom>
          <a:noFill/>
        </p:spPr>
      </p:pic>
      <p:pic>
        <p:nvPicPr>
          <p:cNvPr id="11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4000504"/>
            <a:ext cx="128588" cy="128588"/>
          </a:xfrm>
          <a:prstGeom prst="rect">
            <a:avLst/>
          </a:prstGeom>
          <a:noFill/>
        </p:spPr>
      </p:pic>
      <p:pic>
        <p:nvPicPr>
          <p:cNvPr id="11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4000504"/>
            <a:ext cx="128588" cy="128588"/>
          </a:xfrm>
          <a:prstGeom prst="rect">
            <a:avLst/>
          </a:prstGeom>
          <a:noFill/>
        </p:spPr>
      </p:pic>
      <p:pic>
        <p:nvPicPr>
          <p:cNvPr id="11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643314"/>
            <a:ext cx="128588" cy="128588"/>
          </a:xfrm>
          <a:prstGeom prst="rect">
            <a:avLst/>
          </a:prstGeom>
          <a:noFill/>
        </p:spPr>
      </p:pic>
      <p:sp>
        <p:nvSpPr>
          <p:cNvPr id="120" name="119 Rectángulo"/>
          <p:cNvSpPr/>
          <p:nvPr/>
        </p:nvSpPr>
        <p:spPr>
          <a:xfrm>
            <a:off x="728664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21" name="120 Rectángulo"/>
          <p:cNvSpPr/>
          <p:nvPr/>
        </p:nvSpPr>
        <p:spPr>
          <a:xfrm>
            <a:off x="5857884" y="4702742"/>
            <a:ext cx="365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12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4371982"/>
            <a:ext cx="128588" cy="128588"/>
          </a:xfrm>
          <a:prstGeom prst="rect">
            <a:avLst/>
          </a:prstGeom>
          <a:noFill/>
        </p:spPr>
      </p:pic>
      <p:pic>
        <p:nvPicPr>
          <p:cNvPr id="123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4371982"/>
            <a:ext cx="128588" cy="128588"/>
          </a:xfrm>
          <a:prstGeom prst="rect">
            <a:avLst/>
          </a:prstGeom>
          <a:noFill/>
        </p:spPr>
      </p:pic>
      <p:pic>
        <p:nvPicPr>
          <p:cNvPr id="12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229238"/>
            <a:ext cx="128588" cy="128588"/>
          </a:xfrm>
          <a:prstGeom prst="rect">
            <a:avLst/>
          </a:prstGeom>
          <a:noFill/>
        </p:spPr>
      </p:pic>
      <p:pic>
        <p:nvPicPr>
          <p:cNvPr id="12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229238"/>
            <a:ext cx="128588" cy="128588"/>
          </a:xfrm>
          <a:prstGeom prst="rect">
            <a:avLst/>
          </a:prstGeom>
          <a:noFill/>
        </p:spPr>
      </p:pic>
      <p:pic>
        <p:nvPicPr>
          <p:cNvPr id="12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229238"/>
            <a:ext cx="128588" cy="128588"/>
          </a:xfrm>
          <a:prstGeom prst="rect">
            <a:avLst/>
          </a:prstGeom>
          <a:noFill/>
        </p:spPr>
      </p:pic>
      <p:pic>
        <p:nvPicPr>
          <p:cNvPr id="12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7660" y="5214950"/>
            <a:ext cx="128588" cy="128588"/>
          </a:xfrm>
          <a:prstGeom prst="rect">
            <a:avLst/>
          </a:prstGeom>
          <a:noFill/>
        </p:spPr>
      </p:pic>
      <p:pic>
        <p:nvPicPr>
          <p:cNvPr id="128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5586428"/>
            <a:ext cx="128588" cy="128588"/>
          </a:xfrm>
          <a:prstGeom prst="rect">
            <a:avLst/>
          </a:prstGeom>
          <a:noFill/>
        </p:spPr>
      </p:pic>
      <p:pic>
        <p:nvPicPr>
          <p:cNvPr id="12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048" y="5586428"/>
            <a:ext cx="128588" cy="128588"/>
          </a:xfrm>
          <a:prstGeom prst="rect">
            <a:avLst/>
          </a:prstGeom>
          <a:noFill/>
        </p:spPr>
      </p:pic>
      <p:pic>
        <p:nvPicPr>
          <p:cNvPr id="13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2370" y="5586428"/>
            <a:ext cx="128588" cy="128588"/>
          </a:xfrm>
          <a:prstGeom prst="rect">
            <a:avLst/>
          </a:prstGeom>
          <a:noFill/>
        </p:spPr>
      </p:pic>
      <p:pic>
        <p:nvPicPr>
          <p:cNvPr id="13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5572140"/>
            <a:ext cx="128588" cy="128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189053"/>
            <a:ext cx="8229600" cy="1239815"/>
          </a:xfrm>
        </p:spPr>
        <p:txBody>
          <a:bodyPr/>
          <a:lstStyle/>
          <a:p>
            <a:r>
              <a:rPr lang="es-ES_tradnl" dirty="0" smtClean="0"/>
              <a:t>Hay serializadores que no admite ciertos elementos dentro de la clase a serializar.</a:t>
            </a:r>
          </a:p>
          <a:p>
            <a:endParaRPr lang="es-ES_tradnl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4" y="2500306"/>
          <a:ext cx="8680822" cy="349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036955"/>
                <a:gridCol w="1571636"/>
                <a:gridCol w="1500198"/>
                <a:gridCol w="1000132"/>
                <a:gridCol w="1143009"/>
              </a:tblGrid>
              <a:tr h="375920">
                <a:tc>
                  <a:txBody>
                    <a:bodyPr/>
                    <a:lstStyle/>
                    <a:p>
                      <a:r>
                        <a:rPr lang="es-ES_tradnl" sz="1900" dirty="0" smtClean="0"/>
                        <a:t>Serializador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Campos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Nested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arrays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Generic</a:t>
                      </a:r>
                      <a:r>
                        <a:rPr lang="es-ES_tradnl" sz="1900" dirty="0" smtClean="0"/>
                        <a:t> </a:t>
                      </a:r>
                      <a:r>
                        <a:rPr lang="es-ES_tradnl" sz="1900" dirty="0" err="1" smtClean="0"/>
                        <a:t>lists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err="1" smtClean="0"/>
                        <a:t>Struct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900" dirty="0" smtClean="0"/>
                        <a:t>Herencia</a:t>
                      </a:r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XMLSerializer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 smtClean="0"/>
                        <a:t>                         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DataContractSerializer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2000" dirty="0" smtClean="0"/>
                        <a:t>              </a:t>
                      </a:r>
                      <a:r>
                        <a:rPr lang="es-ES_tradnl" sz="2000" baseline="0" dirty="0" smtClean="0"/>
                        <a:t> </a:t>
                      </a:r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BinaryFormatter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SOAPFormatter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431816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SharpSerializer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NetSerializer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Protobuf</a:t>
                      </a:r>
                      <a:r>
                        <a:rPr lang="es-ES_tradnl" sz="1900" dirty="0" smtClean="0"/>
                        <a:t>-net</a:t>
                      </a:r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1200" dirty="0" smtClean="0"/>
                        <a:t>(*)</a:t>
                      </a:r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s-ES_tradnl" sz="1900" dirty="0" err="1" smtClean="0"/>
                        <a:t>HiperSerializer</a:t>
                      </a:r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sz="19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6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50" name="49 Rectángulo"/>
          <p:cNvSpPr/>
          <p:nvPr/>
        </p:nvSpPr>
        <p:spPr>
          <a:xfrm>
            <a:off x="292031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292892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292892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293754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292892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5" name="54 Rectángulo"/>
          <p:cNvSpPr/>
          <p:nvPr/>
        </p:nvSpPr>
        <p:spPr>
          <a:xfrm>
            <a:off x="293754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6" name="55 Rectángulo"/>
          <p:cNvSpPr/>
          <p:nvPr/>
        </p:nvSpPr>
        <p:spPr>
          <a:xfrm>
            <a:off x="293754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7" name="56 Rectángulo"/>
          <p:cNvSpPr/>
          <p:nvPr/>
        </p:nvSpPr>
        <p:spPr>
          <a:xfrm>
            <a:off x="426901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58" name="57 Rectángulo"/>
          <p:cNvSpPr/>
          <p:nvPr/>
        </p:nvSpPr>
        <p:spPr>
          <a:xfrm>
            <a:off x="427763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5" name="84 Rectángulo"/>
          <p:cNvSpPr/>
          <p:nvPr/>
        </p:nvSpPr>
        <p:spPr>
          <a:xfrm>
            <a:off x="4286248" y="442913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5715008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5723624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573224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5715008" y="528638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7072330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7080946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70809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7089562" y="405980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7080946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7089562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7089562" y="563143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03" name="102 Rectángulo"/>
          <p:cNvSpPr/>
          <p:nvPr/>
        </p:nvSpPr>
        <p:spPr>
          <a:xfrm>
            <a:off x="7072330" y="448842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8135284" y="407194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8135284" y="5643578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SERIALIZADORES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5786446" y="29289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5777830" y="334542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4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3086098"/>
            <a:ext cx="128588" cy="128588"/>
          </a:xfrm>
          <a:prstGeom prst="rect">
            <a:avLst/>
          </a:prstGeom>
          <a:noFill/>
        </p:spPr>
      </p:pic>
      <p:pic>
        <p:nvPicPr>
          <p:cNvPr id="47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429000"/>
            <a:ext cx="128588" cy="128588"/>
          </a:xfrm>
          <a:prstGeom prst="rect">
            <a:avLst/>
          </a:prstGeom>
          <a:noFill/>
        </p:spPr>
      </p:pic>
      <p:pic>
        <p:nvPicPr>
          <p:cNvPr id="6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1974" y="4214818"/>
            <a:ext cx="128588" cy="128588"/>
          </a:xfrm>
          <a:prstGeom prst="rect">
            <a:avLst/>
          </a:prstGeom>
          <a:noFill/>
        </p:spPr>
      </p:pic>
      <p:pic>
        <p:nvPicPr>
          <p:cNvPr id="6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071810"/>
            <a:ext cx="128588" cy="128588"/>
          </a:xfrm>
          <a:prstGeom prst="rect">
            <a:avLst/>
          </a:prstGeom>
          <a:noFill/>
        </p:spPr>
      </p:pic>
      <p:pic>
        <p:nvPicPr>
          <p:cNvPr id="69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3786190"/>
            <a:ext cx="128588" cy="128588"/>
          </a:xfrm>
          <a:prstGeom prst="rect">
            <a:avLst/>
          </a:prstGeom>
          <a:noFill/>
        </p:spPr>
      </p:pic>
      <p:pic>
        <p:nvPicPr>
          <p:cNvPr id="70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4157668"/>
            <a:ext cx="128588" cy="128588"/>
          </a:xfrm>
          <a:prstGeom prst="rect">
            <a:avLst/>
          </a:prstGeom>
          <a:noFill/>
        </p:spPr>
      </p:pic>
      <p:pic>
        <p:nvPicPr>
          <p:cNvPr id="71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3857628"/>
            <a:ext cx="128588" cy="128588"/>
          </a:xfrm>
          <a:prstGeom prst="rect">
            <a:avLst/>
          </a:prstGeom>
          <a:noFill/>
        </p:spPr>
      </p:pic>
      <p:pic>
        <p:nvPicPr>
          <p:cNvPr id="72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5338" y="3429000"/>
            <a:ext cx="128588" cy="128588"/>
          </a:xfrm>
          <a:prstGeom prst="rect">
            <a:avLst/>
          </a:prstGeom>
          <a:noFill/>
        </p:spPr>
      </p:pic>
      <p:sp>
        <p:nvSpPr>
          <p:cNvPr id="73" name="72 Rectángulo"/>
          <p:cNvSpPr/>
          <p:nvPr/>
        </p:nvSpPr>
        <p:spPr>
          <a:xfrm>
            <a:off x="8143900" y="485776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pic>
        <p:nvPicPr>
          <p:cNvPr id="74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26" y="4586296"/>
            <a:ext cx="128588" cy="128588"/>
          </a:xfrm>
          <a:prstGeom prst="rect">
            <a:avLst/>
          </a:prstGeom>
          <a:noFill/>
        </p:spPr>
      </p:pic>
      <p:pic>
        <p:nvPicPr>
          <p:cNvPr id="75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372114"/>
            <a:ext cx="128588" cy="128588"/>
          </a:xfrm>
          <a:prstGeom prst="rect">
            <a:avLst/>
          </a:prstGeom>
          <a:noFill/>
        </p:spPr>
      </p:pic>
      <p:pic>
        <p:nvPicPr>
          <p:cNvPr id="76" name="Picture 2" descr="C:\Program Files (x86)\Microsoft Office\MEDIA\OFFICE12\Bullets\BD14755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500570"/>
            <a:ext cx="128588" cy="128588"/>
          </a:xfrm>
          <a:prstGeom prst="rect">
            <a:avLst/>
          </a:prstGeom>
          <a:noFill/>
        </p:spPr>
      </p:pic>
      <p:sp>
        <p:nvSpPr>
          <p:cNvPr id="77" name="76 Rectángulo"/>
          <p:cNvSpPr/>
          <p:nvPr/>
        </p:nvSpPr>
        <p:spPr>
          <a:xfrm>
            <a:off x="8143900" y="527424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5786446" y="370261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009900"/>
                </a:solidFill>
                <a:latin typeface="Wingdings" pitchFamily="2" charset="2"/>
              </a:rPr>
              <a:t>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"/>
          <p:cNvSpPr>
            <a:spLocks noEditPoints="1" noChangeArrowheads="1"/>
          </p:cNvSpPr>
          <p:nvPr/>
        </p:nvSpPr>
        <p:spPr bwMode="auto">
          <a:xfrm>
            <a:off x="6143636" y="1214422"/>
            <a:ext cx="2286016" cy="264320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HiperSerializer</a:t>
            </a:r>
            <a:endParaRPr lang="es-ES_tradnl" dirty="0"/>
          </a:p>
        </p:txBody>
      </p:sp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ALTERNATIVA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26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7" name="26 Rayo"/>
          <p:cNvSpPr/>
          <p:nvPr/>
        </p:nvSpPr>
        <p:spPr>
          <a:xfrm>
            <a:off x="6643702" y="5286388"/>
            <a:ext cx="785818" cy="785818"/>
          </a:xfrm>
          <a:prstGeom prst="lightningBol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" name="27 Flecha izquierda"/>
          <p:cNvSpPr/>
          <p:nvPr/>
        </p:nvSpPr>
        <p:spPr>
          <a:xfrm>
            <a:off x="4214810" y="1500174"/>
            <a:ext cx="171451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30 Flecha doblada"/>
          <p:cNvSpPr/>
          <p:nvPr/>
        </p:nvSpPr>
        <p:spPr>
          <a:xfrm rot="10800000">
            <a:off x="7429520" y="5000636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5929322" y="4000504"/>
            <a:ext cx="1403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Serializador</a:t>
            </a:r>
          </a:p>
          <a:p>
            <a:pPr algn="r"/>
            <a:r>
              <a:rPr lang="es-ES_tradnl" dirty="0" smtClean="0"/>
              <a:t>para ese tipo</a:t>
            </a:r>
          </a:p>
        </p:txBody>
      </p:sp>
      <p:sp>
        <p:nvSpPr>
          <p:cNvPr id="34" name="Document"/>
          <p:cNvSpPr>
            <a:spLocks noEditPoints="1" noChangeArrowheads="1"/>
          </p:cNvSpPr>
          <p:nvPr/>
        </p:nvSpPr>
        <p:spPr bwMode="auto">
          <a:xfrm>
            <a:off x="7340491" y="3976704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sz="1400" dirty="0" smtClean="0"/>
              <a:t>Código</a:t>
            </a:r>
            <a:endParaRPr lang="es-ES_tradnl" sz="1400" dirty="0"/>
          </a:p>
        </p:txBody>
      </p:sp>
      <p:sp>
        <p:nvSpPr>
          <p:cNvPr id="35" name="34 Nube"/>
          <p:cNvSpPr/>
          <p:nvPr/>
        </p:nvSpPr>
        <p:spPr>
          <a:xfrm>
            <a:off x="4286248" y="5214950"/>
            <a:ext cx="1500198" cy="85725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 smtClean="0">
                <a:solidFill>
                  <a:schemeClr val="tx1"/>
                </a:solidFill>
              </a:rPr>
              <a:t>ensamblado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36" name="35 Flecha izquierda"/>
          <p:cNvSpPr/>
          <p:nvPr/>
        </p:nvSpPr>
        <p:spPr>
          <a:xfrm>
            <a:off x="5929322" y="5429264"/>
            <a:ext cx="642942" cy="357190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36 CuadroTexto"/>
          <p:cNvSpPr txBox="1"/>
          <p:nvPr/>
        </p:nvSpPr>
        <p:spPr>
          <a:xfrm>
            <a:off x="5857884" y="5988626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Compilación del código</a:t>
            </a:r>
          </a:p>
        </p:txBody>
      </p:sp>
      <p:sp>
        <p:nvSpPr>
          <p:cNvPr id="38" name="37 Flecha doblada"/>
          <p:cNvSpPr/>
          <p:nvPr/>
        </p:nvSpPr>
        <p:spPr>
          <a:xfrm rot="20000743">
            <a:off x="4148785" y="4585262"/>
            <a:ext cx="428628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2658342" y="4714884"/>
            <a:ext cx="141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_tradnl" dirty="0" smtClean="0"/>
              <a:t>Instanciación</a:t>
            </a:r>
          </a:p>
        </p:txBody>
      </p:sp>
      <p:sp>
        <p:nvSpPr>
          <p:cNvPr id="41" name="Form"/>
          <p:cNvSpPr>
            <a:spLocks noEditPoints="1" noChangeArrowheads="1"/>
          </p:cNvSpPr>
          <p:nvPr/>
        </p:nvSpPr>
        <p:spPr bwMode="auto">
          <a:xfrm>
            <a:off x="4572000" y="3857628"/>
            <a:ext cx="1285884" cy="115253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sz="1100" dirty="0" smtClean="0"/>
              <a:t>Serializador</a:t>
            </a:r>
            <a:endParaRPr lang="es-ES_tradnl" sz="1100" dirty="0"/>
          </a:p>
        </p:txBody>
      </p:sp>
      <p:sp>
        <p:nvSpPr>
          <p:cNvPr id="29" name="Document"/>
          <p:cNvSpPr>
            <a:spLocks noEditPoints="1" noChangeArrowheads="1"/>
          </p:cNvSpPr>
          <p:nvPr/>
        </p:nvSpPr>
        <p:spPr bwMode="auto">
          <a:xfrm>
            <a:off x="7246202" y="2143116"/>
            <a:ext cx="642942" cy="67755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dirty="0" smtClean="0"/>
              <a:t>tipo</a:t>
            </a:r>
            <a:endParaRPr lang="es-ES_tradnl" dirty="0"/>
          </a:p>
        </p:txBody>
      </p:sp>
      <p:sp>
        <p:nvSpPr>
          <p:cNvPr id="32" name="31 Elipse"/>
          <p:cNvSpPr/>
          <p:nvPr/>
        </p:nvSpPr>
        <p:spPr>
          <a:xfrm>
            <a:off x="8001024" y="314324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9" name="38 Flecha abajo"/>
          <p:cNvSpPr/>
          <p:nvPr/>
        </p:nvSpPr>
        <p:spPr>
          <a:xfrm>
            <a:off x="7572396" y="3143248"/>
            <a:ext cx="428628" cy="7858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41 Elipse"/>
          <p:cNvSpPr/>
          <p:nvPr/>
        </p:nvSpPr>
        <p:spPr>
          <a:xfrm>
            <a:off x="8215338" y="421481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43" name="42 Elipse"/>
          <p:cNvSpPr/>
          <p:nvPr/>
        </p:nvSpPr>
        <p:spPr>
          <a:xfrm>
            <a:off x="3643306" y="521495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smtClean="0"/>
              <a:t>Se usa </a:t>
            </a:r>
            <a:r>
              <a:rPr lang="es-ES_tradnl" b="1" dirty="0" err="1" smtClean="0"/>
              <a:t>Reflection</a:t>
            </a:r>
            <a:r>
              <a:rPr lang="es-ES_tradnl" dirty="0" smtClean="0"/>
              <a:t> para obtener los elementos </a:t>
            </a:r>
            <a:r>
              <a:rPr lang="es-ES_tradnl" dirty="0" err="1" smtClean="0"/>
              <a:t>serializables</a:t>
            </a:r>
            <a:r>
              <a:rPr lang="es-ES_tradnl" dirty="0" smtClean="0"/>
              <a:t> del tipo recibido en el constructor</a:t>
            </a:r>
          </a:p>
          <a:p>
            <a:pPr>
              <a:buNone/>
            </a:pPr>
            <a:endParaRPr lang="es-ES_tradnl" sz="2400" b="1" i="1" dirty="0" smtClean="0"/>
          </a:p>
          <a:p>
            <a:pPr>
              <a:buNone/>
            </a:pPr>
            <a:r>
              <a:rPr lang="es-ES_tradnl" sz="2400" b="1" i="1" dirty="0" smtClean="0"/>
              <a:t>	</a:t>
            </a:r>
            <a:r>
              <a:rPr lang="es-ES_tradnl" sz="2400" b="1" i="1" dirty="0" err="1" smtClean="0"/>
              <a:t>Reflection</a:t>
            </a:r>
            <a:r>
              <a:rPr lang="es-ES_tradnl" sz="2400" i="1" dirty="0" smtClean="0"/>
              <a:t>: funcionalidad de </a:t>
            </a:r>
            <a:r>
              <a:rPr lang="es-ES_tradnl" sz="2400" i="1" dirty="0" err="1" smtClean="0"/>
              <a:t>.Net</a:t>
            </a:r>
            <a:r>
              <a:rPr lang="es-ES_tradnl" sz="2400" i="1" dirty="0" smtClean="0"/>
              <a:t> que permite trabajar con todos los elementos internos de un tipo en </a:t>
            </a:r>
            <a:r>
              <a:rPr lang="es-ES_tradnl" sz="2400" i="1" u="sng" dirty="0" smtClean="0"/>
              <a:t>tiempo de ejecución</a:t>
            </a:r>
          </a:p>
          <a:p>
            <a:pPr>
              <a:buNone/>
            </a:pPr>
            <a:endParaRPr lang="es-ES_tradnl" dirty="0" smtClean="0"/>
          </a:p>
          <a:p>
            <a:r>
              <a:rPr lang="es-ES_tradnl" dirty="0" smtClean="0"/>
              <a:t>Permite capturar todos los </a:t>
            </a:r>
            <a:r>
              <a:rPr lang="es-ES_tradnl" b="1" dirty="0" smtClean="0"/>
              <a:t>elementos</a:t>
            </a:r>
            <a:r>
              <a:rPr lang="es-ES_tradnl" dirty="0" smtClean="0"/>
              <a:t> del objeto, así como ejecutar sus métodos.</a:t>
            </a:r>
          </a:p>
          <a:p>
            <a:r>
              <a:rPr lang="es-ES_tradnl" dirty="0" smtClean="0"/>
              <a:t>Nos interesan las </a:t>
            </a:r>
            <a:r>
              <a:rPr lang="es-ES_tradnl" b="1" dirty="0" smtClean="0"/>
              <a:t>características</a:t>
            </a:r>
            <a:r>
              <a:rPr lang="es-ES_tradnl" dirty="0" smtClean="0"/>
              <a:t> de los elementos (tipo, visibilidad, atributos,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27</a:t>
            </a:fld>
            <a:endParaRPr lang="es-ES_tradnl"/>
          </a:p>
        </p:txBody>
      </p:sp>
      <p:cxnSp>
        <p:nvCxnSpPr>
          <p:cNvPr id="7" name="6 Conector recto"/>
          <p:cNvCxnSpPr/>
          <p:nvPr/>
        </p:nvCxnSpPr>
        <p:spPr>
          <a:xfrm>
            <a:off x="1714480" y="264318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714480" y="3714752"/>
            <a:ext cx="521497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28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29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5" name="14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HIPERSERIALIZER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Es una librería cuya funcionalidad es la de generar en tiempo de ejecución programas serializadores de alto rendimiento.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3</a:t>
            </a:fld>
            <a:endParaRPr lang="es-ES_tradnl"/>
          </a:p>
        </p:txBody>
      </p:sp>
      <p:pic>
        <p:nvPicPr>
          <p:cNvPr id="7" name="6 Imagen" descr="librerí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500306"/>
            <a:ext cx="4500562" cy="3976616"/>
          </a:xfrm>
          <a:prstGeom prst="rect">
            <a:avLst/>
          </a:prstGeom>
        </p:spPr>
      </p:pic>
      <p:sp>
        <p:nvSpPr>
          <p:cNvPr id="10" name="2 Marcador de contenido"/>
          <p:cNvSpPr txBox="1">
            <a:spLocks/>
          </p:cNvSpPr>
          <p:nvPr/>
        </p:nvSpPr>
        <p:spPr>
          <a:xfrm>
            <a:off x="428596" y="3386151"/>
            <a:ext cx="3000396" cy="68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Escrita en C#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428596" y="4214818"/>
            <a:ext cx="4714908" cy="171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Usaremos características avanzadas propias de este lenguaje, no disponibles en otros. 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30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13 CuadroTexto"/>
          <p:cNvSpPr txBox="1"/>
          <p:nvPr/>
        </p:nvSpPr>
        <p:spPr>
          <a:xfrm>
            <a:off x="3187158" y="1285860"/>
            <a:ext cx="176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@””;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Elipse"/>
          <p:cNvSpPr/>
          <p:nvPr/>
        </p:nvSpPr>
        <p:spPr>
          <a:xfrm>
            <a:off x="214282" y="2000240"/>
            <a:ext cx="3429024" cy="1857388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31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8662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>
                  <a:solidFill>
                    <a:srgbClr val="FF0000"/>
                  </a:solidFill>
                </a:rPr>
                <a:t>ClaseBasica</a:t>
              </a:r>
              <a:endParaRPr lang="es-ES_tradnl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71785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75983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71653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>
                <a:solidFill>
                  <a:srgbClr val="FF0000"/>
                </a:solidFill>
              </a:rPr>
              <a:t>ClaseBasica</a:t>
            </a:r>
            <a:r>
              <a:rPr lang="es-ES_tradnl" dirty="0" err="1" smtClean="0"/>
              <a:t>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Encode (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       String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    public void 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String[]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str.Split</a:t>
            </a:r>
            <a:r>
              <a:rPr lang="en-US" dirty="0" smtClean="0">
                <a:solidFill>
                  <a:schemeClr val="bg1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1214414" y="3571876"/>
            <a:ext cx="2428892" cy="100013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32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v1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= “”;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String[]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str.Split</a:t>
            </a:r>
            <a:r>
              <a:rPr lang="en-US" dirty="0" smtClean="0">
                <a:solidFill>
                  <a:srgbClr val="FF0000"/>
                </a:solidFill>
              </a:rPr>
              <a:t>(',');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obj.v1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33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v2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obj.v1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 += obj.v2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obj.v1 = 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obj.v2 = </a:t>
            </a:r>
            <a:r>
              <a:rPr lang="en-US" dirty="0" err="1" smtClean="0">
                <a:solidFill>
                  <a:schemeClr val="bg1"/>
                </a:solidFill>
              </a:rPr>
              <a:t>elementos</a:t>
            </a:r>
            <a:r>
              <a:rPr lang="en-US" dirty="0" smtClean="0">
                <a:solidFill>
                  <a:schemeClr val="bg1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Elipse"/>
          <p:cNvSpPr/>
          <p:nvPr/>
        </p:nvSpPr>
        <p:spPr>
          <a:xfrm>
            <a:off x="500034" y="4286256"/>
            <a:ext cx="2928958" cy="1714512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34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 += obj.v2.ToString() + “,”;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return </a:t>
            </a:r>
            <a:r>
              <a:rPr lang="en-US" dirty="0" err="1" smtClean="0">
                <a:solidFill>
                  <a:schemeClr val="bg1"/>
                </a:solidFill>
              </a:rPr>
              <a:t>texto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obj.v2 =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err="1" smtClean="0">
                <a:solidFill>
                  <a:srgbClr val="FF0000"/>
                </a:solidFill>
              </a:rPr>
              <a:t>elementos</a:t>
            </a:r>
            <a:r>
              <a:rPr lang="en-US" dirty="0" smtClean="0">
                <a:solidFill>
                  <a:srgbClr val="FF0000"/>
                </a:solidFill>
              </a:rPr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7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2043098" cy="614353"/>
          </a:xfrm>
        </p:spPr>
        <p:txBody>
          <a:bodyPr/>
          <a:lstStyle/>
          <a:p>
            <a:r>
              <a:rPr lang="es-ES_tradnl" dirty="0" smtClean="0"/>
              <a:t>Ejemplo: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35</a:t>
            </a:fld>
            <a:endParaRPr lang="es-ES_tradnl"/>
          </a:p>
        </p:txBody>
      </p:sp>
      <p:grpSp>
        <p:nvGrpSpPr>
          <p:cNvPr id="2" name="11 Grupo"/>
          <p:cNvGrpSpPr/>
          <p:nvPr/>
        </p:nvGrpSpPr>
        <p:grpSpPr>
          <a:xfrm>
            <a:off x="921391" y="2316480"/>
            <a:ext cx="2000264" cy="1285884"/>
            <a:chOff x="571472" y="2214554"/>
            <a:chExt cx="2000264" cy="1285884"/>
          </a:xfrm>
        </p:grpSpPr>
        <p:sp>
          <p:nvSpPr>
            <p:cNvPr id="7" name="6 Rectángulo"/>
            <p:cNvSpPr/>
            <p:nvPr/>
          </p:nvSpPr>
          <p:spPr>
            <a:xfrm>
              <a:off x="571472" y="2214554"/>
              <a:ext cx="2000264" cy="12858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 sz="14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s-ES_tradnl" sz="1400" dirty="0" err="1" smtClean="0"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s-ES_tradnl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v1;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public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v2;</a:t>
              </a:r>
              <a:endParaRPr lang="es-ES_tradnl" sz="1400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571472" y="2214554"/>
              <a:ext cx="2000264" cy="4191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dirty="0" err="1" smtClean="0"/>
                <a:t>ClaseBasica</a:t>
              </a:r>
              <a:endParaRPr lang="es-ES_tradnl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2264514" y="3814708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latin typeface="+mj-lt"/>
                <a:cs typeface="Courier New" pitchFamily="49" charset="0"/>
              </a:rPr>
              <a:t>Reflection</a:t>
            </a:r>
            <a:endParaRPr lang="es-ES_tradnl" sz="2000" dirty="0">
              <a:latin typeface="+mj-lt"/>
              <a:cs typeface="Courier New" pitchFamily="49" charset="0"/>
            </a:endParaRPr>
          </a:p>
        </p:txBody>
      </p:sp>
      <p:sp>
        <p:nvSpPr>
          <p:cNvPr id="16" name="15 Flecha derecha"/>
          <p:cNvSpPr/>
          <p:nvPr/>
        </p:nvSpPr>
        <p:spPr>
          <a:xfrm rot="5400000">
            <a:off x="1568712" y="3854483"/>
            <a:ext cx="764094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0" name="29 Tabla"/>
          <p:cNvGraphicFramePr>
            <a:graphicFrameLocks noGrp="1"/>
          </p:cNvGraphicFramePr>
          <p:nvPr/>
        </p:nvGraphicFramePr>
        <p:xfrm>
          <a:off x="1264382" y="4572008"/>
          <a:ext cx="1357322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73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Elementos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obj.v2.ToString() + “,”;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return </a:t>
            </a:r>
            <a:r>
              <a:rPr lang="en-US" dirty="0" err="1" smtClean="0">
                <a:solidFill>
                  <a:srgbClr val="FF0000"/>
                </a:solidFill>
              </a:rPr>
              <a:t>texto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}”;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87158" y="1285860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strCodigo</a:t>
            </a:r>
            <a:r>
              <a:rPr lang="es-ES_tradnl" dirty="0" smtClean="0"/>
              <a:t> = @”</a:t>
            </a:r>
            <a:endParaRPr lang="es-ES_tradnl" dirty="0"/>
          </a:p>
        </p:txBody>
      </p:sp>
      <p:sp>
        <p:nvSpPr>
          <p:cNvPr id="14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REFLECTION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2357422" y="285728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36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572000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obj.v2.ToString()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18" name="17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38728E-6 L -0.47066 1.3872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37</a:t>
            </a:fld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obj.v2.ToString()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string Encode(</a:t>
            </a:r>
            <a:r>
              <a:rPr lang="en-US" sz="1600" dirty="0" err="1" smtClean="0"/>
              <a:t>ClaseBasica</a:t>
            </a:r>
            <a:r>
              <a:rPr lang="en-US" sz="1600" dirty="0" smtClean="0"/>
              <a:t> </a:t>
            </a:r>
            <a:r>
              <a:rPr lang="en-US" sz="1600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obj.v2.ToString()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void 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38</a:t>
            </a:fld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4643438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obj.v2.ToString()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</a:t>
            </a:r>
            <a:r>
              <a:rPr lang="en-US" dirty="0" err="1" smtClean="0">
                <a:solidFill>
                  <a:srgbClr val="FF0000"/>
                </a:solidFill>
              </a:rPr>
              <a:t>ClaseBasica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Decode</a:t>
            </a:r>
            <a:r>
              <a:rPr lang="en-US" dirty="0" smtClean="0">
                <a:solidFill>
                  <a:srgbClr val="FF0000"/>
                </a:solidFill>
              </a:rPr>
              <a:t>(string 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70222" y="1285860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public</a:t>
            </a:r>
            <a:r>
              <a:rPr lang="es-ES_tradnl" dirty="0" smtClean="0"/>
              <a:t> </a:t>
            </a:r>
            <a:r>
              <a:rPr lang="es-ES_tradnl" dirty="0" err="1" smtClean="0"/>
              <a:t>class</a:t>
            </a:r>
            <a:r>
              <a:rPr lang="es-ES_tradnl" dirty="0" smtClean="0"/>
              <a:t> </a:t>
            </a:r>
            <a:r>
              <a:rPr lang="es-ES_tradnl" dirty="0" err="1" smtClean="0"/>
              <a:t>ClaseBasicaCodec</a:t>
            </a:r>
            <a:endParaRPr lang="es-ES_tradnl" dirty="0" smtClean="0"/>
          </a:p>
          <a:p>
            <a:r>
              <a:rPr lang="es-ES_tradnl" dirty="0" smtClean="0"/>
              <a:t>{</a:t>
            </a:r>
          </a:p>
          <a:p>
            <a:r>
              <a:rPr lang="es-ES_tradnl" dirty="0" smtClean="0"/>
              <a:t>    </a:t>
            </a:r>
            <a:r>
              <a:rPr lang="en-US" dirty="0" smtClean="0"/>
              <a:t>public string Encode(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 </a:t>
            </a:r>
            <a:r>
              <a:rPr lang="en-US" dirty="0" err="1" smtClean="0"/>
              <a:t>texto</a:t>
            </a:r>
            <a:r>
              <a:rPr lang="en-US" dirty="0" smtClean="0"/>
              <a:t> = “”;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obj.v1 + “,”;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texto</a:t>
            </a:r>
            <a:r>
              <a:rPr lang="en-US" dirty="0" smtClean="0"/>
              <a:t> += obj.v2.ToString() + “,”;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texto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public void Decode(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, 	ref </a:t>
            </a:r>
            <a:r>
              <a:rPr lang="en-US" dirty="0" err="1" smtClean="0"/>
              <a:t>ClaseBasica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String[] </a:t>
            </a:r>
            <a:r>
              <a:rPr lang="en-US" dirty="0" err="1" smtClean="0"/>
              <a:t>elementos</a:t>
            </a:r>
            <a:r>
              <a:rPr lang="en-US" dirty="0" smtClean="0"/>
              <a:t> = </a:t>
            </a:r>
            <a:r>
              <a:rPr lang="en-US" dirty="0" err="1" smtClean="0"/>
              <a:t>str.Split</a:t>
            </a:r>
            <a:r>
              <a:rPr lang="en-US" dirty="0" smtClean="0"/>
              <a:t>(',');</a:t>
            </a:r>
          </a:p>
          <a:p>
            <a:r>
              <a:rPr lang="en-US" dirty="0" smtClean="0"/>
              <a:t>        obj.v1 = </a:t>
            </a:r>
            <a:r>
              <a:rPr lang="en-US" dirty="0" err="1" smtClean="0"/>
              <a:t>elementos</a:t>
            </a:r>
            <a:r>
              <a:rPr lang="en-US" dirty="0" smtClean="0"/>
              <a:t>[0];</a:t>
            </a:r>
          </a:p>
          <a:p>
            <a:r>
              <a:rPr lang="en-US" dirty="0" smtClean="0"/>
              <a:t>        obj.v2 =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elementos</a:t>
            </a:r>
            <a:r>
              <a:rPr lang="en-US" dirty="0" smtClean="0"/>
              <a:t>[1];</a:t>
            </a:r>
          </a:p>
          <a:p>
            <a:r>
              <a:rPr lang="en-US" dirty="0" smtClean="0"/>
              <a:t>    }</a:t>
            </a:r>
            <a:endParaRPr lang="es-ES_tradnl" dirty="0" smtClean="0"/>
          </a:p>
          <a:p>
            <a:r>
              <a:rPr lang="es-ES_tradnl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39</a:t>
            </a:fld>
            <a:endParaRPr lang="es-ES_tradnl"/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609600" y="1428736"/>
            <a:ext cx="8229600" cy="29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Buscamos el diseño más </a:t>
            </a:r>
            <a:r>
              <a:rPr lang="es-ES_tradnl" sz="3200" b="1" dirty="0" smtClean="0"/>
              <a:t>efectivo</a:t>
            </a:r>
            <a:r>
              <a:rPr lang="es-ES_tradnl" sz="3200" dirty="0" smtClean="0"/>
              <a:t> que tendrán los serializadores generados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3200" dirty="0" smtClean="0"/>
              <a:t>Generamos el código de clases </a:t>
            </a:r>
            <a:r>
              <a:rPr lang="es-ES_tradnl" sz="3200" dirty="0" err="1" smtClean="0"/>
              <a:t>serializadoras</a:t>
            </a:r>
            <a:r>
              <a:rPr lang="es-ES_tradnl" sz="3200" dirty="0" smtClean="0"/>
              <a:t> y </a:t>
            </a:r>
            <a:r>
              <a:rPr lang="es-ES_tradnl" sz="3200" dirty="0" err="1" smtClean="0"/>
              <a:t>deserializadoras</a:t>
            </a:r>
            <a:r>
              <a:rPr lang="es-ES_tradnl" sz="3200" dirty="0" smtClean="0"/>
              <a:t> particulares para 7 clases de prueba, analizando distintos elementos: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428596" y="4500570"/>
            <a:ext cx="842965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ES_tradnl" sz="2800" dirty="0" smtClean="0"/>
              <a:t>Cómo serán los métodos Encode y </a:t>
            </a:r>
            <a:r>
              <a:rPr lang="es-ES_tradnl" sz="2800" dirty="0" err="1" smtClean="0"/>
              <a:t>Decode</a:t>
            </a:r>
            <a:r>
              <a:rPr lang="es-ES_tradnl" sz="2800" dirty="0" smtClean="0"/>
              <a:t> (de clase, estáticos, de extensión…) ¿?</a:t>
            </a:r>
          </a:p>
          <a:p>
            <a:pPr marL="342900" lvl="0" indent="-342900" algn="just">
              <a:spcBef>
                <a:spcPct val="20000"/>
              </a:spcBef>
              <a:defRPr/>
            </a:pPr>
            <a:r>
              <a:rPr lang="es-ES_tradnl" sz="2800" dirty="0" smtClean="0"/>
              <a:t>-  El objeto a tratar se recibe por referencia o por valor ¿?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8625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s-ES_tradnl" dirty="0" smtClean="0"/>
              <a:t>	Obtener un mecanismo para </a:t>
            </a:r>
            <a:r>
              <a:rPr lang="es-ES_tradnl" b="1" dirty="0" smtClean="0"/>
              <a:t>serializar</a:t>
            </a:r>
            <a:r>
              <a:rPr lang="es-ES_tradnl" dirty="0" smtClean="0"/>
              <a:t> objetos para un </a:t>
            </a:r>
            <a:r>
              <a:rPr lang="es-ES_tradnl" b="1" dirty="0" smtClean="0"/>
              <a:t>middleware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El rendimiento de la serialización debería ser óptimo, la </a:t>
            </a:r>
            <a:r>
              <a:rPr lang="es-ES_tradnl" b="1" dirty="0" smtClean="0"/>
              <a:t>velocidad del proceso </a:t>
            </a:r>
            <a:r>
              <a:rPr lang="es-ES_tradnl" dirty="0" smtClean="0"/>
              <a:t>es fundamental.</a:t>
            </a:r>
          </a:p>
          <a:p>
            <a:pPr algn="just"/>
            <a:endParaRPr lang="es-ES_tradnl" dirty="0" smtClean="0"/>
          </a:p>
          <a:p>
            <a:pPr algn="just">
              <a:buNone/>
            </a:pPr>
            <a:r>
              <a:rPr lang="es-ES_tradnl" dirty="0" smtClean="0"/>
              <a:t>	Que se pudiera obtener la </a:t>
            </a:r>
            <a:r>
              <a:rPr lang="es-ES_tradnl" b="1" dirty="0" smtClean="0"/>
              <a:t>representación</a:t>
            </a:r>
            <a:r>
              <a:rPr lang="es-ES_tradnl" dirty="0" smtClean="0"/>
              <a:t> de los objetos serializados en distintos formatos, incluso </a:t>
            </a:r>
            <a:r>
              <a:rPr lang="es-ES_tradnl" b="1" dirty="0" smtClean="0"/>
              <a:t>personalizados</a:t>
            </a:r>
            <a:r>
              <a:rPr lang="es-ES_tradnl" dirty="0" smtClean="0"/>
              <a:t>.</a:t>
            </a:r>
          </a:p>
          <a:p>
            <a:pPr algn="just">
              <a:buNone/>
            </a:pPr>
            <a:r>
              <a:rPr lang="es-ES_tradnl" dirty="0" smtClean="0"/>
              <a:t>	</a:t>
            </a:r>
          </a:p>
          <a:p>
            <a:pPr algn="just">
              <a:buNone/>
            </a:pPr>
            <a:r>
              <a:rPr lang="es-ES_tradnl" dirty="0" smtClean="0"/>
              <a:t>	Capacidad con trabajar con un carácter dinámico (proceso </a:t>
            </a:r>
            <a:r>
              <a:rPr lang="es-ES_tradnl" b="1" dirty="0" smtClean="0"/>
              <a:t>en caliente</a:t>
            </a:r>
            <a:r>
              <a:rPr lang="es-ES_tradnl" dirty="0" smtClean="0"/>
              <a:t>)</a:t>
            </a:r>
          </a:p>
          <a:p>
            <a:pPr algn="just"/>
            <a:endParaRPr lang="es-ES_tradnl" dirty="0" smtClean="0"/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4</a:t>
            </a:fld>
            <a:endParaRPr lang="es-ES_tradnl"/>
          </a:p>
        </p:txBody>
      </p:sp>
      <p:pic>
        <p:nvPicPr>
          <p:cNvPr id="13" name="12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1500174"/>
            <a:ext cx="500066" cy="500066"/>
          </a:xfrm>
          <a:prstGeom prst="rect">
            <a:avLst/>
          </a:prstGeom>
        </p:spPr>
      </p:pic>
      <p:pic>
        <p:nvPicPr>
          <p:cNvPr id="9" name="8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571744"/>
            <a:ext cx="500066" cy="500066"/>
          </a:xfrm>
          <a:prstGeom prst="rect">
            <a:avLst/>
          </a:prstGeom>
        </p:spPr>
      </p:pic>
      <p:pic>
        <p:nvPicPr>
          <p:cNvPr id="10" name="9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3643314"/>
            <a:ext cx="500066" cy="500066"/>
          </a:xfrm>
          <a:prstGeom prst="rect">
            <a:avLst/>
          </a:prstGeom>
        </p:spPr>
      </p:pic>
      <p:pic>
        <p:nvPicPr>
          <p:cNvPr id="11" name="10 Imagen" descr="che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714884"/>
            <a:ext cx="500066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Alternativas al diseño de la clase: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40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357158" y="2214554"/>
            <a:ext cx="1285884" cy="1000132"/>
            <a:chOff x="571472" y="2357430"/>
            <a:chExt cx="1571636" cy="1000132"/>
          </a:xfrm>
        </p:grpSpPr>
        <p:sp>
          <p:nvSpPr>
            <p:cNvPr id="12" name="11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var1 ;</a:t>
              </a:r>
            </a:p>
            <a:p>
              <a:r>
                <a:rPr lang="en-US" sz="1100" dirty="0" smtClean="0"/>
                <a:t>public string var2;</a:t>
              </a:r>
              <a:endParaRPr lang="es-ES" sz="1100" dirty="0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Clase01Basica</a:t>
              </a:r>
              <a:endParaRPr lang="es-ES" sz="1200" dirty="0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928662" y="2285992"/>
            <a:ext cx="1571636" cy="1000132"/>
            <a:chOff x="571472" y="2357430"/>
            <a:chExt cx="1571636" cy="1000132"/>
          </a:xfrm>
        </p:grpSpPr>
        <p:sp>
          <p:nvSpPr>
            <p:cNvPr id="8" name="7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] var1 ;</a:t>
              </a:r>
            </a:p>
            <a:p>
              <a:r>
                <a:rPr lang="en-US" sz="1100" dirty="0" smtClean="0"/>
                <a:t>public string[ ] var2;</a:t>
              </a:r>
              <a:endParaRPr lang="es-ES" sz="1100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Clase02ArrayNormal</a:t>
              </a:r>
              <a:endParaRPr lang="es-ES" sz="1200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3571868" y="2285992"/>
            <a:ext cx="1928826" cy="1000132"/>
            <a:chOff x="571472" y="2357430"/>
            <a:chExt cx="1571636" cy="1000132"/>
          </a:xfrm>
        </p:grpSpPr>
        <p:sp>
          <p:nvSpPr>
            <p:cNvPr id="18" name="17 Rectángulo"/>
            <p:cNvSpPr/>
            <p:nvPr/>
          </p:nvSpPr>
          <p:spPr>
            <a:xfrm>
              <a:off x="571472" y="2357430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571472" y="2357430"/>
              <a:ext cx="1571636" cy="27622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Clase04Struc</a:t>
              </a:r>
              <a:endParaRPr lang="es-ES" sz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2071670" y="2357430"/>
            <a:ext cx="1928826" cy="1643073"/>
            <a:chOff x="571472" y="2357430"/>
            <a:chExt cx="1571636" cy="1038598"/>
          </a:xfrm>
        </p:grpSpPr>
        <p:sp>
          <p:nvSpPr>
            <p:cNvPr id="15" name="14 Rectángulo"/>
            <p:cNvSpPr/>
            <p:nvPr/>
          </p:nvSpPr>
          <p:spPr>
            <a:xfrm>
              <a:off x="571472" y="2395896"/>
              <a:ext cx="1571636" cy="10001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] var1 ;</a:t>
              </a:r>
            </a:p>
            <a:p>
              <a:r>
                <a:rPr lang="en-US" sz="1100" dirty="0" smtClean="0"/>
                <a:t>public string[ ] var2;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, ] var3;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[ , , ] var4;</a:t>
              </a:r>
              <a:endParaRPr lang="es-E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[ ] [ ] var5;</a:t>
              </a:r>
            </a:p>
            <a:p>
              <a:r>
                <a:rPr lang="en-US" sz="900" dirty="0" smtClean="0"/>
                <a:t>public Dictionary &lt;string, </a:t>
              </a:r>
              <a:r>
                <a:rPr lang="en-US" sz="900" dirty="0" err="1" smtClean="0"/>
                <a:t>int</a:t>
              </a:r>
              <a:r>
                <a:rPr lang="en-US" sz="900" dirty="0" smtClean="0"/>
                <a:t>&gt; var6;</a:t>
              </a:r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clase</a:t>
              </a:r>
              <a:r>
                <a:rPr lang="en-US" sz="1100" dirty="0" smtClean="0"/>
                <a:t>[ ] var7;</a:t>
              </a:r>
              <a:endParaRPr lang="es-ES" sz="1100" dirty="0" smtClean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71472" y="2357430"/>
              <a:ext cx="1571636" cy="1923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Clase03Array</a:t>
              </a:r>
              <a:endParaRPr lang="es-ES" sz="1200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286248" y="2428868"/>
            <a:ext cx="1571636" cy="1500198"/>
            <a:chOff x="571472" y="2357429"/>
            <a:chExt cx="1571636" cy="774295"/>
          </a:xfrm>
        </p:grpSpPr>
        <p:sp>
          <p:nvSpPr>
            <p:cNvPr id="21" name="20 Rectángulo"/>
            <p:cNvSpPr/>
            <p:nvPr/>
          </p:nvSpPr>
          <p:spPr>
            <a:xfrm>
              <a:off x="571472" y="2357429"/>
              <a:ext cx="1571636" cy="774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endParaRPr lang="en-US" sz="1100" dirty="0" smtClean="0"/>
            </a:p>
            <a:p>
              <a:r>
                <a:rPr lang="en-US" sz="1100" dirty="0" smtClean="0"/>
                <a:t>class </a:t>
              </a:r>
              <a:r>
                <a:rPr lang="en-US" sz="1100" dirty="0" err="1" smtClean="0"/>
                <a:t>Interna</a:t>
              </a:r>
              <a:r>
                <a:rPr lang="en-US" sz="1100" dirty="0" smtClean="0"/>
                <a:t>{</a:t>
              </a:r>
            </a:p>
            <a:p>
              <a:r>
                <a:rPr lang="en-US" sz="1100" dirty="0" smtClean="0"/>
                <a:t>    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var1 ;</a:t>
              </a:r>
            </a:p>
            <a:p>
              <a:r>
                <a:rPr lang="en-US" sz="1100" dirty="0" smtClean="0"/>
                <a:t>    public string var2;</a:t>
              </a:r>
            </a:p>
            <a:p>
              <a:r>
                <a:rPr lang="en-US" sz="1100" dirty="0" smtClean="0"/>
                <a:t>}</a:t>
              </a:r>
            </a:p>
            <a:p>
              <a:endParaRPr lang="es-ES" sz="1100" dirty="0" smtClean="0"/>
            </a:p>
            <a:p>
              <a:r>
                <a:rPr lang="es-ES" sz="1100" dirty="0" err="1" smtClean="0"/>
                <a:t>public</a:t>
              </a:r>
              <a:r>
                <a:rPr lang="es-ES" sz="1100" dirty="0" smtClean="0"/>
                <a:t> Interna v3;</a:t>
              </a:r>
              <a:endParaRPr lang="es-ES" sz="1100" dirty="0"/>
            </a:p>
          </p:txBody>
        </p:sp>
        <p:sp>
          <p:nvSpPr>
            <p:cNvPr id="22" name="21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Clase05ClaseInterna</a:t>
              </a:r>
              <a:endParaRPr lang="es-ES" sz="1200" dirty="0"/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929322" y="3500438"/>
            <a:ext cx="1571636" cy="714380"/>
            <a:chOff x="571472" y="2357429"/>
            <a:chExt cx="1571636" cy="774295"/>
          </a:xfrm>
        </p:grpSpPr>
        <p:sp>
          <p:nvSpPr>
            <p:cNvPr id="25" name="24 Rectángulo"/>
            <p:cNvSpPr/>
            <p:nvPr/>
          </p:nvSpPr>
          <p:spPr>
            <a:xfrm>
              <a:off x="571472" y="2357429"/>
              <a:ext cx="1571636" cy="7742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100" dirty="0" err="1" smtClean="0"/>
                <a:t>public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int</a:t>
              </a:r>
              <a:r>
                <a:rPr lang="es-ES" sz="1100" dirty="0" smtClean="0"/>
                <a:t> v3;</a:t>
              </a:r>
              <a:endParaRPr lang="es-ES" sz="1100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/>
                <a:t>Clase06ClaseDerivada</a:t>
              </a:r>
              <a:endParaRPr lang="es-ES" sz="1200" dirty="0"/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6072198" y="2143114"/>
            <a:ext cx="1285884" cy="785818"/>
            <a:chOff x="571472" y="2357429"/>
            <a:chExt cx="1571636" cy="608375"/>
          </a:xfrm>
        </p:grpSpPr>
        <p:sp>
          <p:nvSpPr>
            <p:cNvPr id="28" name="27 Rectángulo"/>
            <p:cNvSpPr/>
            <p:nvPr/>
          </p:nvSpPr>
          <p:spPr>
            <a:xfrm>
              <a:off x="571472" y="2357429"/>
              <a:ext cx="1571636" cy="6083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 smtClean="0"/>
            </a:p>
            <a:p>
              <a:r>
                <a:rPr lang="en-US" sz="1100" dirty="0" smtClean="0"/>
                <a:t>public </a:t>
              </a:r>
              <a:r>
                <a:rPr lang="en-US" sz="1100" dirty="0" err="1" smtClean="0"/>
                <a:t>int</a:t>
              </a:r>
              <a:r>
                <a:rPr lang="en-US" sz="1100" dirty="0" smtClean="0"/>
                <a:t> var1 ;</a:t>
              </a:r>
            </a:p>
            <a:p>
              <a:r>
                <a:rPr lang="en-US" sz="1100" dirty="0" smtClean="0"/>
                <a:t>public string var2;</a:t>
              </a:r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71472" y="2357430"/>
              <a:ext cx="1571636" cy="16131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 err="1" smtClean="0"/>
                <a:t>ClaseBase</a:t>
              </a:r>
              <a:endParaRPr lang="es-ES" sz="1200" dirty="0"/>
            </a:p>
          </p:txBody>
        </p:sp>
      </p:grpSp>
      <p:sp>
        <p:nvSpPr>
          <p:cNvPr id="30" name="29 Triángulo isósceles"/>
          <p:cNvSpPr/>
          <p:nvPr/>
        </p:nvSpPr>
        <p:spPr>
          <a:xfrm>
            <a:off x="6500826" y="2928934"/>
            <a:ext cx="248604" cy="21431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31 Conector recto"/>
          <p:cNvCxnSpPr>
            <a:stCxn id="30" idx="3"/>
          </p:cNvCxnSpPr>
          <p:nvPr/>
        </p:nvCxnSpPr>
        <p:spPr>
          <a:xfrm rot="16200000" flipH="1">
            <a:off x="6455820" y="3312556"/>
            <a:ext cx="357190" cy="1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500034" y="4357694"/>
            <a:ext cx="284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estáticos</a:t>
            </a:r>
          </a:p>
          <a:p>
            <a:r>
              <a:rPr lang="es-ES" dirty="0" smtClean="0"/>
              <a:t>Parámetros por REFERENCIA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 rot="20939454">
            <a:off x="1041058" y="5281504"/>
            <a:ext cx="225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NO estáticos</a:t>
            </a:r>
          </a:p>
          <a:p>
            <a:r>
              <a:rPr lang="es-ES" dirty="0" smtClean="0"/>
              <a:t>Parámetros por valor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 rot="553189">
            <a:off x="3679933" y="4993044"/>
            <a:ext cx="2634439" cy="6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NO estáticos</a:t>
            </a:r>
          </a:p>
          <a:p>
            <a:r>
              <a:rPr lang="es-ES" dirty="0" smtClean="0"/>
              <a:t>Parámetros por referencia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 rot="971900">
            <a:off x="4935467" y="4668253"/>
            <a:ext cx="22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de </a:t>
            </a:r>
            <a:r>
              <a:rPr lang="es-ES" dirty="0" err="1" smtClean="0"/>
              <a:t>extension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 rot="20693073">
            <a:off x="6402228" y="5362308"/>
            <a:ext cx="2311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Metódos</a:t>
            </a:r>
            <a:r>
              <a:rPr lang="es-ES" dirty="0" smtClean="0"/>
              <a:t> estáticos</a:t>
            </a:r>
          </a:p>
          <a:p>
            <a:r>
              <a:rPr lang="es-ES" dirty="0" smtClean="0"/>
              <a:t>Parámetros por VALOR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de las pruebas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41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214414" y="2571744"/>
            <a:ext cx="6786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TipoCodec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Encode</a:t>
            </a:r>
            <a:r>
              <a:rPr lang="es-ES" dirty="0" smtClean="0"/>
              <a:t>(</a:t>
            </a:r>
            <a:r>
              <a:rPr lang="es-ES" dirty="0" err="1" smtClean="0"/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objeto);</a:t>
            </a:r>
          </a:p>
          <a:p>
            <a:endParaRPr lang="es-ES" dirty="0" smtClean="0"/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representacion</a:t>
            </a:r>
            <a:r>
              <a:rPr lang="es-ES" dirty="0" smtClean="0"/>
              <a:t>, </a:t>
            </a:r>
            <a:r>
              <a:rPr lang="es-ES" dirty="0" err="1" smtClean="0"/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objeto2);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Resultado de las pruebas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42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714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DISEÑOS DEL CÓDIGO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85852" y="357166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2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1214414" y="2571744"/>
            <a:ext cx="6786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TipoCodec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Encode</a:t>
            </a:r>
            <a:r>
              <a:rPr lang="es-ES" dirty="0" smtClean="0"/>
              <a:t>(</a:t>
            </a:r>
            <a:r>
              <a:rPr lang="es-ES" dirty="0" err="1" smtClean="0">
                <a:solidFill>
                  <a:srgbClr val="FF0000"/>
                </a:solidFill>
              </a:rPr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objeto);</a:t>
            </a:r>
          </a:p>
          <a:p>
            <a:endParaRPr lang="es-ES" dirty="0" smtClean="0"/>
          </a:p>
          <a:p>
            <a:r>
              <a:rPr lang="es-ES" dirty="0" smtClean="0"/>
              <a:t>        </a:t>
            </a:r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representacion</a:t>
            </a:r>
            <a:r>
              <a:rPr lang="es-ES" dirty="0" smtClean="0"/>
              <a:t>, </a:t>
            </a:r>
            <a:r>
              <a:rPr lang="es-ES" dirty="0" err="1" smtClean="0">
                <a:solidFill>
                  <a:srgbClr val="FF0000"/>
                </a:solidFill>
              </a:rPr>
              <a:t>ref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objeto2);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43</a:t>
            </a:fld>
            <a:endParaRPr lang="es-ES_tradnl"/>
          </a:p>
        </p:txBody>
      </p:sp>
      <p:grpSp>
        <p:nvGrpSpPr>
          <p:cNvPr id="2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1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20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44</a:t>
            </a:fld>
            <a:endParaRPr lang="es-ES_tradnl"/>
          </a:p>
        </p:txBody>
      </p:sp>
      <p:grpSp>
        <p:nvGrpSpPr>
          <p:cNvPr id="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8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14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45</a:t>
            </a:fld>
            <a:endParaRPr lang="es-ES_tradnl"/>
          </a:p>
        </p:txBody>
      </p:sp>
      <p:grpSp>
        <p:nvGrpSpPr>
          <p:cNvPr id="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8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14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85720" y="457200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as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COMPILACIÓN DINÁMICA </a:t>
            </a:r>
            <a:br>
              <a:rPr lang="es-ES_tradnl" dirty="0" smtClean="0">
                <a:solidFill>
                  <a:schemeClr val="bg1"/>
                </a:solidFill>
              </a:rPr>
            </a:br>
            <a:r>
              <a:rPr lang="es-ES_tradnl" dirty="0" smtClean="0">
                <a:solidFill>
                  <a:schemeClr val="bg1"/>
                </a:solidFill>
              </a:rPr>
              <a:t>E INSTANCIACIÓN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46</a:t>
            </a:fld>
            <a:endParaRPr lang="es-ES_tradnl"/>
          </a:p>
        </p:txBody>
      </p:sp>
      <p:grpSp>
        <p:nvGrpSpPr>
          <p:cNvPr id="3" name="22 Grupo"/>
          <p:cNvGrpSpPr/>
          <p:nvPr/>
        </p:nvGrpSpPr>
        <p:grpSpPr>
          <a:xfrm>
            <a:off x="571472" y="1928802"/>
            <a:ext cx="7929618" cy="1785950"/>
            <a:chOff x="500034" y="2428868"/>
            <a:chExt cx="7929618" cy="1785950"/>
          </a:xfrm>
        </p:grpSpPr>
        <p:sp>
          <p:nvSpPr>
            <p:cNvPr id="6" name="5 Esquina doblada"/>
            <p:cNvSpPr/>
            <p:nvPr/>
          </p:nvSpPr>
          <p:spPr>
            <a:xfrm>
              <a:off x="500034" y="2428868"/>
              <a:ext cx="1285884" cy="1571636"/>
            </a:xfrm>
            <a:prstGeom prst="foldedCorne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smtClean="0">
                  <a:latin typeface="Courier New" pitchFamily="49" charset="0"/>
                  <a:cs typeface="Courier New" pitchFamily="49" charset="0"/>
                </a:rPr>
                <a:t>código</a:t>
              </a:r>
              <a:endParaRPr lang="es-ES_trad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12 Estrella de 5 puntas"/>
            <p:cNvSpPr/>
            <p:nvPr/>
          </p:nvSpPr>
          <p:spPr>
            <a:xfrm rot="1102613">
              <a:off x="7269543" y="2531953"/>
              <a:ext cx="1050565" cy="1050565"/>
            </a:xfrm>
            <a:prstGeom prst="star5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8" name="20 Grupo"/>
            <p:cNvGrpSpPr/>
            <p:nvPr/>
          </p:nvGrpSpPr>
          <p:grpSpPr>
            <a:xfrm>
              <a:off x="2058630" y="2428868"/>
              <a:ext cx="5013700" cy="1571636"/>
              <a:chOff x="2272944" y="4786322"/>
              <a:chExt cx="5013700" cy="1571636"/>
            </a:xfrm>
          </p:grpSpPr>
          <p:sp>
            <p:nvSpPr>
              <p:cNvPr id="17" name="16 Rectángulo"/>
              <p:cNvSpPr/>
              <p:nvPr/>
            </p:nvSpPr>
            <p:spPr>
              <a:xfrm>
                <a:off x="2344382" y="4786322"/>
                <a:ext cx="4786346" cy="150019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grpSp>
            <p:nvGrpSpPr>
              <p:cNvPr id="14" name="19 Grupo"/>
              <p:cNvGrpSpPr/>
              <p:nvPr/>
            </p:nvGrpSpPr>
            <p:grpSpPr>
              <a:xfrm>
                <a:off x="2272944" y="4857760"/>
                <a:ext cx="5013700" cy="1271590"/>
                <a:chOff x="2272944" y="4857760"/>
                <a:chExt cx="5013700" cy="1271590"/>
              </a:xfrm>
            </p:grpSpPr>
            <p:sp>
              <p:nvSpPr>
                <p:cNvPr id="7" name="6 Rayo"/>
                <p:cNvSpPr/>
                <p:nvPr/>
              </p:nvSpPr>
              <p:spPr>
                <a:xfrm>
                  <a:off x="2558696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" name="8 Flecha derecha"/>
                <p:cNvSpPr/>
                <p:nvPr/>
              </p:nvSpPr>
              <p:spPr>
                <a:xfrm>
                  <a:off x="2272944" y="5214950"/>
                  <a:ext cx="1500198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compilar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0" name="9 Nube"/>
                <p:cNvSpPr/>
                <p:nvPr/>
              </p:nvSpPr>
              <p:spPr>
                <a:xfrm>
                  <a:off x="3916018" y="4857760"/>
                  <a:ext cx="1857388" cy="127159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sz="1600" dirty="0" smtClean="0">
                      <a:latin typeface="+mj-lt"/>
                      <a:cs typeface="Courier New" pitchFamily="49" charset="0"/>
                    </a:rPr>
                    <a:t>ensamblado</a:t>
                  </a:r>
                  <a:endParaRPr lang="es-ES_tradnl" sz="1600" dirty="0">
                    <a:latin typeface="+mj-lt"/>
                    <a:cs typeface="Courier New" pitchFamily="49" charset="0"/>
                  </a:endParaRPr>
                </a:p>
              </p:txBody>
            </p:sp>
            <p:sp>
              <p:nvSpPr>
                <p:cNvPr id="11" name="10 Rayo"/>
                <p:cNvSpPr/>
                <p:nvPr/>
              </p:nvSpPr>
              <p:spPr>
                <a:xfrm>
                  <a:off x="6059158" y="4857760"/>
                  <a:ext cx="571504" cy="500066"/>
                </a:xfrm>
                <a:prstGeom prst="lightningBol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11 Flecha derecha"/>
                <p:cNvSpPr/>
                <p:nvPr/>
              </p:nvSpPr>
              <p:spPr>
                <a:xfrm>
                  <a:off x="5916282" y="5214950"/>
                  <a:ext cx="1370362" cy="556070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_tradnl" dirty="0" smtClean="0">
                      <a:latin typeface="+mj-lt"/>
                      <a:cs typeface="Courier New" pitchFamily="49" charset="0"/>
                    </a:rPr>
                    <a:t>invocar</a:t>
                  </a:r>
                  <a:endParaRPr lang="es-ES_tradnl" dirty="0">
                    <a:latin typeface="+mj-lt"/>
                    <a:cs typeface="Courier New" pitchFamily="49" charset="0"/>
                  </a:endParaRPr>
                </a:p>
              </p:txBody>
            </p:sp>
          </p:grpSp>
          <p:sp>
            <p:nvSpPr>
              <p:cNvPr id="19" name="18 CuadroTexto"/>
              <p:cNvSpPr txBox="1"/>
              <p:nvPr/>
            </p:nvSpPr>
            <p:spPr>
              <a:xfrm>
                <a:off x="6000760" y="5988626"/>
                <a:ext cx="11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dirty="0" err="1" smtClean="0"/>
                  <a:t>CodeDOM</a:t>
                </a:r>
                <a:endParaRPr lang="es-ES_tradnl" dirty="0"/>
              </a:p>
            </p:txBody>
          </p:sp>
        </p:grpSp>
        <p:sp>
          <p:nvSpPr>
            <p:cNvPr id="25" name="24 CuadroTexto"/>
            <p:cNvSpPr txBox="1"/>
            <p:nvPr/>
          </p:nvSpPr>
          <p:spPr>
            <a:xfrm>
              <a:off x="7067356" y="3568487"/>
              <a:ext cx="13622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dirty="0" smtClean="0"/>
                <a:t>Instancia del</a:t>
              </a:r>
            </a:p>
            <a:p>
              <a:pPr algn="ctr"/>
              <a:r>
                <a:rPr lang="es-ES_tradnl" dirty="0" smtClean="0"/>
                <a:t>serializador</a:t>
              </a:r>
              <a:endParaRPr lang="es-ES_tradnl" dirty="0"/>
            </a:p>
          </p:txBody>
        </p:sp>
      </p:grpSp>
      <p:sp>
        <p:nvSpPr>
          <p:cNvPr id="18" name="17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85720" y="4572008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as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objCompiled.CompiledAssembly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14282" y="4071942"/>
            <a:ext cx="8858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CompilerResults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1600" dirty="0" err="1" smtClean="0">
                <a:latin typeface="Courier New" pitchFamily="49" charset="0"/>
                <a:cs typeface="Courier New" pitchFamily="49" charset="0"/>
              </a:rPr>
              <a:t>loCompiled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CompileAssemblyFromSource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parametros</a:t>
            </a:r>
            <a:r>
              <a:rPr lang="es-ES_tradnl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1400" dirty="0" err="1" smtClean="0">
                <a:latin typeface="Courier New" pitchFamily="49" charset="0"/>
                <a:cs typeface="Courier New" pitchFamily="49" charset="0"/>
              </a:rPr>
              <a:t>codigo</a:t>
            </a:r>
            <a:r>
              <a:rPr lang="es-ES_tradnl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85720" y="5131370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as.CreateInstance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s-ES_tradnl" dirty="0" err="1" smtClean="0">
                <a:latin typeface="Courier New" pitchFamily="49" charset="0"/>
                <a:cs typeface="Courier New" pitchFamily="49" charset="0"/>
              </a:rPr>
              <a:t>namespace.Clase</a:t>
            </a:r>
            <a:r>
              <a:rPr lang="es-ES_tradnl" dirty="0" smtClean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454393"/>
          </a:xfrm>
        </p:spPr>
        <p:txBody>
          <a:bodyPr>
            <a:normAutofit/>
          </a:bodyPr>
          <a:lstStyle/>
          <a:p>
            <a:pPr algn="just"/>
            <a:r>
              <a:rPr lang="es-ES_tradnl" dirty="0" smtClean="0"/>
              <a:t>Al crear la instancia de la nueva clase, se obtiene un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s-ES_tradnl" dirty="0" smtClean="0"/>
              <a:t>.</a:t>
            </a:r>
          </a:p>
          <a:p>
            <a:pPr algn="just"/>
            <a:r>
              <a:rPr lang="es-ES_tradnl" dirty="0" smtClean="0"/>
              <a:t>No podemos invocar a sus métodos, ya que se produce un error en tiempo de compilación.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s-ES_tradnl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47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14348" y="4643446"/>
            <a:ext cx="800105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2 'object' does not contain a definition for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Codificar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and no extension method ‘Encode' accepting a first argument of type 'object' could be found (are you missing a using directive or an assembly reference?)</a:t>
            </a:r>
            <a:endParaRPr lang="es-ES_tradnl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3411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ES_tradnl" dirty="0" smtClean="0"/>
              <a:t>Alternativas para la solución:</a:t>
            </a:r>
          </a:p>
          <a:p>
            <a:pPr algn="just"/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usar una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s-ES_tradnl" dirty="0" smtClean="0"/>
              <a:t> que defina los métodos a  utilizar</a:t>
            </a:r>
          </a:p>
          <a:p>
            <a:pPr algn="just"/>
            <a:r>
              <a:rPr lang="es-ES_tradnl" dirty="0" smtClean="0"/>
              <a:t>usar una variable de tipo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dirty="0" smtClean="0"/>
              <a:t>para recoger el objeto</a:t>
            </a:r>
            <a:endParaRPr lang="es-ES_tradnl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48</a:t>
            </a:fld>
            <a:endParaRPr lang="es-ES_tradnl"/>
          </a:p>
        </p:txBody>
      </p:sp>
      <p:sp>
        <p:nvSpPr>
          <p:cNvPr id="10" name="9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24288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Reflection</a:t>
            </a:r>
            <a:endParaRPr lang="es-ES_tradnl" dirty="0" smtClean="0"/>
          </a:p>
          <a:p>
            <a:pPr algn="just"/>
            <a:r>
              <a:rPr lang="es-ES_tradnl" dirty="0" smtClean="0"/>
              <a:t>Con </a:t>
            </a:r>
            <a:r>
              <a:rPr lang="es-ES_tradnl" dirty="0" err="1" smtClean="0"/>
              <a:t>Reflection</a:t>
            </a:r>
            <a:r>
              <a:rPr lang="es-ES_tradnl" dirty="0" smtClean="0"/>
              <a:t> se puede </a:t>
            </a:r>
            <a:r>
              <a:rPr lang="es-ES_tradnl" b="1" dirty="0" smtClean="0"/>
              <a:t>invocar</a:t>
            </a:r>
            <a:r>
              <a:rPr lang="es-ES_tradnl" dirty="0" smtClean="0"/>
              <a:t> a un método dentro de un objeto en tiempo de ejecución</a:t>
            </a:r>
          </a:p>
          <a:p>
            <a:pPr algn="just"/>
            <a:r>
              <a:rPr lang="es-ES_tradnl" dirty="0" smtClean="0"/>
              <a:t>Pero la forma de hacerlo no permite llamar a los métodos del objeto </a:t>
            </a:r>
            <a:r>
              <a:rPr lang="es-ES_tradnl" b="1" dirty="0" smtClean="0"/>
              <a:t>de manera natural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49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662191" y="4714884"/>
            <a:ext cx="7928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obj.GetType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().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InvokeMember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“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BindingFlags.InvokeMethod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pPr>
              <a:buNone/>
            </a:pP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s-ES_tradnl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s-ES_tradn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  <a:p>
            <a:endParaRPr lang="es-ES_tradnl" sz="3200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429124" y="1571612"/>
            <a:ext cx="4332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14554"/>
            <a:ext cx="8329642" cy="37862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_tradnl" dirty="0" smtClean="0"/>
              <a:t>Usar </a:t>
            </a:r>
            <a:r>
              <a:rPr lang="es-ES_tradnl" sz="3000" dirty="0" smtClean="0">
                <a:latin typeface="Courier New" pitchFamily="49" charset="0"/>
                <a:cs typeface="Courier New" pitchFamily="49" charset="0"/>
              </a:rPr>
              <a:t>interface</a:t>
            </a:r>
            <a:endParaRPr lang="es-ES_tradnl" dirty="0" smtClean="0"/>
          </a:p>
          <a:p>
            <a:pPr algn="just"/>
            <a:r>
              <a:rPr lang="es-ES_tradnl" b="1" dirty="0" smtClean="0"/>
              <a:t>Definir</a:t>
            </a:r>
            <a:r>
              <a:rPr lang="es-ES_tradnl" dirty="0" smtClean="0"/>
              <a:t> una interface que declare los métodos que va a contener el objeto serializador generado.</a:t>
            </a:r>
          </a:p>
          <a:p>
            <a:pPr algn="just"/>
            <a:r>
              <a:rPr lang="es-ES_tradnl" dirty="0" smtClean="0"/>
              <a:t>El objeto que recoge el serializador tendría como </a:t>
            </a:r>
            <a:r>
              <a:rPr lang="es-ES_tradnl" b="1" dirty="0" smtClean="0"/>
              <a:t>tipo</a:t>
            </a:r>
            <a:r>
              <a:rPr lang="es-ES_tradnl" dirty="0" smtClean="0"/>
              <a:t> esa interface. Así podría usar los métodos.</a:t>
            </a:r>
          </a:p>
          <a:p>
            <a:pPr algn="just"/>
            <a:r>
              <a:rPr lang="es-ES_tradnl" dirty="0" smtClean="0"/>
              <a:t>El problema se produce cuando los métodos son estáticos, ya que una interface </a:t>
            </a:r>
            <a:r>
              <a:rPr lang="es-ES_tradnl" b="1" dirty="0" smtClean="0"/>
              <a:t>no pude definir métodos estáticos</a:t>
            </a:r>
            <a:r>
              <a:rPr lang="es-ES_tradnl" dirty="0" smtClean="0"/>
              <a:t>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50</a:t>
            </a:fld>
            <a:endParaRPr lang="es-ES_tradnl"/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329642" cy="3000396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ES_tradnl" dirty="0" smtClean="0"/>
              <a:t>Usar una variable </a:t>
            </a:r>
            <a:r>
              <a:rPr lang="es-ES_tradnl" sz="3000" dirty="0" err="1" smtClean="0">
                <a:latin typeface="Courier New" pitchFamily="49" charset="0"/>
                <a:cs typeface="Courier New" pitchFamily="49" charset="0"/>
              </a:rPr>
              <a:t>dynamic</a:t>
            </a:r>
            <a:endParaRPr lang="es-ES_tradnl" dirty="0" smtClean="0"/>
          </a:p>
          <a:p>
            <a:pPr algn="just"/>
            <a:r>
              <a:rPr lang="es-ES_tradnl" dirty="0" smtClean="0"/>
              <a:t>Esta variable </a:t>
            </a:r>
            <a:r>
              <a:rPr lang="es-ES_tradnl" b="1" dirty="0" smtClean="0"/>
              <a:t>no se comprueba </a:t>
            </a:r>
            <a:r>
              <a:rPr lang="es-ES_tradnl" dirty="0" smtClean="0"/>
              <a:t>en tiempo de compilación, evitando el error anterior.</a:t>
            </a:r>
          </a:p>
          <a:p>
            <a:pPr algn="just"/>
            <a:r>
              <a:rPr lang="es-ES_tradnl" dirty="0" smtClean="0"/>
              <a:t>En </a:t>
            </a:r>
            <a:r>
              <a:rPr lang="es-ES_tradnl" b="1" dirty="0" smtClean="0"/>
              <a:t>tiempo de ejecución </a:t>
            </a:r>
            <a:r>
              <a:rPr lang="es-ES_tradnl" dirty="0" smtClean="0"/>
              <a:t>hay que asegurarse de que el objeto que contenga los métodos que se invoquen. Si no, se produce un error en tiempo de ejecución.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51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14348" y="5286388"/>
            <a:ext cx="792961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ES_tradnl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Microsoft.CSharp.RuntimeBinder.RuntimeBinderException</a:t>
            </a:r>
            <a:r>
              <a:rPr lang="es-ES_tradnl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ns.HolaMundo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 does not contain a definition for ‘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Hola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s-ES_tradnl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28596" y="1423088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ES_tradnl" sz="3200" b="1" dirty="0" smtClean="0"/>
              <a:t>Tipo de elemento que devuelve el generador</a:t>
            </a: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COMPILACIÓN DINÁMICA </a:t>
            </a:r>
            <a:b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 INSTANCIACIÓN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1214414" y="214290"/>
            <a:ext cx="571504" cy="57152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3</a:t>
            </a:r>
            <a:endParaRPr lang="es-ES_tradnl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3314713"/>
            <a:ext cx="8229600" cy="311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Serializar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serializador.Encode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s-ES_tradn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// El objeto que 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deserializará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 el código de “</a:t>
            </a:r>
            <a:r>
              <a:rPr lang="es-ES_tradnl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 = new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MiTipo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s-ES_tradnl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1800" dirty="0" smtClean="0">
                <a:latin typeface="Courier New" pitchFamily="49" charset="0"/>
                <a:cs typeface="Courier New" pitchFamily="49" charset="0"/>
              </a:rPr>
              <a:t>// Deserializar</a:t>
            </a:r>
            <a:endParaRPr lang="es-ES_trad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serializador.Decode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_tradnl" sz="2000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s-ES_tradnl" sz="2000" b="1" dirty="0" smtClean="0">
                <a:latin typeface="Courier New" pitchFamily="49" charset="0"/>
                <a:cs typeface="Courier New" pitchFamily="49" charset="0"/>
              </a:rPr>
              <a:t> obj2);</a:t>
            </a:r>
          </a:p>
          <a:p>
            <a:pPr>
              <a:buNone/>
            </a:pPr>
            <a:endParaRPr lang="es-ES_tradnl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52</a:t>
            </a:fld>
            <a:endParaRPr lang="es-ES_tradnl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57200" y="1600201"/>
            <a:ext cx="8229600" cy="1685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s-ES_tradnl" sz="3200" dirty="0" smtClean="0"/>
              <a:t>La instancia de </a:t>
            </a:r>
            <a:r>
              <a:rPr kumimoji="0" lang="es-ES_tradn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MiTipoCodec</a:t>
            </a:r>
            <a:r>
              <a:rPr lang="es-ES_tradnl" sz="3200" dirty="0" smtClean="0"/>
              <a:t>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almacenada en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serializador 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nuestro </a:t>
            </a:r>
            <a:r>
              <a:rPr kumimoji="0" lang="es-ES_tradnl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serializador</a:t>
            </a: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particular</a:t>
            </a:r>
          </a:p>
          <a:p>
            <a:pPr marL="342900" lvl="0" indent="-342900" algn="just">
              <a:spcBef>
                <a:spcPct val="20000"/>
              </a:spcBef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 serializador = </a:t>
            </a:r>
            <a:r>
              <a:rPr lang="es-ES_tradnl" sz="2200" b="1" dirty="0" err="1" smtClean="0">
                <a:latin typeface="Courier New" pitchFamily="49" charset="0"/>
                <a:cs typeface="Courier New" pitchFamily="49" charset="0"/>
              </a:rPr>
              <a:t>g.getSerializer</a:t>
            </a:r>
            <a:r>
              <a:rPr lang="es-ES_tradnl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USO DEL OBJETO INSTANCIADO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53</a:t>
            </a:fld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785786" y="128586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3200" dirty="0" smtClean="0"/>
              <a:t>Se comparan los tiempos de ejecución de 10.000 serializaciones y </a:t>
            </a:r>
            <a:r>
              <a:rPr lang="es-ES_tradnl" sz="3200" dirty="0" err="1" smtClean="0"/>
              <a:t>deserializaciones</a:t>
            </a:r>
            <a:r>
              <a:rPr lang="es-ES_tradnl" sz="3200" dirty="0" smtClean="0"/>
              <a:t> de cada clase de prueba.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La prueba se ha realizado con todos los serializadores estudiados durante el proyecto.</a:t>
            </a:r>
          </a:p>
          <a:p>
            <a:pPr algn="just"/>
            <a:endParaRPr lang="es-ES_tradnl" sz="3200" dirty="0" smtClean="0"/>
          </a:p>
          <a:p>
            <a:pPr algn="just"/>
            <a:r>
              <a:rPr lang="es-ES_tradnl" sz="3200" dirty="0" smtClean="0"/>
              <a:t>Los dos últimos resultados son los de nuestros serializadores, en formato XML y CSV.</a:t>
            </a:r>
            <a:endParaRPr lang="es-ES_tradnl" sz="3200" dirty="0"/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RESULTADOS OBTENIDOS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54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357298"/>
          <a:ext cx="8286808" cy="4857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Flecha abajo"/>
          <p:cNvSpPr/>
          <p:nvPr/>
        </p:nvSpPr>
        <p:spPr>
          <a:xfrm rot="10800000">
            <a:off x="2714612" y="1857364"/>
            <a:ext cx="714380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55</a:t>
            </a:fld>
            <a:endParaRPr lang="es-ES_tradnl"/>
          </a:p>
        </p:txBody>
      </p:sp>
      <p:graphicFrame>
        <p:nvGraphicFramePr>
          <p:cNvPr id="8" name="7 Gráfico"/>
          <p:cNvGraphicFramePr/>
          <p:nvPr/>
        </p:nvGraphicFramePr>
        <p:xfrm>
          <a:off x="500034" y="1285860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6 Flecha abajo"/>
          <p:cNvSpPr/>
          <p:nvPr/>
        </p:nvSpPr>
        <p:spPr>
          <a:xfrm rot="10800000">
            <a:off x="2786051" y="1736211"/>
            <a:ext cx="64294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56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85860"/>
          <a:ext cx="8286808" cy="4929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6072198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Flecha abajo"/>
          <p:cNvSpPr/>
          <p:nvPr/>
        </p:nvSpPr>
        <p:spPr>
          <a:xfrm rot="10800000">
            <a:off x="4423072" y="1785926"/>
            <a:ext cx="673938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Flecha abajo"/>
          <p:cNvSpPr/>
          <p:nvPr/>
        </p:nvSpPr>
        <p:spPr>
          <a:xfrm rot="10800000">
            <a:off x="5276934" y="1785926"/>
            <a:ext cx="673938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57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8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9 Rectángulo"/>
          <p:cNvSpPr/>
          <p:nvPr/>
        </p:nvSpPr>
        <p:spPr>
          <a:xfrm rot="10800000">
            <a:off x="6072198" y="1643050"/>
            <a:ext cx="642942" cy="3286148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Flecha abajo"/>
          <p:cNvSpPr/>
          <p:nvPr/>
        </p:nvSpPr>
        <p:spPr>
          <a:xfrm rot="10800000">
            <a:off x="4454068" y="1785926"/>
            <a:ext cx="673938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12 Flecha abajo"/>
          <p:cNvSpPr/>
          <p:nvPr/>
        </p:nvSpPr>
        <p:spPr>
          <a:xfrm rot="10800000">
            <a:off x="5292432" y="1785926"/>
            <a:ext cx="673938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58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Flecha abajo"/>
          <p:cNvSpPr/>
          <p:nvPr/>
        </p:nvSpPr>
        <p:spPr>
          <a:xfrm rot="10800000">
            <a:off x="4423072" y="1785926"/>
            <a:ext cx="673938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11 Flecha abajo"/>
          <p:cNvSpPr/>
          <p:nvPr/>
        </p:nvSpPr>
        <p:spPr>
          <a:xfrm rot="10800000">
            <a:off x="5276934" y="1785926"/>
            <a:ext cx="673938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59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500034" y="1142984"/>
          <a:ext cx="8215370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7 Rectángulo"/>
          <p:cNvSpPr/>
          <p:nvPr/>
        </p:nvSpPr>
        <p:spPr>
          <a:xfrm rot="10800000">
            <a:off x="1000101" y="1857364"/>
            <a:ext cx="642942" cy="3071834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6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4429124" y="1571612"/>
            <a:ext cx="4456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60</a:t>
            </a:fld>
            <a:endParaRPr lang="es-ES_tradnl"/>
          </a:p>
        </p:txBody>
      </p:sp>
      <p:graphicFrame>
        <p:nvGraphicFramePr>
          <p:cNvPr id="6" name="5 Gráfico"/>
          <p:cNvGraphicFramePr/>
          <p:nvPr/>
        </p:nvGraphicFramePr>
        <p:xfrm>
          <a:off x="428596" y="1214422"/>
          <a:ext cx="8215370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6 Rectángulo"/>
          <p:cNvSpPr/>
          <p:nvPr/>
        </p:nvSpPr>
        <p:spPr>
          <a:xfrm>
            <a:off x="6929454" y="1643050"/>
            <a:ext cx="1500198" cy="3429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Comparativa de resultados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972452" cy="4525963"/>
          </a:xfrm>
        </p:spPr>
        <p:txBody>
          <a:bodyPr>
            <a:normAutofit/>
          </a:bodyPr>
          <a:lstStyle/>
          <a:p>
            <a:r>
              <a:rPr lang="es-ES_tradnl" sz="3600" dirty="0" smtClean="0"/>
              <a:t>La </a:t>
            </a:r>
            <a:r>
              <a:rPr lang="es-ES_tradnl" sz="3600" b="1" dirty="0" smtClean="0"/>
              <a:t>representación</a:t>
            </a:r>
            <a:r>
              <a:rPr lang="es-ES_tradnl" sz="3600" dirty="0" smtClean="0"/>
              <a:t> que se genera al serializar objetos puede estar codificada en </a:t>
            </a:r>
            <a:r>
              <a:rPr lang="es-ES_tradnl" sz="3600" b="1" dirty="0" smtClean="0"/>
              <a:t>XML</a:t>
            </a:r>
            <a:r>
              <a:rPr lang="es-ES_tradnl" sz="3600" dirty="0" smtClean="0"/>
              <a:t> o </a:t>
            </a:r>
            <a:r>
              <a:rPr lang="es-ES_tradnl" sz="3600" b="1" dirty="0" smtClean="0"/>
              <a:t>CSV</a:t>
            </a:r>
            <a:r>
              <a:rPr lang="es-ES_tradnl" sz="3600" dirty="0" smtClean="0"/>
              <a:t>.</a:t>
            </a:r>
          </a:p>
          <a:p>
            <a:endParaRPr lang="es-ES_tradnl" sz="3600" dirty="0" smtClean="0"/>
          </a:p>
          <a:p>
            <a:r>
              <a:rPr lang="es-ES_tradnl" sz="3600" dirty="0" smtClean="0"/>
              <a:t>Se pueden fácilmente añadir </a:t>
            </a:r>
            <a:r>
              <a:rPr lang="es-ES_tradnl" sz="3600" b="1" dirty="0" smtClean="0"/>
              <a:t>otras salidas </a:t>
            </a:r>
            <a:r>
              <a:rPr lang="es-ES_tradnl" sz="3600" dirty="0" smtClean="0"/>
              <a:t>(binario, </a:t>
            </a:r>
            <a:r>
              <a:rPr lang="es-ES_tradnl" sz="3600" dirty="0" err="1" smtClean="0"/>
              <a:t>Json</a:t>
            </a:r>
            <a:r>
              <a:rPr lang="es-ES_tradnl" sz="3600" dirty="0" smtClean="0"/>
              <a:t>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61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MEJORAS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Se admiten </a:t>
            </a:r>
            <a:r>
              <a:rPr lang="es-ES_tradnl" b="1" dirty="0" smtClean="0"/>
              <a:t>atributos</a:t>
            </a:r>
            <a:r>
              <a:rPr lang="es-ES_tradnl" dirty="0" smtClean="0"/>
              <a:t> (metadatos en el código) en la definición de la clase y los elementos a serializar, incluso personalizados </a:t>
            </a:r>
          </a:p>
          <a:p>
            <a:endParaRPr lang="es-ES_tradnl" dirty="0" smtClean="0"/>
          </a:p>
          <a:p>
            <a:r>
              <a:rPr lang="es-ES_tradnl" dirty="0" smtClean="0"/>
              <a:t>Se podrían añadir </a:t>
            </a:r>
            <a:r>
              <a:rPr lang="es-ES_tradnl" b="1" dirty="0" smtClean="0"/>
              <a:t>funcionalidades adicionales </a:t>
            </a:r>
            <a:r>
              <a:rPr lang="es-ES_tradnl" dirty="0" smtClean="0"/>
              <a:t>a través de plug-ins (otros formatos, nuevos atributos, transcripción en lugar de serialización, etc.)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62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MEJORAS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 smtClean="0"/>
              <a:t>Hemos desarrollado una aplicación para crear serializadores </a:t>
            </a:r>
            <a:r>
              <a:rPr lang="es-ES_tradnl" b="1" dirty="0" smtClean="0"/>
              <a:t>a nivel general</a:t>
            </a:r>
            <a:r>
              <a:rPr lang="es-ES_tradnl" dirty="0" smtClean="0"/>
              <a:t>, a partir de una necesidad particular.</a:t>
            </a:r>
          </a:p>
          <a:p>
            <a:r>
              <a:rPr lang="es-ES_tradnl" dirty="0" smtClean="0"/>
              <a:t>La aplicación es versátil, de reducido tamaño y funciona con rapidez.</a:t>
            </a:r>
          </a:p>
          <a:p>
            <a:r>
              <a:rPr lang="es-ES_tradnl" dirty="0" smtClean="0"/>
              <a:t>Hemos realizado </a:t>
            </a:r>
            <a:r>
              <a:rPr lang="es-ES_tradnl" b="1" dirty="0" smtClean="0"/>
              <a:t>muchas pruebas </a:t>
            </a:r>
            <a:r>
              <a:rPr lang="es-ES_tradnl" dirty="0" smtClean="0"/>
              <a:t>para conseguir que los serializadores generados </a:t>
            </a:r>
            <a:r>
              <a:rPr lang="es-ES_tradnl" b="1" dirty="0" smtClean="0"/>
              <a:t>mejoren</a:t>
            </a:r>
            <a:r>
              <a:rPr lang="es-ES_tradnl" dirty="0" smtClean="0"/>
              <a:t> el rendimiento medio del resto de serializadores existentes</a:t>
            </a:r>
          </a:p>
          <a:p>
            <a:r>
              <a:rPr lang="es-ES_tradnl" dirty="0" smtClean="0"/>
              <a:t>Se pueden </a:t>
            </a:r>
            <a:r>
              <a:rPr lang="es-ES_tradnl" b="1" dirty="0" smtClean="0"/>
              <a:t>incorporar</a:t>
            </a:r>
            <a:r>
              <a:rPr lang="es-ES_tradnl" dirty="0" smtClean="0"/>
              <a:t> muchas mejoras en forma de plug-ins y nuevas funcionalidades.</a:t>
            </a:r>
          </a:p>
          <a:p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63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dirty="0" smtClean="0"/>
              <a:t>	He descubierto características de programación muy avanzada:</a:t>
            </a:r>
          </a:p>
          <a:p>
            <a:r>
              <a:rPr lang="es-ES_tradnl" dirty="0" err="1" smtClean="0"/>
              <a:t>Reflection</a:t>
            </a:r>
            <a:endParaRPr lang="es-ES_tradnl" dirty="0" smtClean="0"/>
          </a:p>
          <a:p>
            <a:r>
              <a:rPr lang="es-ES_tradnl" dirty="0" err="1" smtClean="0"/>
              <a:t>CodeDOM</a:t>
            </a:r>
            <a:r>
              <a:rPr lang="es-ES_tradnl" dirty="0" smtClean="0"/>
              <a:t> (compilación en tiempo de ejecución)</a:t>
            </a:r>
          </a:p>
          <a:p>
            <a:r>
              <a:rPr lang="es-ES_tradnl" dirty="0" smtClean="0"/>
              <a:t>Uso y creación de atributos en C#</a:t>
            </a:r>
          </a:p>
          <a:p>
            <a:r>
              <a:rPr lang="es-ES_tradnl" dirty="0" smtClean="0"/>
              <a:t>Iniciación a la creación de plug-ins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64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s-ES_tradnl" dirty="0" smtClean="0"/>
          </a:p>
          <a:p>
            <a:pPr algn="ctr">
              <a:buNone/>
            </a:pPr>
            <a:r>
              <a:rPr lang="es-ES_tradnl" sz="4800" dirty="0" smtClean="0">
                <a:latin typeface="Brush Script MT" pitchFamily="66" charset="0"/>
              </a:rPr>
              <a:t>Muchas gracias por su atención</a:t>
            </a:r>
          </a:p>
          <a:p>
            <a:endParaRPr lang="es-ES_tradnl" dirty="0" smtClean="0"/>
          </a:p>
          <a:p>
            <a:pPr algn="ctr">
              <a:buNone/>
            </a:pPr>
            <a:r>
              <a:rPr lang="es-ES_tradnl" sz="5400" dirty="0" smtClean="0">
                <a:latin typeface="Arial Rounded MT Bold" pitchFamily="34" charset="0"/>
              </a:rPr>
              <a:t>Preguntas </a:t>
            </a:r>
            <a:endParaRPr lang="es-ES_tradnl" sz="5400" dirty="0" smtClean="0">
              <a:latin typeface="Arial Rounded MT Bold" pitchFamily="34" charset="0"/>
            </a:endParaRPr>
          </a:p>
          <a:p>
            <a:endParaRPr lang="es-ES_tradnl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HIPERSERIALIZER - PFC I.I.ONLINE - URJC - VÍCTOR PARRA SANTIAGO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2BE0-6EF4-401E-9095-26794AA887E5}" type="slidenum">
              <a:rPr lang="es-ES_tradnl" smtClean="0"/>
              <a:pPr/>
              <a:t>65</a:t>
            </a:fld>
            <a:endParaRPr lang="es-ES_tradnl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CONCLUSIONES</a:t>
            </a:r>
            <a:endParaRPr kumimoji="0" lang="es-ES_tradnl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6 Imagen" descr="pregunt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3214686"/>
            <a:ext cx="219075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4429124" y="1571612"/>
            <a:ext cx="4586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</p:txBody>
      </p:sp>
      <p:sp>
        <p:nvSpPr>
          <p:cNvPr id="23" name="22 Rayo"/>
          <p:cNvSpPr/>
          <p:nvPr/>
        </p:nvSpPr>
        <p:spPr>
          <a:xfrm>
            <a:off x="3214678" y="2285992"/>
            <a:ext cx="714380" cy="714380"/>
          </a:xfrm>
          <a:prstGeom prst="lightningBol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32 Flecha curvada hacia abajo"/>
          <p:cNvSpPr/>
          <p:nvPr/>
        </p:nvSpPr>
        <p:spPr>
          <a:xfrm rot="1800000">
            <a:off x="3000629" y="1680492"/>
            <a:ext cx="859855" cy="517206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4" name="33 Flecha curvada hacia abajo"/>
          <p:cNvSpPr/>
          <p:nvPr/>
        </p:nvSpPr>
        <p:spPr>
          <a:xfrm rot="9000000">
            <a:off x="2828016" y="3149982"/>
            <a:ext cx="1001040" cy="43609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1857356" y="2928934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7" name="36 Conector recto"/>
          <p:cNvCxnSpPr/>
          <p:nvPr/>
        </p:nvCxnSpPr>
        <p:spPr>
          <a:xfrm rot="5400000">
            <a:off x="1821637" y="3107529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rot="5400000">
            <a:off x="19740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21264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2788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>
            <a:off x="24312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rot="5400000">
            <a:off x="25836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rot="5400000">
            <a:off x="2749537" y="3106735"/>
            <a:ext cx="35719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rot="5400000" flipH="1" flipV="1">
            <a:off x="2821769" y="2250273"/>
            <a:ext cx="1500198" cy="571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6200000" flipV="1">
            <a:off x="2750331" y="2464587"/>
            <a:ext cx="1571636" cy="500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4429124" y="1571612"/>
            <a:ext cx="46088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ocuments"/>
          <p:cNvSpPr>
            <a:spLocks noEditPoints="1" noChangeArrowheads="1"/>
          </p:cNvSpPr>
          <p:nvPr/>
        </p:nvSpPr>
        <p:spPr bwMode="auto">
          <a:xfrm>
            <a:off x="500034" y="4214818"/>
            <a:ext cx="925426" cy="1238246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LA NECESIDAD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21461"/>
            <a:ext cx="2895600" cy="365125"/>
          </a:xfrm>
        </p:spPr>
        <p:txBody>
          <a:bodyPr/>
          <a:lstStyle/>
          <a:p>
            <a:r>
              <a:rPr lang="pt-BR" dirty="0" smtClean="0"/>
              <a:t>HIPERSERIALIZER - PFC </a:t>
            </a:r>
            <a:r>
              <a:rPr lang="pt-BR" dirty="0" err="1" smtClean="0"/>
              <a:t>I.I.</a:t>
            </a:r>
            <a:r>
              <a:rPr lang="pt-BR" dirty="0" smtClean="0"/>
              <a:t>ONLINE - URJC - VÍCTOR PARRA SANTIAGO</a:t>
            </a: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21461"/>
            <a:ext cx="2133600" cy="365125"/>
          </a:xfrm>
        </p:spPr>
        <p:txBody>
          <a:bodyPr/>
          <a:lstStyle/>
          <a:p>
            <a:fld id="{B5DC2BE0-6EF4-401E-9095-26794AA887E5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>
            <a:off x="428596" y="4476770"/>
            <a:ext cx="803409" cy="9524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r>
              <a:rPr lang="es-ES_tradnl" dirty="0" smtClean="0"/>
              <a:t>Clase</a:t>
            </a:r>
            <a:endParaRPr lang="es-ES_tradnl" dirty="0"/>
          </a:p>
        </p:txBody>
      </p:sp>
      <p:sp>
        <p:nvSpPr>
          <p:cNvPr id="15" name="14 Rectángulo"/>
          <p:cNvSpPr/>
          <p:nvPr/>
        </p:nvSpPr>
        <p:spPr>
          <a:xfrm>
            <a:off x="1643042" y="1285860"/>
            <a:ext cx="2286016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middleware</a:t>
            </a:r>
            <a:endParaRPr lang="es-ES_tradnl" dirty="0"/>
          </a:p>
        </p:txBody>
      </p:sp>
      <p:sp>
        <p:nvSpPr>
          <p:cNvPr id="16" name="15 Disco magnético"/>
          <p:cNvSpPr/>
          <p:nvPr/>
        </p:nvSpPr>
        <p:spPr>
          <a:xfrm>
            <a:off x="500034" y="2714620"/>
            <a:ext cx="914400" cy="11430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.</a:t>
            </a:r>
            <a:r>
              <a:rPr lang="es-ES_tradnl" dirty="0" err="1" smtClean="0">
                <a:solidFill>
                  <a:schemeClr val="tx1"/>
                </a:solidFill>
              </a:rPr>
              <a:t>dll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1" name="10 Conector recto"/>
          <p:cNvCxnSpPr>
            <a:endCxn id="21" idx="2"/>
          </p:cNvCxnSpPr>
          <p:nvPr/>
        </p:nvCxnSpPr>
        <p:spPr>
          <a:xfrm rot="5400000" flipH="1" flipV="1">
            <a:off x="109506" y="3824290"/>
            <a:ext cx="923932" cy="571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endCxn id="21" idx="6"/>
          </p:cNvCxnSpPr>
          <p:nvPr/>
        </p:nvCxnSpPr>
        <p:spPr>
          <a:xfrm rot="16200000" flipV="1">
            <a:off x="971524" y="3829052"/>
            <a:ext cx="852494" cy="490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214282" y="4071942"/>
            <a:ext cx="1500198" cy="150019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20 Elipse"/>
          <p:cNvSpPr/>
          <p:nvPr/>
        </p:nvSpPr>
        <p:spPr>
          <a:xfrm>
            <a:off x="857224" y="3500438"/>
            <a:ext cx="295276" cy="2952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Document"/>
          <p:cNvSpPr>
            <a:spLocks noEditPoints="1" noChangeArrowheads="1"/>
          </p:cNvSpPr>
          <p:nvPr/>
        </p:nvSpPr>
        <p:spPr bwMode="auto">
          <a:xfrm>
            <a:off x="922917" y="3571876"/>
            <a:ext cx="148621" cy="176199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pPr algn="ctr"/>
            <a:endParaRPr lang="es-ES_tradnl" dirty="0"/>
          </a:p>
        </p:txBody>
      </p:sp>
      <p:sp>
        <p:nvSpPr>
          <p:cNvPr id="25" name="24 Flecha doblada"/>
          <p:cNvSpPr/>
          <p:nvPr/>
        </p:nvSpPr>
        <p:spPr>
          <a:xfrm>
            <a:off x="857224" y="1928802"/>
            <a:ext cx="669261" cy="714380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857356" y="1428736"/>
            <a:ext cx="928694" cy="9316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Objeto</a:t>
            </a:r>
          </a:p>
          <a:p>
            <a:pPr algn="ctr"/>
            <a:r>
              <a:rPr lang="es-ES_tradnl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s-ES_tradnl" sz="3600" dirty="0" smtClean="0"/>
          </a:p>
        </p:txBody>
      </p:sp>
      <p:sp>
        <p:nvSpPr>
          <p:cNvPr id="44" name="43 CuadroTexto"/>
          <p:cNvSpPr txBox="1"/>
          <p:nvPr/>
        </p:nvSpPr>
        <p:spPr>
          <a:xfrm>
            <a:off x="4429124" y="1571612"/>
            <a:ext cx="478887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smtClean="0"/>
              <a:t>Dado un Middleware que carga objetos </a:t>
            </a:r>
          </a:p>
          <a:p>
            <a:r>
              <a:rPr lang="es-ES_tradnl" sz="2000" dirty="0" smtClean="0"/>
              <a:t>dinámicamente.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Estos objetos tienen que ser serializados.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Pero no existen en el sistema hasta que el </a:t>
            </a:r>
          </a:p>
          <a:p>
            <a:r>
              <a:rPr lang="es-ES_tradnl" sz="2000" dirty="0" smtClean="0"/>
              <a:t>Middleware ha sido arrancado.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Por tanto, habría que parar el middleware,</a:t>
            </a:r>
          </a:p>
          <a:p>
            <a:r>
              <a:rPr lang="es-ES_tradnl" sz="2000" dirty="0" smtClean="0"/>
              <a:t>incluirlos en el sistema e invocar su </a:t>
            </a:r>
          </a:p>
          <a:p>
            <a:r>
              <a:rPr lang="es-ES_tradnl" sz="2000" dirty="0" smtClean="0"/>
              <a:t>serialización.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Además, eso no puede ser porque el propio </a:t>
            </a:r>
          </a:p>
          <a:p>
            <a:r>
              <a:rPr lang="es-ES_tradnl" sz="2000" dirty="0" smtClean="0"/>
              <a:t>objeto es desconocido hasta que se carga.</a:t>
            </a:r>
            <a:endParaRPr lang="es-ES_tradn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12203</TotalTime>
  <Words>3342</Words>
  <Application>Microsoft Office PowerPoint</Application>
  <PresentationFormat>Presentación en pantalla (4:3)</PresentationFormat>
  <Paragraphs>1063</Paragraphs>
  <Slides>65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65</vt:i4>
      </vt:variant>
    </vt:vector>
  </HeadingPairs>
  <TitlesOfParts>
    <vt:vector size="67" baseType="lpstr">
      <vt:lpstr>Tema de Office</vt:lpstr>
      <vt:lpstr>Diseño personalizado</vt:lpstr>
      <vt:lpstr>HiperSerializer</vt:lpstr>
      <vt:lpstr>HIPERSERIALIZER</vt:lpstr>
      <vt:lpstr>HIPERSERIALIZER</vt:lpstr>
      <vt:lpstr>LA NECESIDAD</vt:lpstr>
      <vt:lpstr>LA NECESIDAD</vt:lpstr>
      <vt:lpstr>LA NECESIDAD</vt:lpstr>
      <vt:lpstr>LA NECESIDAD</vt:lpstr>
      <vt:lpstr>LA NECESIDAD</vt:lpstr>
      <vt:lpstr>LA NECESIDAD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LA ALTERNATIVA</vt:lpstr>
      <vt:lpstr>FACTORES A TENER EN CUENTA</vt:lpstr>
      <vt:lpstr>FACTORES A TENER EN CUENTA</vt:lpstr>
      <vt:lpstr>FACTORES A TENER EN CUENTA</vt:lpstr>
      <vt:lpstr>SERIALIZADORES</vt:lpstr>
      <vt:lpstr>SERIALIZADORES</vt:lpstr>
      <vt:lpstr>Diapositiva 25</vt:lpstr>
      <vt:lpstr>LA ALTERNATIVA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COMPILACIÓN DINÁMICA  E INSTANCIACIÓN</vt:lpstr>
      <vt:lpstr>COMPILACIÓN DINÁMICA  E INSTANCIACIÓN</vt:lpstr>
      <vt:lpstr>COMPILACIÓN DINÁMICA  E INSTANCIACIÓN</vt:lpstr>
      <vt:lpstr>COMPILACIÓN DINÁMICA  E INSTANCIACIÓN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Diapositiva 57</vt:lpstr>
      <vt:lpstr>Diapositiva 58</vt:lpstr>
      <vt:lpstr>Diapositiva 59</vt:lpstr>
      <vt:lpstr>Diapositiva 60</vt:lpstr>
      <vt:lpstr>Diapositiva 61</vt:lpstr>
      <vt:lpstr>Diapositiva 62</vt:lpstr>
      <vt:lpstr>Diapositiva 63</vt:lpstr>
      <vt:lpstr>Diapositiva 64</vt:lpstr>
      <vt:lpstr>Diapositiva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Victor</dc:creator>
  <cp:lastModifiedBy>Victor</cp:lastModifiedBy>
  <cp:revision>421</cp:revision>
  <dcterms:created xsi:type="dcterms:W3CDTF">2015-06-16T17:39:47Z</dcterms:created>
  <dcterms:modified xsi:type="dcterms:W3CDTF">2015-06-30T22:27:52Z</dcterms:modified>
</cp:coreProperties>
</file>