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1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78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9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93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2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41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90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8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84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A188-C011-4543-BD6F-1DC65EFE966F}" type="datetimeFigureOut">
              <a:rPr lang="ru-RU" smtClean="0"/>
              <a:t>9/3/14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8A74-47B5-4740-80D4-3F167E023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4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METODE CRIPTOGRAFICE DE</a:t>
            </a:r>
            <a:br>
              <a:rPr lang="en-US" dirty="0" smtClean="0"/>
            </a:br>
            <a:r>
              <a:rPr lang="en-US" dirty="0" smtClean="0"/>
              <a:t>PROTECTIE A INFORMATIEI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821503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Prelegerea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Fundalul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matematic</a:t>
            </a:r>
            <a:r>
              <a:rPr lang="en-US" dirty="0" smtClean="0">
                <a:solidFill>
                  <a:srgbClr val="FF0000"/>
                </a:solidFill>
              </a:rPr>
              <a:t> al </a:t>
            </a:r>
            <a:r>
              <a:rPr lang="en-US" dirty="0" err="1" smtClean="0">
                <a:solidFill>
                  <a:srgbClr val="FF0000"/>
                </a:solidFill>
              </a:rPr>
              <a:t>criptografiei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Recapitulare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5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87" y="1167319"/>
            <a:ext cx="7607318" cy="42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7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lang="en-US" dirty="0" err="1" smtClean="0"/>
              <a:t>Numere</a:t>
            </a:r>
            <a:r>
              <a:rPr lang="en-US" dirty="0" smtClean="0"/>
              <a:t> prime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Fiind date dou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numere naturale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m 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ş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, spunem c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m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divide pe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, sau c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este multiplu al lui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m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, dac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exist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un num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r natural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k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astfel încât: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=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m 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⋅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k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. În acest caz se scrie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m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/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sau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m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:n. Rela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ţ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ia de divizibilitate pe </a:t>
            </a:r>
            <a:r>
              <a:rPr lang="ro-RO" b="1" baseline="30000" dirty="0">
                <a:solidFill>
                  <a:srgbClr val="000000"/>
                </a:solidFill>
                <a:latin typeface="MT-Extra"/>
              </a:rPr>
              <a:t>!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o vom nota cu 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| .</a:t>
            </a:r>
          </a:p>
          <a:p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Pentru un num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r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∈</a:t>
            </a:r>
            <a:r>
              <a:rPr lang="ro-RO" b="1" baseline="30000" dirty="0">
                <a:solidFill>
                  <a:srgbClr val="000000"/>
                </a:solidFill>
                <a:latin typeface="MT-Extra"/>
              </a:rPr>
              <a:t>!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ro-RO" baseline="30000" dirty="0" smtClean="0">
                <a:solidFill>
                  <a:srgbClr val="000000"/>
                </a:solidFill>
                <a:latin typeface="TimesNewRomanPSMT"/>
              </a:rPr>
              <a:t>se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nume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ş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te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divizor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al lui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dac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m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/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. Deoarece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=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1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⋅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ş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=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⋅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1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, avem 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1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/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ş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/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, deci 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1ş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sunt divizori ai lui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pentru 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∀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∈ </a:t>
            </a:r>
            <a:r>
              <a:rPr lang="ro-RO" b="1" baseline="30000" dirty="0">
                <a:solidFill>
                  <a:srgbClr val="000000"/>
                </a:solidFill>
                <a:latin typeface="MT-Extra"/>
              </a:rPr>
              <a:t>!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. Numerele 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1 ş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se numesc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divizori improprii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ai lui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, iar orice alt divizor al lui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se va numi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divizor propriu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. Orice num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r natural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m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este divizor al lui 0, deci 0 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=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m</a:t>
            </a:r>
            <a:r>
              <a:rPr lang="ro-RO" baseline="30000" dirty="0">
                <a:solidFill>
                  <a:srgbClr val="000000"/>
                </a:solidFill>
                <a:latin typeface="Symbol"/>
              </a:rPr>
              <a:t>⋅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0 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ş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m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/0.</a:t>
            </a:r>
          </a:p>
          <a:p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Cu excep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ţ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ia num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rului 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1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care are un singur divizor, orice num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r natural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&gt;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1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are cel pu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ţ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in doi divizori distinc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ţ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i, ace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ş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tia fiind 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1 ş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i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. Un num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r natural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n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&gt;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1 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care are numai doi divizori se nume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ş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te num</a:t>
            </a:r>
            <a:r>
              <a:rPr lang="ro-RO" baseline="30000" dirty="0">
                <a:solidFill>
                  <a:srgbClr val="000000"/>
                </a:solidFill>
                <a:latin typeface="Times-Roman"/>
              </a:rPr>
              <a:t>ă</a:t>
            </a:r>
            <a:r>
              <a:rPr lang="ro-RO" baseline="30000" dirty="0">
                <a:solidFill>
                  <a:srgbClr val="000000"/>
                </a:solidFill>
                <a:latin typeface="TimesNewRomanPSMT"/>
              </a:rPr>
              <a:t>r </a:t>
            </a:r>
            <a:r>
              <a:rPr lang="ro-RO" i="1" baseline="30000" dirty="0">
                <a:solidFill>
                  <a:srgbClr val="000000"/>
                </a:solidFill>
                <a:latin typeface="TimesNewRomanPSMT"/>
              </a:rPr>
              <a:t>prim.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89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2.Aritmetica “Modulo”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>
                <a:latin typeface="American Typewriter"/>
                <a:cs typeface="American Typewriter"/>
              </a:rPr>
              <a:t>Ideia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aritmeticii</a:t>
            </a:r>
            <a:r>
              <a:rPr lang="en-US" sz="2400" dirty="0" smtClean="0">
                <a:latin typeface="American Typewriter"/>
                <a:cs typeface="American Typewriter"/>
              </a:rPr>
              <a:t> Modulo (</a:t>
            </a:r>
            <a:r>
              <a:rPr lang="en-US" sz="2400" dirty="0" err="1" smtClean="0">
                <a:latin typeface="American Typewriter"/>
                <a:cs typeface="American Typewriter"/>
              </a:rPr>
              <a:t>modN</a:t>
            </a:r>
            <a:r>
              <a:rPr lang="en-US" sz="2400" dirty="0" smtClean="0">
                <a:latin typeface="American Typewriter"/>
                <a:cs typeface="American Typewriter"/>
              </a:rPr>
              <a:t>) </a:t>
            </a:r>
            <a:r>
              <a:rPr lang="en-US" sz="2400" dirty="0" err="1" smtClean="0">
                <a:latin typeface="American Typewriter"/>
                <a:cs typeface="American Typewriter"/>
              </a:rPr>
              <a:t>este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esentiala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In </a:t>
            </a:r>
            <a:r>
              <a:rPr lang="en-US" sz="2400" dirty="0" err="1" smtClean="0">
                <a:latin typeface="American Typewriter"/>
                <a:cs typeface="American Typewriter"/>
              </a:rPr>
              <a:t>criptografie</a:t>
            </a:r>
            <a:r>
              <a:rPr lang="en-US" sz="2400" dirty="0" smtClean="0">
                <a:latin typeface="American Typewriter"/>
                <a:cs typeface="American Typewriter"/>
              </a:rPr>
              <a:t>  </a:t>
            </a:r>
            <a:r>
              <a:rPr lang="en-US" sz="2400" dirty="0" err="1" smtClean="0">
                <a:latin typeface="American Typewriter"/>
                <a:cs typeface="American Typewriter"/>
              </a:rPr>
              <a:t>si</a:t>
            </a:r>
            <a:r>
              <a:rPr lang="en-US" sz="2400" dirty="0" smtClean="0">
                <a:latin typeface="American Typewriter"/>
                <a:cs typeface="American Typewriter"/>
              </a:rPr>
              <a:t> e </a:t>
            </a:r>
            <a:r>
              <a:rPr lang="en-US" sz="2400" dirty="0" err="1" smtClean="0">
                <a:latin typeface="American Typewriter"/>
                <a:cs typeface="American Typewriter"/>
              </a:rPr>
              <a:t>identica</a:t>
            </a:r>
            <a:r>
              <a:rPr lang="en-US" sz="2400" dirty="0" smtClean="0">
                <a:latin typeface="American Typewriter"/>
                <a:cs typeface="American Typewriter"/>
              </a:rPr>
              <a:t> cu </a:t>
            </a:r>
            <a:r>
              <a:rPr lang="en-US" sz="2400" dirty="0" err="1" smtClean="0">
                <a:latin typeface="American Typewriter"/>
                <a:cs typeface="American Typewriter"/>
              </a:rPr>
              <a:t>aritmetica</a:t>
            </a:r>
            <a:r>
              <a:rPr lang="en-US" sz="2400" dirty="0" smtClean="0">
                <a:latin typeface="American Typewriter"/>
                <a:cs typeface="American Typewriter"/>
              </a:rPr>
              <a:t> “</a:t>
            </a:r>
            <a:r>
              <a:rPr lang="en-US" sz="2400" dirty="0" err="1" smtClean="0">
                <a:latin typeface="American Typewriter"/>
                <a:cs typeface="American Typewriter"/>
              </a:rPr>
              <a:t>ceasului</a:t>
            </a:r>
            <a:r>
              <a:rPr lang="en-US" sz="2400" dirty="0" smtClean="0">
                <a:latin typeface="American Typewriter"/>
                <a:cs typeface="American Typewriter"/>
              </a:rPr>
              <a:t>”, care o </a:t>
            </a:r>
            <a:r>
              <a:rPr lang="en-US" sz="2400" dirty="0" err="1" smtClean="0">
                <a:latin typeface="American Typewriter"/>
                <a:cs typeface="American Typewriter"/>
              </a:rPr>
              <a:t>stiti</a:t>
            </a:r>
            <a:r>
              <a:rPr lang="en-US" sz="2400" dirty="0" smtClean="0">
                <a:latin typeface="American Typewriter"/>
                <a:cs typeface="American Typewriter"/>
              </a:rPr>
              <a:t> din </a:t>
            </a:r>
            <a:r>
              <a:rPr lang="en-US" sz="2400" dirty="0" err="1" smtClean="0">
                <a:latin typeface="American Typewriter"/>
                <a:cs typeface="American Typewriter"/>
              </a:rPr>
              <a:t>scoala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primara.Bunaoara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cand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treceti</a:t>
            </a:r>
            <a:r>
              <a:rPr lang="en-US" sz="2400" dirty="0" smtClean="0">
                <a:latin typeface="American Typewriter"/>
                <a:cs typeface="American Typewriter"/>
              </a:rPr>
              <a:t> de la </a:t>
            </a:r>
            <a:r>
              <a:rPr lang="en-US" sz="2400" dirty="0" err="1" smtClean="0">
                <a:latin typeface="American Typewriter"/>
                <a:cs typeface="American Typewriter"/>
              </a:rPr>
              <a:t>ceasul</a:t>
            </a:r>
            <a:r>
              <a:rPr lang="en-US" sz="2400" dirty="0" smtClean="0">
                <a:latin typeface="American Typewriter"/>
                <a:cs typeface="American Typewriter"/>
              </a:rPr>
              <a:t> cu 24 de ore la </a:t>
            </a:r>
            <a:r>
              <a:rPr lang="en-US" sz="2400" dirty="0" err="1" smtClean="0">
                <a:latin typeface="American Typewriter"/>
                <a:cs typeface="American Typewriter"/>
              </a:rPr>
              <a:t>cel</a:t>
            </a:r>
            <a:r>
              <a:rPr lang="en-US" sz="2400" dirty="0" smtClean="0">
                <a:latin typeface="American Typewriter"/>
                <a:cs typeface="American Typewriter"/>
              </a:rPr>
              <a:t> cu12. </a:t>
            </a:r>
          </a:p>
          <a:p>
            <a:pPr marL="0" indent="0">
              <a:buNone/>
            </a:pPr>
            <a:r>
              <a:rPr lang="en-US" sz="2400" dirty="0" err="1" smtClean="0">
                <a:latin typeface="American Typewriter"/>
                <a:cs typeface="American Typewriter"/>
              </a:rPr>
              <a:t>Asa</a:t>
            </a:r>
            <a:r>
              <a:rPr lang="en-US" sz="2400" dirty="0" smtClean="0">
                <a:latin typeface="American Typewriter"/>
                <a:cs typeface="American Typewriter"/>
              </a:rPr>
              <a:t>, </a:t>
            </a:r>
            <a:r>
              <a:rPr lang="en-US" sz="2400" dirty="0" err="1" smtClean="0">
                <a:latin typeface="American Typewriter"/>
                <a:cs typeface="American Typewriter"/>
              </a:rPr>
              <a:t>ora</a:t>
            </a:r>
            <a:r>
              <a:rPr lang="en-US" sz="2400" dirty="0" smtClean="0">
                <a:latin typeface="American Typewriter"/>
                <a:cs typeface="American Typewriter"/>
              </a:rPr>
              <a:t> 13 modulo12 </a:t>
            </a:r>
            <a:r>
              <a:rPr lang="en-US" sz="2400" dirty="0" err="1" smtClean="0">
                <a:latin typeface="American Typewriter"/>
                <a:cs typeface="American Typewriter"/>
              </a:rPr>
              <a:t>este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identica</a:t>
            </a:r>
            <a:r>
              <a:rPr lang="en-US" sz="2400" dirty="0" smtClean="0">
                <a:latin typeface="American Typewriter"/>
                <a:cs typeface="American Typewriter"/>
              </a:rPr>
              <a:t> cu ora1.</a:t>
            </a:r>
          </a:p>
          <a:p>
            <a:pPr marL="0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Formal:       13 (mod12)=1</a:t>
            </a:r>
          </a:p>
          <a:p>
            <a:pPr marL="0" indent="0">
              <a:buNone/>
            </a:pPr>
            <a:r>
              <a:rPr lang="en-US" sz="2400" dirty="0" err="1" smtClean="0">
                <a:latin typeface="American Typewriter"/>
                <a:cs typeface="American Typewriter"/>
              </a:rPr>
              <a:t>Sau</a:t>
            </a:r>
            <a:r>
              <a:rPr lang="en-US" sz="2400" dirty="0" smtClean="0">
                <a:latin typeface="American Typewriter"/>
                <a:cs typeface="American Typewriter"/>
              </a:rPr>
              <a:t>               18 (mod7)= 4</a:t>
            </a:r>
          </a:p>
          <a:p>
            <a:pPr marL="0" indent="0">
              <a:buNone/>
            </a:pPr>
            <a:r>
              <a:rPr lang="en-US" sz="2400" dirty="0">
                <a:latin typeface="American Typewriter"/>
                <a:cs typeface="American Typewriter"/>
              </a:rPr>
              <a:t> </a:t>
            </a:r>
            <a:r>
              <a:rPr lang="en-US" sz="2400" dirty="0" smtClean="0">
                <a:latin typeface="American Typewriter"/>
                <a:cs typeface="American Typewriter"/>
              </a:rPr>
              <a:t>                   </a:t>
            </a:r>
            <a:r>
              <a:rPr lang="en-US" sz="24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- 18 (mod 7)=3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Exista</a:t>
            </a:r>
            <a:r>
              <a:rPr lang="en-US" sz="24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operatorul</a:t>
            </a:r>
            <a:r>
              <a:rPr lang="en-US" sz="24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merican Typewriter"/>
                <a:cs typeface="American Typewriter"/>
              </a:rPr>
              <a:t>respectiv</a:t>
            </a:r>
            <a:r>
              <a:rPr lang="en-US" sz="24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 in  C++       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               </a:t>
            </a:r>
            <a:r>
              <a:rPr lang="en-US" sz="2400" dirty="0" smtClean="0">
                <a:solidFill>
                  <a:schemeClr val="accent2"/>
                </a:solidFill>
                <a:latin typeface="American Typewriter"/>
                <a:cs typeface="American Typewriter"/>
              </a:rPr>
              <a:t>(-3)%2=-1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02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9847"/>
            <a:ext cx="8229600" cy="4525963"/>
          </a:xfrm>
        </p:spPr>
        <p:txBody>
          <a:bodyPr/>
          <a:lstStyle/>
          <a:p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r>
              <a:rPr lang="en-US" dirty="0" smtClean="0"/>
              <a:t> 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mentineti</a:t>
            </a:r>
            <a:r>
              <a:rPr lang="en-US" dirty="0" smtClean="0"/>
              <a:t> </a:t>
            </a:r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proprietati</a:t>
            </a:r>
            <a:r>
              <a:rPr lang="en-US" dirty="0" smtClean="0"/>
              <a:t> </a:t>
            </a:r>
            <a:r>
              <a:rPr lang="en-US" dirty="0" err="1" smtClean="0"/>
              <a:t>aditionale</a:t>
            </a:r>
            <a:r>
              <a:rPr lang="en-US" dirty="0" smtClean="0"/>
              <a:t> ale </a:t>
            </a:r>
            <a:r>
              <a:rPr lang="en-US" dirty="0" err="1" smtClean="0"/>
              <a:t>operatiilor</a:t>
            </a:r>
            <a:r>
              <a:rPr lang="en-US" dirty="0" smtClean="0"/>
              <a:t> (</a:t>
            </a:r>
            <a:r>
              <a:rPr lang="en-US" dirty="0" err="1" smtClean="0"/>
              <a:t>modN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Aditive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(11+13)  (mod16) = 24  (mod16) = 8</a:t>
            </a:r>
          </a:p>
          <a:p>
            <a:pPr marL="0" indent="0">
              <a:buNone/>
            </a:pPr>
            <a:r>
              <a:rPr lang="en-US" dirty="0" smtClean="0"/>
              <a:t>Multiplicative</a:t>
            </a:r>
          </a:p>
          <a:p>
            <a:pPr marL="0" indent="0">
              <a:buNone/>
            </a:pPr>
            <a:r>
              <a:rPr lang="en-US" dirty="0" smtClean="0"/>
              <a:t>(11*13) (mod16) = 143 (mod16)= 15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85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3559" y="407226"/>
            <a:ext cx="8353241" cy="5647440"/>
          </a:xfrm>
        </p:spPr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O </a:t>
            </a:r>
            <a:r>
              <a:rPr lang="en-US" sz="3100" dirty="0" err="1" smtClean="0"/>
              <a:t>importanta</a:t>
            </a:r>
            <a:r>
              <a:rPr lang="en-US" sz="3100" dirty="0" smtClean="0"/>
              <a:t> </a:t>
            </a:r>
            <a:r>
              <a:rPr lang="en-US" sz="3100" dirty="0" err="1" smtClean="0"/>
              <a:t>deosebita</a:t>
            </a:r>
            <a:r>
              <a:rPr lang="en-US" sz="3100" dirty="0" smtClean="0"/>
              <a:t> in </a:t>
            </a:r>
            <a:r>
              <a:rPr lang="en-US" sz="3100" dirty="0" err="1" smtClean="0"/>
              <a:t>aritmetica</a:t>
            </a:r>
            <a:r>
              <a:rPr lang="en-US" sz="3100" dirty="0" smtClean="0"/>
              <a:t> </a:t>
            </a:r>
            <a:r>
              <a:rPr lang="en-US" sz="3100" dirty="0" err="1" smtClean="0"/>
              <a:t>modulara</a:t>
            </a:r>
            <a:r>
              <a:rPr lang="en-US" sz="3100" dirty="0" smtClean="0"/>
              <a:t> o are </a:t>
            </a:r>
            <a:r>
              <a:rPr lang="en-US" sz="3100" dirty="0" err="1" smtClean="0"/>
              <a:t>functia</a:t>
            </a:r>
            <a:r>
              <a:rPr lang="en-US" sz="3100" dirty="0" smtClean="0"/>
              <a:t> Euler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 err="1" smtClean="0">
                <a:latin typeface="American Typewriter"/>
                <a:cs typeface="American Typewriter"/>
              </a:rPr>
              <a:t>Esenta</a:t>
            </a:r>
            <a:r>
              <a:rPr lang="en-US" sz="2400" dirty="0" smtClean="0">
                <a:latin typeface="American Typewriter"/>
                <a:cs typeface="American Typewriter"/>
              </a:rPr>
              <a:t>: </a:t>
            </a:r>
            <a:r>
              <a:rPr lang="en-US" sz="2400" dirty="0" err="1" smtClean="0">
                <a:latin typeface="American Typewriter"/>
                <a:cs typeface="American Typewriter"/>
              </a:rPr>
              <a:t>Daca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sant</a:t>
            </a:r>
            <a:r>
              <a:rPr lang="en-US" sz="2400" dirty="0" smtClean="0">
                <a:latin typeface="American Typewriter"/>
                <a:cs typeface="American Typewriter"/>
              </a:rPr>
              <a:t> date   a </a:t>
            </a:r>
            <a:r>
              <a:rPr lang="en-US" sz="2400" dirty="0" err="1" smtClean="0">
                <a:latin typeface="American Typewriter"/>
                <a:cs typeface="American Typewriter"/>
              </a:rPr>
              <a:t>si</a:t>
            </a:r>
            <a:r>
              <a:rPr lang="en-US" sz="2400" dirty="0" smtClean="0">
                <a:latin typeface="American Typewriter"/>
                <a:cs typeface="American Typewriter"/>
              </a:rPr>
              <a:t>  b in </a:t>
            </a:r>
            <a:r>
              <a:rPr lang="en-US" sz="2400" dirty="0" err="1" smtClean="0">
                <a:latin typeface="American Typewriter"/>
                <a:cs typeface="American Typewriter"/>
              </a:rPr>
              <a:t>ecuatia</a:t>
            </a:r>
            <a:r>
              <a:rPr lang="en-US" sz="2400" dirty="0" smtClean="0">
                <a:latin typeface="American Typewriter"/>
                <a:cs typeface="American Typewriter"/>
              </a:rPr>
              <a:t>   a*x= b(</a:t>
            </a:r>
            <a:r>
              <a:rPr lang="en-US" sz="2400" dirty="0" err="1" smtClean="0">
                <a:latin typeface="American Typewriter"/>
                <a:cs typeface="American Typewriter"/>
              </a:rPr>
              <a:t>modN</a:t>
            </a:r>
            <a:r>
              <a:rPr lang="en-US" sz="2400" dirty="0" smtClean="0">
                <a:latin typeface="American Typewriter"/>
                <a:cs typeface="American Typewriter"/>
              </a:rPr>
              <a:t>)  </a:t>
            </a:r>
            <a:r>
              <a:rPr lang="en-US" sz="2400" dirty="0" err="1" smtClean="0">
                <a:latin typeface="American Typewriter"/>
                <a:cs typeface="American Typewriter"/>
              </a:rPr>
              <a:t>atunci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ecuatia</a:t>
            </a:r>
            <a:r>
              <a:rPr lang="en-US" sz="2400" dirty="0" smtClean="0">
                <a:latin typeface="American Typewriter"/>
                <a:cs typeface="American Typewriter"/>
              </a:rPr>
              <a:t> are </a:t>
            </a:r>
            <a:r>
              <a:rPr lang="en-US" sz="2400" dirty="0" err="1" smtClean="0">
                <a:latin typeface="American Typewriter"/>
                <a:cs typeface="American Typewriter"/>
              </a:rPr>
              <a:t>solutie</a:t>
            </a:r>
            <a:r>
              <a:rPr lang="en-US" sz="2400" dirty="0" smtClean="0">
                <a:latin typeface="American Typewriter"/>
                <a:cs typeface="American Typewriter"/>
              </a:rPr>
              <a:t> (</a:t>
            </a:r>
            <a:r>
              <a:rPr lang="en-US" sz="2400" dirty="0" err="1" smtClean="0">
                <a:latin typeface="American Typewriter"/>
                <a:cs typeface="American Typewriter"/>
              </a:rPr>
              <a:t>solutii</a:t>
            </a:r>
            <a:r>
              <a:rPr lang="en-US" sz="2400" dirty="0" smtClean="0">
                <a:latin typeface="American Typewriter"/>
                <a:cs typeface="American Typewriter"/>
              </a:rPr>
              <a:t>).</a:t>
            </a:r>
          </a:p>
          <a:p>
            <a:pPr marL="0" indent="0">
              <a:buNone/>
            </a:pPr>
            <a:endParaRPr lang="en-US" sz="24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merican Typewriter"/>
                <a:cs typeface="American Typewriter"/>
              </a:rPr>
              <a:t>Exemplu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7x=3 (mod143                  -   are o </a:t>
            </a:r>
            <a:r>
              <a:rPr lang="en-US" sz="2400" dirty="0" err="1" smtClean="0">
                <a:latin typeface="American Typewriter"/>
                <a:cs typeface="American Typewriter"/>
              </a:rPr>
              <a:t>singura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solutie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11x=3 (mod143)               - nu are </a:t>
            </a:r>
            <a:r>
              <a:rPr lang="en-US" sz="2400" dirty="0" err="1" smtClean="0">
                <a:latin typeface="American Typewriter"/>
                <a:cs typeface="American Typewriter"/>
              </a:rPr>
              <a:t>solutii</a:t>
            </a:r>
            <a:r>
              <a:rPr lang="en-US" sz="2400" dirty="0" smtClean="0">
                <a:latin typeface="American Typewriter"/>
                <a:cs typeface="American Typewriter"/>
              </a:rPr>
              <a:t> (</a:t>
            </a:r>
            <a:r>
              <a:rPr lang="en-US" sz="2400" dirty="0" err="1" smtClean="0">
                <a:latin typeface="American Typewriter"/>
                <a:cs typeface="American Typewriter"/>
              </a:rPr>
              <a:t>multime</a:t>
            </a:r>
            <a:r>
              <a:rPr lang="en-US" sz="2400" dirty="0" smtClean="0">
                <a:latin typeface="American Typewriter"/>
                <a:cs typeface="American Typewriter"/>
              </a:rPr>
              <a:t> de </a:t>
            </a:r>
            <a:r>
              <a:rPr lang="en-US" sz="2400" dirty="0" err="1" smtClean="0">
                <a:latin typeface="American Typewriter"/>
                <a:cs typeface="American Typewriter"/>
              </a:rPr>
              <a:t>solutii</a:t>
            </a:r>
            <a:r>
              <a:rPr lang="en-US" sz="2400" dirty="0" smtClean="0"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11x=22 (mod143)             - are 11 </a:t>
            </a:r>
            <a:r>
              <a:rPr lang="en-US" sz="2400" dirty="0" err="1" smtClean="0">
                <a:latin typeface="American Typewriter"/>
                <a:cs typeface="American Typewriter"/>
              </a:rPr>
              <a:t>radacini</a:t>
            </a:r>
            <a:r>
              <a:rPr lang="en-US" sz="2400" dirty="0" smtClean="0">
                <a:latin typeface="American Typewriter"/>
                <a:cs typeface="American Typewriter"/>
              </a:rPr>
              <a:t> (</a:t>
            </a:r>
            <a:r>
              <a:rPr lang="en-US" sz="2400" dirty="0" err="1" smtClean="0">
                <a:latin typeface="American Typewriter"/>
                <a:cs typeface="American Typewriter"/>
              </a:rPr>
              <a:t>solutii</a:t>
            </a:r>
            <a:r>
              <a:rPr lang="en-US" sz="2400" dirty="0" smtClean="0"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E </a:t>
            </a:r>
            <a:r>
              <a:rPr lang="en-US" sz="2400" dirty="0" err="1" smtClean="0">
                <a:latin typeface="American Typewriter"/>
                <a:cs typeface="American Typewriter"/>
              </a:rPr>
              <a:t>usor</a:t>
            </a:r>
            <a:r>
              <a:rPr lang="en-US" sz="2400" dirty="0" smtClean="0">
                <a:latin typeface="American Typewriter"/>
                <a:cs typeface="American Typewriter"/>
              </a:rPr>
              <a:t> de </a:t>
            </a:r>
            <a:r>
              <a:rPr lang="en-US" sz="2400" dirty="0" err="1" smtClean="0">
                <a:latin typeface="American Typewriter"/>
                <a:cs typeface="American Typewriter"/>
              </a:rPr>
              <a:t>determinat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daca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ecuatia</a:t>
            </a:r>
            <a:r>
              <a:rPr lang="en-US" sz="2400" dirty="0" smtClean="0">
                <a:latin typeface="American Typewriter"/>
                <a:cs typeface="American Typewriter"/>
              </a:rPr>
              <a:t> are o </a:t>
            </a:r>
            <a:r>
              <a:rPr lang="en-US" sz="2400" dirty="0" err="1" smtClean="0">
                <a:latin typeface="American Typewriter"/>
                <a:cs typeface="American Typewriter"/>
              </a:rPr>
              <a:t>solutie</a:t>
            </a:r>
            <a:r>
              <a:rPr lang="en-US" sz="2400" dirty="0" smtClean="0">
                <a:latin typeface="American Typewriter"/>
                <a:cs typeface="American Typewriter"/>
              </a:rPr>
              <a:t>, multiple </a:t>
            </a:r>
            <a:r>
              <a:rPr lang="en-US" sz="2400" dirty="0" err="1" smtClean="0">
                <a:latin typeface="American Typewriter"/>
                <a:cs typeface="American Typewriter"/>
              </a:rPr>
              <a:t>radacini</a:t>
            </a:r>
            <a:r>
              <a:rPr lang="en-US" sz="2400" dirty="0" smtClean="0">
                <a:latin typeface="American Typewriter"/>
                <a:cs typeface="American Typewriter"/>
              </a:rPr>
              <a:t>, </a:t>
            </a:r>
            <a:r>
              <a:rPr lang="en-US" sz="2400" dirty="0" err="1" smtClean="0">
                <a:latin typeface="American Typewriter"/>
                <a:cs typeface="American Typewriter"/>
              </a:rPr>
              <a:t>sau</a:t>
            </a:r>
            <a:r>
              <a:rPr lang="en-US" sz="2400" dirty="0" smtClean="0">
                <a:latin typeface="American Typewriter"/>
                <a:cs typeface="American Typewriter"/>
              </a:rPr>
              <a:t> e </a:t>
            </a:r>
            <a:r>
              <a:rPr lang="en-US" sz="2400" dirty="0" err="1" smtClean="0">
                <a:latin typeface="American Typewriter"/>
                <a:cs typeface="American Typewriter"/>
              </a:rPr>
              <a:t>insolvabila</a:t>
            </a:r>
            <a:r>
              <a:rPr lang="en-US" sz="2400" dirty="0" smtClean="0">
                <a:latin typeface="American Typewriter"/>
                <a:cs typeface="American Typewriter"/>
              </a:rPr>
              <a:t>. Este </a:t>
            </a:r>
            <a:r>
              <a:rPr lang="en-US" sz="2400" dirty="0" err="1" smtClean="0">
                <a:latin typeface="American Typewriter"/>
                <a:cs typeface="American Typewriter"/>
              </a:rPr>
              <a:t>vorba</a:t>
            </a:r>
            <a:r>
              <a:rPr lang="en-US" sz="2400" dirty="0" smtClean="0">
                <a:latin typeface="American Typewriter"/>
                <a:cs typeface="American Typewriter"/>
              </a:rPr>
              <a:t> de  </a:t>
            </a:r>
            <a:r>
              <a:rPr lang="en-US" sz="2400" dirty="0" err="1" smtClean="0">
                <a:latin typeface="American Typewriter"/>
                <a:cs typeface="American Typewriter"/>
              </a:rPr>
              <a:t>gcd</a:t>
            </a:r>
            <a:r>
              <a:rPr lang="en-US" sz="2400" dirty="0" smtClean="0">
                <a:latin typeface="American Typewriter"/>
                <a:cs typeface="American Typewriter"/>
              </a:rPr>
              <a:t> (greatest common divider) ,</a:t>
            </a:r>
            <a:r>
              <a:rPr lang="en-US" sz="2400" dirty="0" err="1" smtClean="0">
                <a:latin typeface="American Typewriter"/>
                <a:cs typeface="American Typewriter"/>
              </a:rPr>
              <a:t>sau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cel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mai</a:t>
            </a:r>
            <a:r>
              <a:rPr lang="en-US" sz="2400" dirty="0" smtClean="0">
                <a:latin typeface="American Typewriter"/>
                <a:cs typeface="American Typewriter"/>
              </a:rPr>
              <a:t> mare </a:t>
            </a:r>
            <a:r>
              <a:rPr lang="en-US" sz="2400" dirty="0" err="1" smtClean="0">
                <a:latin typeface="American Typewriter"/>
                <a:cs typeface="American Typewriter"/>
              </a:rPr>
              <a:t>multiplu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comun</a:t>
            </a:r>
            <a:r>
              <a:rPr lang="en-US" sz="2400" dirty="0" smtClean="0">
                <a:latin typeface="American Typewriter"/>
                <a:cs typeface="American Typewriter"/>
              </a:rPr>
              <a:t>          </a:t>
            </a:r>
            <a:r>
              <a:rPr lang="en-US" sz="2400" dirty="0" err="1" smtClean="0">
                <a:latin typeface="American Typewriter"/>
                <a:cs typeface="American Typewriter"/>
              </a:rPr>
              <a:t>gcd</a:t>
            </a:r>
            <a:r>
              <a:rPr lang="en-US" sz="2400" dirty="0" smtClean="0">
                <a:latin typeface="American Typewriter"/>
                <a:cs typeface="American Typewriter"/>
              </a:rPr>
              <a:t>(</a:t>
            </a:r>
            <a:r>
              <a:rPr lang="en-US" sz="2400" dirty="0" err="1" smtClean="0">
                <a:latin typeface="American Typewriter"/>
                <a:cs typeface="American Typewriter"/>
              </a:rPr>
              <a:t>a,N</a:t>
            </a:r>
            <a:r>
              <a:rPr lang="en-US" sz="2400" dirty="0" smtClean="0">
                <a:latin typeface="American Typewriter"/>
                <a:cs typeface="American Typewriter"/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Daca</a:t>
            </a:r>
            <a:r>
              <a:rPr lang="en-US" sz="2400" dirty="0" smtClean="0">
                <a:latin typeface="American Typewriter"/>
                <a:cs typeface="American Typewriter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        </a:t>
            </a:r>
            <a:r>
              <a:rPr lang="en-US" sz="2400" dirty="0" err="1" smtClean="0">
                <a:latin typeface="American Typewriter"/>
                <a:cs typeface="American Typewriter"/>
              </a:rPr>
              <a:t>gcd</a:t>
            </a:r>
            <a:r>
              <a:rPr lang="en-US" sz="2400" dirty="0" smtClean="0">
                <a:latin typeface="American Typewriter"/>
                <a:cs typeface="American Typewriter"/>
              </a:rPr>
              <a:t>(</a:t>
            </a:r>
            <a:r>
              <a:rPr lang="en-US" sz="2400" dirty="0" err="1" smtClean="0">
                <a:latin typeface="American Typewriter"/>
                <a:cs typeface="American Typewriter"/>
              </a:rPr>
              <a:t>a,N</a:t>
            </a:r>
            <a:r>
              <a:rPr lang="en-US" sz="2400" dirty="0" smtClean="0">
                <a:latin typeface="American Typewriter"/>
                <a:cs typeface="American Typewriter"/>
              </a:rPr>
              <a:t>)=1  </a:t>
            </a:r>
            <a:r>
              <a:rPr lang="en-US" sz="2400" dirty="0" err="1" smtClean="0">
                <a:latin typeface="American Typewriter"/>
                <a:cs typeface="American Typewriter"/>
              </a:rPr>
              <a:t>ecuatia</a:t>
            </a:r>
            <a:r>
              <a:rPr lang="en-US" sz="2400" dirty="0" smtClean="0">
                <a:latin typeface="American Typewriter"/>
                <a:cs typeface="American Typewriter"/>
              </a:rPr>
              <a:t> are  o </a:t>
            </a:r>
            <a:r>
              <a:rPr lang="en-US" sz="2400" dirty="0" err="1" smtClean="0">
                <a:latin typeface="American Typewriter"/>
                <a:cs typeface="American Typewriter"/>
              </a:rPr>
              <a:t>singura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solutie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2400" dirty="0">
                <a:latin typeface="American Typewriter"/>
                <a:cs typeface="American Typewriter"/>
              </a:rPr>
              <a:t> </a:t>
            </a:r>
            <a:r>
              <a:rPr lang="en-US" sz="2400" dirty="0" smtClean="0">
                <a:latin typeface="American Typewriter"/>
                <a:cs typeface="American Typewriter"/>
              </a:rPr>
              <a:t>       </a:t>
            </a:r>
            <a:r>
              <a:rPr lang="en-US" sz="2400" dirty="0" err="1" smtClean="0">
                <a:latin typeface="American Typewriter"/>
                <a:cs typeface="American Typewriter"/>
              </a:rPr>
              <a:t>gcd</a:t>
            </a:r>
            <a:r>
              <a:rPr lang="en-US" sz="2400" dirty="0" smtClean="0">
                <a:latin typeface="American Typewriter"/>
                <a:cs typeface="American Typewriter"/>
              </a:rPr>
              <a:t>(</a:t>
            </a:r>
            <a:r>
              <a:rPr lang="en-US" sz="2400" dirty="0" err="1" smtClean="0">
                <a:latin typeface="American Typewriter"/>
                <a:cs typeface="American Typewriter"/>
              </a:rPr>
              <a:t>a,N</a:t>
            </a:r>
            <a:r>
              <a:rPr lang="en-US" sz="2400" dirty="0" smtClean="0">
                <a:latin typeface="American Typewriter"/>
                <a:cs typeface="American Typewriter"/>
              </a:rPr>
              <a:t>)≠ 1 </a:t>
            </a:r>
            <a:r>
              <a:rPr lang="en-US" sz="2400" dirty="0" err="1" smtClean="0">
                <a:latin typeface="American Typewriter"/>
                <a:cs typeface="American Typewriter"/>
              </a:rPr>
              <a:t>si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gcd</a:t>
            </a:r>
            <a:r>
              <a:rPr lang="en-US" sz="2400" dirty="0" smtClean="0">
                <a:latin typeface="American Typewriter"/>
                <a:cs typeface="American Typewriter"/>
              </a:rPr>
              <a:t>(</a:t>
            </a:r>
            <a:r>
              <a:rPr lang="en-US" sz="2400" dirty="0" err="1" smtClean="0">
                <a:latin typeface="American Typewriter"/>
                <a:cs typeface="American Typewriter"/>
              </a:rPr>
              <a:t>a,N</a:t>
            </a:r>
            <a:r>
              <a:rPr lang="en-US" sz="2400" dirty="0" smtClean="0">
                <a:latin typeface="American Typewriter"/>
                <a:cs typeface="American Typewriter"/>
              </a:rPr>
              <a:t>) divide b </a:t>
            </a:r>
            <a:r>
              <a:rPr lang="en-US" sz="2400" dirty="0" err="1" smtClean="0">
                <a:latin typeface="American Typewriter"/>
                <a:cs typeface="American Typewriter"/>
              </a:rPr>
              <a:t>atunci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exista</a:t>
            </a:r>
            <a:r>
              <a:rPr lang="en-US" sz="2400" dirty="0" smtClean="0">
                <a:latin typeface="American Typewriter"/>
                <a:cs typeface="American Typewriter"/>
              </a:rPr>
              <a:t> g </a:t>
            </a:r>
            <a:r>
              <a:rPr lang="en-US" sz="2400" dirty="0" err="1" smtClean="0">
                <a:latin typeface="American Typewriter"/>
                <a:cs typeface="American Typewriter"/>
              </a:rPr>
              <a:t>solutii</a:t>
            </a:r>
            <a:endParaRPr lang="en-US" sz="24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2400" dirty="0" smtClean="0">
                <a:latin typeface="American Typewriter"/>
                <a:cs typeface="American Typewriter"/>
              </a:rPr>
              <a:t>In </a:t>
            </a:r>
            <a:r>
              <a:rPr lang="en-US" sz="2400" dirty="0" err="1" smtClean="0">
                <a:latin typeface="American Typewriter"/>
                <a:cs typeface="American Typewriter"/>
              </a:rPr>
              <a:t>celelate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cazuri</a:t>
            </a:r>
            <a:r>
              <a:rPr lang="en-US" sz="2400" dirty="0" smtClean="0">
                <a:latin typeface="American Typewriter"/>
                <a:cs typeface="American Typewriter"/>
              </a:rPr>
              <a:t>- </a:t>
            </a:r>
            <a:r>
              <a:rPr lang="en-US" sz="2400" dirty="0" err="1" smtClean="0">
                <a:latin typeface="American Typewriter"/>
                <a:cs typeface="American Typewriter"/>
              </a:rPr>
              <a:t>ecuatia</a:t>
            </a:r>
            <a:r>
              <a:rPr lang="en-US" sz="2400" dirty="0" smtClean="0">
                <a:latin typeface="American Typewriter"/>
                <a:cs typeface="American Typewriter"/>
              </a:rPr>
              <a:t> nu are </a:t>
            </a:r>
            <a:r>
              <a:rPr lang="en-US" sz="2400" dirty="0" err="1" smtClean="0">
                <a:latin typeface="American Typewriter"/>
                <a:cs typeface="American Typewriter"/>
              </a:rPr>
              <a:t>radacini</a:t>
            </a:r>
            <a:r>
              <a:rPr lang="en-US" sz="2400" dirty="0" smtClean="0">
                <a:latin typeface="American Typewriter"/>
                <a:cs typeface="American Typewriter"/>
              </a:rPr>
              <a:t>.(nu </a:t>
            </a:r>
            <a:r>
              <a:rPr lang="en-US" sz="2400" dirty="0" err="1" smtClean="0">
                <a:latin typeface="American Typewriter"/>
                <a:cs typeface="American Typewriter"/>
              </a:rPr>
              <a:t>exista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solutie</a:t>
            </a:r>
            <a:r>
              <a:rPr lang="en-US" sz="2400" dirty="0" smtClean="0"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441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Exista</a:t>
            </a:r>
            <a:r>
              <a:rPr lang="en-US" dirty="0" smtClean="0"/>
              <a:t> o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 smtClean="0"/>
              <a:t>numerici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tehnici,care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din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en-US" dirty="0" err="1" smtClean="0"/>
              <a:t>obligat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le </a:t>
            </a:r>
            <a:r>
              <a:rPr lang="en-US" dirty="0" err="1" smtClean="0"/>
              <a:t>cunoasca</a:t>
            </a:r>
            <a:r>
              <a:rPr lang="en-US" dirty="0" smtClean="0"/>
              <a:t>. </a:t>
            </a:r>
            <a:r>
              <a:rPr lang="en-US" dirty="0" err="1" smtClean="0"/>
              <a:t>Acesti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fi:</a:t>
            </a:r>
          </a:p>
          <a:p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r>
              <a:rPr lang="en-US" dirty="0" smtClean="0"/>
              <a:t> de </a:t>
            </a:r>
            <a:r>
              <a:rPr lang="en-US" dirty="0" err="1" smtClean="0"/>
              <a:t>determinare</a:t>
            </a:r>
            <a:r>
              <a:rPr lang="en-US" dirty="0" smtClean="0"/>
              <a:t> a </a:t>
            </a:r>
            <a:r>
              <a:rPr lang="en-US" dirty="0" err="1" smtClean="0"/>
              <a:t>gcd</a:t>
            </a:r>
            <a:endParaRPr lang="en-US" dirty="0" smtClean="0"/>
          </a:p>
          <a:p>
            <a:r>
              <a:rPr lang="en-US" dirty="0" err="1" smtClean="0"/>
              <a:t>Teorema</a:t>
            </a:r>
            <a:r>
              <a:rPr lang="en-US" dirty="0" smtClean="0"/>
              <a:t> </a:t>
            </a:r>
            <a:r>
              <a:rPr lang="en-US" dirty="0" err="1" smtClean="0"/>
              <a:t>chinezeasca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resturi</a:t>
            </a:r>
            <a:endParaRPr lang="en-US" dirty="0" smtClean="0"/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Calculul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simbolurilor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Jacobi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Legendre</a:t>
            </a:r>
          </a:p>
          <a:p>
            <a:pPr marL="0" indent="0">
              <a:buNone/>
            </a:pPr>
            <a:r>
              <a:rPr lang="en-US" sz="1600" dirty="0" err="1" smtClean="0"/>
              <a:t>Recapitulati</a:t>
            </a:r>
            <a:r>
              <a:rPr lang="en-US" sz="1600" dirty="0" smtClean="0"/>
              <a:t> de </a:t>
            </a:r>
            <a:r>
              <a:rPr lang="en-US" sz="1600" dirty="0" err="1" smtClean="0"/>
              <a:t>sinestatator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2338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51590"/>
            <a:ext cx="8229600" cy="5574573"/>
          </a:xfrm>
        </p:spPr>
        <p:txBody>
          <a:bodyPr>
            <a:normAutofit/>
          </a:bodyPr>
          <a:lstStyle/>
          <a:p>
            <a:r>
              <a:rPr lang="en-US" dirty="0" smtClean="0"/>
              <a:t>Greatest Common Divisor</a:t>
            </a:r>
          </a:p>
          <a:p>
            <a:pPr marL="0" indent="0">
              <a:buNone/>
            </a:pPr>
            <a:r>
              <a:rPr lang="en-US" sz="1800" dirty="0" err="1" smtClean="0">
                <a:latin typeface="American Typewriter"/>
                <a:cs typeface="American Typewriter"/>
              </a:rPr>
              <a:t>Cand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vorbisem</a:t>
            </a:r>
            <a:r>
              <a:rPr lang="en-US" sz="1800" dirty="0" smtClean="0">
                <a:latin typeface="American Typewriter"/>
                <a:cs typeface="American Typewriter"/>
              </a:rPr>
              <a:t> de </a:t>
            </a:r>
            <a:r>
              <a:rPr lang="en-US" sz="1800" dirty="0" err="1" smtClean="0">
                <a:latin typeface="American Typewriter"/>
                <a:cs typeface="American Typewriter"/>
              </a:rPr>
              <a:t>functia</a:t>
            </a:r>
            <a:r>
              <a:rPr lang="en-US" sz="1800" dirty="0" smtClean="0">
                <a:latin typeface="American Typewriter"/>
                <a:cs typeface="American Typewriter"/>
              </a:rPr>
              <a:t> Euler </a:t>
            </a:r>
            <a:r>
              <a:rPr lang="en-US" sz="1800" dirty="0" err="1" smtClean="0">
                <a:latin typeface="American Typewriter"/>
                <a:cs typeface="American Typewriter"/>
              </a:rPr>
              <a:t>venise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si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necesitatea</a:t>
            </a:r>
            <a:r>
              <a:rPr lang="en-US" sz="1800" dirty="0" smtClean="0">
                <a:latin typeface="American Typewriter"/>
                <a:cs typeface="American Typewriter"/>
              </a:rPr>
              <a:t> de a </a:t>
            </a:r>
            <a:r>
              <a:rPr lang="en-US" sz="1800" dirty="0" err="1" smtClean="0">
                <a:latin typeface="American Typewriter"/>
                <a:cs typeface="American Typewriter"/>
              </a:rPr>
              <a:t>calcula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gcd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pentru</a:t>
            </a:r>
            <a:r>
              <a:rPr lang="en-US" sz="1800" dirty="0" smtClean="0">
                <a:latin typeface="American Typewriter"/>
                <a:cs typeface="American Typewriter"/>
              </a:rPr>
              <a:t> a </a:t>
            </a:r>
            <a:r>
              <a:rPr lang="en-US" sz="1800" dirty="0" err="1" smtClean="0">
                <a:latin typeface="American Typewriter"/>
                <a:cs typeface="American Typewriter"/>
              </a:rPr>
              <a:t>analiza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ecuatia</a:t>
            </a:r>
            <a:r>
              <a:rPr lang="en-US" sz="1800" dirty="0" smtClean="0">
                <a:latin typeface="American Typewriter"/>
                <a:cs typeface="American Typewriter"/>
              </a:rPr>
              <a:t>. </a:t>
            </a:r>
            <a:r>
              <a:rPr lang="en-US" sz="1800" dirty="0" err="1" smtClean="0">
                <a:latin typeface="American Typewriter"/>
                <a:cs typeface="American Typewriter"/>
              </a:rPr>
              <a:t>Mentionam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ca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exista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variante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mai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extinse</a:t>
            </a:r>
            <a:r>
              <a:rPr lang="en-US" sz="1800" dirty="0" smtClean="0">
                <a:latin typeface="American Typewriter"/>
                <a:cs typeface="American Typewriter"/>
              </a:rPr>
              <a:t> de a </a:t>
            </a:r>
            <a:r>
              <a:rPr lang="en-US" sz="1800" dirty="0" err="1" smtClean="0">
                <a:latin typeface="American Typewriter"/>
                <a:cs typeface="American Typewriter"/>
              </a:rPr>
              <a:t>gasi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gcd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atat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bazandune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pe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proprietatile</a:t>
            </a:r>
            <a:r>
              <a:rPr lang="en-US" sz="1800" dirty="0" smtClean="0">
                <a:latin typeface="American Typewriter"/>
                <a:cs typeface="American Typewriter"/>
              </a:rPr>
              <a:t> multiplicative cat </a:t>
            </a:r>
            <a:r>
              <a:rPr lang="en-US" sz="1800" dirty="0" err="1" smtClean="0">
                <a:latin typeface="American Typewriter"/>
                <a:cs typeface="American Typewriter"/>
              </a:rPr>
              <a:t>si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cele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aditive</a:t>
            </a:r>
            <a:r>
              <a:rPr lang="en-US" sz="1800" dirty="0" smtClean="0">
                <a:latin typeface="American Typewriter"/>
                <a:cs typeface="American Typewriter"/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latin typeface="American Typewriter"/>
                <a:cs typeface="American Typewriter"/>
              </a:rPr>
              <a:t> </a:t>
            </a:r>
            <a:r>
              <a:rPr lang="en-US" sz="1800" dirty="0" smtClean="0">
                <a:latin typeface="American Typewriter"/>
                <a:cs typeface="American Typewriter"/>
              </a:rPr>
              <a:t>    a*x=b (</a:t>
            </a:r>
            <a:r>
              <a:rPr lang="en-US" sz="1800" dirty="0" err="1" smtClean="0">
                <a:latin typeface="American Typewriter"/>
                <a:cs typeface="American Typewriter"/>
              </a:rPr>
              <a:t>modN</a:t>
            </a:r>
            <a:r>
              <a:rPr lang="en-US" sz="1800" dirty="0" smtClean="0">
                <a:latin typeface="American Typewriter"/>
                <a:cs typeface="American Typewriter"/>
              </a:rPr>
              <a:t>)     </a:t>
            </a:r>
            <a:r>
              <a:rPr lang="en-US" sz="1800" dirty="0" err="1" smtClean="0">
                <a:latin typeface="American Typewriter"/>
                <a:cs typeface="American Typewriter"/>
              </a:rPr>
              <a:t>solutii</a:t>
            </a:r>
            <a:r>
              <a:rPr lang="en-US" sz="1800" dirty="0" smtClean="0">
                <a:latin typeface="American Typewriter"/>
                <a:cs typeface="American Typewriter"/>
              </a:rPr>
              <a:t> in </a:t>
            </a:r>
            <a:r>
              <a:rPr lang="en-US" sz="1800" dirty="0" err="1" smtClean="0">
                <a:latin typeface="American Typewriter"/>
                <a:cs typeface="American Typewriter"/>
              </a:rPr>
              <a:t>numere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intregi</a:t>
            </a:r>
            <a:endParaRPr lang="en-US" sz="18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18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1800" dirty="0" smtClean="0">
                <a:latin typeface="American Typewriter"/>
                <a:cs typeface="American Typewriter"/>
              </a:rPr>
              <a:t>      a*α = b(</a:t>
            </a:r>
            <a:r>
              <a:rPr lang="en-US" sz="1800" dirty="0" err="1" smtClean="0">
                <a:latin typeface="American Typewriter"/>
                <a:cs typeface="American Typewriter"/>
              </a:rPr>
              <a:t>modf</a:t>
            </a:r>
            <a:r>
              <a:rPr lang="en-US" sz="1800" dirty="0" smtClean="0">
                <a:latin typeface="American Typewriter"/>
                <a:cs typeface="American Typewriter"/>
              </a:rPr>
              <a:t>)     </a:t>
            </a:r>
            <a:r>
              <a:rPr lang="en-US" sz="1800" dirty="0" err="1" smtClean="0">
                <a:latin typeface="American Typewriter"/>
                <a:cs typeface="American Typewriter"/>
              </a:rPr>
              <a:t>solutii</a:t>
            </a:r>
            <a:r>
              <a:rPr lang="en-US" sz="1800" dirty="0" smtClean="0">
                <a:latin typeface="American Typewriter"/>
                <a:cs typeface="American Typewriter"/>
              </a:rPr>
              <a:t> in modulo </a:t>
            </a:r>
            <a:r>
              <a:rPr lang="en-US" sz="1800" dirty="0" err="1" smtClean="0">
                <a:latin typeface="American Typewriter"/>
                <a:cs typeface="American Typewriter"/>
              </a:rPr>
              <a:t>polinomial</a:t>
            </a:r>
            <a:r>
              <a:rPr lang="en-US" sz="1800" dirty="0" smtClean="0">
                <a:latin typeface="American Typewriter"/>
                <a:cs typeface="American Typewriter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merican Typewriter"/>
                <a:cs typeface="American Typewriter"/>
              </a:rPr>
              <a:t>Daca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reusim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sa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descompunem</a:t>
            </a:r>
            <a:r>
              <a:rPr lang="en-US" sz="1800" dirty="0" smtClean="0">
                <a:latin typeface="American Typewriter"/>
                <a:cs typeface="American Typewriter"/>
              </a:rPr>
              <a:t> in </a:t>
            </a:r>
            <a:r>
              <a:rPr lang="en-US" sz="1800" dirty="0" err="1" smtClean="0">
                <a:latin typeface="American Typewriter"/>
                <a:cs typeface="American Typewriter"/>
              </a:rPr>
              <a:t>factori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primi</a:t>
            </a:r>
            <a:r>
              <a:rPr lang="en-US" sz="1800" dirty="0" smtClean="0">
                <a:latin typeface="American Typewriter"/>
                <a:cs typeface="American Typewriter"/>
              </a:rPr>
              <a:t> a </a:t>
            </a:r>
            <a:r>
              <a:rPr lang="en-US" sz="1800" dirty="0" err="1" smtClean="0">
                <a:latin typeface="American Typewriter"/>
                <a:cs typeface="American Typewriter"/>
              </a:rPr>
              <a:t>si</a:t>
            </a:r>
            <a:r>
              <a:rPr lang="en-US" sz="1800" dirty="0" smtClean="0">
                <a:latin typeface="American Typewriter"/>
                <a:cs typeface="American Typewriter"/>
              </a:rPr>
              <a:t> N </a:t>
            </a:r>
            <a:r>
              <a:rPr lang="en-US" sz="1800" dirty="0" err="1" smtClean="0">
                <a:latin typeface="American Typewriter"/>
                <a:cs typeface="American Typewriter"/>
              </a:rPr>
              <a:t>atunci</a:t>
            </a:r>
            <a:r>
              <a:rPr lang="en-US" sz="1800" dirty="0" smtClean="0">
                <a:latin typeface="American Typewriter"/>
                <a:cs typeface="American Typewriter"/>
              </a:rPr>
              <a:t> e leger de </a:t>
            </a:r>
            <a:r>
              <a:rPr lang="en-US" sz="1800" dirty="0" err="1" smtClean="0">
                <a:latin typeface="American Typewriter"/>
                <a:cs typeface="American Typewriter"/>
              </a:rPr>
              <a:t>calculat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gcd</a:t>
            </a:r>
            <a:endParaRPr lang="en-US" sz="18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1800" dirty="0" smtClean="0">
                <a:latin typeface="American Typewriter"/>
                <a:cs typeface="American Typewriter"/>
              </a:rPr>
              <a:t>a= 230895588646864  = </a:t>
            </a:r>
            <a:r>
              <a:rPr lang="en-US" sz="1800" dirty="0" smtClean="0">
                <a:solidFill>
                  <a:srgbClr val="C0504D"/>
                </a:solidFill>
                <a:latin typeface="American Typewriter"/>
                <a:cs typeface="American Typewriter"/>
              </a:rPr>
              <a:t>2exp4*157</a:t>
            </a:r>
            <a:r>
              <a:rPr lang="en-US" sz="1800" dirty="0" smtClean="0">
                <a:latin typeface="American Typewriter"/>
                <a:cs typeface="American Typewriter"/>
              </a:rPr>
              <a:t>*4513exp3</a:t>
            </a:r>
          </a:p>
          <a:p>
            <a:pPr marL="0" indent="0">
              <a:buNone/>
            </a:pPr>
            <a:r>
              <a:rPr lang="en-US" sz="1800" dirty="0" smtClean="0">
                <a:latin typeface="American Typewriter"/>
                <a:cs typeface="American Typewriter"/>
              </a:rPr>
              <a:t>N=33107658350407876=</a:t>
            </a:r>
            <a:r>
              <a:rPr lang="en-US" sz="1800" dirty="0" smtClean="0">
                <a:solidFill>
                  <a:srgbClr val="C0504D"/>
                </a:solidFill>
                <a:latin typeface="American Typewriter"/>
                <a:cs typeface="American Typewriter"/>
              </a:rPr>
              <a:t>2exp2*157</a:t>
            </a:r>
            <a:r>
              <a:rPr lang="en-US" sz="1800" dirty="0" smtClean="0">
                <a:latin typeface="American Typewriter"/>
                <a:cs typeface="American Typewriter"/>
              </a:rPr>
              <a:t>*2269exp3*</a:t>
            </a:r>
            <a:r>
              <a:rPr lang="en-US" sz="1800" dirty="0" smtClean="0">
                <a:solidFill>
                  <a:srgbClr val="C0504D"/>
                </a:solidFill>
                <a:latin typeface="American Typewriter"/>
                <a:cs typeface="American Typewriter"/>
              </a:rPr>
              <a:t>4513</a:t>
            </a:r>
          </a:p>
          <a:p>
            <a:pPr marL="0" indent="0">
              <a:buNone/>
            </a:pPr>
            <a:r>
              <a:rPr lang="en-US" sz="1800" dirty="0" err="1" smtClean="0">
                <a:latin typeface="American Typewriter"/>
                <a:cs typeface="American Typewriter"/>
              </a:rPr>
              <a:t>gcd</a:t>
            </a:r>
            <a:r>
              <a:rPr lang="en-US" sz="1800" dirty="0" smtClean="0">
                <a:latin typeface="American Typewriter"/>
                <a:cs typeface="American Typewriter"/>
              </a:rPr>
              <a:t>(</a:t>
            </a:r>
            <a:r>
              <a:rPr lang="en-US" sz="1800" dirty="0" err="1" smtClean="0">
                <a:latin typeface="American Typewriter"/>
                <a:cs typeface="American Typewriter"/>
              </a:rPr>
              <a:t>a,N</a:t>
            </a:r>
            <a:r>
              <a:rPr lang="en-US" sz="1800" dirty="0" smtClean="0">
                <a:latin typeface="American Typewriter"/>
                <a:cs typeface="American Typewriter"/>
              </a:rPr>
              <a:t>)=</a:t>
            </a:r>
            <a:r>
              <a:rPr lang="en-US" sz="1800" dirty="0">
                <a:solidFill>
                  <a:srgbClr val="C0504D"/>
                </a:solidFill>
                <a:latin typeface="American Typewriter"/>
                <a:cs typeface="American Typewriter"/>
              </a:rPr>
              <a:t>2exp2*</a:t>
            </a:r>
            <a:r>
              <a:rPr lang="en-US" sz="1800" dirty="0" smtClean="0">
                <a:solidFill>
                  <a:srgbClr val="C0504D"/>
                </a:solidFill>
                <a:latin typeface="American Typewriter"/>
                <a:cs typeface="American Typewriter"/>
              </a:rPr>
              <a:t>157*4513=</a:t>
            </a:r>
            <a:r>
              <a:rPr lang="en-US" sz="1800" dirty="0" smtClean="0">
                <a:latin typeface="American Typewriter"/>
                <a:cs typeface="American Typewriter"/>
              </a:rPr>
              <a:t>2834164</a:t>
            </a:r>
            <a:endParaRPr lang="en-US" sz="18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American Typewriter"/>
                <a:cs typeface="American Typewriter"/>
              </a:rPr>
              <a:t>Descompunerea</a:t>
            </a:r>
            <a:r>
              <a:rPr lang="en-US" sz="1800" dirty="0" smtClean="0">
                <a:latin typeface="American Typewriter"/>
                <a:cs typeface="American Typewriter"/>
              </a:rPr>
              <a:t> in </a:t>
            </a:r>
            <a:r>
              <a:rPr lang="en-US" sz="1800" dirty="0" err="1" smtClean="0">
                <a:latin typeface="American Typewriter"/>
                <a:cs typeface="American Typewriter"/>
              </a:rPr>
              <a:t>factori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primi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sau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polinomiali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nereductibili</a:t>
            </a:r>
            <a:r>
              <a:rPr lang="en-US" sz="1800" dirty="0" smtClean="0">
                <a:latin typeface="American Typewriter"/>
                <a:cs typeface="American Typewriter"/>
              </a:rPr>
              <a:t> o face de </a:t>
            </a:r>
            <a:r>
              <a:rPr lang="en-US" sz="1800" dirty="0" err="1" smtClean="0">
                <a:latin typeface="American Typewriter"/>
                <a:cs typeface="American Typewriter"/>
              </a:rPr>
              <a:t>minune</a:t>
            </a:r>
            <a:r>
              <a:rPr lang="en-US" sz="1800" dirty="0" smtClean="0">
                <a:latin typeface="American Typewriter"/>
                <a:cs typeface="American Typewriter"/>
              </a:rPr>
              <a:t> </a:t>
            </a:r>
            <a:r>
              <a:rPr lang="en-US" sz="1800" dirty="0" err="1" smtClean="0">
                <a:latin typeface="American Typewriter"/>
                <a:cs typeface="American Typewriter"/>
              </a:rPr>
              <a:t>algoritmul</a:t>
            </a:r>
            <a:r>
              <a:rPr lang="en-US" sz="1800" dirty="0" smtClean="0">
                <a:latin typeface="American Typewriter"/>
                <a:cs typeface="American Typewriter"/>
              </a:rPr>
              <a:t> Euclidian.</a:t>
            </a:r>
            <a:endParaRPr lang="ru-RU" sz="18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9883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CRT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Chineese</a:t>
            </a:r>
            <a:r>
              <a:rPr lang="en-US" sz="2000" dirty="0" smtClean="0"/>
              <a:t> Reminder Theorem.</a:t>
            </a:r>
          </a:p>
          <a:p>
            <a:pPr marL="0" indent="0">
              <a:buNone/>
            </a:pPr>
            <a:r>
              <a:rPr lang="en-US" sz="2000" dirty="0" err="1" smtClean="0">
                <a:latin typeface="American Typewriter"/>
                <a:cs typeface="American Typewriter"/>
              </a:rPr>
              <a:t>Ea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dirty="0" err="1" smtClean="0">
                <a:latin typeface="American Typewriter"/>
                <a:cs typeface="American Typewriter"/>
              </a:rPr>
              <a:t>serveste</a:t>
            </a:r>
            <a:r>
              <a:rPr lang="en-US" sz="2000" dirty="0" smtClean="0">
                <a:latin typeface="American Typewriter"/>
                <a:cs typeface="American Typewriter"/>
              </a:rPr>
              <a:t> la </a:t>
            </a:r>
            <a:r>
              <a:rPr lang="en-US" sz="2000" dirty="0" err="1" smtClean="0">
                <a:latin typeface="American Typewriter"/>
                <a:cs typeface="American Typewriter"/>
              </a:rPr>
              <a:t>solutionarea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dirty="0" err="1" smtClean="0">
                <a:latin typeface="American Typewriter"/>
                <a:cs typeface="American Typewriter"/>
              </a:rPr>
              <a:t>sistemelor</a:t>
            </a:r>
            <a:r>
              <a:rPr lang="en-US" sz="2000" dirty="0" smtClean="0">
                <a:latin typeface="American Typewriter"/>
                <a:cs typeface="American Typewriter"/>
              </a:rPr>
              <a:t> de  </a:t>
            </a:r>
            <a:r>
              <a:rPr lang="en-US" sz="2000" dirty="0" err="1" smtClean="0">
                <a:latin typeface="American Typewriter"/>
                <a:cs typeface="American Typewriter"/>
              </a:rPr>
              <a:t>ecuatii</a:t>
            </a:r>
            <a:r>
              <a:rPr lang="en-US" sz="2000" dirty="0" smtClean="0">
                <a:latin typeface="American Typewriter"/>
                <a:cs typeface="American Typewriter"/>
              </a:rPr>
              <a:t> de </a:t>
            </a:r>
            <a:r>
              <a:rPr lang="en-US" sz="2000" dirty="0" err="1" smtClean="0">
                <a:latin typeface="American Typewriter"/>
                <a:cs typeface="American Typewriter"/>
              </a:rPr>
              <a:t>tipul</a:t>
            </a:r>
            <a:endParaRPr lang="en-US" sz="20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2000" dirty="0" smtClean="0">
                <a:latin typeface="American Typewriter"/>
                <a:cs typeface="American Typewriter"/>
              </a:rPr>
              <a:t> x=a(</a:t>
            </a:r>
            <a:r>
              <a:rPr lang="en-US" sz="2000" dirty="0" err="1" smtClean="0">
                <a:latin typeface="American Typewriter"/>
                <a:cs typeface="American Typewriter"/>
              </a:rPr>
              <a:t>modN</a:t>
            </a:r>
            <a:r>
              <a:rPr lang="en-US" sz="2000" dirty="0" smtClean="0">
                <a:latin typeface="American Typewriter"/>
                <a:cs typeface="American Typewriter"/>
              </a:rPr>
              <a:t>); </a:t>
            </a:r>
          </a:p>
          <a:p>
            <a:pPr marL="0" indent="0">
              <a:buNone/>
            </a:pPr>
            <a:r>
              <a:rPr lang="en-US" sz="2000" dirty="0" smtClean="0">
                <a:latin typeface="American Typewriter"/>
                <a:cs typeface="American Typewriter"/>
              </a:rPr>
              <a:t> x=b(</a:t>
            </a:r>
            <a:r>
              <a:rPr lang="en-US" sz="2000" dirty="0" err="1" smtClean="0">
                <a:latin typeface="American Typewriter"/>
                <a:cs typeface="American Typewriter"/>
              </a:rPr>
              <a:t>modM</a:t>
            </a:r>
            <a:r>
              <a:rPr lang="en-US" sz="2000" dirty="0" smtClean="0">
                <a:latin typeface="American Typewriter"/>
                <a:cs typeface="American Typewriter"/>
              </a:rPr>
              <a:t>).</a:t>
            </a:r>
          </a:p>
          <a:p>
            <a:pPr marL="0" indent="0">
              <a:buNone/>
            </a:pPr>
            <a:r>
              <a:rPr lang="en-US" sz="2000" dirty="0" err="1" smtClean="0">
                <a:latin typeface="American Typewriter"/>
                <a:cs typeface="American Typewriter"/>
              </a:rPr>
              <a:t>Spre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dirty="0" err="1" smtClean="0">
                <a:latin typeface="American Typewriter"/>
                <a:cs typeface="American Typewriter"/>
              </a:rPr>
              <a:t>exemplu</a:t>
            </a:r>
            <a:endParaRPr lang="en-US" sz="20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2000" dirty="0" smtClean="0">
                <a:latin typeface="American Typewriter"/>
                <a:cs typeface="American Typewriter"/>
              </a:rPr>
              <a:t>X=4(mod7)</a:t>
            </a:r>
          </a:p>
          <a:p>
            <a:pPr marL="0" indent="0">
              <a:buNone/>
            </a:pPr>
            <a:r>
              <a:rPr lang="en-US" sz="2000" dirty="0" smtClean="0">
                <a:latin typeface="American Typewriter"/>
                <a:cs typeface="American Typewriter"/>
              </a:rPr>
              <a:t>X=3(mod5)</a:t>
            </a:r>
          </a:p>
          <a:p>
            <a:pPr marL="0" indent="0">
              <a:buNone/>
            </a:pPr>
            <a:endParaRPr lang="en-US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sz="2000" dirty="0" smtClean="0">
                <a:latin typeface="American Typewriter"/>
                <a:cs typeface="American Typewriter"/>
              </a:rPr>
              <a:t>Din </a:t>
            </a:r>
            <a:r>
              <a:rPr lang="en-US" sz="2000" dirty="0" err="1" smtClean="0">
                <a:latin typeface="American Typewriter"/>
                <a:cs typeface="American Typewriter"/>
              </a:rPr>
              <a:t>ce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dirty="0" err="1" smtClean="0">
                <a:latin typeface="American Typewriter"/>
                <a:cs typeface="American Typewriter"/>
              </a:rPr>
              <a:t>resulta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dirty="0" err="1" smtClean="0">
                <a:latin typeface="American Typewriter"/>
                <a:cs typeface="American Typewriter"/>
              </a:rPr>
              <a:t>ca</a:t>
            </a:r>
            <a:r>
              <a:rPr lang="en-US" sz="2000" dirty="0" smtClean="0">
                <a:latin typeface="American Typewriter"/>
                <a:cs typeface="American Typewriter"/>
              </a:rPr>
              <a:t> x=18(mod35) </a:t>
            </a:r>
            <a:r>
              <a:rPr lang="en-US" sz="2000" dirty="0" err="1" smtClean="0">
                <a:latin typeface="American Typewriter"/>
                <a:cs typeface="American Typewriter"/>
              </a:rPr>
              <a:t>si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dirty="0" err="1" smtClean="0">
                <a:latin typeface="American Typewriter"/>
                <a:cs typeface="American Typewriter"/>
              </a:rPr>
              <a:t>intradevar</a:t>
            </a:r>
            <a:r>
              <a:rPr lang="en-US" sz="2000" dirty="0" smtClean="0">
                <a:latin typeface="American Typewriter"/>
                <a:cs typeface="American Typewriter"/>
              </a:rPr>
              <a:t> 18(mod7)=4 18(mod5)=3</a:t>
            </a:r>
          </a:p>
          <a:p>
            <a:pPr marL="0" indent="0">
              <a:buNone/>
            </a:pPr>
            <a:r>
              <a:rPr lang="en-US" sz="2000" dirty="0" smtClean="0">
                <a:latin typeface="American Typewriter"/>
                <a:cs typeface="American Typewriter"/>
              </a:rPr>
              <a:t>Dar cum de </a:t>
            </a:r>
            <a:r>
              <a:rPr lang="en-US" sz="2000" dirty="0" err="1" smtClean="0">
                <a:latin typeface="American Typewriter"/>
                <a:cs typeface="American Typewriter"/>
              </a:rPr>
              <a:t>obtinut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dirty="0" err="1" smtClean="0">
                <a:latin typeface="American Typewriter"/>
                <a:cs typeface="American Typewriter"/>
              </a:rPr>
              <a:t>solutia</a:t>
            </a:r>
            <a:r>
              <a:rPr lang="en-US" sz="2000" dirty="0" smtClean="0">
                <a:latin typeface="American Typewriter"/>
                <a:cs typeface="American Typewriter"/>
              </a:rPr>
              <a:t> </a:t>
            </a:r>
            <a:r>
              <a:rPr lang="en-US" sz="2000" dirty="0" err="1" smtClean="0">
                <a:latin typeface="American Typewriter"/>
                <a:cs typeface="American Typewriter"/>
              </a:rPr>
              <a:t>generala</a:t>
            </a:r>
            <a:r>
              <a:rPr lang="en-US" sz="2000" dirty="0" smtClean="0">
                <a:latin typeface="American Typewriter"/>
                <a:cs typeface="American Typewriter"/>
              </a:rPr>
              <a:t>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637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1" y="230601"/>
            <a:ext cx="8291277" cy="66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68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787</Words>
  <Application>Microsoft Macintosh PowerPoint</Application>
  <PresentationFormat>Экран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METODE CRIPTOGRAFICE DE PROTECTIE A INFORMATIEI</vt:lpstr>
      <vt:lpstr>1.  Numere prime</vt:lpstr>
      <vt:lpstr>2.Aritmetica “Modulo”</vt:lpstr>
      <vt:lpstr>Презентация PowerPoint</vt:lpstr>
      <vt:lpstr>Презентация PowerPoint</vt:lpstr>
      <vt:lpstr>Algoritmi de baza.</vt:lpstr>
      <vt:lpstr>Презентация PowerPoint</vt:lpstr>
      <vt:lpstr>Algoritmul CRT</vt:lpstr>
      <vt:lpstr>Презентация PowerPoint</vt:lpstr>
      <vt:lpstr>Презентация PowerPoint</vt:lpstr>
    </vt:vector>
  </TitlesOfParts>
  <Company>UTM,Chisinau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CRIPTOGRAFICE DE PROTECTIE A INFORMATIEI</dc:title>
  <dc:creator>Dumitru  Postovan</dc:creator>
  <cp:lastModifiedBy>Dumitru  Postovan</cp:lastModifiedBy>
  <cp:revision>19</cp:revision>
  <dcterms:created xsi:type="dcterms:W3CDTF">2014-09-03T17:26:36Z</dcterms:created>
  <dcterms:modified xsi:type="dcterms:W3CDTF">2014-09-03T21:47:25Z</dcterms:modified>
</cp:coreProperties>
</file>