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3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  <p:sldMasterId id="2147483680" r:id="rId2"/>
    <p:sldMasterId id="2147483702" r:id="rId3"/>
    <p:sldMasterId id="2147483720" r:id="rId4"/>
  </p:sldMasterIdLst>
  <p:notesMasterIdLst>
    <p:notesMasterId r:id="rId9"/>
  </p:notesMasterIdLst>
  <p:handoutMasterIdLst>
    <p:handoutMasterId r:id="rId10"/>
  </p:handoutMasterIdLst>
  <p:sldIdLst>
    <p:sldId id="544" r:id="rId5"/>
    <p:sldId id="545" r:id="rId6"/>
    <p:sldId id="547" r:id="rId7"/>
    <p:sldId id="548" r:id="rId8"/>
  </p:sldIdLst>
  <p:sldSz cx="18000663" cy="14400213"/>
  <p:notesSz cx="20104100" cy="11309350"/>
  <p:defaultTextStyle>
    <a:defPPr>
      <a:defRPr lang="en-US"/>
    </a:defPPr>
    <a:lvl1pPr marL="0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20853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41705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62556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83409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104261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525114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945965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366817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580F"/>
    <a:srgbClr val="C55911"/>
    <a:srgbClr val="A0DAFE"/>
    <a:srgbClr val="9C2222"/>
    <a:srgbClr val="B6BBB5"/>
    <a:srgbClr val="FBC02D"/>
    <a:srgbClr val="4DB6AC"/>
    <a:srgbClr val="01579B"/>
    <a:srgbClr val="EA80FC"/>
    <a:srgbClr val="FD8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63"/>
    <p:restoredTop sz="92889"/>
  </p:normalViewPr>
  <p:slideViewPr>
    <p:cSldViewPr>
      <p:cViewPr>
        <p:scale>
          <a:sx n="49" d="100"/>
          <a:sy n="49" d="100"/>
        </p:scale>
        <p:origin x="2464" y="488"/>
      </p:cViewPr>
      <p:guideLst>
        <p:guide orient="horz" pos="4536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11" d="100"/>
          <a:sy n="111" d="100"/>
        </p:scale>
        <p:origin x="616" y="2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693F5-270A-CA42-BA13-5BAC94094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302B7-B1BF-424D-814E-7353C3A0E584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66038" y="1414463"/>
            <a:ext cx="477202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F9BBA-A9BD-6344-AA98-520E3FE76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4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1pPr>
    <a:lvl2pPr marL="420853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2pPr>
    <a:lvl3pPr marL="841705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3pPr>
    <a:lvl4pPr marL="1262556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4pPr>
    <a:lvl5pPr marL="1683409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5pPr>
    <a:lvl6pPr marL="2104261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6pPr>
    <a:lvl7pPr marL="2525114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7pPr>
    <a:lvl8pPr marL="2945965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8pPr>
    <a:lvl9pPr marL="3366817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16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64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8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26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3B87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409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4264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11995599" cy="14400219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9236124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82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9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3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4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5" name="Picture Placeholder 163"/>
          <p:cNvSpPr>
            <a:spLocks noGrp="1"/>
          </p:cNvSpPr>
          <p:nvPr>
            <p:ph type="pic" sz="quarter" idx="23" hasCustomPrompt="1"/>
          </p:nvPr>
        </p:nvSpPr>
        <p:spPr>
          <a:xfrm>
            <a:off x="7081364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6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7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8" name="Picture Placeholder 163"/>
          <p:cNvSpPr>
            <a:spLocks noGrp="1"/>
          </p:cNvSpPr>
          <p:nvPr>
            <p:ph type="pic" sz="quarter" idx="26" hasCustomPrompt="1"/>
          </p:nvPr>
        </p:nvSpPr>
        <p:spPr>
          <a:xfrm>
            <a:off x="12074733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9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90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166624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71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2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4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5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7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8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1339763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>
      <p:ext uri="{BB962C8B-B14F-4D97-AF65-F5344CB8AC3E}">
        <p14:creationId xmlns:p14="http://schemas.microsoft.com/office/powerpoint/2010/main" val="1046920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ment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04" y="1118"/>
            <a:ext cx="8998859" cy="14397985"/>
          </a:xfrm>
          <a:prstGeom prst="rect">
            <a:avLst/>
          </a:prstGeom>
        </p:spPr>
      </p:pic>
      <p:sp>
        <p:nvSpPr>
          <p:cNvPr id="66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3B87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  <p:pic>
        <p:nvPicPr>
          <p:cNvPr id="205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054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Landsca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44180" y="3901240"/>
            <a:ext cx="12635286" cy="7665020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3707651" y="3899525"/>
            <a:ext cx="3547544" cy="764810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, Title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8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04672" y="4160061"/>
            <a:ext cx="14991322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0466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right text and lef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1500055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23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3B87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409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8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32092729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ft text and righ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9150337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4783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whole pa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1500055" y="4160061"/>
            <a:ext cx="15000553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  <a:lvl2pPr marL="207869" indent="0">
              <a:buFontTx/>
              <a:buNone/>
              <a:defRPr/>
            </a:lvl2pPr>
            <a:lvl3pPr marL="415738" indent="0">
              <a:buFontTx/>
              <a:buNone/>
              <a:defRPr/>
            </a:lvl3pPr>
            <a:lvl4pPr marL="623608" indent="0">
              <a:buFontTx/>
              <a:buNone/>
              <a:defRPr/>
            </a:lvl4pPr>
            <a:lvl5pPr marL="831478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add graph/media</a:t>
            </a:r>
          </a:p>
        </p:txBody>
      </p:sp>
    </p:spTree>
    <p:extLst>
      <p:ext uri="{BB962C8B-B14F-4D97-AF65-F5344CB8AC3E}">
        <p14:creationId xmlns:p14="http://schemas.microsoft.com/office/powerpoint/2010/main" val="2267063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953371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 bwMode="auto">
          <a:xfrm>
            <a:off x="6000947" y="0"/>
            <a:ext cx="11999718" cy="1200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78"/>
          <a:stretch/>
        </p:blipFill>
        <p:spPr bwMode="auto">
          <a:xfrm>
            <a:off x="6000947" y="0"/>
            <a:ext cx="11999718" cy="1184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owerpont-slide-title_cell_dark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8035040" cy="1442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411" y="13256864"/>
            <a:ext cx="2865730" cy="94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48373" y="3773345"/>
            <a:ext cx="12600464" cy="12814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0040" y="2184639"/>
            <a:ext cx="15300564" cy="14398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050040" y="8086787"/>
            <a:ext cx="8834701" cy="1290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135549"/>
      </p:ext>
    </p:extLst>
  </p:cSld>
  <p:clrMapOvr>
    <a:masterClrMapping/>
  </p:clrMapOvr>
  <p:transition>
    <p:cut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039" y="640009"/>
            <a:ext cx="16050591" cy="16000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863477"/>
      </p:ext>
    </p:extLst>
  </p:cSld>
  <p:clrMapOvr>
    <a:masterClrMapping/>
  </p:clrMapOvr>
  <p:transition>
    <p:cut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3155-A673-6E46-8E68-7A9AC6F23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083" y="2356703"/>
            <a:ext cx="13500497" cy="501340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46414-FFE7-9445-A29A-8C7019D91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C4929-0A82-F647-B46E-0777BF8E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DC8-F42C-4442-8164-FB0FA9723E3E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FBA96-4EE8-5A48-A1C0-05E0F398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6A5E-B50D-EB40-9221-6AAD0630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7A7B-579F-5246-8862-96EB3346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650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5122" name="Picture 2" descr="E:\Squad\2017\Sanger\Sanger Institute (SAN)\SAN001 Rebrand\Creative\Stage 3 Final Work\SAN001 - Presentation Templates\Microsoft Office\logo overlay S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1"/>
            <a:ext cx="11999042" cy="1439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9"/>
            <a:ext cx="11996414" cy="14401196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143436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5122" name="Picture 2" descr="E:\Squad\2017\Sanger\Sanger Institute (SAN)\SAN001 Rebrand\Creative\Stage 3 Final Work\SAN001 - Presentation Templates\Microsoft Office\logo overlay S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1"/>
            <a:ext cx="11999042" cy="1439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10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37875428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2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object 3"/>
          <p:cNvSpPr/>
          <p:nvPr userDrawn="1"/>
        </p:nvSpPr>
        <p:spPr>
          <a:xfrm>
            <a:off x="0" y="7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4264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4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2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5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8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7" name="Picture Placeholder 163"/>
          <p:cNvSpPr>
            <a:spLocks noGrp="1"/>
          </p:cNvSpPr>
          <p:nvPr>
            <p:ph type="pic" sz="quarter" idx="11" hasCustomPrompt="1"/>
          </p:nvPr>
        </p:nvSpPr>
        <p:spPr>
          <a:xfrm>
            <a:off x="5937655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8" name="Picture Placeholder 163"/>
          <p:cNvSpPr>
            <a:spLocks noGrp="1"/>
          </p:cNvSpPr>
          <p:nvPr>
            <p:ph type="pic" sz="quarter" idx="12" hasCustomPrompt="1"/>
          </p:nvPr>
        </p:nvSpPr>
        <p:spPr>
          <a:xfrm>
            <a:off x="9781546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9" name="Picture Placeholder 163"/>
          <p:cNvSpPr>
            <a:spLocks noGrp="1"/>
          </p:cNvSpPr>
          <p:nvPr>
            <p:ph type="pic" sz="quarter" idx="13" hasCustomPrompt="1"/>
          </p:nvPr>
        </p:nvSpPr>
        <p:spPr>
          <a:xfrm>
            <a:off x="13604699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8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8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82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9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3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4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5" name="Picture Placeholder 163"/>
          <p:cNvSpPr>
            <a:spLocks noGrp="1"/>
          </p:cNvSpPr>
          <p:nvPr>
            <p:ph type="pic" sz="quarter" idx="23" hasCustomPrompt="1"/>
          </p:nvPr>
        </p:nvSpPr>
        <p:spPr>
          <a:xfrm>
            <a:off x="7081364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6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7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8" name="Picture Placeholder 163"/>
          <p:cNvSpPr>
            <a:spLocks noGrp="1"/>
          </p:cNvSpPr>
          <p:nvPr>
            <p:ph type="pic" sz="quarter" idx="26" hasCustomPrompt="1"/>
          </p:nvPr>
        </p:nvSpPr>
        <p:spPr>
          <a:xfrm>
            <a:off x="12074733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9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90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5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71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2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4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5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7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8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0546409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ment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"/>
          <p:cNvSpPr/>
          <p:nvPr userDrawn="1"/>
        </p:nvSpPr>
        <p:spPr>
          <a:xfrm>
            <a:off x="0" y="811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Landsca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44180" y="3901240"/>
            <a:ext cx="12635286" cy="7665020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3707651" y="3899525"/>
            <a:ext cx="3547544" cy="764810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, Title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8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04672" y="4160061"/>
            <a:ext cx="14991322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2817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ft text and righ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1500055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8310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right text and lef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9150337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0763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1500055" y="4160061"/>
            <a:ext cx="15000553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  <a:lvl2pPr marL="207869" indent="0">
              <a:buFontTx/>
              <a:buNone/>
              <a:defRPr/>
            </a:lvl2pPr>
            <a:lvl3pPr marL="415738" indent="0">
              <a:buFontTx/>
              <a:buNone/>
              <a:defRPr/>
            </a:lvl3pPr>
            <a:lvl4pPr marL="623608" indent="0">
              <a:buFontTx/>
              <a:buNone/>
              <a:defRPr/>
            </a:lvl4pPr>
            <a:lvl5pPr marL="831478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add graph/media</a:t>
            </a:r>
          </a:p>
        </p:txBody>
      </p:sp>
    </p:spTree>
    <p:extLst>
      <p:ext uri="{BB962C8B-B14F-4D97-AF65-F5344CB8AC3E}">
        <p14:creationId xmlns:p14="http://schemas.microsoft.com/office/powerpoint/2010/main" val="371356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8139911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1133831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11995599" cy="14400219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21632204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9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39673399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1938853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7843874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492886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5127527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object 3"/>
          <p:cNvSpPr/>
          <p:nvPr userDrawn="1"/>
        </p:nvSpPr>
        <p:spPr>
          <a:xfrm>
            <a:off x="0" y="7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4264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4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10830212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4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5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8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7" name="Picture Placeholder 163"/>
          <p:cNvSpPr>
            <a:spLocks noGrp="1"/>
          </p:cNvSpPr>
          <p:nvPr>
            <p:ph type="pic" sz="quarter" idx="11" hasCustomPrompt="1"/>
          </p:nvPr>
        </p:nvSpPr>
        <p:spPr>
          <a:xfrm>
            <a:off x="5937655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8" name="Picture Placeholder 163"/>
          <p:cNvSpPr>
            <a:spLocks noGrp="1"/>
          </p:cNvSpPr>
          <p:nvPr>
            <p:ph type="pic" sz="quarter" idx="12" hasCustomPrompt="1"/>
          </p:nvPr>
        </p:nvSpPr>
        <p:spPr>
          <a:xfrm>
            <a:off x="9781546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9" name="Picture Placeholder 163"/>
          <p:cNvSpPr>
            <a:spLocks noGrp="1"/>
          </p:cNvSpPr>
          <p:nvPr>
            <p:ph type="pic" sz="quarter" idx="13" hasCustomPrompt="1"/>
          </p:nvPr>
        </p:nvSpPr>
        <p:spPr>
          <a:xfrm>
            <a:off x="13604699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401811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233909124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82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9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3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4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5" name="Picture Placeholder 163"/>
          <p:cNvSpPr>
            <a:spLocks noGrp="1"/>
          </p:cNvSpPr>
          <p:nvPr>
            <p:ph type="pic" sz="quarter" idx="23" hasCustomPrompt="1"/>
          </p:nvPr>
        </p:nvSpPr>
        <p:spPr>
          <a:xfrm>
            <a:off x="7081364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6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7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8" name="Picture Placeholder 163"/>
          <p:cNvSpPr>
            <a:spLocks noGrp="1"/>
          </p:cNvSpPr>
          <p:nvPr>
            <p:ph type="pic" sz="quarter" idx="26" hasCustomPrompt="1"/>
          </p:nvPr>
        </p:nvSpPr>
        <p:spPr>
          <a:xfrm>
            <a:off x="12074733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9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90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30907312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7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71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2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4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5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7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8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7439428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>
      <p:ext uri="{BB962C8B-B14F-4D97-AF65-F5344CB8AC3E}">
        <p14:creationId xmlns:p14="http://schemas.microsoft.com/office/powerpoint/2010/main" val="123351609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ment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"/>
          <p:cNvSpPr/>
          <p:nvPr userDrawn="1"/>
        </p:nvSpPr>
        <p:spPr>
          <a:xfrm>
            <a:off x="0" y="811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>
      <p:ext uri="{BB962C8B-B14F-4D97-AF65-F5344CB8AC3E}">
        <p14:creationId xmlns:p14="http://schemas.microsoft.com/office/powerpoint/2010/main" val="1267819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Landsca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44180" y="3901240"/>
            <a:ext cx="12635286" cy="7665020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3707651" y="3899525"/>
            <a:ext cx="3547544" cy="764810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62000738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, Title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1562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8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solidFill>
                    <a:schemeClr val="bg1"/>
                  </a:solidFill>
                </a:ln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  <p:extLst>
      <p:ext uri="{BB962C8B-B14F-4D97-AF65-F5344CB8AC3E}">
        <p14:creationId xmlns:p14="http://schemas.microsoft.com/office/powerpoint/2010/main" val="18711791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04672" y="4160061"/>
            <a:ext cx="14991322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7629146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82513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ft text and righ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1500055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6823241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right text and lef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9150337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125074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1500055" y="4160061"/>
            <a:ext cx="15000553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  <a:lvl2pPr marL="207869" indent="0">
              <a:buFontTx/>
              <a:buNone/>
              <a:defRPr/>
            </a:lvl2pPr>
            <a:lvl3pPr marL="415738" indent="0">
              <a:buFontTx/>
              <a:buNone/>
              <a:defRPr/>
            </a:lvl3pPr>
            <a:lvl4pPr marL="623608" indent="0">
              <a:buFontTx/>
              <a:buNone/>
              <a:defRPr/>
            </a:lvl4pPr>
            <a:lvl5pPr marL="831478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add graph/media</a:t>
            </a:r>
          </a:p>
        </p:txBody>
      </p:sp>
      <p:sp>
        <p:nvSpPr>
          <p:cNvPr id="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0515787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24065223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6520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11995599" cy="14400219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34436714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9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33145561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 flip="none" rotWithShape="1"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chemeClr val="bg1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82017620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24530569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01579B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11995599" cy="14400219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25731670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5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8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7" name="Picture Placeholder 163"/>
          <p:cNvSpPr>
            <a:spLocks noGrp="1"/>
          </p:cNvSpPr>
          <p:nvPr>
            <p:ph type="pic" sz="quarter" idx="11" hasCustomPrompt="1"/>
          </p:nvPr>
        </p:nvSpPr>
        <p:spPr>
          <a:xfrm>
            <a:off x="5937655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8" name="Picture Placeholder 163"/>
          <p:cNvSpPr>
            <a:spLocks noGrp="1"/>
          </p:cNvSpPr>
          <p:nvPr>
            <p:ph type="pic" sz="quarter" idx="12" hasCustomPrompt="1"/>
          </p:nvPr>
        </p:nvSpPr>
        <p:spPr>
          <a:xfrm>
            <a:off x="9781546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9" name="Picture Placeholder 163"/>
          <p:cNvSpPr>
            <a:spLocks noGrp="1"/>
          </p:cNvSpPr>
          <p:nvPr>
            <p:ph type="pic" sz="quarter" idx="13" hasCustomPrompt="1"/>
          </p:nvPr>
        </p:nvSpPr>
        <p:spPr>
          <a:xfrm>
            <a:off x="13604699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203948668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9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7354678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chemeClr val="bg1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769677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01579B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7933821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9"/>
            <a:ext cx="11996414" cy="1440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254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9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40535930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chemeClr val="bg1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59996681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18217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24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41" r:id="rId2"/>
    <p:sldLayoutId id="2147483668" r:id="rId3"/>
    <p:sldLayoutId id="2147483669" r:id="rId4"/>
    <p:sldLayoutId id="2147483670" r:id="rId5"/>
    <p:sldLayoutId id="2147483694" r:id="rId6"/>
    <p:sldLayoutId id="2147483671" r:id="rId7"/>
    <p:sldLayoutId id="2147483672" r:id="rId8"/>
    <p:sldLayoutId id="2147483677" r:id="rId9"/>
    <p:sldLayoutId id="2147483673" r:id="rId10"/>
    <p:sldLayoutId id="2147483674" r:id="rId11"/>
    <p:sldLayoutId id="2147483675" r:id="rId12"/>
    <p:sldLayoutId id="2147483676" r:id="rId13"/>
    <p:sldLayoutId id="2147483696" r:id="rId14"/>
    <p:sldLayoutId id="2147483697" r:id="rId15"/>
    <p:sldLayoutId id="2147483698" r:id="rId16"/>
    <p:sldLayoutId id="2147483751" r:id="rId17"/>
    <p:sldLayoutId id="2147483678" r:id="rId18"/>
    <p:sldLayoutId id="2147483747" r:id="rId19"/>
    <p:sldLayoutId id="2147483748" r:id="rId20"/>
    <p:sldLayoutId id="2147483749" r:id="rId21"/>
    <p:sldLayoutId id="2147483750" r:id="rId22"/>
    <p:sldLayoutId id="2147483764" r:id="rId23"/>
    <p:sldLayoutId id="2147483679" r:id="rId24"/>
    <p:sldLayoutId id="2147483763" r:id="rId25"/>
    <p:sldLayoutId id="2147483765" r:id="rId26"/>
    <p:sldLayoutId id="2147483766" r:id="rId27"/>
    <p:sldLayoutId id="2147483767" r:id="rId28"/>
  </p:sldLayoutIdLst>
  <p:hf hdr="0" ftr="0" dt="0"/>
  <p:txStyles>
    <p:titleStyle>
      <a:lvl1pPr algn="l" defTabSz="415739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935" indent="-103935" algn="l" defTabSz="415739" rtl="0" eaLnBrk="1" latinLnBrk="0" hangingPunct="1">
        <a:lnSpc>
          <a:spcPct val="90000"/>
        </a:lnSpc>
        <a:spcBef>
          <a:spcPts val="454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1804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7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54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3541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28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15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902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89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6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73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60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478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347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21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508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95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1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42" r:id="rId2"/>
    <p:sldLayoutId id="2147483682" r:id="rId3"/>
    <p:sldLayoutId id="2147483683" r:id="rId4"/>
    <p:sldLayoutId id="2147483684" r:id="rId5"/>
    <p:sldLayoutId id="2147483695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9" r:id="rId14"/>
    <p:sldLayoutId id="2147483700" r:id="rId15"/>
    <p:sldLayoutId id="2147483701" r:id="rId16"/>
    <p:sldLayoutId id="2147483692" r:id="rId17"/>
    <p:sldLayoutId id="2147483752" r:id="rId18"/>
    <p:sldLayoutId id="2147483754" r:id="rId19"/>
    <p:sldLayoutId id="2147483755" r:id="rId20"/>
    <p:sldLayoutId id="2147483756" r:id="rId21"/>
    <p:sldLayoutId id="2147483757" r:id="rId22"/>
    <p:sldLayoutId id="2147483693" r:id="rId23"/>
  </p:sldLayoutIdLst>
  <p:hf hdr="0" ftr="0" dt="0"/>
  <p:txStyles>
    <p:titleStyle>
      <a:lvl1pPr algn="l" defTabSz="415739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935" indent="-103935" algn="l" defTabSz="415739" rtl="0" eaLnBrk="1" latinLnBrk="0" hangingPunct="1">
        <a:lnSpc>
          <a:spcPct val="90000"/>
        </a:lnSpc>
        <a:spcBef>
          <a:spcPts val="454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1804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7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54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3541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28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15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902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89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6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73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60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478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347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21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508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95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4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4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58" r:id="rId17"/>
    <p:sldLayoutId id="2147483759" r:id="rId18"/>
    <p:sldLayoutId id="2147483760" r:id="rId19"/>
    <p:sldLayoutId id="2147483761" r:id="rId20"/>
    <p:sldLayoutId id="2147483762" r:id="rId21"/>
    <p:sldLayoutId id="2147483718" r:id="rId22"/>
    <p:sldLayoutId id="2147483719" r:id="rId23"/>
  </p:sldLayoutIdLst>
  <p:hf hdr="0" ftr="0" dt="0"/>
  <p:txStyles>
    <p:titleStyle>
      <a:lvl1pPr algn="l" defTabSz="415739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935" indent="-103935" algn="l" defTabSz="415739" rtl="0" eaLnBrk="1" latinLnBrk="0" hangingPunct="1">
        <a:lnSpc>
          <a:spcPct val="90000"/>
        </a:lnSpc>
        <a:spcBef>
          <a:spcPts val="454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1804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7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54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3541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28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15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902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89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6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73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60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478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347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21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508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95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78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44" r:id="rId2"/>
    <p:sldLayoutId id="2147483732" r:id="rId3"/>
    <p:sldLayoutId id="2147483733" r:id="rId4"/>
    <p:sldLayoutId id="2147483735" r:id="rId5"/>
    <p:sldLayoutId id="2147483745" r:id="rId6"/>
    <p:sldLayoutId id="2147483736" r:id="rId7"/>
    <p:sldLayoutId id="2147483737" r:id="rId8"/>
    <p:sldLayoutId id="2147483738" r:id="rId9"/>
    <p:sldLayoutId id="2147483746" r:id="rId10"/>
    <p:sldLayoutId id="2147483739" r:id="rId11"/>
    <p:sldLayoutId id="2147483740" r:id="rId12"/>
  </p:sldLayoutIdLst>
  <p:hf hdr="0" ftr="0" dt="0"/>
  <p:txStyles>
    <p:titleStyle>
      <a:lvl1pPr algn="ctr" defTabSz="415698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887" indent="-155887" algn="l" defTabSz="41569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7754" indent="-129905" algn="l" defTabSz="41569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22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27470" indent="-103924" algn="l" defTabSz="415698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35319" indent="-103924" algn="l" defTabSz="415698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168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016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8865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714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49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698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546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395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244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093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4941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790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21" Type="http://schemas.openxmlformats.org/officeDocument/2006/relationships/image" Target="../media/image29.png"/><Relationship Id="rId34" Type="http://schemas.openxmlformats.org/officeDocument/2006/relationships/image" Target="../media/image3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38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37" Type="http://schemas.openxmlformats.org/officeDocument/2006/relationships/image" Target="../media/image43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2.png"/><Relationship Id="rId8" Type="http://schemas.openxmlformats.org/officeDocument/2006/relationships/image" Target="../media/image16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38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6.png"/><Relationship Id="rId37" Type="http://schemas.openxmlformats.org/officeDocument/2006/relationships/image" Target="../media/image43.png"/><Relationship Id="rId5" Type="http://schemas.openxmlformats.org/officeDocument/2006/relationships/image" Target="../media/image13.png"/><Relationship Id="rId10" Type="http://schemas.openxmlformats.org/officeDocument/2006/relationships/image" Target="../media/image48.png"/><Relationship Id="rId19" Type="http://schemas.openxmlformats.org/officeDocument/2006/relationships/image" Target="../media/image49.png"/><Relationship Id="rId4" Type="http://schemas.openxmlformats.org/officeDocument/2006/relationships/image" Target="../media/image12.png"/><Relationship Id="rId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9" Type="http://schemas.openxmlformats.org/officeDocument/2006/relationships/image" Target="../media/image67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38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37" Type="http://schemas.openxmlformats.org/officeDocument/2006/relationships/image" Target="../media/image43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9" Type="http://schemas.openxmlformats.org/officeDocument/2006/relationships/image" Target="../media/image67.png"/><Relationship Id="rId3" Type="http://schemas.openxmlformats.org/officeDocument/2006/relationships/image" Target="../media/image68.png"/><Relationship Id="rId42" Type="http://schemas.openxmlformats.org/officeDocument/2006/relationships/image" Target="../media/image86.png"/><Relationship Id="rId47" Type="http://schemas.openxmlformats.org/officeDocument/2006/relationships/image" Target="../media/image91.png"/><Relationship Id="rId50" Type="http://schemas.openxmlformats.org/officeDocument/2006/relationships/image" Target="../media/image94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38" Type="http://schemas.openxmlformats.org/officeDocument/2006/relationships/image" Target="../media/image45.png"/><Relationship Id="rId46" Type="http://schemas.openxmlformats.org/officeDocument/2006/relationships/image" Target="../media/image9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81.png"/><Relationship Id="rId41" Type="http://schemas.openxmlformats.org/officeDocument/2006/relationships/image" Target="../media/image85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37" Type="http://schemas.openxmlformats.org/officeDocument/2006/relationships/image" Target="../media/image43.png"/><Relationship Id="rId40" Type="http://schemas.openxmlformats.org/officeDocument/2006/relationships/image" Target="../media/image84.png"/><Relationship Id="rId45" Type="http://schemas.openxmlformats.org/officeDocument/2006/relationships/image" Target="../media/image89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49" Type="http://schemas.openxmlformats.org/officeDocument/2006/relationships/image" Target="../media/image93.png"/><Relationship Id="rId10" Type="http://schemas.openxmlformats.org/officeDocument/2006/relationships/image" Target="../media/image75.png"/><Relationship Id="rId44" Type="http://schemas.openxmlformats.org/officeDocument/2006/relationships/image" Target="../media/image88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43" Type="http://schemas.openxmlformats.org/officeDocument/2006/relationships/image" Target="../media/image87.png"/><Relationship Id="rId48" Type="http://schemas.openxmlformats.org/officeDocument/2006/relationships/image" Target="../media/image92.png"/><Relationship Id="rId8" Type="http://schemas.openxmlformats.org/officeDocument/2006/relationships/image" Target="../media/image73.png"/><Relationship Id="rId51" Type="http://schemas.openxmlformats.org/officeDocument/2006/relationships/image" Target="../media/image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B03462-E690-5E41-8589-378E0CEF0B4B}"/>
              </a:ext>
            </a:extLst>
          </p:cNvPr>
          <p:cNvSpPr>
            <a:spLocks noChangeAspect="1"/>
          </p:cNvSpPr>
          <p:nvPr/>
        </p:nvSpPr>
        <p:spPr>
          <a:xfrm>
            <a:off x="6340282" y="4860639"/>
            <a:ext cx="2804876" cy="402576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E9FDEA-2683-E041-B09D-0281EC19AC5C}"/>
              </a:ext>
            </a:extLst>
          </p:cNvPr>
          <p:cNvSpPr>
            <a:spLocks noChangeAspect="1"/>
          </p:cNvSpPr>
          <p:nvPr/>
        </p:nvSpPr>
        <p:spPr>
          <a:xfrm>
            <a:off x="8323068" y="4417243"/>
            <a:ext cx="2442325" cy="440394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076756-0204-5C46-9F87-C2DE08DD8842}"/>
              </a:ext>
            </a:extLst>
          </p:cNvPr>
          <p:cNvSpPr>
            <a:spLocks noChangeAspect="1"/>
          </p:cNvSpPr>
          <p:nvPr/>
        </p:nvSpPr>
        <p:spPr>
          <a:xfrm>
            <a:off x="6621751" y="7461515"/>
            <a:ext cx="3442828" cy="2435973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FEC938-D439-604D-8C01-8CB055FCE72F}"/>
              </a:ext>
            </a:extLst>
          </p:cNvPr>
          <p:cNvSpPr>
            <a:spLocks noChangeAspect="1"/>
          </p:cNvSpPr>
          <p:nvPr/>
        </p:nvSpPr>
        <p:spPr>
          <a:xfrm>
            <a:off x="8454879" y="5293056"/>
            <a:ext cx="537192" cy="537192"/>
          </a:xfrm>
          <a:prstGeom prst="ellipse">
            <a:avLst/>
          </a:prstGeom>
          <a:solidFill>
            <a:schemeClr val="bg2">
              <a:lumMod val="50000"/>
              <a:alpha val="63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325119-74E7-C940-B802-665ACDA51A2B}"/>
              </a:ext>
            </a:extLst>
          </p:cNvPr>
          <p:cNvSpPr>
            <a:spLocks noChangeAspect="1"/>
          </p:cNvSpPr>
          <p:nvPr/>
        </p:nvSpPr>
        <p:spPr>
          <a:xfrm>
            <a:off x="8454650" y="6314970"/>
            <a:ext cx="538627" cy="538627"/>
          </a:xfrm>
          <a:prstGeom prst="ellipse">
            <a:avLst/>
          </a:pr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36975"/>
                      <a:gd name="connsiteY0" fmla="*/ 318488 h 636975"/>
                      <a:gd name="connsiteX1" fmla="*/ 318488 w 636975"/>
                      <a:gd name="connsiteY1" fmla="*/ 0 h 636975"/>
                      <a:gd name="connsiteX2" fmla="*/ 636976 w 636975"/>
                      <a:gd name="connsiteY2" fmla="*/ 318488 h 636975"/>
                      <a:gd name="connsiteX3" fmla="*/ 318488 w 636975"/>
                      <a:gd name="connsiteY3" fmla="*/ 636976 h 636975"/>
                      <a:gd name="connsiteX4" fmla="*/ 0 w 636975"/>
                      <a:gd name="connsiteY4" fmla="*/ 318488 h 636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36975" h="636975" extrusionOk="0">
                        <a:moveTo>
                          <a:pt x="0" y="318488"/>
                        </a:moveTo>
                        <a:cubicBezTo>
                          <a:pt x="-44217" y="115318"/>
                          <a:pt x="124534" y="6778"/>
                          <a:pt x="318488" y="0"/>
                        </a:cubicBezTo>
                        <a:cubicBezTo>
                          <a:pt x="536421" y="8850"/>
                          <a:pt x="599021" y="143799"/>
                          <a:pt x="636976" y="318488"/>
                        </a:cubicBezTo>
                        <a:cubicBezTo>
                          <a:pt x="607394" y="523273"/>
                          <a:pt x="487332" y="675955"/>
                          <a:pt x="318488" y="636976"/>
                        </a:cubicBezTo>
                        <a:cubicBezTo>
                          <a:pt x="125128" y="627421"/>
                          <a:pt x="15360" y="501723"/>
                          <a:pt x="0" y="31848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894E21-091D-E444-8A4D-49D9193F5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09530" y="6424107"/>
                <a:ext cx="481593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894E21-091D-E444-8A4D-49D9193F5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530" y="6424107"/>
                <a:ext cx="481593" cy="299569"/>
              </a:xfrm>
              <a:prstGeom prst="rect">
                <a:avLst/>
              </a:prstGeom>
              <a:blipFill>
                <a:blip r:embed="rId3"/>
                <a:stretch>
                  <a:fillRect l="-2564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12B61A-A60C-3147-9F6A-D62942DF2F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91972" y="5401370"/>
                <a:ext cx="485475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12B61A-A60C-3147-9F6A-D62942DF2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972" y="5401370"/>
                <a:ext cx="485475" cy="299569"/>
              </a:xfrm>
              <a:prstGeom prst="rect">
                <a:avLst/>
              </a:prstGeom>
              <a:blipFill>
                <a:blip r:embed="rId4"/>
                <a:stretch>
                  <a:fillRect l="-512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6F9B4B0-42D0-F747-99D9-6C398C69DBA6}"/>
              </a:ext>
            </a:extLst>
          </p:cNvPr>
          <p:cNvSpPr>
            <a:spLocks noChangeAspect="1"/>
          </p:cNvSpPr>
          <p:nvPr/>
        </p:nvSpPr>
        <p:spPr>
          <a:xfrm>
            <a:off x="6839742" y="6087544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0946F6-5C47-F34C-8263-2FBAC5477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964340" y="6176794"/>
                <a:ext cx="309738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0946F6-5C47-F34C-8263-2FBAC5477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340" y="6176794"/>
                <a:ext cx="309738" cy="299569"/>
              </a:xfrm>
              <a:prstGeom prst="rect">
                <a:avLst/>
              </a:prstGeom>
              <a:blipFill>
                <a:blip r:embed="rId5"/>
                <a:stretch>
                  <a:fillRect l="-15385" r="-1153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E991D4E6-5CC6-0B48-BC80-9DE9A3DC3F1E}"/>
              </a:ext>
            </a:extLst>
          </p:cNvPr>
          <p:cNvSpPr>
            <a:spLocks noChangeAspect="1"/>
          </p:cNvSpPr>
          <p:nvPr/>
        </p:nvSpPr>
        <p:spPr>
          <a:xfrm>
            <a:off x="10145739" y="8221956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B2E12-E0CA-3341-A554-C665F46519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185829" y="8314976"/>
                <a:ext cx="490902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B2E12-E0CA-3341-A554-C665F4651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829" y="8314976"/>
                <a:ext cx="490902" cy="289182"/>
              </a:xfrm>
              <a:prstGeom prst="rect">
                <a:avLst/>
              </a:prstGeom>
              <a:blipFill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98C830-AC5C-8541-BB9F-1C200B06BB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418520" y="9483108"/>
                <a:ext cx="18131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Cell</m:t>
                      </m:r>
                      <m:r>
                        <a:rPr lang="en-US" sz="22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type</m:t>
                      </m:r>
                      <m:r>
                        <a:rPr lang="en-US" sz="2200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98C830-AC5C-8541-BB9F-1C200B06B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520" y="9483108"/>
                <a:ext cx="1813191" cy="430887"/>
              </a:xfrm>
              <a:prstGeom prst="rect">
                <a:avLst/>
              </a:prstGeom>
              <a:blipFill>
                <a:blip r:embed="rId7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8A6A21-B5AA-7341-98C3-037256EDA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294820" y="4369044"/>
                <a:ext cx="143988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70C0"/>
                    </a:solidFill>
                  </a:rPr>
                  <a:t>Location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8A6A21-B5AA-7341-98C3-037256EDA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820" y="4369044"/>
                <a:ext cx="1439880" cy="430887"/>
              </a:xfrm>
              <a:prstGeom prst="rect">
                <a:avLst/>
              </a:prstGeom>
              <a:blipFill>
                <a:blip r:embed="rId8"/>
                <a:stretch>
                  <a:fillRect l="-4348" t="-85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043A20E2-87F1-B548-80AF-1202A9D15084}"/>
              </a:ext>
            </a:extLst>
          </p:cNvPr>
          <p:cNvSpPr>
            <a:spLocks noChangeAspect="1"/>
          </p:cNvSpPr>
          <p:nvPr/>
        </p:nvSpPr>
        <p:spPr>
          <a:xfrm>
            <a:off x="6824005" y="8174917"/>
            <a:ext cx="537192" cy="537192"/>
          </a:xfrm>
          <a:prstGeom prst="ellipse">
            <a:avLst/>
          </a:prstGeom>
          <a:solidFill>
            <a:schemeClr val="bg2">
              <a:lumMod val="50000"/>
              <a:alpha val="56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94A175-939A-2E4F-A51D-5D0C304FEC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824005" y="8273424"/>
                <a:ext cx="564589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94A175-939A-2E4F-A51D-5D0C304FE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005" y="8273424"/>
                <a:ext cx="564589" cy="299569"/>
              </a:xfrm>
              <a:prstGeom prst="rect">
                <a:avLst/>
              </a:prstGeom>
              <a:blipFill>
                <a:blip r:embed="rId9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38988A42-FCA9-3A45-B019-EC84CC177F73}"/>
              </a:ext>
            </a:extLst>
          </p:cNvPr>
          <p:cNvSpPr>
            <a:spLocks noChangeAspect="1"/>
          </p:cNvSpPr>
          <p:nvPr/>
        </p:nvSpPr>
        <p:spPr>
          <a:xfrm>
            <a:off x="9855186" y="4598485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C7FB1A-703C-B041-AF53-88956598D6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914731" y="4692025"/>
                <a:ext cx="4083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C7FB1A-703C-B041-AF53-88956598D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731" y="4692025"/>
                <a:ext cx="408345" cy="276999"/>
              </a:xfrm>
              <a:prstGeom prst="rect">
                <a:avLst/>
              </a:prstGeom>
              <a:blipFill>
                <a:blip r:embed="rId10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9526D6-8E75-9A4D-BD37-ADFC7E8AA38E}"/>
              </a:ext>
            </a:extLst>
          </p:cNvPr>
          <p:cNvCxnSpPr>
            <a:cxnSpLocks noChangeAspect="1"/>
            <a:stCxn id="10" idx="0"/>
            <a:endCxn id="8" idx="4"/>
          </p:cNvCxnSpPr>
          <p:nvPr/>
        </p:nvCxnSpPr>
        <p:spPr>
          <a:xfrm flipH="1" flipV="1">
            <a:off x="8723475" y="5830248"/>
            <a:ext cx="489" cy="484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7A68D1-F472-3C46-8793-1B3165FCA4DD}"/>
              </a:ext>
            </a:extLst>
          </p:cNvPr>
          <p:cNvCxnSpPr>
            <a:cxnSpLocks noChangeAspect="1"/>
            <a:stCxn id="15" idx="6"/>
            <a:endCxn id="10" idx="2"/>
          </p:cNvCxnSpPr>
          <p:nvPr/>
        </p:nvCxnSpPr>
        <p:spPr>
          <a:xfrm>
            <a:off x="7376934" y="6356140"/>
            <a:ext cx="1077716" cy="228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B31753-672E-F943-8E9D-B399D49AF5A0}"/>
              </a:ext>
            </a:extLst>
          </p:cNvPr>
          <p:cNvCxnSpPr>
            <a:cxnSpLocks noChangeAspect="1"/>
            <a:stCxn id="30" idx="2"/>
            <a:endCxn id="10" idx="7"/>
          </p:cNvCxnSpPr>
          <p:nvPr/>
        </p:nvCxnSpPr>
        <p:spPr>
          <a:xfrm flipH="1">
            <a:off x="8914397" y="4867081"/>
            <a:ext cx="940789" cy="1526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339E35-277A-1E4E-B961-E872A65D50D3}"/>
              </a:ext>
            </a:extLst>
          </p:cNvPr>
          <p:cNvCxnSpPr>
            <a:cxnSpLocks noChangeAspect="1"/>
            <a:stCxn id="162" idx="2"/>
            <a:endCxn id="30" idx="6"/>
          </p:cNvCxnSpPr>
          <p:nvPr/>
        </p:nvCxnSpPr>
        <p:spPr>
          <a:xfrm flipH="1" flipV="1">
            <a:off x="10392378" y="4867081"/>
            <a:ext cx="502158" cy="171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8B447C-FCDA-6B49-B904-EB015BE91AD4}"/>
              </a:ext>
            </a:extLst>
          </p:cNvPr>
          <p:cNvCxnSpPr>
            <a:cxnSpLocks noChangeAspect="1"/>
            <a:stCxn id="161" idx="2"/>
            <a:endCxn id="30" idx="7"/>
          </p:cNvCxnSpPr>
          <p:nvPr/>
        </p:nvCxnSpPr>
        <p:spPr>
          <a:xfrm flipH="1">
            <a:off x="10313708" y="4469136"/>
            <a:ext cx="579492" cy="208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C53C7D-B381-364A-AA63-7F643965F9C6}"/>
              </a:ext>
            </a:extLst>
          </p:cNvPr>
          <p:cNvCxnSpPr>
            <a:cxnSpLocks noChangeAspect="1"/>
            <a:stCxn id="23" idx="7"/>
            <a:endCxn id="10" idx="3"/>
          </p:cNvCxnSpPr>
          <p:nvPr/>
        </p:nvCxnSpPr>
        <p:spPr>
          <a:xfrm flipV="1">
            <a:off x="7282527" y="6774717"/>
            <a:ext cx="1251003" cy="1478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048DC77-A415-814E-905E-9D9E80311A3F}"/>
              </a:ext>
            </a:extLst>
          </p:cNvPr>
          <p:cNvCxnSpPr>
            <a:cxnSpLocks noChangeAspect="1"/>
            <a:stCxn id="19" idx="1"/>
            <a:endCxn id="194" idx="5"/>
          </p:cNvCxnSpPr>
          <p:nvPr/>
        </p:nvCxnSpPr>
        <p:spPr>
          <a:xfrm flipH="1" flipV="1">
            <a:off x="9807535" y="7969582"/>
            <a:ext cx="416874" cy="33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56BA6B-DD99-C344-A395-B70F464690CC}"/>
              </a:ext>
            </a:extLst>
          </p:cNvPr>
          <p:cNvCxnSpPr>
            <a:cxnSpLocks noChangeAspect="1"/>
            <a:stCxn id="101" idx="6"/>
            <a:endCxn id="15" idx="2"/>
          </p:cNvCxnSpPr>
          <p:nvPr/>
        </p:nvCxnSpPr>
        <p:spPr>
          <a:xfrm flipV="1">
            <a:off x="6073794" y="6356140"/>
            <a:ext cx="765948" cy="5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3C3F78B-B013-9D42-B9B9-9538FA2975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639201" y="6239743"/>
                <a:ext cx="275668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⍺</m:t>
                      </m:r>
                      <m:r>
                        <a:rPr lang="en-US" sz="1800" i="1" baseline="3000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3C3F78B-B013-9D42-B9B9-9538FA297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201" y="6239743"/>
                <a:ext cx="275668" cy="270652"/>
              </a:xfrm>
              <a:prstGeom prst="rect">
                <a:avLst/>
              </a:prstGeom>
              <a:blipFill>
                <a:blip r:embed="rId11"/>
                <a:stretch>
                  <a:fillRect l="-22727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AA68D94-59B8-F740-A7EC-0A6B49546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326339" y="4837907"/>
                <a:ext cx="110159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B050"/>
                    </a:solidFill>
                  </a:rPr>
                  <a:t>Gene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2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AA68D94-59B8-F740-A7EC-0A6B49546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339" y="4837907"/>
                <a:ext cx="1101595" cy="430887"/>
              </a:xfrm>
              <a:prstGeom prst="rect">
                <a:avLst/>
              </a:prstGeom>
              <a:blipFill>
                <a:blip r:embed="rId12"/>
                <a:stretch>
                  <a:fillRect l="-5682" t="-85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F6D3274-42C2-0247-A3A8-713266D5A171}"/>
              </a:ext>
            </a:extLst>
          </p:cNvPr>
          <p:cNvSpPr txBox="1"/>
          <p:nvPr/>
        </p:nvSpPr>
        <p:spPr>
          <a:xfrm>
            <a:off x="4231214" y="2575220"/>
            <a:ext cx="789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LocationModelLinearDependentW</a:t>
            </a:r>
            <a:endParaRPr lang="en-US" sz="3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3BA571-F0BC-A74F-AFD1-0E73E7B42956}"/>
              </a:ext>
            </a:extLst>
          </p:cNvPr>
          <p:cNvSpPr>
            <a:spLocks noChangeAspect="1"/>
          </p:cNvSpPr>
          <p:nvPr/>
        </p:nvSpPr>
        <p:spPr>
          <a:xfrm>
            <a:off x="8401762" y="8154396"/>
            <a:ext cx="4856210" cy="14835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846BDA-D559-A14A-93D6-086BA9273C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844087" y="8829765"/>
                <a:ext cx="256965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Co</m:t>
                      </m:r>
                      <m:r>
                        <a:rPr lang="en-US" sz="22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located</m:t>
                      </m:r>
                      <m:r>
                        <a:rPr lang="en-US" sz="22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cell</m:t>
                      </m:r>
                      <m:r>
                        <a:rPr lang="en-US" sz="22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type</m:t>
                      </m:r>
                      <m:r>
                        <a:rPr lang="en-US" sz="22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group</m:t>
                      </m:r>
                      <m:r>
                        <a:rPr lang="en-US" sz="22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846BDA-D559-A14A-93D6-086BA9273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4087" y="8829765"/>
                <a:ext cx="2569654" cy="769441"/>
              </a:xfrm>
              <a:prstGeom prst="rect">
                <a:avLst/>
              </a:prstGeom>
              <a:blipFill>
                <a:blip r:embed="rId13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>
            <a:extLst>
              <a:ext uri="{FF2B5EF4-FFF2-40B4-BE49-F238E27FC236}">
                <a16:creationId xmlns:a16="http://schemas.microsoft.com/office/drawing/2014/main" id="{DAF61458-18CE-6542-94E9-15215A5FC5E0}"/>
              </a:ext>
            </a:extLst>
          </p:cNvPr>
          <p:cNvSpPr>
            <a:spLocks noChangeAspect="1"/>
          </p:cNvSpPr>
          <p:nvPr/>
        </p:nvSpPr>
        <p:spPr>
          <a:xfrm>
            <a:off x="9279406" y="8975996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9D57A2E-FE40-FD4D-8510-7489B5503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08278" y="9056131"/>
                <a:ext cx="490902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9D57A2E-FE40-FD4D-8510-7489B5503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278" y="9056131"/>
                <a:ext cx="490902" cy="299249"/>
              </a:xfrm>
              <a:prstGeom prst="rect">
                <a:avLst/>
              </a:prstGeom>
              <a:blipFill>
                <a:blip r:embed="rId14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C97C335-DD30-3B4B-BF67-58E43573BEE0}"/>
              </a:ext>
            </a:extLst>
          </p:cNvPr>
          <p:cNvCxnSpPr>
            <a:cxnSpLocks noChangeAspect="1"/>
            <a:stCxn id="55" idx="0"/>
            <a:endCxn id="194" idx="4"/>
          </p:cNvCxnSpPr>
          <p:nvPr/>
        </p:nvCxnSpPr>
        <p:spPr>
          <a:xfrm flipV="1">
            <a:off x="9548002" y="8048252"/>
            <a:ext cx="69607" cy="92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2F34554-E6F7-FF41-BC4F-48501BCE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308070" y="9106093"/>
                <a:ext cx="4377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2F34554-E6F7-FF41-BC4F-48501BCE2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070" y="9106093"/>
                <a:ext cx="437779" cy="276999"/>
              </a:xfrm>
              <a:prstGeom prst="rect">
                <a:avLst/>
              </a:prstGeom>
              <a:blipFill>
                <a:blip r:embed="rId1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E5A6F149-4263-904C-8403-6E9C27943761}"/>
              </a:ext>
            </a:extLst>
          </p:cNvPr>
          <p:cNvSpPr>
            <a:spLocks noChangeAspect="1"/>
          </p:cNvSpPr>
          <p:nvPr/>
        </p:nvSpPr>
        <p:spPr>
          <a:xfrm>
            <a:off x="10238688" y="8975996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5A39431-56C1-7B46-A3CE-22A6E0D44679}"/>
              </a:ext>
            </a:extLst>
          </p:cNvPr>
          <p:cNvCxnSpPr>
            <a:cxnSpLocks noChangeAspect="1"/>
            <a:stCxn id="72" idx="2"/>
            <a:endCxn id="56" idx="3"/>
          </p:cNvCxnSpPr>
          <p:nvPr/>
        </p:nvCxnSpPr>
        <p:spPr>
          <a:xfrm flipH="1" flipV="1">
            <a:off x="9799180" y="9205756"/>
            <a:ext cx="439508" cy="38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9C01585-383D-D949-A0B4-70EF5F440BDA}"/>
              </a:ext>
            </a:extLst>
          </p:cNvPr>
          <p:cNvCxnSpPr>
            <a:cxnSpLocks noChangeAspect="1"/>
            <a:stCxn id="100" idx="6"/>
            <a:endCxn id="15" idx="2"/>
          </p:cNvCxnSpPr>
          <p:nvPr/>
        </p:nvCxnSpPr>
        <p:spPr>
          <a:xfrm>
            <a:off x="6072458" y="5838150"/>
            <a:ext cx="767284" cy="517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5DFCDEC-6650-3D45-AB8B-14685EDDCC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655156" y="5665807"/>
                <a:ext cx="275668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i="1" baseline="3000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5DFCDEC-6650-3D45-AB8B-14685EDDC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56" y="5665807"/>
                <a:ext cx="275668" cy="270652"/>
              </a:xfrm>
              <a:prstGeom prst="rect">
                <a:avLst/>
              </a:prstGeom>
              <a:blipFill>
                <a:blip r:embed="rId16"/>
                <a:stretch>
                  <a:fillRect l="-34783" r="-8696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298DDABE-53AF-E345-AD9B-A21AD58D31D3}"/>
              </a:ext>
            </a:extLst>
          </p:cNvPr>
          <p:cNvSpPr txBox="1">
            <a:spLocks noChangeAspect="1"/>
          </p:cNvSpPr>
          <p:nvPr/>
        </p:nvSpPr>
        <p:spPr>
          <a:xfrm>
            <a:off x="3146622" y="5676106"/>
            <a:ext cx="17120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Change in technology sensitivity 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277AB6C-2531-6F44-B63A-5B649C3F2985}"/>
              </a:ext>
            </a:extLst>
          </p:cNvPr>
          <p:cNvSpPr>
            <a:spLocks noChangeAspect="1"/>
          </p:cNvSpPr>
          <p:nvPr/>
        </p:nvSpPr>
        <p:spPr>
          <a:xfrm>
            <a:off x="6836391" y="5340003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22D0E13-2395-5647-AB0B-250101854D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944640" y="5444576"/>
                <a:ext cx="309738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⍺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22D0E13-2395-5647-AB0B-250101854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640" y="5444576"/>
                <a:ext cx="309738" cy="299569"/>
              </a:xfrm>
              <a:prstGeom prst="rect">
                <a:avLst/>
              </a:prstGeom>
              <a:blipFill>
                <a:blip r:embed="rId17"/>
                <a:stretch>
                  <a:fillRect l="-8000" r="-4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825FDAB-4600-974F-94DC-F4E9D1788AFA}"/>
              </a:ext>
            </a:extLst>
          </p:cNvPr>
          <p:cNvCxnSpPr>
            <a:cxnSpLocks noChangeAspect="1"/>
            <a:stCxn id="102" idx="6"/>
            <a:endCxn id="78" idx="2"/>
          </p:cNvCxnSpPr>
          <p:nvPr/>
        </p:nvCxnSpPr>
        <p:spPr>
          <a:xfrm>
            <a:off x="6075636" y="5200988"/>
            <a:ext cx="760755" cy="407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310C485-496F-8547-A0E4-7F0390C583F7}"/>
              </a:ext>
            </a:extLst>
          </p:cNvPr>
          <p:cNvSpPr txBox="1">
            <a:spLocks noChangeAspect="1"/>
          </p:cNvSpPr>
          <p:nvPr/>
        </p:nvSpPr>
        <p:spPr>
          <a:xfrm>
            <a:off x="3151809" y="4784899"/>
            <a:ext cx="23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Variance using NB over-dispersion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9BC52CF-379C-954D-B19C-2B31BE6426B8}"/>
              </a:ext>
            </a:extLst>
          </p:cNvPr>
          <p:cNvCxnSpPr>
            <a:cxnSpLocks noChangeAspect="1"/>
            <a:stCxn id="78" idx="6"/>
            <a:endCxn id="8" idx="2"/>
          </p:cNvCxnSpPr>
          <p:nvPr/>
        </p:nvCxnSpPr>
        <p:spPr>
          <a:xfrm flipV="1">
            <a:off x="7373583" y="5561652"/>
            <a:ext cx="1081296" cy="46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9CC48F08-A894-E248-A4E2-0820ECC1B4EE}"/>
              </a:ext>
            </a:extLst>
          </p:cNvPr>
          <p:cNvSpPr>
            <a:spLocks noChangeAspect="1"/>
          </p:cNvSpPr>
          <p:nvPr/>
        </p:nvSpPr>
        <p:spPr>
          <a:xfrm>
            <a:off x="5535266" y="5569554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5AE73BA-56C6-8448-B788-3E3349092F56}"/>
              </a:ext>
            </a:extLst>
          </p:cNvPr>
          <p:cNvSpPr>
            <a:spLocks noChangeAspect="1"/>
          </p:cNvSpPr>
          <p:nvPr/>
        </p:nvSpPr>
        <p:spPr>
          <a:xfrm>
            <a:off x="5536602" y="6138588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C8E602E-AF43-944E-A8DF-1CD8969E4506}"/>
              </a:ext>
            </a:extLst>
          </p:cNvPr>
          <p:cNvSpPr>
            <a:spLocks noChangeAspect="1"/>
          </p:cNvSpPr>
          <p:nvPr/>
        </p:nvSpPr>
        <p:spPr>
          <a:xfrm>
            <a:off x="5538444" y="4932392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CB4AA52-D8A7-D449-B902-D28FB6970768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5043881" y="5200988"/>
            <a:ext cx="4945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6F2420D-5816-C344-964C-A130A74FC50F}"/>
              </a:ext>
            </a:extLst>
          </p:cNvPr>
          <p:cNvCxnSpPr>
            <a:cxnSpLocks/>
            <a:stCxn id="292" idx="3"/>
            <a:endCxn id="100" idx="2"/>
          </p:cNvCxnSpPr>
          <p:nvPr/>
        </p:nvCxnSpPr>
        <p:spPr>
          <a:xfrm flipV="1">
            <a:off x="5334660" y="5838150"/>
            <a:ext cx="200606" cy="42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5FA206B-7C97-D844-843A-BCEBAA67885B}"/>
              </a:ext>
            </a:extLst>
          </p:cNvPr>
          <p:cNvCxnSpPr>
            <a:cxnSpLocks/>
            <a:stCxn id="292" idx="3"/>
            <a:endCxn id="101" idx="2"/>
          </p:cNvCxnSpPr>
          <p:nvPr/>
        </p:nvCxnSpPr>
        <p:spPr>
          <a:xfrm>
            <a:off x="5334660" y="6261342"/>
            <a:ext cx="201942" cy="145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D06846E8-EC87-C64E-A58A-168BD78BA920}"/>
              </a:ext>
            </a:extLst>
          </p:cNvPr>
          <p:cNvSpPr>
            <a:spLocks noChangeAspect="1"/>
          </p:cNvSpPr>
          <p:nvPr/>
        </p:nvSpPr>
        <p:spPr>
          <a:xfrm>
            <a:off x="6824299" y="6813337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BEB66A-4BAB-1648-B8C5-67B7E07266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948897" y="6902587"/>
                <a:ext cx="309738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BEB66A-4BAB-1648-B8C5-67B7E0726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897" y="6902587"/>
                <a:ext cx="309738" cy="299569"/>
              </a:xfrm>
              <a:prstGeom prst="rect">
                <a:avLst/>
              </a:prstGeom>
              <a:blipFill>
                <a:blip r:embed="rId18"/>
                <a:stretch>
                  <a:fillRect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B473CA5-4A50-2D4C-8711-0EECDBB8D392}"/>
              </a:ext>
            </a:extLst>
          </p:cNvPr>
          <p:cNvCxnSpPr>
            <a:cxnSpLocks noChangeAspect="1"/>
            <a:stCxn id="141" idx="6"/>
            <a:endCxn id="10" idx="2"/>
          </p:cNvCxnSpPr>
          <p:nvPr/>
        </p:nvCxnSpPr>
        <p:spPr>
          <a:xfrm flipV="1">
            <a:off x="7361491" y="6584284"/>
            <a:ext cx="1093159" cy="497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667AD75-FF50-0C47-B861-97D10BF94D57}"/>
              </a:ext>
            </a:extLst>
          </p:cNvPr>
          <p:cNvCxnSpPr>
            <a:cxnSpLocks noChangeAspect="1"/>
            <a:stCxn id="149" idx="6"/>
            <a:endCxn id="141" idx="2"/>
          </p:cNvCxnSpPr>
          <p:nvPr/>
        </p:nvCxnSpPr>
        <p:spPr>
          <a:xfrm flipV="1">
            <a:off x="6073794" y="7081933"/>
            <a:ext cx="750505" cy="508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E1E0337-8560-6244-9A0B-3BB9E8D1F8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639201" y="7423038"/>
                <a:ext cx="275668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⍺</m:t>
                      </m:r>
                      <m:r>
                        <a:rPr lang="en-US" sz="1800" b="0" i="1" baseline="3000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E1E0337-8560-6244-9A0B-3BB9E8D1F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201" y="7423038"/>
                <a:ext cx="275668" cy="270652"/>
              </a:xfrm>
              <a:prstGeom prst="rect">
                <a:avLst/>
              </a:prstGeom>
              <a:blipFill>
                <a:blip r:embed="rId19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B77B13F-DE98-1648-B80D-CB3FF3A81E46}"/>
              </a:ext>
            </a:extLst>
          </p:cNvPr>
          <p:cNvCxnSpPr>
            <a:cxnSpLocks noChangeAspect="1"/>
            <a:stCxn id="148" idx="6"/>
            <a:endCxn id="141" idx="2"/>
          </p:cNvCxnSpPr>
          <p:nvPr/>
        </p:nvCxnSpPr>
        <p:spPr>
          <a:xfrm>
            <a:off x="6072458" y="7021445"/>
            <a:ext cx="751841" cy="60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61E709E-0B07-C743-951D-D8006D77D6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655156" y="6849102"/>
                <a:ext cx="275668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baseline="3000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61E709E-0B07-C743-951D-D8006D77D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56" y="6849102"/>
                <a:ext cx="275668" cy="270652"/>
              </a:xfrm>
              <a:prstGeom prst="rect">
                <a:avLst/>
              </a:prstGeom>
              <a:blipFill>
                <a:blip r:embed="rId20"/>
                <a:stretch>
                  <a:fillRect l="-21739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Oval 147">
            <a:extLst>
              <a:ext uri="{FF2B5EF4-FFF2-40B4-BE49-F238E27FC236}">
                <a16:creationId xmlns:a16="http://schemas.microsoft.com/office/drawing/2014/main" id="{87DBF9D5-9528-274C-98A1-B582BA2538FC}"/>
              </a:ext>
            </a:extLst>
          </p:cNvPr>
          <p:cNvSpPr>
            <a:spLocks noChangeAspect="1"/>
          </p:cNvSpPr>
          <p:nvPr/>
        </p:nvSpPr>
        <p:spPr>
          <a:xfrm>
            <a:off x="5535266" y="6752849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87527A8D-A641-4A45-BAFD-738CF8F03423}"/>
              </a:ext>
            </a:extLst>
          </p:cNvPr>
          <p:cNvSpPr>
            <a:spLocks noChangeAspect="1"/>
          </p:cNvSpPr>
          <p:nvPr/>
        </p:nvSpPr>
        <p:spPr>
          <a:xfrm>
            <a:off x="5536602" y="7321883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9293561-C7F5-CC48-9A78-C82A48188BEB}"/>
              </a:ext>
            </a:extLst>
          </p:cNvPr>
          <p:cNvCxnSpPr>
            <a:cxnSpLocks/>
          </p:cNvCxnSpPr>
          <p:nvPr/>
        </p:nvCxnSpPr>
        <p:spPr>
          <a:xfrm>
            <a:off x="5027644" y="7016074"/>
            <a:ext cx="4945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5004E6C-5EA2-5143-BCD1-1BA7886516C2}"/>
              </a:ext>
            </a:extLst>
          </p:cNvPr>
          <p:cNvCxnSpPr>
            <a:cxnSpLocks/>
          </p:cNvCxnSpPr>
          <p:nvPr/>
        </p:nvCxnSpPr>
        <p:spPr>
          <a:xfrm>
            <a:off x="5028448" y="7584688"/>
            <a:ext cx="4945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B6AA288-4A73-4846-80CF-EF5EF4C7B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025581" y="4882182"/>
                <a:ext cx="275668" cy="281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⍺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B6AA288-4A73-4846-80CF-EF5EF4C7B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581" y="4882182"/>
                <a:ext cx="275668" cy="281937"/>
              </a:xfrm>
              <a:prstGeom prst="rect">
                <a:avLst/>
              </a:prstGeom>
              <a:blipFill>
                <a:blip r:embed="rId21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5822D1D-1B00-884C-9D2E-8A5DEB25EF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013090" y="4296793"/>
                <a:ext cx="275668" cy="281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5822D1D-1B00-884C-9D2E-8A5DEB25E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090" y="4296793"/>
                <a:ext cx="275668" cy="281937"/>
              </a:xfrm>
              <a:prstGeom prst="rect">
                <a:avLst/>
              </a:prstGeom>
              <a:blipFill>
                <a:blip r:embed="rId22"/>
                <a:stretch>
                  <a:fillRect l="-2608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Oval 160">
            <a:extLst>
              <a:ext uri="{FF2B5EF4-FFF2-40B4-BE49-F238E27FC236}">
                <a16:creationId xmlns:a16="http://schemas.microsoft.com/office/drawing/2014/main" id="{2E2D185A-F89B-C444-8BB5-A6EB76E0E065}"/>
              </a:ext>
            </a:extLst>
          </p:cNvPr>
          <p:cNvSpPr>
            <a:spLocks noChangeAspect="1"/>
          </p:cNvSpPr>
          <p:nvPr/>
        </p:nvSpPr>
        <p:spPr>
          <a:xfrm>
            <a:off x="10893200" y="4200540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EA18687B-EC3B-AD40-8569-550808B6A661}"/>
              </a:ext>
            </a:extLst>
          </p:cNvPr>
          <p:cNvSpPr>
            <a:spLocks noChangeAspect="1"/>
          </p:cNvSpPr>
          <p:nvPr/>
        </p:nvSpPr>
        <p:spPr>
          <a:xfrm>
            <a:off x="10894536" y="4769574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80D0AF6-85D2-634C-90D5-DBF2EA5ECB82}"/>
              </a:ext>
            </a:extLst>
          </p:cNvPr>
          <p:cNvCxnSpPr>
            <a:cxnSpLocks/>
          </p:cNvCxnSpPr>
          <p:nvPr/>
        </p:nvCxnSpPr>
        <p:spPr>
          <a:xfrm flipH="1">
            <a:off x="11430392" y="4464754"/>
            <a:ext cx="4284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A2DB2D1-C5F7-B34A-9A5A-747F50A3F90E}"/>
              </a:ext>
            </a:extLst>
          </p:cNvPr>
          <p:cNvCxnSpPr>
            <a:cxnSpLocks/>
          </p:cNvCxnSpPr>
          <p:nvPr/>
        </p:nvCxnSpPr>
        <p:spPr>
          <a:xfrm flipH="1">
            <a:off x="11430392" y="5054228"/>
            <a:ext cx="4284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DA876301-688C-4342-9385-D4A0A5BDE646}"/>
              </a:ext>
            </a:extLst>
          </p:cNvPr>
          <p:cNvSpPr txBox="1">
            <a:spLocks noChangeAspect="1"/>
          </p:cNvSpPr>
          <p:nvPr/>
        </p:nvSpPr>
        <p:spPr>
          <a:xfrm>
            <a:off x="3437731" y="6837642"/>
            <a:ext cx="1635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Additive</a:t>
            </a:r>
          </a:p>
          <a:p>
            <a:r>
              <a:rPr lang="en-US" sz="2200" dirty="0"/>
              <a:t>background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8892203-566D-D74D-B165-4437378A096C}"/>
              </a:ext>
            </a:extLst>
          </p:cNvPr>
          <p:cNvSpPr txBox="1">
            <a:spLocks noChangeAspect="1"/>
          </p:cNvSpPr>
          <p:nvPr/>
        </p:nvSpPr>
        <p:spPr>
          <a:xfrm>
            <a:off x="11886260" y="4375206"/>
            <a:ext cx="1635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Additive</a:t>
            </a:r>
          </a:p>
          <a:p>
            <a:r>
              <a:rPr lang="en-US" sz="2200" dirty="0"/>
              <a:t>background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C2327FC-C4FA-2540-B403-93A0F34C8AFA}"/>
              </a:ext>
            </a:extLst>
          </p:cNvPr>
          <p:cNvCxnSpPr>
            <a:cxnSpLocks/>
          </p:cNvCxnSpPr>
          <p:nvPr/>
        </p:nvCxnSpPr>
        <p:spPr>
          <a:xfrm flipV="1">
            <a:off x="10507284" y="9513188"/>
            <a:ext cx="0" cy="320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1914E620-AB7A-BF41-BF01-83960B40BC9B}"/>
              </a:ext>
            </a:extLst>
          </p:cNvPr>
          <p:cNvSpPr>
            <a:spLocks noChangeAspect="1"/>
          </p:cNvSpPr>
          <p:nvPr/>
        </p:nvSpPr>
        <p:spPr>
          <a:xfrm>
            <a:off x="9349013" y="7511060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1695661-D165-EE47-B137-79B2390E19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85126" y="7591308"/>
                <a:ext cx="490902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1695661-D165-EE47-B137-79B2390E1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126" y="7591308"/>
                <a:ext cx="490902" cy="299249"/>
              </a:xfrm>
              <a:prstGeom prst="rect">
                <a:avLst/>
              </a:prstGeom>
              <a:blipFill>
                <a:blip r:embed="rId23"/>
                <a:stretch>
                  <a:fillRect r="-25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A013147-FEE3-F44C-BD3A-B208B8C40DA9}"/>
              </a:ext>
            </a:extLst>
          </p:cNvPr>
          <p:cNvCxnSpPr>
            <a:cxnSpLocks noChangeAspect="1"/>
            <a:stCxn id="194" idx="1"/>
            <a:endCxn id="10" idx="5"/>
          </p:cNvCxnSpPr>
          <p:nvPr/>
        </p:nvCxnSpPr>
        <p:spPr>
          <a:xfrm flipH="1" flipV="1">
            <a:off x="8914397" y="6774717"/>
            <a:ext cx="513286" cy="815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B98ABFA2-A538-8F4F-8042-738C6A9A749C}"/>
              </a:ext>
            </a:extLst>
          </p:cNvPr>
          <p:cNvSpPr txBox="1">
            <a:spLocks noChangeAspect="1"/>
          </p:cNvSpPr>
          <p:nvPr/>
        </p:nvSpPr>
        <p:spPr>
          <a:xfrm>
            <a:off x="3432081" y="8114506"/>
            <a:ext cx="2863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Expression signatures of reference cell types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236C27A1-3721-E44A-B1BC-68937BFED347}"/>
              </a:ext>
            </a:extLst>
          </p:cNvPr>
          <p:cNvSpPr>
            <a:spLocks noChangeAspect="1"/>
          </p:cNvSpPr>
          <p:nvPr/>
        </p:nvSpPr>
        <p:spPr>
          <a:xfrm>
            <a:off x="9842442" y="5907147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E05B2DC-846D-CB49-8184-B0D17BD2230B}"/>
              </a:ext>
            </a:extLst>
          </p:cNvPr>
          <p:cNvCxnSpPr>
            <a:cxnSpLocks noChangeAspect="1"/>
            <a:stCxn id="215" idx="1"/>
            <a:endCxn id="211" idx="6"/>
          </p:cNvCxnSpPr>
          <p:nvPr/>
        </p:nvCxnSpPr>
        <p:spPr>
          <a:xfrm flipH="1">
            <a:off x="10379634" y="5992544"/>
            <a:ext cx="590864" cy="183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4F1A6C1-D2D7-5044-8FD8-99890614A3B8}"/>
              </a:ext>
            </a:extLst>
          </p:cNvPr>
          <p:cNvCxnSpPr>
            <a:cxnSpLocks noChangeAspect="1"/>
            <a:endCxn id="211" idx="7"/>
          </p:cNvCxnSpPr>
          <p:nvPr/>
        </p:nvCxnSpPr>
        <p:spPr>
          <a:xfrm flipH="1">
            <a:off x="10300964" y="5648742"/>
            <a:ext cx="693153" cy="337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0CF769DC-D38B-B149-98C7-EAAC9E80C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70498" y="5857218"/>
                <a:ext cx="275668" cy="2706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0CF769DC-D38B-B149-98C7-EAAC9E80C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0498" y="5857218"/>
                <a:ext cx="275668" cy="270652"/>
              </a:xfrm>
              <a:prstGeom prst="rect">
                <a:avLst/>
              </a:prstGeom>
              <a:blipFill>
                <a:blip r:embed="rId24"/>
                <a:stretch>
                  <a:fillRect l="-22727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TextBox 220">
            <a:extLst>
              <a:ext uri="{FF2B5EF4-FFF2-40B4-BE49-F238E27FC236}">
                <a16:creationId xmlns:a16="http://schemas.microsoft.com/office/drawing/2014/main" id="{4FCC0396-4CB4-0842-A109-2210AA0743CA}"/>
              </a:ext>
            </a:extLst>
          </p:cNvPr>
          <p:cNvSpPr txBox="1">
            <a:spLocks noChangeAspect="1"/>
          </p:cNvSpPr>
          <p:nvPr/>
        </p:nvSpPr>
        <p:spPr>
          <a:xfrm>
            <a:off x="11445678" y="5458927"/>
            <a:ext cx="1635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Cells per location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D6C91935-3F03-BB4A-99BE-7789F9CE0C53}"/>
              </a:ext>
            </a:extLst>
          </p:cNvPr>
          <p:cNvSpPr>
            <a:spLocks noChangeAspect="1"/>
          </p:cNvSpPr>
          <p:nvPr/>
        </p:nvSpPr>
        <p:spPr>
          <a:xfrm>
            <a:off x="10095473" y="6568814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02B4579A-C54A-B141-8C30-D3E584F581E0}"/>
              </a:ext>
            </a:extLst>
          </p:cNvPr>
          <p:cNvCxnSpPr>
            <a:cxnSpLocks noChangeAspect="1"/>
            <a:stCxn id="262" idx="1"/>
            <a:endCxn id="223" idx="7"/>
          </p:cNvCxnSpPr>
          <p:nvPr/>
        </p:nvCxnSpPr>
        <p:spPr>
          <a:xfrm flipH="1">
            <a:off x="10553995" y="6630516"/>
            <a:ext cx="416503" cy="16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BE797AD2-A23B-1343-97B6-71DAA9CDCCC4}"/>
              </a:ext>
            </a:extLst>
          </p:cNvPr>
          <p:cNvSpPr txBox="1">
            <a:spLocks noChangeAspect="1"/>
          </p:cNvSpPr>
          <p:nvPr/>
        </p:nvSpPr>
        <p:spPr>
          <a:xfrm>
            <a:off x="11445678" y="6208845"/>
            <a:ext cx="2272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Cell type groups r per location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1EDA0B40-0195-E240-87C7-52051B74BD6F}"/>
              </a:ext>
            </a:extLst>
          </p:cNvPr>
          <p:cNvCxnSpPr>
            <a:cxnSpLocks/>
            <a:stCxn id="248" idx="1"/>
            <a:endCxn id="195" idx="3"/>
          </p:cNvCxnSpPr>
          <p:nvPr/>
        </p:nvCxnSpPr>
        <p:spPr>
          <a:xfrm flipH="1">
            <a:off x="9876028" y="7359883"/>
            <a:ext cx="1065585" cy="381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BABCD529-5E4B-624E-9E86-2309C2157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41613" y="7221383"/>
                <a:ext cx="333439" cy="2769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BABCD529-5E4B-624E-9E86-2309C2157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613" y="7221383"/>
                <a:ext cx="333439" cy="276999"/>
              </a:xfrm>
              <a:prstGeom prst="rect">
                <a:avLst/>
              </a:prstGeom>
              <a:blipFill>
                <a:blip r:embed="rId25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C800A8E8-AA4A-A54C-B82B-73F5C9672C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152127" y="6673317"/>
                <a:ext cx="4377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C800A8E8-AA4A-A54C-B82B-73F5C9672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127" y="6673317"/>
                <a:ext cx="437779" cy="276999"/>
              </a:xfrm>
              <a:prstGeom prst="rect">
                <a:avLst/>
              </a:prstGeom>
              <a:blipFill>
                <a:blip r:embed="rId2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73762C47-6F24-BC4D-9101-151149A7A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70498" y="6488297"/>
                <a:ext cx="275668" cy="28443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73762C47-6F24-BC4D-9101-151149A7A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0498" y="6488297"/>
                <a:ext cx="275668" cy="284437"/>
              </a:xfrm>
              <a:prstGeom prst="rect">
                <a:avLst/>
              </a:prstGeom>
              <a:blipFill>
                <a:blip r:embed="rId27"/>
                <a:stretch>
                  <a:fillRect l="-9091" t="-1739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DFE6F1F-61B5-794E-8EDD-43DAD45C69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70498" y="7780412"/>
                <a:ext cx="275668" cy="2769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DFE6F1F-61B5-794E-8EDD-43DAD45C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0498" y="7780412"/>
                <a:ext cx="275668" cy="276999"/>
              </a:xfrm>
              <a:prstGeom prst="rect">
                <a:avLst/>
              </a:prstGeom>
              <a:blipFill>
                <a:blip r:embed="rId28"/>
                <a:stretch>
                  <a:fillRect l="-909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276B6E08-BC27-5442-A3F8-75AB2F66C916}"/>
              </a:ext>
            </a:extLst>
          </p:cNvPr>
          <p:cNvCxnSpPr>
            <a:cxnSpLocks/>
            <a:stCxn id="270" idx="1"/>
            <a:endCxn id="19" idx="7"/>
          </p:cNvCxnSpPr>
          <p:nvPr/>
        </p:nvCxnSpPr>
        <p:spPr>
          <a:xfrm flipH="1">
            <a:off x="10604261" y="7918912"/>
            <a:ext cx="366237" cy="381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538036B-1B8D-4E4F-9202-101B71EB476C}"/>
              </a:ext>
            </a:extLst>
          </p:cNvPr>
          <p:cNvCxnSpPr>
            <a:cxnSpLocks/>
            <a:stCxn id="211" idx="3"/>
            <a:endCxn id="19" idx="0"/>
          </p:cNvCxnSpPr>
          <p:nvPr/>
        </p:nvCxnSpPr>
        <p:spPr>
          <a:xfrm>
            <a:off x="9921112" y="6365669"/>
            <a:ext cx="493223" cy="185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C157EA58-A795-344E-AF22-7E7880C605C7}"/>
              </a:ext>
            </a:extLst>
          </p:cNvPr>
          <p:cNvCxnSpPr>
            <a:cxnSpLocks/>
            <a:stCxn id="223" idx="4"/>
            <a:endCxn id="19" idx="0"/>
          </p:cNvCxnSpPr>
          <p:nvPr/>
        </p:nvCxnSpPr>
        <p:spPr>
          <a:xfrm>
            <a:off x="10364069" y="7106006"/>
            <a:ext cx="50266" cy="111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7F56EFBB-663E-0747-9173-3A3BFEF2E6DD}"/>
              </a:ext>
            </a:extLst>
          </p:cNvPr>
          <p:cNvSpPr txBox="1">
            <a:spLocks noChangeAspect="1"/>
          </p:cNvSpPr>
          <p:nvPr/>
        </p:nvSpPr>
        <p:spPr>
          <a:xfrm>
            <a:off x="11445678" y="7709447"/>
            <a:ext cx="3342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Number of combinations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19D32FB3-A9E8-924A-9828-1D937F8CD5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445678" y="6937006"/>
                <a:ext cx="3345852" cy="79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Strength of the co-location prior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19D32FB3-A9E8-924A-9828-1D937F8CD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5678" y="6937006"/>
                <a:ext cx="3345852" cy="796500"/>
              </a:xfrm>
              <a:prstGeom prst="rect">
                <a:avLst/>
              </a:prstGeom>
              <a:blipFill>
                <a:blip r:embed="rId29"/>
                <a:stretch>
                  <a:fillRect l="-1887" t="-4688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TextBox 287">
            <a:extLst>
              <a:ext uri="{FF2B5EF4-FFF2-40B4-BE49-F238E27FC236}">
                <a16:creationId xmlns:a16="http://schemas.microsoft.com/office/drawing/2014/main" id="{BA652964-3591-2740-B46E-8E27BB01724B}"/>
              </a:ext>
            </a:extLst>
          </p:cNvPr>
          <p:cNvSpPr txBox="1">
            <a:spLocks noChangeAspect="1"/>
          </p:cNvSpPr>
          <p:nvPr/>
        </p:nvSpPr>
        <p:spPr>
          <a:xfrm>
            <a:off x="10734650" y="9861398"/>
            <a:ext cx="2640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Number of cell types per group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7DFE5FCC-D7D5-6D4A-A8F2-CD6B092DC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586276" y="6122842"/>
                <a:ext cx="748384" cy="276999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7DFE5FCC-D7D5-6D4A-A8F2-CD6B092DC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276" y="6122842"/>
                <a:ext cx="748384" cy="276999"/>
              </a:xfrm>
              <a:prstGeom prst="rect">
                <a:avLst/>
              </a:prstGeom>
              <a:blipFill>
                <a:blip r:embed="rId30"/>
                <a:stretch>
                  <a:fillRect l="-3333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1EFD2AA3-7CAA-EC49-AC6A-AA4A85819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410168" y="9947975"/>
                <a:ext cx="275668" cy="2769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1EFD2AA3-7CAA-EC49-AC6A-AA4A85819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168" y="9947975"/>
                <a:ext cx="275668" cy="276999"/>
              </a:xfrm>
              <a:prstGeom prst="rect">
                <a:avLst/>
              </a:prstGeom>
              <a:blipFill>
                <a:blip r:embed="rId32"/>
                <a:stretch>
                  <a:fillRect l="-43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015DFBF2-9934-6D41-BE3F-6B556BDEB52A}"/>
              </a:ext>
            </a:extLst>
          </p:cNvPr>
          <p:cNvCxnSpPr>
            <a:cxnSpLocks/>
            <a:stCxn id="304" idx="0"/>
            <a:endCxn id="55" idx="4"/>
          </p:cNvCxnSpPr>
          <p:nvPr/>
        </p:nvCxnSpPr>
        <p:spPr>
          <a:xfrm flipV="1">
            <a:off x="9548002" y="9513188"/>
            <a:ext cx="0" cy="434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E1E18EED-8FE2-EC44-93C0-D6D5845A448E}"/>
              </a:ext>
            </a:extLst>
          </p:cNvPr>
          <p:cNvSpPr txBox="1">
            <a:spLocks noChangeAspect="1"/>
          </p:cNvSpPr>
          <p:nvPr/>
        </p:nvSpPr>
        <p:spPr>
          <a:xfrm>
            <a:off x="8629244" y="10211240"/>
            <a:ext cx="2003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Number of</a:t>
            </a:r>
          </a:p>
          <a:p>
            <a:r>
              <a:rPr lang="en-US" sz="2200" dirty="0"/>
              <a:t>combinations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997DF8-4D38-B94A-B0C7-7E00F7C39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859940" y="5998102"/>
                <a:ext cx="4909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997DF8-4D38-B94A-B0C7-7E00F7C39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940" y="5998102"/>
                <a:ext cx="490902" cy="276999"/>
              </a:xfrm>
              <a:prstGeom prst="rect">
                <a:avLst/>
              </a:prstGeom>
              <a:blipFill>
                <a:blip r:embed="rId3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A1C09-2498-8B49-8089-D91849142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55517" y="5498565"/>
                <a:ext cx="305631" cy="28443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A1C09-2498-8B49-8089-D91849142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5517" y="5498565"/>
                <a:ext cx="305631" cy="284437"/>
              </a:xfrm>
              <a:prstGeom prst="rect">
                <a:avLst/>
              </a:prstGeom>
              <a:blipFill>
                <a:blip r:embed="rId34"/>
                <a:stretch>
                  <a:fillRect l="-4000" t="-1739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A96F87D-F49E-B546-8166-DD440B1CC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224409" y="9845141"/>
                <a:ext cx="552431" cy="286425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̂"/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A96F87D-F49E-B546-8166-DD440B1CC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409" y="9845141"/>
                <a:ext cx="552431" cy="286425"/>
              </a:xfrm>
              <a:prstGeom prst="rect">
                <a:avLst/>
              </a:prstGeom>
              <a:blipFill>
                <a:blip r:embed="rId35"/>
                <a:stretch>
                  <a:fillRect t="-16667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CE89D72-2CDC-8D48-9A5F-AC91357D2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684903" y="5053350"/>
                <a:ext cx="275668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CE89D72-2CDC-8D48-9A5F-AC91357D2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903" y="5053350"/>
                <a:ext cx="275668" cy="270652"/>
              </a:xfrm>
              <a:prstGeom prst="rect">
                <a:avLst/>
              </a:prstGeom>
              <a:blipFill>
                <a:blip r:embed="rId36"/>
                <a:stretch>
                  <a:fillRect l="-36364" r="-9091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D9070765-2332-B748-90E4-A7FAE4E111CC}"/>
              </a:ext>
            </a:extLst>
          </p:cNvPr>
          <p:cNvGrpSpPr/>
          <p:nvPr/>
        </p:nvGrpSpPr>
        <p:grpSpPr>
          <a:xfrm>
            <a:off x="5487370" y="11123780"/>
            <a:ext cx="7205563" cy="769441"/>
            <a:chOff x="3928368" y="11154560"/>
            <a:chExt cx="7205563" cy="76944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B0F8024-5899-DC43-BD81-B1EA3A143E42}"/>
                </a:ext>
              </a:extLst>
            </p:cNvPr>
            <p:cNvGrpSpPr/>
            <p:nvPr/>
          </p:nvGrpSpPr>
          <p:grpSpPr>
            <a:xfrm>
              <a:off x="3928368" y="11306798"/>
              <a:ext cx="2316164" cy="464964"/>
              <a:chOff x="5683032" y="11279852"/>
              <a:chExt cx="2316164" cy="464964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3382757-DC27-D642-955C-3C89D02BB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3032" y="11279852"/>
                <a:ext cx="464964" cy="464964"/>
              </a:xfrm>
              <a:prstGeom prst="ellipse">
                <a:avLst/>
              </a:prstGeom>
              <a:solidFill>
                <a:schemeClr val="bg2">
                  <a:lumMod val="50000"/>
                  <a:alpha val="56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1D1A72D-709C-784B-B537-4DF8303D7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186005" y="11296891"/>
                <a:ext cx="18131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Observed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05322B4-670C-054E-98CF-5B7BFCE784C7}"/>
                </a:ext>
              </a:extLst>
            </p:cNvPr>
            <p:cNvGrpSpPr/>
            <p:nvPr/>
          </p:nvGrpSpPr>
          <p:grpSpPr>
            <a:xfrm>
              <a:off x="5952331" y="11154560"/>
              <a:ext cx="2381828" cy="769441"/>
              <a:chOff x="7706995" y="11113272"/>
              <a:chExt cx="2381828" cy="769441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B720DAB-BBBA-1145-8AB7-FB67B76CA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275632" y="11113272"/>
                <a:ext cx="181319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Unobserved variable</a:t>
                </a: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9BF83545-0987-DA4D-B079-17A8F9678B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6995" y="11227737"/>
                <a:ext cx="538627" cy="538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xmlns="" sd="1219033472">
                      <a:custGeom>
                        <a:avLst/>
                        <a:gdLst>
                          <a:gd name="connsiteX0" fmla="*/ 0 w 636975"/>
                          <a:gd name="connsiteY0" fmla="*/ 318488 h 636975"/>
                          <a:gd name="connsiteX1" fmla="*/ 318488 w 636975"/>
                          <a:gd name="connsiteY1" fmla="*/ 0 h 636975"/>
                          <a:gd name="connsiteX2" fmla="*/ 636976 w 636975"/>
                          <a:gd name="connsiteY2" fmla="*/ 318488 h 636975"/>
                          <a:gd name="connsiteX3" fmla="*/ 318488 w 636975"/>
                          <a:gd name="connsiteY3" fmla="*/ 636976 h 636975"/>
                          <a:gd name="connsiteX4" fmla="*/ 0 w 636975"/>
                          <a:gd name="connsiteY4" fmla="*/ 318488 h 6369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36975" h="636975" extrusionOk="0">
                            <a:moveTo>
                              <a:pt x="0" y="318488"/>
                            </a:moveTo>
                            <a:cubicBezTo>
                              <a:pt x="-44217" y="115318"/>
                              <a:pt x="124534" y="6778"/>
                              <a:pt x="318488" y="0"/>
                            </a:cubicBezTo>
                            <a:cubicBezTo>
                              <a:pt x="536421" y="8850"/>
                              <a:pt x="599021" y="143799"/>
                              <a:pt x="636976" y="318488"/>
                            </a:cubicBezTo>
                            <a:cubicBezTo>
                              <a:pt x="607394" y="523273"/>
                              <a:pt x="487332" y="675955"/>
                              <a:pt x="318488" y="636976"/>
                            </a:cubicBezTo>
                            <a:cubicBezTo>
                              <a:pt x="125128" y="627421"/>
                              <a:pt x="15360" y="501723"/>
                              <a:pt x="0" y="318488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1C21657-2B61-E543-A46A-5E5508559E9B}"/>
                </a:ext>
              </a:extLst>
            </p:cNvPr>
            <p:cNvGrpSpPr/>
            <p:nvPr/>
          </p:nvGrpSpPr>
          <p:grpSpPr>
            <a:xfrm>
              <a:off x="8314531" y="11154560"/>
              <a:ext cx="2819400" cy="769441"/>
              <a:chOff x="8314531" y="11154324"/>
              <a:chExt cx="2819400" cy="769441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E164E21-9FE6-2040-A9B3-77596083CB4A}"/>
                  </a:ext>
                </a:extLst>
              </p:cNvPr>
              <p:cNvGrpSpPr/>
              <p:nvPr/>
            </p:nvGrpSpPr>
            <p:grpSpPr>
              <a:xfrm>
                <a:off x="8314531" y="11162930"/>
                <a:ext cx="899892" cy="752228"/>
                <a:chOff x="8314531" y="11162506"/>
                <a:chExt cx="899892" cy="7522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0" name="TextBox 289">
                      <a:extLst>
                        <a:ext uri="{FF2B5EF4-FFF2-40B4-BE49-F238E27FC236}">
                          <a16:creationId xmlns:a16="http://schemas.microsoft.com/office/drawing/2014/main" id="{5368CDF9-91EF-B941-97A7-E261148F2D7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8314531" y="11570088"/>
                      <a:ext cx="899892" cy="344646"/>
                    </a:xfrm>
                    <a:prstGeom prst="rect">
                      <a:avLst/>
                    </a:prstGeom>
                    <a:solidFill>
                      <a:schemeClr val="bg2">
                        <a:lumMod val="10000"/>
                      </a:schemeClr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𝑁𝑎𝑚𝑒</m:t>
                            </m:r>
                          </m:oMath>
                        </m:oMathPara>
                      </a14:m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0" name="TextBox 289">
                      <a:extLst>
                        <a:ext uri="{FF2B5EF4-FFF2-40B4-BE49-F238E27FC236}">
                          <a16:creationId xmlns:a16="http://schemas.microsoft.com/office/drawing/2014/main" id="{5368CDF9-91EF-B941-97A7-E261148F2D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14531" y="11570088"/>
                      <a:ext cx="899892" cy="344646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r="-1389" b="-3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19299760-10A5-7C42-82CA-854D0BBF158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8314531" y="11162506"/>
                      <a:ext cx="899892" cy="34464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𝑁𝑎𝑚𝑒</m:t>
                            </m:r>
                          </m:oMath>
                        </m:oMathPara>
                      </a14:m>
                      <a:endParaRPr lang="en-US" sz="2200" dirty="0"/>
                    </a:p>
                  </p:txBody>
                </p:sp>
              </mc:Choice>
              <mc:Fallback xmlns="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19299760-10A5-7C42-82CA-854D0BBF15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14531" y="11162506"/>
                      <a:ext cx="899892" cy="344646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r="-1389" b="-3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796C60E-109E-C24C-862C-67349EB5F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253577" y="11154324"/>
                <a:ext cx="188035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Hyper-parameter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574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B03462-E690-5E41-8589-378E0CEF0B4B}"/>
              </a:ext>
            </a:extLst>
          </p:cNvPr>
          <p:cNvSpPr>
            <a:spLocks noChangeAspect="1"/>
          </p:cNvSpPr>
          <p:nvPr/>
        </p:nvSpPr>
        <p:spPr>
          <a:xfrm>
            <a:off x="6340282" y="4860639"/>
            <a:ext cx="2804876" cy="366471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E9FDEA-2683-E041-B09D-0281EC19AC5C}"/>
              </a:ext>
            </a:extLst>
          </p:cNvPr>
          <p:cNvSpPr>
            <a:spLocks noChangeAspect="1"/>
          </p:cNvSpPr>
          <p:nvPr/>
        </p:nvSpPr>
        <p:spPr>
          <a:xfrm>
            <a:off x="8323068" y="4417243"/>
            <a:ext cx="1843299" cy="415446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076756-0204-5C46-9F87-C2DE08DD8842}"/>
              </a:ext>
            </a:extLst>
          </p:cNvPr>
          <p:cNvSpPr>
            <a:spLocks noChangeAspect="1"/>
          </p:cNvSpPr>
          <p:nvPr/>
        </p:nvSpPr>
        <p:spPr>
          <a:xfrm>
            <a:off x="6621751" y="7461516"/>
            <a:ext cx="3442828" cy="1523582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FEC938-D439-604D-8C01-8CB055FCE72F}"/>
              </a:ext>
            </a:extLst>
          </p:cNvPr>
          <p:cNvSpPr>
            <a:spLocks noChangeAspect="1"/>
          </p:cNvSpPr>
          <p:nvPr/>
        </p:nvSpPr>
        <p:spPr>
          <a:xfrm>
            <a:off x="8454879" y="5293056"/>
            <a:ext cx="537192" cy="537192"/>
          </a:xfrm>
          <a:prstGeom prst="ellipse">
            <a:avLst/>
          </a:prstGeom>
          <a:solidFill>
            <a:schemeClr val="bg2">
              <a:lumMod val="50000"/>
              <a:alpha val="63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325119-74E7-C940-B802-665ACDA51A2B}"/>
              </a:ext>
            </a:extLst>
          </p:cNvPr>
          <p:cNvSpPr>
            <a:spLocks noChangeAspect="1"/>
          </p:cNvSpPr>
          <p:nvPr/>
        </p:nvSpPr>
        <p:spPr>
          <a:xfrm>
            <a:off x="8454650" y="6314970"/>
            <a:ext cx="538627" cy="538627"/>
          </a:xfrm>
          <a:prstGeom prst="ellipse">
            <a:avLst/>
          </a:pr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36975"/>
                      <a:gd name="connsiteY0" fmla="*/ 318488 h 636975"/>
                      <a:gd name="connsiteX1" fmla="*/ 318488 w 636975"/>
                      <a:gd name="connsiteY1" fmla="*/ 0 h 636975"/>
                      <a:gd name="connsiteX2" fmla="*/ 636976 w 636975"/>
                      <a:gd name="connsiteY2" fmla="*/ 318488 h 636975"/>
                      <a:gd name="connsiteX3" fmla="*/ 318488 w 636975"/>
                      <a:gd name="connsiteY3" fmla="*/ 636976 h 636975"/>
                      <a:gd name="connsiteX4" fmla="*/ 0 w 636975"/>
                      <a:gd name="connsiteY4" fmla="*/ 318488 h 636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36975" h="636975" extrusionOk="0">
                        <a:moveTo>
                          <a:pt x="0" y="318488"/>
                        </a:moveTo>
                        <a:cubicBezTo>
                          <a:pt x="-44217" y="115318"/>
                          <a:pt x="124534" y="6778"/>
                          <a:pt x="318488" y="0"/>
                        </a:cubicBezTo>
                        <a:cubicBezTo>
                          <a:pt x="536421" y="8850"/>
                          <a:pt x="599021" y="143799"/>
                          <a:pt x="636976" y="318488"/>
                        </a:cubicBezTo>
                        <a:cubicBezTo>
                          <a:pt x="607394" y="523273"/>
                          <a:pt x="487332" y="675955"/>
                          <a:pt x="318488" y="636976"/>
                        </a:cubicBezTo>
                        <a:cubicBezTo>
                          <a:pt x="125128" y="627421"/>
                          <a:pt x="15360" y="501723"/>
                          <a:pt x="0" y="31848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894E21-091D-E444-8A4D-49D9193F5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09530" y="6424107"/>
                <a:ext cx="481593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894E21-091D-E444-8A4D-49D9193F5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530" y="6424107"/>
                <a:ext cx="481593" cy="299569"/>
              </a:xfrm>
              <a:prstGeom prst="rect">
                <a:avLst/>
              </a:prstGeom>
              <a:blipFill>
                <a:blip r:embed="rId3"/>
                <a:stretch>
                  <a:fillRect l="-2564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12B61A-A60C-3147-9F6A-D62942DF2F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91972" y="5401370"/>
                <a:ext cx="485475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12B61A-A60C-3147-9F6A-D62942DF2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972" y="5401370"/>
                <a:ext cx="485475" cy="299569"/>
              </a:xfrm>
              <a:prstGeom prst="rect">
                <a:avLst/>
              </a:prstGeom>
              <a:blipFill>
                <a:blip r:embed="rId4"/>
                <a:stretch>
                  <a:fillRect l="-512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6F9B4B0-42D0-F747-99D9-6C398C69DBA6}"/>
              </a:ext>
            </a:extLst>
          </p:cNvPr>
          <p:cNvSpPr>
            <a:spLocks noChangeAspect="1"/>
          </p:cNvSpPr>
          <p:nvPr/>
        </p:nvSpPr>
        <p:spPr>
          <a:xfrm>
            <a:off x="6839742" y="6087544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0946F6-5C47-F34C-8263-2FBAC5477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964340" y="6176794"/>
                <a:ext cx="309738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0946F6-5C47-F34C-8263-2FBAC5477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340" y="6176794"/>
                <a:ext cx="309738" cy="299569"/>
              </a:xfrm>
              <a:prstGeom prst="rect">
                <a:avLst/>
              </a:prstGeom>
              <a:blipFill>
                <a:blip r:embed="rId5"/>
                <a:stretch>
                  <a:fillRect l="-15385" r="-1153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98C830-AC5C-8541-BB9F-1C200B06BB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460393" y="8538505"/>
                <a:ext cx="18131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Cell</m:t>
                      </m:r>
                      <m:r>
                        <a:rPr lang="en-US" sz="22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type</m:t>
                      </m:r>
                      <m:r>
                        <a:rPr lang="en-US" sz="2200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98C830-AC5C-8541-BB9F-1C200B06B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393" y="8538505"/>
                <a:ext cx="1813191" cy="430887"/>
              </a:xfrm>
              <a:prstGeom prst="rect">
                <a:avLst/>
              </a:prstGeom>
              <a:blipFill>
                <a:blip r:embed="rId6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8A6A21-B5AA-7341-98C3-037256EDA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294820" y="4369044"/>
                <a:ext cx="143988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70C0"/>
                    </a:solidFill>
                  </a:rPr>
                  <a:t>Location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8A6A21-B5AA-7341-98C3-037256EDA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820" y="4369044"/>
                <a:ext cx="1439880" cy="430887"/>
              </a:xfrm>
              <a:prstGeom prst="rect">
                <a:avLst/>
              </a:prstGeom>
              <a:blipFill>
                <a:blip r:embed="rId8"/>
                <a:stretch>
                  <a:fillRect l="-4348" t="-85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043A20E2-87F1-B548-80AF-1202A9D15084}"/>
              </a:ext>
            </a:extLst>
          </p:cNvPr>
          <p:cNvSpPr>
            <a:spLocks noChangeAspect="1"/>
          </p:cNvSpPr>
          <p:nvPr/>
        </p:nvSpPr>
        <p:spPr>
          <a:xfrm>
            <a:off x="6824299" y="7831294"/>
            <a:ext cx="537192" cy="537192"/>
          </a:xfrm>
          <a:prstGeom prst="ellipse">
            <a:avLst/>
          </a:prstGeom>
          <a:solidFill>
            <a:schemeClr val="bg2">
              <a:lumMod val="50000"/>
              <a:alpha val="56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94A175-939A-2E4F-A51D-5D0C304FEC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824299" y="7929801"/>
                <a:ext cx="564589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94A175-939A-2E4F-A51D-5D0C304FE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299" y="7929801"/>
                <a:ext cx="564589" cy="299569"/>
              </a:xfrm>
              <a:prstGeom prst="rect">
                <a:avLst/>
              </a:prstGeom>
              <a:blipFill>
                <a:blip r:embed="rId9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38988A42-FCA9-3A45-B019-EC84CC177F73}"/>
              </a:ext>
            </a:extLst>
          </p:cNvPr>
          <p:cNvSpPr>
            <a:spLocks noChangeAspect="1"/>
          </p:cNvSpPr>
          <p:nvPr/>
        </p:nvSpPr>
        <p:spPr>
          <a:xfrm>
            <a:off x="9437331" y="5754140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C7FB1A-703C-B041-AF53-88956598D6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496876" y="5847680"/>
                <a:ext cx="4083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C7FB1A-703C-B041-AF53-88956598D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876" y="5847680"/>
                <a:ext cx="408345" cy="276999"/>
              </a:xfrm>
              <a:prstGeom prst="rect">
                <a:avLst/>
              </a:prstGeom>
              <a:blipFill>
                <a:blip r:embed="rId10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9526D6-8E75-9A4D-BD37-ADFC7E8AA38E}"/>
              </a:ext>
            </a:extLst>
          </p:cNvPr>
          <p:cNvCxnSpPr>
            <a:cxnSpLocks noChangeAspect="1"/>
            <a:stCxn id="10" idx="0"/>
            <a:endCxn id="8" idx="4"/>
          </p:cNvCxnSpPr>
          <p:nvPr/>
        </p:nvCxnSpPr>
        <p:spPr>
          <a:xfrm flipH="1" flipV="1">
            <a:off x="8723475" y="5830248"/>
            <a:ext cx="489" cy="484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7A68D1-F472-3C46-8793-1B3165FCA4DD}"/>
              </a:ext>
            </a:extLst>
          </p:cNvPr>
          <p:cNvCxnSpPr>
            <a:cxnSpLocks noChangeAspect="1"/>
            <a:stCxn id="15" idx="6"/>
            <a:endCxn id="10" idx="2"/>
          </p:cNvCxnSpPr>
          <p:nvPr/>
        </p:nvCxnSpPr>
        <p:spPr>
          <a:xfrm>
            <a:off x="7376934" y="6356140"/>
            <a:ext cx="1077716" cy="228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B31753-672E-F943-8E9D-B399D49AF5A0}"/>
              </a:ext>
            </a:extLst>
          </p:cNvPr>
          <p:cNvCxnSpPr>
            <a:cxnSpLocks noChangeAspect="1"/>
            <a:stCxn id="30" idx="2"/>
            <a:endCxn id="10" idx="7"/>
          </p:cNvCxnSpPr>
          <p:nvPr/>
        </p:nvCxnSpPr>
        <p:spPr>
          <a:xfrm flipH="1">
            <a:off x="8914397" y="6022736"/>
            <a:ext cx="522934" cy="371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8B447C-FCDA-6B49-B904-EB015BE91AD4}"/>
              </a:ext>
            </a:extLst>
          </p:cNvPr>
          <p:cNvCxnSpPr>
            <a:cxnSpLocks noChangeAspect="1"/>
            <a:stCxn id="174" idx="1"/>
            <a:endCxn id="30" idx="6"/>
          </p:cNvCxnSpPr>
          <p:nvPr/>
        </p:nvCxnSpPr>
        <p:spPr>
          <a:xfrm flipH="1" flipV="1">
            <a:off x="9974523" y="6022736"/>
            <a:ext cx="517855" cy="2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C53C7D-B381-364A-AA63-7F643965F9C6}"/>
              </a:ext>
            </a:extLst>
          </p:cNvPr>
          <p:cNvCxnSpPr>
            <a:cxnSpLocks noChangeAspect="1"/>
            <a:stCxn id="23" idx="7"/>
            <a:endCxn id="10" idx="3"/>
          </p:cNvCxnSpPr>
          <p:nvPr/>
        </p:nvCxnSpPr>
        <p:spPr>
          <a:xfrm flipV="1">
            <a:off x="7282821" y="6774717"/>
            <a:ext cx="1250709" cy="1135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56BA6B-DD99-C344-A395-B70F464690CC}"/>
              </a:ext>
            </a:extLst>
          </p:cNvPr>
          <p:cNvCxnSpPr>
            <a:cxnSpLocks noChangeAspect="1"/>
            <a:stCxn id="292" idx="3"/>
            <a:endCxn id="15" idx="2"/>
          </p:cNvCxnSpPr>
          <p:nvPr/>
        </p:nvCxnSpPr>
        <p:spPr>
          <a:xfrm>
            <a:off x="6109213" y="6351847"/>
            <a:ext cx="730529" cy="4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AA68D94-59B8-F740-A7EC-0A6B49546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326339" y="4837907"/>
                <a:ext cx="110159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B050"/>
                    </a:solidFill>
                  </a:rPr>
                  <a:t>Gene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2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AA68D94-59B8-F740-A7EC-0A6B49546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339" y="4837907"/>
                <a:ext cx="1101595" cy="430887"/>
              </a:xfrm>
              <a:prstGeom prst="rect">
                <a:avLst/>
              </a:prstGeom>
              <a:blipFill>
                <a:blip r:embed="rId12"/>
                <a:stretch>
                  <a:fillRect l="-5682" t="-85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F6D3274-42C2-0247-A3A8-713266D5A171}"/>
              </a:ext>
            </a:extLst>
          </p:cNvPr>
          <p:cNvSpPr txBox="1"/>
          <p:nvPr/>
        </p:nvSpPr>
        <p:spPr>
          <a:xfrm>
            <a:off x="4231214" y="2575220"/>
            <a:ext cx="789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LocationModelLinearDependentW</a:t>
            </a:r>
            <a:endParaRPr lang="en-US" sz="3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98DDABE-53AF-E345-AD9B-A21AD58D31D3}"/>
              </a:ext>
            </a:extLst>
          </p:cNvPr>
          <p:cNvSpPr txBox="1">
            <a:spLocks noChangeAspect="1"/>
          </p:cNvSpPr>
          <p:nvPr/>
        </p:nvSpPr>
        <p:spPr>
          <a:xfrm>
            <a:off x="3859664" y="5637235"/>
            <a:ext cx="17120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Change in technology sensitivity 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277AB6C-2531-6F44-B63A-5B649C3F2985}"/>
              </a:ext>
            </a:extLst>
          </p:cNvPr>
          <p:cNvSpPr>
            <a:spLocks noChangeAspect="1"/>
          </p:cNvSpPr>
          <p:nvPr/>
        </p:nvSpPr>
        <p:spPr>
          <a:xfrm>
            <a:off x="6836391" y="5340003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22D0E13-2395-5647-AB0B-250101854D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944640" y="5444576"/>
                <a:ext cx="309738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⍺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22D0E13-2395-5647-AB0B-250101854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640" y="5444576"/>
                <a:ext cx="309738" cy="299569"/>
              </a:xfrm>
              <a:prstGeom prst="rect">
                <a:avLst/>
              </a:prstGeom>
              <a:blipFill>
                <a:blip r:embed="rId17"/>
                <a:stretch>
                  <a:fillRect l="-8000" r="-4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825FDAB-4600-974F-94DC-F4E9D1788AFA}"/>
              </a:ext>
            </a:extLst>
          </p:cNvPr>
          <p:cNvCxnSpPr>
            <a:cxnSpLocks noChangeAspect="1"/>
            <a:endCxn id="78" idx="2"/>
          </p:cNvCxnSpPr>
          <p:nvPr/>
        </p:nvCxnSpPr>
        <p:spPr>
          <a:xfrm>
            <a:off x="6075636" y="5200988"/>
            <a:ext cx="760755" cy="407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310C485-496F-8547-A0E4-7F0390C583F7}"/>
              </a:ext>
            </a:extLst>
          </p:cNvPr>
          <p:cNvSpPr txBox="1">
            <a:spLocks noChangeAspect="1"/>
          </p:cNvSpPr>
          <p:nvPr/>
        </p:nvSpPr>
        <p:spPr>
          <a:xfrm>
            <a:off x="4023809" y="4775384"/>
            <a:ext cx="23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Variance using NB over-dispersion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9BC52CF-379C-954D-B19C-2B31BE6426B8}"/>
              </a:ext>
            </a:extLst>
          </p:cNvPr>
          <p:cNvCxnSpPr>
            <a:cxnSpLocks noChangeAspect="1"/>
            <a:stCxn id="78" idx="6"/>
            <a:endCxn id="8" idx="2"/>
          </p:cNvCxnSpPr>
          <p:nvPr/>
        </p:nvCxnSpPr>
        <p:spPr>
          <a:xfrm flipV="1">
            <a:off x="7373583" y="5561652"/>
            <a:ext cx="1081296" cy="46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D06846E8-EC87-C64E-A58A-168BD78BA920}"/>
              </a:ext>
            </a:extLst>
          </p:cNvPr>
          <p:cNvSpPr>
            <a:spLocks noChangeAspect="1"/>
          </p:cNvSpPr>
          <p:nvPr/>
        </p:nvSpPr>
        <p:spPr>
          <a:xfrm>
            <a:off x="6824299" y="6813337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BEB66A-4BAB-1648-B8C5-67B7E07266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948897" y="6902587"/>
                <a:ext cx="309738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BEB66A-4BAB-1648-B8C5-67B7E0726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897" y="6902587"/>
                <a:ext cx="309738" cy="299569"/>
              </a:xfrm>
              <a:prstGeom prst="rect">
                <a:avLst/>
              </a:prstGeom>
              <a:blipFill>
                <a:blip r:embed="rId18"/>
                <a:stretch>
                  <a:fillRect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B473CA5-4A50-2D4C-8711-0EECDBB8D392}"/>
              </a:ext>
            </a:extLst>
          </p:cNvPr>
          <p:cNvCxnSpPr>
            <a:cxnSpLocks noChangeAspect="1"/>
            <a:stCxn id="141" idx="6"/>
            <a:endCxn id="10" idx="2"/>
          </p:cNvCxnSpPr>
          <p:nvPr/>
        </p:nvCxnSpPr>
        <p:spPr>
          <a:xfrm flipV="1">
            <a:off x="7361491" y="6584284"/>
            <a:ext cx="1093159" cy="497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B77B13F-DE98-1648-B80D-CB3FF3A81E46}"/>
              </a:ext>
            </a:extLst>
          </p:cNvPr>
          <p:cNvCxnSpPr>
            <a:cxnSpLocks noChangeAspect="1"/>
            <a:endCxn id="141" idx="2"/>
          </p:cNvCxnSpPr>
          <p:nvPr/>
        </p:nvCxnSpPr>
        <p:spPr>
          <a:xfrm>
            <a:off x="5989224" y="7014749"/>
            <a:ext cx="835075" cy="67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DA876301-688C-4342-9385-D4A0A5BDE646}"/>
              </a:ext>
            </a:extLst>
          </p:cNvPr>
          <p:cNvSpPr txBox="1">
            <a:spLocks noChangeAspect="1"/>
          </p:cNvSpPr>
          <p:nvPr/>
        </p:nvSpPr>
        <p:spPr>
          <a:xfrm>
            <a:off x="4633459" y="6738407"/>
            <a:ext cx="1635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Additive</a:t>
            </a:r>
          </a:p>
          <a:p>
            <a:r>
              <a:rPr lang="en-US" sz="2200" dirty="0"/>
              <a:t>background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8892203-566D-D74D-B165-4437378A096C}"/>
              </a:ext>
            </a:extLst>
          </p:cNvPr>
          <p:cNvSpPr txBox="1">
            <a:spLocks noChangeAspect="1"/>
          </p:cNvSpPr>
          <p:nvPr/>
        </p:nvSpPr>
        <p:spPr>
          <a:xfrm>
            <a:off x="10492378" y="5640559"/>
            <a:ext cx="1635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Additive</a:t>
            </a:r>
          </a:p>
          <a:p>
            <a:r>
              <a:rPr lang="en-US" sz="2200" dirty="0"/>
              <a:t>background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1914E620-AB7A-BF41-BF01-83960B40BC9B}"/>
              </a:ext>
            </a:extLst>
          </p:cNvPr>
          <p:cNvSpPr>
            <a:spLocks noChangeAspect="1"/>
          </p:cNvSpPr>
          <p:nvPr/>
        </p:nvSpPr>
        <p:spPr>
          <a:xfrm>
            <a:off x="9328901" y="7831294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1695661-D165-EE47-B137-79B2390E19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65014" y="7911542"/>
                <a:ext cx="490902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1695661-D165-EE47-B137-79B2390E1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014" y="7911542"/>
                <a:ext cx="490902" cy="299249"/>
              </a:xfrm>
              <a:prstGeom prst="rect">
                <a:avLst/>
              </a:prstGeom>
              <a:blipFill>
                <a:blip r:embed="rId19"/>
                <a:stretch>
                  <a:fillRect r="-2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A013147-FEE3-F44C-BD3A-B208B8C40DA9}"/>
              </a:ext>
            </a:extLst>
          </p:cNvPr>
          <p:cNvCxnSpPr>
            <a:cxnSpLocks noChangeAspect="1"/>
            <a:stCxn id="194" idx="1"/>
            <a:endCxn id="10" idx="5"/>
          </p:cNvCxnSpPr>
          <p:nvPr/>
        </p:nvCxnSpPr>
        <p:spPr>
          <a:xfrm flipH="1" flipV="1">
            <a:off x="8914397" y="6774717"/>
            <a:ext cx="493174" cy="1135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B98ABFA2-A538-8F4F-8042-738C6A9A749C}"/>
              </a:ext>
            </a:extLst>
          </p:cNvPr>
          <p:cNvSpPr txBox="1">
            <a:spLocks noChangeAspect="1"/>
          </p:cNvSpPr>
          <p:nvPr/>
        </p:nvSpPr>
        <p:spPr>
          <a:xfrm>
            <a:off x="3522805" y="7755909"/>
            <a:ext cx="2863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Expression signatures of reference cell types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1EDA0B40-0195-E240-87C7-52051B74BD6F}"/>
              </a:ext>
            </a:extLst>
          </p:cNvPr>
          <p:cNvCxnSpPr>
            <a:cxnSpLocks/>
            <a:stCxn id="287" idx="1"/>
            <a:endCxn id="195" idx="3"/>
          </p:cNvCxnSpPr>
          <p:nvPr/>
        </p:nvCxnSpPr>
        <p:spPr>
          <a:xfrm flipH="1">
            <a:off x="9855916" y="8061167"/>
            <a:ext cx="675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19D32FB3-A9E8-924A-9828-1D937F8CD522}"/>
              </a:ext>
            </a:extLst>
          </p:cNvPr>
          <p:cNvSpPr txBox="1">
            <a:spLocks noChangeAspect="1"/>
          </p:cNvSpPr>
          <p:nvPr/>
        </p:nvSpPr>
        <p:spPr>
          <a:xfrm>
            <a:off x="10531279" y="7676446"/>
            <a:ext cx="3345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Co-abundance</a:t>
            </a:r>
          </a:p>
          <a:p>
            <a:r>
              <a:rPr lang="en-US" sz="2200" dirty="0"/>
              <a:t>prior on cell abundance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7DFE5FCC-D7D5-6D4A-A8F2-CD6B092DC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360829" y="6213347"/>
                <a:ext cx="748384" cy="276999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7DFE5FCC-D7D5-6D4A-A8F2-CD6B092DC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829" y="6213347"/>
                <a:ext cx="748384" cy="276999"/>
              </a:xfrm>
              <a:prstGeom prst="rect">
                <a:avLst/>
              </a:prstGeom>
              <a:blipFill>
                <a:blip r:embed="rId20"/>
                <a:stretch>
                  <a:fillRect l="-3333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D9070765-2332-B748-90E4-A7FAE4E111CC}"/>
              </a:ext>
            </a:extLst>
          </p:cNvPr>
          <p:cNvGrpSpPr/>
          <p:nvPr/>
        </p:nvGrpSpPr>
        <p:grpSpPr>
          <a:xfrm>
            <a:off x="5487370" y="11123780"/>
            <a:ext cx="7205563" cy="769441"/>
            <a:chOff x="3928368" y="11154560"/>
            <a:chExt cx="7205563" cy="76944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B0F8024-5899-DC43-BD81-B1EA3A143E42}"/>
                </a:ext>
              </a:extLst>
            </p:cNvPr>
            <p:cNvGrpSpPr/>
            <p:nvPr/>
          </p:nvGrpSpPr>
          <p:grpSpPr>
            <a:xfrm>
              <a:off x="3928368" y="11306798"/>
              <a:ext cx="2316164" cy="464964"/>
              <a:chOff x="5683032" y="11279852"/>
              <a:chExt cx="2316164" cy="464964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3382757-DC27-D642-955C-3C89D02BB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3032" y="11279852"/>
                <a:ext cx="464964" cy="464964"/>
              </a:xfrm>
              <a:prstGeom prst="ellipse">
                <a:avLst/>
              </a:prstGeom>
              <a:solidFill>
                <a:schemeClr val="bg2">
                  <a:lumMod val="50000"/>
                  <a:alpha val="56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1D1A72D-709C-784B-B537-4DF8303D7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186005" y="11296891"/>
                <a:ext cx="18131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Observed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05322B4-670C-054E-98CF-5B7BFCE784C7}"/>
                </a:ext>
              </a:extLst>
            </p:cNvPr>
            <p:cNvGrpSpPr/>
            <p:nvPr/>
          </p:nvGrpSpPr>
          <p:grpSpPr>
            <a:xfrm>
              <a:off x="5952331" y="11154560"/>
              <a:ext cx="2381828" cy="769441"/>
              <a:chOff x="7706995" y="11113272"/>
              <a:chExt cx="2381828" cy="769441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B720DAB-BBBA-1145-8AB7-FB67B76CA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275632" y="11113272"/>
                <a:ext cx="181319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Unobserved variable</a:t>
                </a: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9BF83545-0987-DA4D-B079-17A8F9678B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6995" y="11227737"/>
                <a:ext cx="538627" cy="538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xmlns="" sd="1219033472">
                      <a:custGeom>
                        <a:avLst/>
                        <a:gdLst>
                          <a:gd name="connsiteX0" fmla="*/ 0 w 636975"/>
                          <a:gd name="connsiteY0" fmla="*/ 318488 h 636975"/>
                          <a:gd name="connsiteX1" fmla="*/ 318488 w 636975"/>
                          <a:gd name="connsiteY1" fmla="*/ 0 h 636975"/>
                          <a:gd name="connsiteX2" fmla="*/ 636976 w 636975"/>
                          <a:gd name="connsiteY2" fmla="*/ 318488 h 636975"/>
                          <a:gd name="connsiteX3" fmla="*/ 318488 w 636975"/>
                          <a:gd name="connsiteY3" fmla="*/ 636976 h 636975"/>
                          <a:gd name="connsiteX4" fmla="*/ 0 w 636975"/>
                          <a:gd name="connsiteY4" fmla="*/ 318488 h 6369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36975" h="636975" extrusionOk="0">
                            <a:moveTo>
                              <a:pt x="0" y="318488"/>
                            </a:moveTo>
                            <a:cubicBezTo>
                              <a:pt x="-44217" y="115318"/>
                              <a:pt x="124534" y="6778"/>
                              <a:pt x="318488" y="0"/>
                            </a:cubicBezTo>
                            <a:cubicBezTo>
                              <a:pt x="536421" y="8850"/>
                              <a:pt x="599021" y="143799"/>
                              <a:pt x="636976" y="318488"/>
                            </a:cubicBezTo>
                            <a:cubicBezTo>
                              <a:pt x="607394" y="523273"/>
                              <a:pt x="487332" y="675955"/>
                              <a:pt x="318488" y="636976"/>
                            </a:cubicBezTo>
                            <a:cubicBezTo>
                              <a:pt x="125128" y="627421"/>
                              <a:pt x="15360" y="501723"/>
                              <a:pt x="0" y="318488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1C21657-2B61-E543-A46A-5E5508559E9B}"/>
                </a:ext>
              </a:extLst>
            </p:cNvPr>
            <p:cNvGrpSpPr/>
            <p:nvPr/>
          </p:nvGrpSpPr>
          <p:grpSpPr>
            <a:xfrm>
              <a:off x="8314531" y="11154560"/>
              <a:ext cx="2819400" cy="769441"/>
              <a:chOff x="8314531" y="11154324"/>
              <a:chExt cx="2819400" cy="769441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E164E21-9FE6-2040-A9B3-77596083CB4A}"/>
                  </a:ext>
                </a:extLst>
              </p:cNvPr>
              <p:cNvGrpSpPr/>
              <p:nvPr/>
            </p:nvGrpSpPr>
            <p:grpSpPr>
              <a:xfrm>
                <a:off x="8314531" y="11162930"/>
                <a:ext cx="899892" cy="752228"/>
                <a:chOff x="8314531" y="11162506"/>
                <a:chExt cx="899892" cy="7522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0" name="TextBox 289">
                      <a:extLst>
                        <a:ext uri="{FF2B5EF4-FFF2-40B4-BE49-F238E27FC236}">
                          <a16:creationId xmlns:a16="http://schemas.microsoft.com/office/drawing/2014/main" id="{5368CDF9-91EF-B941-97A7-E261148F2D7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8314531" y="11570088"/>
                      <a:ext cx="899892" cy="344646"/>
                    </a:xfrm>
                    <a:prstGeom prst="rect">
                      <a:avLst/>
                    </a:prstGeom>
                    <a:solidFill>
                      <a:schemeClr val="bg2">
                        <a:lumMod val="10000"/>
                      </a:schemeClr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𝑁𝑎𝑚𝑒</m:t>
                            </m:r>
                          </m:oMath>
                        </m:oMathPara>
                      </a14:m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0" name="TextBox 289">
                      <a:extLst>
                        <a:ext uri="{FF2B5EF4-FFF2-40B4-BE49-F238E27FC236}">
                          <a16:creationId xmlns:a16="http://schemas.microsoft.com/office/drawing/2014/main" id="{5368CDF9-91EF-B941-97A7-E261148F2D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14531" y="11570088"/>
                      <a:ext cx="899892" cy="344646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r="-1389" b="-3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19299760-10A5-7C42-82CA-854D0BBF158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8314531" y="11162506"/>
                      <a:ext cx="899892" cy="34464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𝑁𝑎𝑚𝑒</m:t>
                            </m:r>
                          </m:oMath>
                        </m:oMathPara>
                      </a14:m>
                      <a:endParaRPr lang="en-US" sz="2200" dirty="0"/>
                    </a:p>
                  </p:txBody>
                </p:sp>
              </mc:Choice>
              <mc:Fallback xmlns="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19299760-10A5-7C42-82CA-854D0BBF15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14531" y="11162506"/>
                      <a:ext cx="899892" cy="344646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r="-1389" b="-3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796C60E-109E-C24C-862C-67349EB5F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253577" y="11154324"/>
                <a:ext cx="188035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Hyper-parameter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349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B03462-E690-5E41-8589-378E0CEF0B4B}"/>
              </a:ext>
            </a:extLst>
          </p:cNvPr>
          <p:cNvSpPr>
            <a:spLocks noChangeAspect="1"/>
          </p:cNvSpPr>
          <p:nvPr/>
        </p:nvSpPr>
        <p:spPr>
          <a:xfrm>
            <a:off x="6340282" y="7221769"/>
            <a:ext cx="2804876" cy="1664635"/>
          </a:xfrm>
          <a:prstGeom prst="rect">
            <a:avLst/>
          </a:prstGeom>
          <a:noFill/>
          <a:ln w="25400">
            <a:solidFill>
              <a:srgbClr val="C559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E9FDEA-2683-E041-B09D-0281EC19AC5C}"/>
              </a:ext>
            </a:extLst>
          </p:cNvPr>
          <p:cNvSpPr>
            <a:spLocks noChangeAspect="1"/>
          </p:cNvSpPr>
          <p:nvPr/>
        </p:nvSpPr>
        <p:spPr>
          <a:xfrm>
            <a:off x="8323068" y="6504842"/>
            <a:ext cx="2442325" cy="231634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076756-0204-5C46-9F87-C2DE08DD8842}"/>
              </a:ext>
            </a:extLst>
          </p:cNvPr>
          <p:cNvSpPr>
            <a:spLocks noChangeAspect="1"/>
          </p:cNvSpPr>
          <p:nvPr/>
        </p:nvSpPr>
        <p:spPr>
          <a:xfrm>
            <a:off x="6621751" y="8020970"/>
            <a:ext cx="3442828" cy="18765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325119-74E7-C940-B802-665ACDA51A2B}"/>
              </a:ext>
            </a:extLst>
          </p:cNvPr>
          <p:cNvSpPr>
            <a:spLocks noChangeAspect="1"/>
          </p:cNvSpPr>
          <p:nvPr/>
        </p:nvSpPr>
        <p:spPr>
          <a:xfrm>
            <a:off x="8464303" y="7347279"/>
            <a:ext cx="538627" cy="538627"/>
          </a:xfrm>
          <a:prstGeom prst="ellipse">
            <a:avLst/>
          </a:pr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36975"/>
                      <a:gd name="connsiteY0" fmla="*/ 318488 h 636975"/>
                      <a:gd name="connsiteX1" fmla="*/ 318488 w 636975"/>
                      <a:gd name="connsiteY1" fmla="*/ 0 h 636975"/>
                      <a:gd name="connsiteX2" fmla="*/ 636976 w 636975"/>
                      <a:gd name="connsiteY2" fmla="*/ 318488 h 636975"/>
                      <a:gd name="connsiteX3" fmla="*/ 318488 w 636975"/>
                      <a:gd name="connsiteY3" fmla="*/ 636976 h 636975"/>
                      <a:gd name="connsiteX4" fmla="*/ 0 w 636975"/>
                      <a:gd name="connsiteY4" fmla="*/ 318488 h 636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36975" h="636975" extrusionOk="0">
                        <a:moveTo>
                          <a:pt x="0" y="318488"/>
                        </a:moveTo>
                        <a:cubicBezTo>
                          <a:pt x="-44217" y="115318"/>
                          <a:pt x="124534" y="6778"/>
                          <a:pt x="318488" y="0"/>
                        </a:cubicBezTo>
                        <a:cubicBezTo>
                          <a:pt x="536421" y="8850"/>
                          <a:pt x="599021" y="143799"/>
                          <a:pt x="636976" y="318488"/>
                        </a:cubicBezTo>
                        <a:cubicBezTo>
                          <a:pt x="607394" y="523273"/>
                          <a:pt x="487332" y="675955"/>
                          <a:pt x="318488" y="636976"/>
                        </a:cubicBezTo>
                        <a:cubicBezTo>
                          <a:pt x="125128" y="627421"/>
                          <a:pt x="15360" y="501723"/>
                          <a:pt x="0" y="31848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894E21-091D-E444-8A4D-49D9193F5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19183" y="7456416"/>
                <a:ext cx="481593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894E21-091D-E444-8A4D-49D9193F5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183" y="7456416"/>
                <a:ext cx="481593" cy="299569"/>
              </a:xfrm>
              <a:prstGeom prst="rect">
                <a:avLst/>
              </a:prstGeom>
              <a:blipFill>
                <a:blip r:embed="rId3"/>
                <a:stretch>
                  <a:fillRect r="-256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98C830-AC5C-8541-BB9F-1C200B06BB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905718" y="9155000"/>
                <a:ext cx="181319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dirty="0">
                          <a:latin typeface="Cambria Math" panose="02040503050406030204" pitchFamily="18" charset="0"/>
                        </a:rPr>
                        <m:t>Co</m:t>
                      </m:r>
                      <m:r>
                        <a:rPr lang="en-US" sz="22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200" dirty="0">
                          <a:latin typeface="Cambria Math" panose="02040503050406030204" pitchFamily="18" charset="0"/>
                        </a:rPr>
                        <m:t>located</m:t>
                      </m:r>
                      <m:r>
                        <a:rPr lang="en-US" sz="2200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dirty="0">
                          <a:latin typeface="Cambria Math" panose="02040503050406030204" pitchFamily="18" charset="0"/>
                        </a:rPr>
                        <m:t>cell</m:t>
                      </m:r>
                      <m:r>
                        <a:rPr lang="en-US" sz="22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dirty="0">
                          <a:latin typeface="Cambria Math" panose="02040503050406030204" pitchFamily="18" charset="0"/>
                        </a:rPr>
                        <m:t>type</m:t>
                      </m:r>
                      <m:r>
                        <a:rPr lang="en-US" sz="22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dirty="0">
                          <a:latin typeface="Cambria Math" panose="02040503050406030204" pitchFamily="18" charset="0"/>
                        </a:rPr>
                        <m:t>group</m:t>
                      </m:r>
                      <m:r>
                        <a:rPr lang="en-US" sz="22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98C830-AC5C-8541-BB9F-1C200B06B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718" y="9155000"/>
                <a:ext cx="1813191" cy="769441"/>
              </a:xfrm>
              <a:prstGeom prst="rect">
                <a:avLst/>
              </a:prstGeom>
              <a:blipFill>
                <a:blip r:embed="rId4"/>
                <a:stretch>
                  <a:fillRect r="-16667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8A6A21-B5AA-7341-98C3-037256EDA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326700" y="6489368"/>
                <a:ext cx="143988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70C0"/>
                    </a:solidFill>
                  </a:rPr>
                  <a:t>Location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8A6A21-B5AA-7341-98C3-037256EDA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700" y="6489368"/>
                <a:ext cx="1439880" cy="430887"/>
              </a:xfrm>
              <a:prstGeom prst="rect">
                <a:avLst/>
              </a:prstGeom>
              <a:blipFill>
                <a:blip r:embed="rId5"/>
                <a:stretch>
                  <a:fillRect l="-5263" t="-85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043A20E2-87F1-B548-80AF-1202A9D15084}"/>
              </a:ext>
            </a:extLst>
          </p:cNvPr>
          <p:cNvSpPr>
            <a:spLocks noChangeAspect="1"/>
          </p:cNvSpPr>
          <p:nvPr/>
        </p:nvSpPr>
        <p:spPr>
          <a:xfrm>
            <a:off x="6824005" y="8174917"/>
            <a:ext cx="537192" cy="537192"/>
          </a:xfrm>
          <a:prstGeom prst="ellipse">
            <a:avLst/>
          </a:prstGeom>
          <a:solidFill>
            <a:schemeClr val="bg1">
              <a:alpha val="56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94A175-939A-2E4F-A51D-5D0C304FEC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824005" y="8273424"/>
                <a:ext cx="564589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94A175-939A-2E4F-A51D-5D0C304FE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005" y="8273424"/>
                <a:ext cx="564589" cy="299569"/>
              </a:xfrm>
              <a:prstGeom prst="rect">
                <a:avLst/>
              </a:prstGeom>
              <a:blipFill>
                <a:blip r:embed="rId6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C53C7D-B381-364A-AA63-7F643965F9C6}"/>
              </a:ext>
            </a:extLst>
          </p:cNvPr>
          <p:cNvCxnSpPr>
            <a:cxnSpLocks noChangeAspect="1"/>
            <a:stCxn id="23" idx="7"/>
            <a:endCxn id="10" idx="3"/>
          </p:cNvCxnSpPr>
          <p:nvPr/>
        </p:nvCxnSpPr>
        <p:spPr>
          <a:xfrm flipV="1">
            <a:off x="7282527" y="7807026"/>
            <a:ext cx="1260656" cy="446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AA68D94-59B8-F740-A7EC-0A6B49546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351626" y="7215391"/>
                <a:ext cx="152427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C6580F"/>
                    </a:solidFill>
                  </a:rPr>
                  <a:t>Cell type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6580F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200" dirty="0">
                  <a:solidFill>
                    <a:srgbClr val="C6580F"/>
                  </a:solidFill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AA68D94-59B8-F740-A7EC-0A6B49546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626" y="7215391"/>
                <a:ext cx="1524278" cy="430887"/>
              </a:xfrm>
              <a:prstGeom prst="rect">
                <a:avLst/>
              </a:prstGeom>
              <a:blipFill>
                <a:blip r:embed="rId7"/>
                <a:stretch>
                  <a:fillRect l="-4959" t="-857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F6D3274-42C2-0247-A3A8-713266D5A171}"/>
              </a:ext>
            </a:extLst>
          </p:cNvPr>
          <p:cNvSpPr txBox="1"/>
          <p:nvPr/>
        </p:nvSpPr>
        <p:spPr>
          <a:xfrm>
            <a:off x="4374909" y="494506"/>
            <a:ext cx="789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LocationModelLinearDependentW</a:t>
            </a:r>
            <a:endParaRPr lang="en-US" sz="3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C2327FC-C4FA-2540-B403-93A0F34C8AFA}"/>
              </a:ext>
            </a:extLst>
          </p:cNvPr>
          <p:cNvCxnSpPr>
            <a:cxnSpLocks/>
            <a:stCxn id="121" idx="0"/>
            <a:endCxn id="23" idx="4"/>
          </p:cNvCxnSpPr>
          <p:nvPr/>
        </p:nvCxnSpPr>
        <p:spPr>
          <a:xfrm flipV="1">
            <a:off x="7092601" y="8712109"/>
            <a:ext cx="0" cy="355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1914E620-AB7A-BF41-BF01-83960B40BC9B}"/>
              </a:ext>
            </a:extLst>
          </p:cNvPr>
          <p:cNvSpPr>
            <a:spLocks noChangeAspect="1"/>
          </p:cNvSpPr>
          <p:nvPr/>
        </p:nvSpPr>
        <p:spPr>
          <a:xfrm>
            <a:off x="9358666" y="8151054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1695661-D165-EE47-B137-79B2390E19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4779" y="8231302"/>
                <a:ext cx="490902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1695661-D165-EE47-B137-79B2390E1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779" y="8231302"/>
                <a:ext cx="490902" cy="2992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A013147-FEE3-F44C-BD3A-B208B8C40DA9}"/>
              </a:ext>
            </a:extLst>
          </p:cNvPr>
          <p:cNvCxnSpPr>
            <a:cxnSpLocks noChangeAspect="1"/>
            <a:stCxn id="194" idx="1"/>
            <a:endCxn id="10" idx="5"/>
          </p:cNvCxnSpPr>
          <p:nvPr/>
        </p:nvCxnSpPr>
        <p:spPr>
          <a:xfrm flipH="1" flipV="1">
            <a:off x="8924050" y="7807026"/>
            <a:ext cx="513286" cy="422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236C27A1-3721-E44A-B1BC-68937BFED347}"/>
              </a:ext>
            </a:extLst>
          </p:cNvPr>
          <p:cNvSpPr>
            <a:spLocks noChangeAspect="1"/>
          </p:cNvSpPr>
          <p:nvPr/>
        </p:nvSpPr>
        <p:spPr>
          <a:xfrm>
            <a:off x="9852095" y="6763247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E05B2DC-846D-CB49-8184-B0D17BD2230B}"/>
              </a:ext>
            </a:extLst>
          </p:cNvPr>
          <p:cNvCxnSpPr>
            <a:cxnSpLocks noChangeAspect="1"/>
            <a:stCxn id="215" idx="1"/>
            <a:endCxn id="211" idx="6"/>
          </p:cNvCxnSpPr>
          <p:nvPr/>
        </p:nvCxnSpPr>
        <p:spPr>
          <a:xfrm flipH="1">
            <a:off x="10389287" y="6848644"/>
            <a:ext cx="590864" cy="183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4F1A6C1-D2D7-5044-8FD8-99890614A3B8}"/>
              </a:ext>
            </a:extLst>
          </p:cNvPr>
          <p:cNvCxnSpPr>
            <a:cxnSpLocks noChangeAspect="1"/>
            <a:endCxn id="211" idx="7"/>
          </p:cNvCxnSpPr>
          <p:nvPr/>
        </p:nvCxnSpPr>
        <p:spPr>
          <a:xfrm flipH="1">
            <a:off x="10310617" y="6504842"/>
            <a:ext cx="693153" cy="337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0CF769DC-D38B-B149-98C7-EAAC9E80C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80151" y="6713318"/>
                <a:ext cx="275668" cy="2706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800" baseline="30000" dirty="0"/>
              </a:p>
            </p:txBody>
          </p:sp>
        </mc:Choice>
        <mc:Fallback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0CF769DC-D38B-B149-98C7-EAAC9E80C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51" y="6713318"/>
                <a:ext cx="275668" cy="270652"/>
              </a:xfrm>
              <a:prstGeom prst="rect">
                <a:avLst/>
              </a:prstGeom>
              <a:blipFill>
                <a:blip r:embed="rId9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TextBox 220">
            <a:extLst>
              <a:ext uri="{FF2B5EF4-FFF2-40B4-BE49-F238E27FC236}">
                <a16:creationId xmlns:a16="http://schemas.microsoft.com/office/drawing/2014/main" id="{4FCC0396-4CB4-0842-A109-2210AA0743CA}"/>
              </a:ext>
            </a:extLst>
          </p:cNvPr>
          <p:cNvSpPr txBox="1">
            <a:spLocks noChangeAspect="1"/>
          </p:cNvSpPr>
          <p:nvPr/>
        </p:nvSpPr>
        <p:spPr>
          <a:xfrm>
            <a:off x="11455331" y="6315027"/>
            <a:ext cx="1635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Cells per location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D6C91935-3F03-BB4A-99BE-7789F9CE0C53}"/>
              </a:ext>
            </a:extLst>
          </p:cNvPr>
          <p:cNvSpPr>
            <a:spLocks noChangeAspect="1"/>
          </p:cNvSpPr>
          <p:nvPr/>
        </p:nvSpPr>
        <p:spPr>
          <a:xfrm>
            <a:off x="10105126" y="7424914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02B4579A-C54A-B141-8C30-D3E584F581E0}"/>
              </a:ext>
            </a:extLst>
          </p:cNvPr>
          <p:cNvCxnSpPr>
            <a:cxnSpLocks noChangeAspect="1"/>
            <a:stCxn id="262" idx="1"/>
            <a:endCxn id="223" idx="7"/>
          </p:cNvCxnSpPr>
          <p:nvPr/>
        </p:nvCxnSpPr>
        <p:spPr>
          <a:xfrm flipH="1">
            <a:off x="10563648" y="7486616"/>
            <a:ext cx="416503" cy="16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BE797AD2-A23B-1343-97B6-71DAA9CDCCC4}"/>
              </a:ext>
            </a:extLst>
          </p:cNvPr>
          <p:cNvSpPr txBox="1">
            <a:spLocks noChangeAspect="1"/>
          </p:cNvSpPr>
          <p:nvPr/>
        </p:nvSpPr>
        <p:spPr>
          <a:xfrm>
            <a:off x="11455331" y="7064945"/>
            <a:ext cx="2272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Cell type groups r per location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1EDA0B40-0195-E240-87C7-52051B74BD6F}"/>
              </a:ext>
            </a:extLst>
          </p:cNvPr>
          <p:cNvCxnSpPr>
            <a:cxnSpLocks/>
            <a:stCxn id="248" idx="1"/>
            <a:endCxn id="194" idx="5"/>
          </p:cNvCxnSpPr>
          <p:nvPr/>
        </p:nvCxnSpPr>
        <p:spPr>
          <a:xfrm flipH="1" flipV="1">
            <a:off x="9817188" y="8609576"/>
            <a:ext cx="1122764" cy="66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BABCD529-5E4B-624E-9E86-2309C2157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39952" y="9139048"/>
                <a:ext cx="333439" cy="2769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BABCD529-5E4B-624E-9E86-2309C2157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952" y="9139048"/>
                <a:ext cx="333439" cy="276999"/>
              </a:xfrm>
              <a:prstGeom prst="rect">
                <a:avLst/>
              </a:prstGeom>
              <a:blipFill>
                <a:blip r:embed="rId10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C800A8E8-AA4A-A54C-B82B-73F5C9672C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161780" y="7529417"/>
                <a:ext cx="4377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C800A8E8-AA4A-A54C-B82B-73F5C9672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1780" y="7529417"/>
                <a:ext cx="437779" cy="276999"/>
              </a:xfrm>
              <a:prstGeom prst="rect">
                <a:avLst/>
              </a:prstGeom>
              <a:blipFill>
                <a:blip r:embed="rId11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73762C47-6F24-BC4D-9101-151149A7A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80151" y="7344397"/>
                <a:ext cx="275668" cy="28443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73762C47-6F24-BC4D-9101-151149A7A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51" y="7344397"/>
                <a:ext cx="275668" cy="284437"/>
              </a:xfrm>
              <a:prstGeom prst="rect">
                <a:avLst/>
              </a:prstGeom>
              <a:blipFill>
                <a:blip r:embed="rId12"/>
                <a:stretch>
                  <a:fillRect l="-4545" t="-16667" r="-4545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DFE6F1F-61B5-794E-8EDD-43DAD45C69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43912" y="8307426"/>
                <a:ext cx="275668" cy="2769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DFE6F1F-61B5-794E-8EDD-43DAD45C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12" y="8307426"/>
                <a:ext cx="275668" cy="276999"/>
              </a:xfrm>
              <a:prstGeom prst="rect">
                <a:avLst/>
              </a:prstGeom>
              <a:blipFill>
                <a:blip r:embed="rId13"/>
                <a:stretch>
                  <a:fillRect l="-4545" r="-454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276B6E08-BC27-5442-A3F8-75AB2F66C916}"/>
              </a:ext>
            </a:extLst>
          </p:cNvPr>
          <p:cNvCxnSpPr>
            <a:cxnSpLocks/>
            <a:stCxn id="270" idx="1"/>
            <a:endCxn id="194" idx="6"/>
          </p:cNvCxnSpPr>
          <p:nvPr/>
        </p:nvCxnSpPr>
        <p:spPr>
          <a:xfrm flipH="1" flipV="1">
            <a:off x="9895858" y="8419650"/>
            <a:ext cx="1048054" cy="26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538036B-1B8D-4E4F-9202-101B71EB476C}"/>
              </a:ext>
            </a:extLst>
          </p:cNvPr>
          <p:cNvCxnSpPr>
            <a:cxnSpLocks/>
            <a:stCxn id="211" idx="3"/>
            <a:endCxn id="194" idx="0"/>
          </p:cNvCxnSpPr>
          <p:nvPr/>
        </p:nvCxnSpPr>
        <p:spPr>
          <a:xfrm flipH="1">
            <a:off x="9627262" y="7221769"/>
            <a:ext cx="303503" cy="929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C157EA58-A795-344E-AF22-7E7880C605C7}"/>
              </a:ext>
            </a:extLst>
          </p:cNvPr>
          <p:cNvCxnSpPr>
            <a:cxnSpLocks/>
            <a:stCxn id="223" idx="3"/>
            <a:endCxn id="194" idx="7"/>
          </p:cNvCxnSpPr>
          <p:nvPr/>
        </p:nvCxnSpPr>
        <p:spPr>
          <a:xfrm flipH="1">
            <a:off x="9817188" y="7883436"/>
            <a:ext cx="366608" cy="346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7F56EFBB-663E-0747-9173-3A3BFEF2E6DD}"/>
              </a:ext>
            </a:extLst>
          </p:cNvPr>
          <p:cNvSpPr txBox="1">
            <a:spLocks noChangeAspect="1"/>
          </p:cNvSpPr>
          <p:nvPr/>
        </p:nvSpPr>
        <p:spPr>
          <a:xfrm>
            <a:off x="11419092" y="8236461"/>
            <a:ext cx="3342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Number of combinations 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19D32FB3-A9E8-924A-9828-1D937F8CD5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444017" y="8854671"/>
                <a:ext cx="3345852" cy="79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Strength of the co-location prior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19D32FB3-A9E8-924A-9828-1D937F8CD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017" y="8854671"/>
                <a:ext cx="3345852" cy="796500"/>
              </a:xfrm>
              <a:prstGeom prst="rect">
                <a:avLst/>
              </a:prstGeom>
              <a:blipFill>
                <a:blip r:embed="rId14"/>
                <a:stretch>
                  <a:fillRect l="-1887" t="-3125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TextBox 287">
            <a:extLst>
              <a:ext uri="{FF2B5EF4-FFF2-40B4-BE49-F238E27FC236}">
                <a16:creationId xmlns:a16="http://schemas.microsoft.com/office/drawing/2014/main" id="{BA652964-3591-2740-B46E-8E27BB01724B}"/>
              </a:ext>
            </a:extLst>
          </p:cNvPr>
          <p:cNvSpPr txBox="1">
            <a:spLocks noChangeAspect="1"/>
          </p:cNvSpPr>
          <p:nvPr/>
        </p:nvSpPr>
        <p:spPr>
          <a:xfrm>
            <a:off x="3449072" y="8984123"/>
            <a:ext cx="2640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Number of cell types per group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1EFD2AA3-7CAA-EC49-AC6A-AA4A85819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30800" y="7725584"/>
                <a:ext cx="275668" cy="2769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1EFD2AA3-7CAA-EC49-AC6A-AA4A85819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800" y="7725584"/>
                <a:ext cx="275668" cy="276999"/>
              </a:xfrm>
              <a:prstGeom prst="rect">
                <a:avLst/>
              </a:prstGeom>
              <a:blipFill>
                <a:blip r:embed="rId15"/>
                <a:stretch>
                  <a:fillRect l="-43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015DFBF2-9934-6D41-BE3F-6B556BDEB52A}"/>
              </a:ext>
            </a:extLst>
          </p:cNvPr>
          <p:cNvCxnSpPr>
            <a:cxnSpLocks/>
            <a:stCxn id="304" idx="3"/>
            <a:endCxn id="23" idx="1"/>
          </p:cNvCxnSpPr>
          <p:nvPr/>
        </p:nvCxnSpPr>
        <p:spPr>
          <a:xfrm>
            <a:off x="6206468" y="7864084"/>
            <a:ext cx="696207" cy="389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E1E18EED-8FE2-EC44-93C0-D6D5845A448E}"/>
              </a:ext>
            </a:extLst>
          </p:cNvPr>
          <p:cNvSpPr txBox="1">
            <a:spLocks noChangeAspect="1"/>
          </p:cNvSpPr>
          <p:nvPr/>
        </p:nvSpPr>
        <p:spPr>
          <a:xfrm>
            <a:off x="3980860" y="7479364"/>
            <a:ext cx="2003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Number of</a:t>
            </a:r>
          </a:p>
          <a:p>
            <a:r>
              <a:rPr lang="en-US" sz="2200" dirty="0"/>
              <a:t>combinations 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997DF8-4D38-B94A-B0C7-7E00F7C39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869593" y="6854202"/>
                <a:ext cx="4909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997DF8-4D38-B94A-B0C7-7E00F7C39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593" y="6854202"/>
                <a:ext cx="490902" cy="276999"/>
              </a:xfrm>
              <a:prstGeom prst="rect">
                <a:avLst/>
              </a:prstGeom>
              <a:blipFill>
                <a:blip r:embed="rId1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A1C09-2498-8B49-8089-D91849142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65170" y="6354665"/>
                <a:ext cx="305631" cy="28443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A1C09-2498-8B49-8089-D91849142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170" y="6354665"/>
                <a:ext cx="305631" cy="284437"/>
              </a:xfrm>
              <a:prstGeom prst="rect">
                <a:avLst/>
              </a:prstGeom>
              <a:blipFill>
                <a:blip r:embed="rId17"/>
                <a:stretch>
                  <a:fillRect t="-16667" r="-4000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A96F87D-F49E-B546-8166-DD440B1CC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62336" y="9186359"/>
                <a:ext cx="552431" cy="286425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̂"/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A96F87D-F49E-B546-8166-DD440B1CC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336" y="9186359"/>
                <a:ext cx="552431" cy="286425"/>
              </a:xfrm>
              <a:prstGeom prst="rect">
                <a:avLst/>
              </a:prstGeom>
              <a:blipFill>
                <a:blip r:embed="rId18"/>
                <a:stretch>
                  <a:fillRect t="-1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D9070765-2332-B748-90E4-A7FAE4E111CC}"/>
              </a:ext>
            </a:extLst>
          </p:cNvPr>
          <p:cNvGrpSpPr/>
          <p:nvPr/>
        </p:nvGrpSpPr>
        <p:grpSpPr>
          <a:xfrm>
            <a:off x="5283304" y="12646661"/>
            <a:ext cx="7205563" cy="769441"/>
            <a:chOff x="3928368" y="11154560"/>
            <a:chExt cx="7205563" cy="76944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B0F8024-5899-DC43-BD81-B1EA3A143E42}"/>
                </a:ext>
              </a:extLst>
            </p:cNvPr>
            <p:cNvGrpSpPr/>
            <p:nvPr/>
          </p:nvGrpSpPr>
          <p:grpSpPr>
            <a:xfrm>
              <a:off x="3928368" y="11306798"/>
              <a:ext cx="2316164" cy="464964"/>
              <a:chOff x="5683032" y="11279852"/>
              <a:chExt cx="2316164" cy="464964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3382757-DC27-D642-955C-3C89D02BB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3032" y="11279852"/>
                <a:ext cx="464964" cy="464964"/>
              </a:xfrm>
              <a:prstGeom prst="ellipse">
                <a:avLst/>
              </a:prstGeom>
              <a:solidFill>
                <a:schemeClr val="bg2">
                  <a:lumMod val="50000"/>
                  <a:alpha val="56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1D1A72D-709C-784B-B537-4DF8303D7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186005" y="11296891"/>
                <a:ext cx="18131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Observed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05322B4-670C-054E-98CF-5B7BFCE784C7}"/>
                </a:ext>
              </a:extLst>
            </p:cNvPr>
            <p:cNvGrpSpPr/>
            <p:nvPr/>
          </p:nvGrpSpPr>
          <p:grpSpPr>
            <a:xfrm>
              <a:off x="5952331" y="11154560"/>
              <a:ext cx="2381828" cy="769441"/>
              <a:chOff x="7706995" y="11113272"/>
              <a:chExt cx="2381828" cy="769441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B720DAB-BBBA-1145-8AB7-FB67B76CA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275632" y="11113272"/>
                <a:ext cx="181319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Unobserved variable</a:t>
                </a: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9BF83545-0987-DA4D-B079-17A8F9678B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6995" y="11227737"/>
                <a:ext cx="538627" cy="538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xmlns="" sd="1219033472">
                      <a:custGeom>
                        <a:avLst/>
                        <a:gdLst>
                          <a:gd name="connsiteX0" fmla="*/ 0 w 636975"/>
                          <a:gd name="connsiteY0" fmla="*/ 318488 h 636975"/>
                          <a:gd name="connsiteX1" fmla="*/ 318488 w 636975"/>
                          <a:gd name="connsiteY1" fmla="*/ 0 h 636975"/>
                          <a:gd name="connsiteX2" fmla="*/ 636976 w 636975"/>
                          <a:gd name="connsiteY2" fmla="*/ 318488 h 636975"/>
                          <a:gd name="connsiteX3" fmla="*/ 318488 w 636975"/>
                          <a:gd name="connsiteY3" fmla="*/ 636976 h 636975"/>
                          <a:gd name="connsiteX4" fmla="*/ 0 w 636975"/>
                          <a:gd name="connsiteY4" fmla="*/ 318488 h 6369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36975" h="636975" extrusionOk="0">
                            <a:moveTo>
                              <a:pt x="0" y="318488"/>
                            </a:moveTo>
                            <a:cubicBezTo>
                              <a:pt x="-44217" y="115318"/>
                              <a:pt x="124534" y="6778"/>
                              <a:pt x="318488" y="0"/>
                            </a:cubicBezTo>
                            <a:cubicBezTo>
                              <a:pt x="536421" y="8850"/>
                              <a:pt x="599021" y="143799"/>
                              <a:pt x="636976" y="318488"/>
                            </a:cubicBezTo>
                            <a:cubicBezTo>
                              <a:pt x="607394" y="523273"/>
                              <a:pt x="487332" y="675955"/>
                              <a:pt x="318488" y="636976"/>
                            </a:cubicBezTo>
                            <a:cubicBezTo>
                              <a:pt x="125128" y="627421"/>
                              <a:pt x="15360" y="501723"/>
                              <a:pt x="0" y="318488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1C21657-2B61-E543-A46A-5E5508559E9B}"/>
                </a:ext>
              </a:extLst>
            </p:cNvPr>
            <p:cNvGrpSpPr/>
            <p:nvPr/>
          </p:nvGrpSpPr>
          <p:grpSpPr>
            <a:xfrm>
              <a:off x="8314531" y="11154560"/>
              <a:ext cx="2819400" cy="769441"/>
              <a:chOff x="8314531" y="11154324"/>
              <a:chExt cx="2819400" cy="769441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E164E21-9FE6-2040-A9B3-77596083CB4A}"/>
                  </a:ext>
                </a:extLst>
              </p:cNvPr>
              <p:cNvGrpSpPr/>
              <p:nvPr/>
            </p:nvGrpSpPr>
            <p:grpSpPr>
              <a:xfrm>
                <a:off x="8314531" y="11162930"/>
                <a:ext cx="899892" cy="752228"/>
                <a:chOff x="8314531" y="11162506"/>
                <a:chExt cx="899892" cy="7522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0" name="TextBox 289">
                      <a:extLst>
                        <a:ext uri="{FF2B5EF4-FFF2-40B4-BE49-F238E27FC236}">
                          <a16:creationId xmlns:a16="http://schemas.microsoft.com/office/drawing/2014/main" id="{5368CDF9-91EF-B941-97A7-E261148F2D7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8314531" y="11570088"/>
                      <a:ext cx="899892" cy="344646"/>
                    </a:xfrm>
                    <a:prstGeom prst="rect">
                      <a:avLst/>
                    </a:prstGeom>
                    <a:solidFill>
                      <a:schemeClr val="bg2">
                        <a:lumMod val="10000"/>
                      </a:schemeClr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𝑁𝑎𝑚𝑒</m:t>
                            </m:r>
                          </m:oMath>
                        </m:oMathPara>
                      </a14:m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0" name="TextBox 289">
                      <a:extLst>
                        <a:ext uri="{FF2B5EF4-FFF2-40B4-BE49-F238E27FC236}">
                          <a16:creationId xmlns:a16="http://schemas.microsoft.com/office/drawing/2014/main" id="{5368CDF9-91EF-B941-97A7-E261148F2D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14531" y="11570088"/>
                      <a:ext cx="899892" cy="344646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r="-1389" b="-3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19299760-10A5-7C42-82CA-854D0BBF158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8314531" y="11162506"/>
                      <a:ext cx="899892" cy="34464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𝑁𝑎𝑚𝑒</m:t>
                            </m:r>
                          </m:oMath>
                        </m:oMathPara>
                      </a14:m>
                      <a:endParaRPr lang="en-US" sz="2200" dirty="0"/>
                    </a:p>
                  </p:txBody>
                </p:sp>
              </mc:Choice>
              <mc:Fallback xmlns="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19299760-10A5-7C42-82CA-854D0BBF15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14531" y="11162506"/>
                      <a:ext cx="899892" cy="344646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r="-1389" b="-3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796C60E-109E-C24C-862C-67349EB5F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253577" y="11154324"/>
                <a:ext cx="188035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Hyper-parameter</a:t>
                </a:r>
              </a:p>
            </p:txBody>
          </p:sp>
        </p:grp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642955D-DCAF-7F40-81FF-4B6B585F6147}"/>
              </a:ext>
            </a:extLst>
          </p:cNvPr>
          <p:cNvCxnSpPr>
            <a:cxnSpLocks/>
            <a:stCxn id="126" idx="3"/>
            <a:endCxn id="121" idx="2"/>
          </p:cNvCxnSpPr>
          <p:nvPr/>
        </p:nvCxnSpPr>
        <p:spPr>
          <a:xfrm>
            <a:off x="6514767" y="9329572"/>
            <a:ext cx="309238" cy="6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5F3EA98-A42C-8C4F-8944-3518CEB8BA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893387" y="9198046"/>
                <a:ext cx="4377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5F3EA98-A42C-8C4F-8944-3518CEB8B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387" y="9198046"/>
                <a:ext cx="437779" cy="276999"/>
              </a:xfrm>
              <a:prstGeom prst="rect">
                <a:avLst/>
              </a:prstGeom>
              <a:blipFill>
                <a:blip r:embed="rId39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Oval 120">
            <a:extLst>
              <a:ext uri="{FF2B5EF4-FFF2-40B4-BE49-F238E27FC236}">
                <a16:creationId xmlns:a16="http://schemas.microsoft.com/office/drawing/2014/main" id="{865A8545-63F3-8C4E-AE3C-3EBC777D13CA}"/>
              </a:ext>
            </a:extLst>
          </p:cNvPr>
          <p:cNvSpPr>
            <a:spLocks noChangeAspect="1"/>
          </p:cNvSpPr>
          <p:nvPr/>
        </p:nvSpPr>
        <p:spPr>
          <a:xfrm>
            <a:off x="6824005" y="9067949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18072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B03462-E690-5E41-8589-378E0CEF0B4B}"/>
              </a:ext>
            </a:extLst>
          </p:cNvPr>
          <p:cNvSpPr>
            <a:spLocks noChangeAspect="1"/>
          </p:cNvSpPr>
          <p:nvPr/>
        </p:nvSpPr>
        <p:spPr>
          <a:xfrm>
            <a:off x="6596695" y="9319907"/>
            <a:ext cx="2804876" cy="1664635"/>
          </a:xfrm>
          <a:prstGeom prst="rect">
            <a:avLst/>
          </a:prstGeom>
          <a:noFill/>
          <a:ln w="25400">
            <a:solidFill>
              <a:srgbClr val="C559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E9FDEA-2683-E041-B09D-0281EC19AC5C}"/>
              </a:ext>
            </a:extLst>
          </p:cNvPr>
          <p:cNvSpPr>
            <a:spLocks noChangeAspect="1"/>
          </p:cNvSpPr>
          <p:nvPr/>
        </p:nvSpPr>
        <p:spPr>
          <a:xfrm>
            <a:off x="8579481" y="8602980"/>
            <a:ext cx="2442325" cy="231634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076756-0204-5C46-9F87-C2DE08DD8842}"/>
              </a:ext>
            </a:extLst>
          </p:cNvPr>
          <p:cNvSpPr>
            <a:spLocks noChangeAspect="1"/>
          </p:cNvSpPr>
          <p:nvPr/>
        </p:nvSpPr>
        <p:spPr>
          <a:xfrm>
            <a:off x="6878164" y="10119108"/>
            <a:ext cx="3442828" cy="18765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325119-74E7-C940-B802-665ACDA51A2B}"/>
              </a:ext>
            </a:extLst>
          </p:cNvPr>
          <p:cNvSpPr>
            <a:spLocks noChangeAspect="1"/>
          </p:cNvSpPr>
          <p:nvPr/>
        </p:nvSpPr>
        <p:spPr>
          <a:xfrm>
            <a:off x="8720716" y="9445417"/>
            <a:ext cx="538627" cy="538627"/>
          </a:xfrm>
          <a:prstGeom prst="ellipse">
            <a:avLst/>
          </a:pr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36975"/>
                      <a:gd name="connsiteY0" fmla="*/ 318488 h 636975"/>
                      <a:gd name="connsiteX1" fmla="*/ 318488 w 636975"/>
                      <a:gd name="connsiteY1" fmla="*/ 0 h 636975"/>
                      <a:gd name="connsiteX2" fmla="*/ 636976 w 636975"/>
                      <a:gd name="connsiteY2" fmla="*/ 318488 h 636975"/>
                      <a:gd name="connsiteX3" fmla="*/ 318488 w 636975"/>
                      <a:gd name="connsiteY3" fmla="*/ 636976 h 636975"/>
                      <a:gd name="connsiteX4" fmla="*/ 0 w 636975"/>
                      <a:gd name="connsiteY4" fmla="*/ 318488 h 636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36975" h="636975" extrusionOk="0">
                        <a:moveTo>
                          <a:pt x="0" y="318488"/>
                        </a:moveTo>
                        <a:cubicBezTo>
                          <a:pt x="-44217" y="115318"/>
                          <a:pt x="124534" y="6778"/>
                          <a:pt x="318488" y="0"/>
                        </a:cubicBezTo>
                        <a:cubicBezTo>
                          <a:pt x="536421" y="8850"/>
                          <a:pt x="599021" y="143799"/>
                          <a:pt x="636976" y="318488"/>
                        </a:cubicBezTo>
                        <a:cubicBezTo>
                          <a:pt x="607394" y="523273"/>
                          <a:pt x="487332" y="675955"/>
                          <a:pt x="318488" y="636976"/>
                        </a:cubicBezTo>
                        <a:cubicBezTo>
                          <a:pt x="125128" y="627421"/>
                          <a:pt x="15360" y="501723"/>
                          <a:pt x="0" y="31848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894E21-091D-E444-8A4D-49D9193F5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775596" y="9554554"/>
                <a:ext cx="481593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894E21-091D-E444-8A4D-49D9193F5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596" y="9554554"/>
                <a:ext cx="481593" cy="299569"/>
              </a:xfrm>
              <a:prstGeom prst="rect">
                <a:avLst/>
              </a:prstGeom>
              <a:blipFill>
                <a:blip r:embed="rId3"/>
                <a:stretch>
                  <a:fillRect r="-2564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98C830-AC5C-8541-BB9F-1C200B06BB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162131" y="11253138"/>
                <a:ext cx="181319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dirty="0">
                          <a:latin typeface="Cambria Math" panose="02040503050406030204" pitchFamily="18" charset="0"/>
                        </a:rPr>
                        <m:t>Co</m:t>
                      </m:r>
                      <m:r>
                        <a:rPr lang="en-US" sz="22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200" dirty="0">
                          <a:latin typeface="Cambria Math" panose="02040503050406030204" pitchFamily="18" charset="0"/>
                        </a:rPr>
                        <m:t>located</m:t>
                      </m:r>
                      <m:r>
                        <a:rPr lang="en-US" sz="2200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dirty="0">
                          <a:latin typeface="Cambria Math" panose="02040503050406030204" pitchFamily="18" charset="0"/>
                        </a:rPr>
                        <m:t>cell</m:t>
                      </m:r>
                      <m:r>
                        <a:rPr lang="en-US" sz="22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dirty="0">
                          <a:latin typeface="Cambria Math" panose="02040503050406030204" pitchFamily="18" charset="0"/>
                        </a:rPr>
                        <m:t>type</m:t>
                      </m:r>
                      <m:r>
                        <a:rPr lang="en-US" sz="22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dirty="0">
                          <a:latin typeface="Cambria Math" panose="02040503050406030204" pitchFamily="18" charset="0"/>
                        </a:rPr>
                        <m:t>group</m:t>
                      </m:r>
                      <m:r>
                        <a:rPr lang="en-US" sz="22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98C830-AC5C-8541-BB9F-1C200B06B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131" y="11253138"/>
                <a:ext cx="1813191" cy="769441"/>
              </a:xfrm>
              <a:prstGeom prst="rect">
                <a:avLst/>
              </a:prstGeom>
              <a:blipFill>
                <a:blip r:embed="rId4"/>
                <a:stretch>
                  <a:fillRect r="-17483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8A6A21-B5AA-7341-98C3-037256EDA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83113" y="8587506"/>
                <a:ext cx="143988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70C0"/>
                    </a:solidFill>
                  </a:rPr>
                  <a:t>Location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8A6A21-B5AA-7341-98C3-037256EDA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113" y="8587506"/>
                <a:ext cx="1439880" cy="430887"/>
              </a:xfrm>
              <a:prstGeom prst="rect">
                <a:avLst/>
              </a:prstGeom>
              <a:blipFill>
                <a:blip r:embed="rId5"/>
                <a:stretch>
                  <a:fillRect l="-5263" t="-857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043A20E2-87F1-B548-80AF-1202A9D15084}"/>
              </a:ext>
            </a:extLst>
          </p:cNvPr>
          <p:cNvSpPr>
            <a:spLocks noChangeAspect="1"/>
          </p:cNvSpPr>
          <p:nvPr/>
        </p:nvSpPr>
        <p:spPr>
          <a:xfrm>
            <a:off x="7080418" y="10273055"/>
            <a:ext cx="537192" cy="537192"/>
          </a:xfrm>
          <a:prstGeom prst="ellipse">
            <a:avLst/>
          </a:prstGeom>
          <a:solidFill>
            <a:schemeClr val="bg1">
              <a:alpha val="56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94A175-939A-2E4F-A51D-5D0C304FEC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080418" y="10371562"/>
                <a:ext cx="564589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94A175-939A-2E4F-A51D-5D0C304FE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418" y="10371562"/>
                <a:ext cx="564589" cy="299569"/>
              </a:xfrm>
              <a:prstGeom prst="rect">
                <a:avLst/>
              </a:prstGeom>
              <a:blipFill>
                <a:blip r:embed="rId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C53C7D-B381-364A-AA63-7F643965F9C6}"/>
              </a:ext>
            </a:extLst>
          </p:cNvPr>
          <p:cNvCxnSpPr>
            <a:cxnSpLocks noChangeAspect="1"/>
            <a:stCxn id="23" idx="7"/>
            <a:endCxn id="10" idx="3"/>
          </p:cNvCxnSpPr>
          <p:nvPr/>
        </p:nvCxnSpPr>
        <p:spPr>
          <a:xfrm flipV="1">
            <a:off x="7538940" y="9905164"/>
            <a:ext cx="1260656" cy="446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AA68D94-59B8-F740-A7EC-0A6B49546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608039" y="9313529"/>
                <a:ext cx="152427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C6580F"/>
                    </a:solidFill>
                  </a:rPr>
                  <a:t>Cell type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6580F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200" dirty="0">
                  <a:solidFill>
                    <a:srgbClr val="C6580F"/>
                  </a:solidFill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AA68D94-59B8-F740-A7EC-0A6B49546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039" y="9313529"/>
                <a:ext cx="1524278" cy="430887"/>
              </a:xfrm>
              <a:prstGeom prst="rect">
                <a:avLst/>
              </a:prstGeom>
              <a:blipFill>
                <a:blip r:embed="rId7"/>
                <a:stretch>
                  <a:fillRect l="-4132" t="-571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F6D3274-42C2-0247-A3A8-713266D5A171}"/>
              </a:ext>
            </a:extLst>
          </p:cNvPr>
          <p:cNvSpPr txBox="1"/>
          <p:nvPr/>
        </p:nvSpPr>
        <p:spPr>
          <a:xfrm>
            <a:off x="3124149" y="2127674"/>
            <a:ext cx="789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A. mRNA counts model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C2327FC-C4FA-2540-B403-93A0F34C8AFA}"/>
              </a:ext>
            </a:extLst>
          </p:cNvPr>
          <p:cNvCxnSpPr>
            <a:cxnSpLocks/>
            <a:stCxn id="121" idx="0"/>
            <a:endCxn id="23" idx="4"/>
          </p:cNvCxnSpPr>
          <p:nvPr/>
        </p:nvCxnSpPr>
        <p:spPr>
          <a:xfrm flipV="1">
            <a:off x="7349014" y="10810247"/>
            <a:ext cx="0" cy="355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1914E620-AB7A-BF41-BF01-83960B40BC9B}"/>
              </a:ext>
            </a:extLst>
          </p:cNvPr>
          <p:cNvSpPr>
            <a:spLocks noChangeAspect="1"/>
          </p:cNvSpPr>
          <p:nvPr/>
        </p:nvSpPr>
        <p:spPr>
          <a:xfrm>
            <a:off x="9615079" y="10249192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1695661-D165-EE47-B137-79B2390E19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651192" y="10329440"/>
                <a:ext cx="490902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1695661-D165-EE47-B137-79B2390E1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192" y="10329440"/>
                <a:ext cx="490902" cy="2992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A013147-FEE3-F44C-BD3A-B208B8C40DA9}"/>
              </a:ext>
            </a:extLst>
          </p:cNvPr>
          <p:cNvCxnSpPr>
            <a:cxnSpLocks noChangeAspect="1"/>
            <a:stCxn id="194" idx="1"/>
            <a:endCxn id="10" idx="5"/>
          </p:cNvCxnSpPr>
          <p:nvPr/>
        </p:nvCxnSpPr>
        <p:spPr>
          <a:xfrm flipH="1" flipV="1">
            <a:off x="9180463" y="9905164"/>
            <a:ext cx="513286" cy="422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236C27A1-3721-E44A-B1BC-68937BFED347}"/>
              </a:ext>
            </a:extLst>
          </p:cNvPr>
          <p:cNvSpPr>
            <a:spLocks noChangeAspect="1"/>
          </p:cNvSpPr>
          <p:nvPr/>
        </p:nvSpPr>
        <p:spPr>
          <a:xfrm>
            <a:off x="10108508" y="8861385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E05B2DC-846D-CB49-8184-B0D17BD2230B}"/>
              </a:ext>
            </a:extLst>
          </p:cNvPr>
          <p:cNvCxnSpPr>
            <a:cxnSpLocks noChangeAspect="1"/>
            <a:stCxn id="215" idx="1"/>
            <a:endCxn id="211" idx="6"/>
          </p:cNvCxnSpPr>
          <p:nvPr/>
        </p:nvCxnSpPr>
        <p:spPr>
          <a:xfrm flipH="1">
            <a:off x="10645700" y="8946782"/>
            <a:ext cx="590864" cy="183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4F1A6C1-D2D7-5044-8FD8-99890614A3B8}"/>
              </a:ext>
            </a:extLst>
          </p:cNvPr>
          <p:cNvCxnSpPr>
            <a:cxnSpLocks noChangeAspect="1"/>
            <a:endCxn id="211" idx="7"/>
          </p:cNvCxnSpPr>
          <p:nvPr/>
        </p:nvCxnSpPr>
        <p:spPr>
          <a:xfrm flipH="1">
            <a:off x="10567030" y="8602980"/>
            <a:ext cx="693153" cy="337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0CF769DC-D38B-B149-98C7-EAAC9E80C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236564" y="8811456"/>
                <a:ext cx="275668" cy="2706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800" baseline="30000" dirty="0"/>
              </a:p>
            </p:txBody>
          </p:sp>
        </mc:Choice>
        <mc:Fallback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0CF769DC-D38B-B149-98C7-EAAC9E80C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564" y="8811456"/>
                <a:ext cx="275668" cy="270652"/>
              </a:xfrm>
              <a:prstGeom prst="rect">
                <a:avLst/>
              </a:prstGeom>
              <a:blipFill>
                <a:blip r:embed="rId9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TextBox 220">
            <a:extLst>
              <a:ext uri="{FF2B5EF4-FFF2-40B4-BE49-F238E27FC236}">
                <a16:creationId xmlns:a16="http://schemas.microsoft.com/office/drawing/2014/main" id="{4FCC0396-4CB4-0842-A109-2210AA0743CA}"/>
              </a:ext>
            </a:extLst>
          </p:cNvPr>
          <p:cNvSpPr txBox="1">
            <a:spLocks noChangeAspect="1"/>
          </p:cNvSpPr>
          <p:nvPr/>
        </p:nvSpPr>
        <p:spPr>
          <a:xfrm>
            <a:off x="11711744" y="8413165"/>
            <a:ext cx="1635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Cells per location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D6C91935-3F03-BB4A-99BE-7789F9CE0C53}"/>
              </a:ext>
            </a:extLst>
          </p:cNvPr>
          <p:cNvSpPr>
            <a:spLocks noChangeAspect="1"/>
          </p:cNvSpPr>
          <p:nvPr/>
        </p:nvSpPr>
        <p:spPr>
          <a:xfrm>
            <a:off x="10361539" y="9523052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02B4579A-C54A-B141-8C30-D3E584F581E0}"/>
              </a:ext>
            </a:extLst>
          </p:cNvPr>
          <p:cNvCxnSpPr>
            <a:cxnSpLocks noChangeAspect="1"/>
            <a:stCxn id="262" idx="1"/>
            <a:endCxn id="223" idx="7"/>
          </p:cNvCxnSpPr>
          <p:nvPr/>
        </p:nvCxnSpPr>
        <p:spPr>
          <a:xfrm flipH="1">
            <a:off x="10820061" y="9584754"/>
            <a:ext cx="416503" cy="16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BE797AD2-A23B-1343-97B6-71DAA9CDCCC4}"/>
              </a:ext>
            </a:extLst>
          </p:cNvPr>
          <p:cNvSpPr txBox="1">
            <a:spLocks noChangeAspect="1"/>
          </p:cNvSpPr>
          <p:nvPr/>
        </p:nvSpPr>
        <p:spPr>
          <a:xfrm>
            <a:off x="11711744" y="9163083"/>
            <a:ext cx="2272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Cell type groups r per location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1EDA0B40-0195-E240-87C7-52051B74BD6F}"/>
              </a:ext>
            </a:extLst>
          </p:cNvPr>
          <p:cNvCxnSpPr>
            <a:cxnSpLocks/>
            <a:stCxn id="248" idx="1"/>
            <a:endCxn id="194" idx="5"/>
          </p:cNvCxnSpPr>
          <p:nvPr/>
        </p:nvCxnSpPr>
        <p:spPr>
          <a:xfrm flipH="1" flipV="1">
            <a:off x="10073601" y="10707714"/>
            <a:ext cx="1122764" cy="66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BABCD529-5E4B-624E-9E86-2309C2157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196365" y="11237186"/>
                <a:ext cx="333439" cy="2769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BABCD529-5E4B-624E-9E86-2309C2157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365" y="11237186"/>
                <a:ext cx="333439" cy="276999"/>
              </a:xfrm>
              <a:prstGeom prst="rect">
                <a:avLst/>
              </a:prstGeom>
              <a:blipFill>
                <a:blip r:embed="rId10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C800A8E8-AA4A-A54C-B82B-73F5C9672C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418193" y="9627555"/>
                <a:ext cx="4377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C800A8E8-AA4A-A54C-B82B-73F5C9672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193" y="9627555"/>
                <a:ext cx="437779" cy="276999"/>
              </a:xfrm>
              <a:prstGeom prst="rect">
                <a:avLst/>
              </a:prstGeom>
              <a:blipFill>
                <a:blip r:embed="rId11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73762C47-6F24-BC4D-9101-151149A7A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236564" y="9442535"/>
                <a:ext cx="275668" cy="28443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73762C47-6F24-BC4D-9101-151149A7A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564" y="9442535"/>
                <a:ext cx="275668" cy="284437"/>
              </a:xfrm>
              <a:prstGeom prst="rect">
                <a:avLst/>
              </a:prstGeom>
              <a:blipFill>
                <a:blip r:embed="rId12"/>
                <a:stretch>
                  <a:fillRect l="-4545" t="-27273" r="-454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DFE6F1F-61B5-794E-8EDD-43DAD45C69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200325" y="10405564"/>
                <a:ext cx="275668" cy="2769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DFE6F1F-61B5-794E-8EDD-43DAD45C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325" y="10405564"/>
                <a:ext cx="275668" cy="276999"/>
              </a:xfrm>
              <a:prstGeom prst="rect">
                <a:avLst/>
              </a:prstGeom>
              <a:blipFill>
                <a:blip r:embed="rId13"/>
                <a:stretch>
                  <a:fillRect l="-43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276B6E08-BC27-5442-A3F8-75AB2F66C916}"/>
              </a:ext>
            </a:extLst>
          </p:cNvPr>
          <p:cNvCxnSpPr>
            <a:cxnSpLocks/>
            <a:stCxn id="270" idx="1"/>
            <a:endCxn id="194" idx="6"/>
          </p:cNvCxnSpPr>
          <p:nvPr/>
        </p:nvCxnSpPr>
        <p:spPr>
          <a:xfrm flipH="1" flipV="1">
            <a:off x="10152271" y="10517788"/>
            <a:ext cx="1048054" cy="26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538036B-1B8D-4E4F-9202-101B71EB476C}"/>
              </a:ext>
            </a:extLst>
          </p:cNvPr>
          <p:cNvCxnSpPr>
            <a:cxnSpLocks/>
            <a:stCxn id="211" idx="3"/>
            <a:endCxn id="194" idx="0"/>
          </p:cNvCxnSpPr>
          <p:nvPr/>
        </p:nvCxnSpPr>
        <p:spPr>
          <a:xfrm flipH="1">
            <a:off x="9883675" y="9319907"/>
            <a:ext cx="303503" cy="929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C157EA58-A795-344E-AF22-7E7880C605C7}"/>
              </a:ext>
            </a:extLst>
          </p:cNvPr>
          <p:cNvCxnSpPr>
            <a:cxnSpLocks/>
            <a:stCxn id="223" idx="3"/>
            <a:endCxn id="194" idx="7"/>
          </p:cNvCxnSpPr>
          <p:nvPr/>
        </p:nvCxnSpPr>
        <p:spPr>
          <a:xfrm flipH="1">
            <a:off x="10073601" y="9981574"/>
            <a:ext cx="366608" cy="346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7F56EFBB-663E-0747-9173-3A3BFEF2E6DD}"/>
              </a:ext>
            </a:extLst>
          </p:cNvPr>
          <p:cNvSpPr txBox="1">
            <a:spLocks noChangeAspect="1"/>
          </p:cNvSpPr>
          <p:nvPr/>
        </p:nvSpPr>
        <p:spPr>
          <a:xfrm>
            <a:off x="11675505" y="10334599"/>
            <a:ext cx="3342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Number of combinations 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19D32FB3-A9E8-924A-9828-1D937F8CD5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700430" y="10952809"/>
                <a:ext cx="3345852" cy="79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Strength of the co-location prior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19D32FB3-A9E8-924A-9828-1D937F8CD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0430" y="10952809"/>
                <a:ext cx="3345852" cy="796500"/>
              </a:xfrm>
              <a:prstGeom prst="rect">
                <a:avLst/>
              </a:prstGeom>
              <a:blipFill>
                <a:blip r:embed="rId14"/>
                <a:stretch>
                  <a:fillRect l="-1887" t="-3125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TextBox 287">
            <a:extLst>
              <a:ext uri="{FF2B5EF4-FFF2-40B4-BE49-F238E27FC236}">
                <a16:creationId xmlns:a16="http://schemas.microsoft.com/office/drawing/2014/main" id="{BA652964-3591-2740-B46E-8E27BB01724B}"/>
              </a:ext>
            </a:extLst>
          </p:cNvPr>
          <p:cNvSpPr txBox="1">
            <a:spLocks noChangeAspect="1"/>
          </p:cNvSpPr>
          <p:nvPr/>
        </p:nvSpPr>
        <p:spPr>
          <a:xfrm>
            <a:off x="3705485" y="11082261"/>
            <a:ext cx="2640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Number of cell types per group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1EFD2AA3-7CAA-EC49-AC6A-AA4A85819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187213" y="9823722"/>
                <a:ext cx="275668" cy="2769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1EFD2AA3-7CAA-EC49-AC6A-AA4A85819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213" y="9823722"/>
                <a:ext cx="275668" cy="276999"/>
              </a:xfrm>
              <a:prstGeom prst="rect">
                <a:avLst/>
              </a:prstGeom>
              <a:blipFill>
                <a:blip r:embed="rId15"/>
                <a:stretch>
                  <a:fillRect l="-4348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015DFBF2-9934-6D41-BE3F-6B556BDEB52A}"/>
              </a:ext>
            </a:extLst>
          </p:cNvPr>
          <p:cNvCxnSpPr>
            <a:cxnSpLocks/>
            <a:stCxn id="304" idx="3"/>
            <a:endCxn id="23" idx="1"/>
          </p:cNvCxnSpPr>
          <p:nvPr/>
        </p:nvCxnSpPr>
        <p:spPr>
          <a:xfrm>
            <a:off x="6462881" y="9962222"/>
            <a:ext cx="696207" cy="389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E1E18EED-8FE2-EC44-93C0-D6D5845A448E}"/>
              </a:ext>
            </a:extLst>
          </p:cNvPr>
          <p:cNvSpPr txBox="1">
            <a:spLocks noChangeAspect="1"/>
          </p:cNvSpPr>
          <p:nvPr/>
        </p:nvSpPr>
        <p:spPr>
          <a:xfrm>
            <a:off x="4237273" y="9577502"/>
            <a:ext cx="2003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Number of</a:t>
            </a:r>
          </a:p>
          <a:p>
            <a:r>
              <a:rPr lang="en-US" sz="2200" dirty="0"/>
              <a:t>combinations 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997DF8-4D38-B94A-B0C7-7E00F7C39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126006" y="8952340"/>
                <a:ext cx="4909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997DF8-4D38-B94A-B0C7-7E00F7C39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6006" y="8952340"/>
                <a:ext cx="490902" cy="276999"/>
              </a:xfrm>
              <a:prstGeom prst="rect">
                <a:avLst/>
              </a:prstGeom>
              <a:blipFill>
                <a:blip r:embed="rId1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A1C09-2498-8B49-8089-D91849142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221583" y="8452803"/>
                <a:ext cx="305631" cy="28443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A1C09-2498-8B49-8089-D91849142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1583" y="8452803"/>
                <a:ext cx="305631" cy="284437"/>
              </a:xfrm>
              <a:prstGeom prst="rect">
                <a:avLst/>
              </a:prstGeom>
              <a:blipFill>
                <a:blip r:embed="rId17"/>
                <a:stretch>
                  <a:fillRect l="-4000" t="-2173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A96F87D-F49E-B546-8166-DD440B1CC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218749" y="11284497"/>
                <a:ext cx="552431" cy="286425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̂"/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A96F87D-F49E-B546-8166-DD440B1CC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749" y="11284497"/>
                <a:ext cx="552431" cy="286425"/>
              </a:xfrm>
              <a:prstGeom prst="rect">
                <a:avLst/>
              </a:prstGeom>
              <a:blipFill>
                <a:blip r:embed="rId18"/>
                <a:stretch>
                  <a:fillRect t="-2173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D9070765-2332-B748-90E4-A7FAE4E111CC}"/>
              </a:ext>
            </a:extLst>
          </p:cNvPr>
          <p:cNvGrpSpPr/>
          <p:nvPr/>
        </p:nvGrpSpPr>
        <p:grpSpPr>
          <a:xfrm>
            <a:off x="5283304" y="12646661"/>
            <a:ext cx="7205563" cy="769441"/>
            <a:chOff x="3928368" y="11154560"/>
            <a:chExt cx="7205563" cy="76944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B0F8024-5899-DC43-BD81-B1EA3A143E42}"/>
                </a:ext>
              </a:extLst>
            </p:cNvPr>
            <p:cNvGrpSpPr/>
            <p:nvPr/>
          </p:nvGrpSpPr>
          <p:grpSpPr>
            <a:xfrm>
              <a:off x="3928368" y="11306798"/>
              <a:ext cx="2316164" cy="464964"/>
              <a:chOff x="5683032" y="11279852"/>
              <a:chExt cx="2316164" cy="464964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3382757-DC27-D642-955C-3C89D02BB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3032" y="11279852"/>
                <a:ext cx="464964" cy="464964"/>
              </a:xfrm>
              <a:prstGeom prst="ellipse">
                <a:avLst/>
              </a:prstGeom>
              <a:solidFill>
                <a:schemeClr val="bg2">
                  <a:lumMod val="50000"/>
                  <a:alpha val="56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1D1A72D-709C-784B-B537-4DF8303D7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186005" y="11296891"/>
                <a:ext cx="18131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Observed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05322B4-670C-054E-98CF-5B7BFCE784C7}"/>
                </a:ext>
              </a:extLst>
            </p:cNvPr>
            <p:cNvGrpSpPr/>
            <p:nvPr/>
          </p:nvGrpSpPr>
          <p:grpSpPr>
            <a:xfrm>
              <a:off x="5952331" y="11154560"/>
              <a:ext cx="2381828" cy="769441"/>
              <a:chOff x="7706995" y="11113272"/>
              <a:chExt cx="2381828" cy="769441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B720DAB-BBBA-1145-8AB7-FB67B76CA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275632" y="11113272"/>
                <a:ext cx="181319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Unobserved variable</a:t>
                </a: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9BF83545-0987-DA4D-B079-17A8F9678B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6995" y="11227737"/>
                <a:ext cx="538627" cy="538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xmlns="" sd="1219033472">
                      <a:custGeom>
                        <a:avLst/>
                        <a:gdLst>
                          <a:gd name="connsiteX0" fmla="*/ 0 w 636975"/>
                          <a:gd name="connsiteY0" fmla="*/ 318488 h 636975"/>
                          <a:gd name="connsiteX1" fmla="*/ 318488 w 636975"/>
                          <a:gd name="connsiteY1" fmla="*/ 0 h 636975"/>
                          <a:gd name="connsiteX2" fmla="*/ 636976 w 636975"/>
                          <a:gd name="connsiteY2" fmla="*/ 318488 h 636975"/>
                          <a:gd name="connsiteX3" fmla="*/ 318488 w 636975"/>
                          <a:gd name="connsiteY3" fmla="*/ 636976 h 636975"/>
                          <a:gd name="connsiteX4" fmla="*/ 0 w 636975"/>
                          <a:gd name="connsiteY4" fmla="*/ 318488 h 6369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36975" h="636975" extrusionOk="0">
                            <a:moveTo>
                              <a:pt x="0" y="318488"/>
                            </a:moveTo>
                            <a:cubicBezTo>
                              <a:pt x="-44217" y="115318"/>
                              <a:pt x="124534" y="6778"/>
                              <a:pt x="318488" y="0"/>
                            </a:cubicBezTo>
                            <a:cubicBezTo>
                              <a:pt x="536421" y="8850"/>
                              <a:pt x="599021" y="143799"/>
                              <a:pt x="636976" y="318488"/>
                            </a:cubicBezTo>
                            <a:cubicBezTo>
                              <a:pt x="607394" y="523273"/>
                              <a:pt x="487332" y="675955"/>
                              <a:pt x="318488" y="636976"/>
                            </a:cubicBezTo>
                            <a:cubicBezTo>
                              <a:pt x="125128" y="627421"/>
                              <a:pt x="15360" y="501723"/>
                              <a:pt x="0" y="318488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1C21657-2B61-E543-A46A-5E5508559E9B}"/>
                </a:ext>
              </a:extLst>
            </p:cNvPr>
            <p:cNvGrpSpPr/>
            <p:nvPr/>
          </p:nvGrpSpPr>
          <p:grpSpPr>
            <a:xfrm>
              <a:off x="8314531" y="11154560"/>
              <a:ext cx="2819400" cy="769441"/>
              <a:chOff x="8314531" y="11154324"/>
              <a:chExt cx="2819400" cy="769441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E164E21-9FE6-2040-A9B3-77596083CB4A}"/>
                  </a:ext>
                </a:extLst>
              </p:cNvPr>
              <p:cNvGrpSpPr/>
              <p:nvPr/>
            </p:nvGrpSpPr>
            <p:grpSpPr>
              <a:xfrm>
                <a:off x="8314531" y="11162930"/>
                <a:ext cx="899892" cy="752228"/>
                <a:chOff x="8314531" y="11162506"/>
                <a:chExt cx="899892" cy="7522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0" name="TextBox 289">
                      <a:extLst>
                        <a:ext uri="{FF2B5EF4-FFF2-40B4-BE49-F238E27FC236}">
                          <a16:creationId xmlns:a16="http://schemas.microsoft.com/office/drawing/2014/main" id="{5368CDF9-91EF-B941-97A7-E261148F2D7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8314531" y="11570088"/>
                      <a:ext cx="899892" cy="344646"/>
                    </a:xfrm>
                    <a:prstGeom prst="rect">
                      <a:avLst/>
                    </a:prstGeom>
                    <a:solidFill>
                      <a:schemeClr val="bg2">
                        <a:lumMod val="10000"/>
                      </a:schemeClr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𝑁𝑎𝑚𝑒</m:t>
                            </m:r>
                          </m:oMath>
                        </m:oMathPara>
                      </a14:m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0" name="TextBox 289">
                      <a:extLst>
                        <a:ext uri="{FF2B5EF4-FFF2-40B4-BE49-F238E27FC236}">
                          <a16:creationId xmlns:a16="http://schemas.microsoft.com/office/drawing/2014/main" id="{5368CDF9-91EF-B941-97A7-E261148F2D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14531" y="11570088"/>
                      <a:ext cx="899892" cy="344646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r="-1389" b="-3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19299760-10A5-7C42-82CA-854D0BBF158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8314531" y="11162506"/>
                      <a:ext cx="899892" cy="34464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𝑁𝑎𝑚𝑒</m:t>
                            </m:r>
                          </m:oMath>
                        </m:oMathPara>
                      </a14:m>
                      <a:endParaRPr lang="en-US" sz="2200" dirty="0"/>
                    </a:p>
                  </p:txBody>
                </p:sp>
              </mc:Choice>
              <mc:Fallback xmlns="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19299760-10A5-7C42-82CA-854D0BBF15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14531" y="11162506"/>
                      <a:ext cx="899892" cy="344646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r="-1389" b="-3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796C60E-109E-C24C-862C-67349EB5F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253577" y="11154324"/>
                <a:ext cx="188035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Hyper-parameter</a:t>
                </a:r>
              </a:p>
            </p:txBody>
          </p:sp>
        </p:grp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642955D-DCAF-7F40-81FF-4B6B585F6147}"/>
              </a:ext>
            </a:extLst>
          </p:cNvPr>
          <p:cNvCxnSpPr>
            <a:cxnSpLocks/>
            <a:stCxn id="126" idx="3"/>
            <a:endCxn id="121" idx="2"/>
          </p:cNvCxnSpPr>
          <p:nvPr/>
        </p:nvCxnSpPr>
        <p:spPr>
          <a:xfrm>
            <a:off x="6771180" y="11427710"/>
            <a:ext cx="309238" cy="6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5F3EA98-A42C-8C4F-8944-3518CEB8BA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149800" y="11296184"/>
                <a:ext cx="4377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5F3EA98-A42C-8C4F-8944-3518CEB8B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800" y="11296184"/>
                <a:ext cx="437779" cy="276999"/>
              </a:xfrm>
              <a:prstGeom prst="rect">
                <a:avLst/>
              </a:prstGeom>
              <a:blipFill>
                <a:blip r:embed="rId39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Oval 120">
            <a:extLst>
              <a:ext uri="{FF2B5EF4-FFF2-40B4-BE49-F238E27FC236}">
                <a16:creationId xmlns:a16="http://schemas.microsoft.com/office/drawing/2014/main" id="{865A8545-63F3-8C4E-AE3C-3EBC777D13CA}"/>
              </a:ext>
            </a:extLst>
          </p:cNvPr>
          <p:cNvSpPr>
            <a:spLocks noChangeAspect="1"/>
          </p:cNvSpPr>
          <p:nvPr/>
        </p:nvSpPr>
        <p:spPr>
          <a:xfrm>
            <a:off x="7080418" y="11166087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A2DFF8-0FED-3C46-9064-88589FA04EC1}"/>
              </a:ext>
            </a:extLst>
          </p:cNvPr>
          <p:cNvSpPr>
            <a:spLocks noChangeAspect="1"/>
          </p:cNvSpPr>
          <p:nvPr/>
        </p:nvSpPr>
        <p:spPr>
          <a:xfrm>
            <a:off x="6535454" y="3489651"/>
            <a:ext cx="2804876" cy="366471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580B26-8977-8F48-B1BB-15D37286C663}"/>
              </a:ext>
            </a:extLst>
          </p:cNvPr>
          <p:cNvSpPr>
            <a:spLocks noChangeAspect="1"/>
          </p:cNvSpPr>
          <p:nvPr/>
        </p:nvSpPr>
        <p:spPr>
          <a:xfrm>
            <a:off x="8518240" y="3046255"/>
            <a:ext cx="1843299" cy="415446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1597E29-4ED9-BE4D-A09D-A48E9A22BEF1}"/>
              </a:ext>
            </a:extLst>
          </p:cNvPr>
          <p:cNvSpPr>
            <a:spLocks noChangeAspect="1"/>
          </p:cNvSpPr>
          <p:nvPr/>
        </p:nvSpPr>
        <p:spPr>
          <a:xfrm>
            <a:off x="6816923" y="6090528"/>
            <a:ext cx="3442828" cy="1523582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A207A7D-61D0-BA4D-9143-AC9BAE9278FA}"/>
              </a:ext>
            </a:extLst>
          </p:cNvPr>
          <p:cNvSpPr>
            <a:spLocks noChangeAspect="1"/>
          </p:cNvSpPr>
          <p:nvPr/>
        </p:nvSpPr>
        <p:spPr>
          <a:xfrm>
            <a:off x="8650051" y="3922068"/>
            <a:ext cx="537192" cy="537192"/>
          </a:xfrm>
          <a:prstGeom prst="ellipse">
            <a:avLst/>
          </a:prstGeom>
          <a:solidFill>
            <a:schemeClr val="bg2">
              <a:lumMod val="50000"/>
              <a:alpha val="63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4E50E4A-5F8F-4045-9C58-07BFAD7AA071}"/>
              </a:ext>
            </a:extLst>
          </p:cNvPr>
          <p:cNvSpPr>
            <a:spLocks noChangeAspect="1"/>
          </p:cNvSpPr>
          <p:nvPr/>
        </p:nvSpPr>
        <p:spPr>
          <a:xfrm>
            <a:off x="8649822" y="4943982"/>
            <a:ext cx="538627" cy="538627"/>
          </a:xfrm>
          <a:prstGeom prst="ellipse">
            <a:avLst/>
          </a:pr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636975"/>
                      <a:gd name="connsiteY0" fmla="*/ 318488 h 636975"/>
                      <a:gd name="connsiteX1" fmla="*/ 318488 w 636975"/>
                      <a:gd name="connsiteY1" fmla="*/ 0 h 636975"/>
                      <a:gd name="connsiteX2" fmla="*/ 636976 w 636975"/>
                      <a:gd name="connsiteY2" fmla="*/ 318488 h 636975"/>
                      <a:gd name="connsiteX3" fmla="*/ 318488 w 636975"/>
                      <a:gd name="connsiteY3" fmla="*/ 636976 h 636975"/>
                      <a:gd name="connsiteX4" fmla="*/ 0 w 636975"/>
                      <a:gd name="connsiteY4" fmla="*/ 318488 h 636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36975" h="636975" extrusionOk="0">
                        <a:moveTo>
                          <a:pt x="0" y="318488"/>
                        </a:moveTo>
                        <a:cubicBezTo>
                          <a:pt x="-44217" y="115318"/>
                          <a:pt x="124534" y="6778"/>
                          <a:pt x="318488" y="0"/>
                        </a:cubicBezTo>
                        <a:cubicBezTo>
                          <a:pt x="536421" y="8850"/>
                          <a:pt x="599021" y="143799"/>
                          <a:pt x="636976" y="318488"/>
                        </a:cubicBezTo>
                        <a:cubicBezTo>
                          <a:pt x="607394" y="523273"/>
                          <a:pt x="487332" y="675955"/>
                          <a:pt x="318488" y="636976"/>
                        </a:cubicBezTo>
                        <a:cubicBezTo>
                          <a:pt x="125128" y="627421"/>
                          <a:pt x="15360" y="501723"/>
                          <a:pt x="0" y="31848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61242FA-BB61-1F41-BFF4-9575BD6DF7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704702" y="5053119"/>
                <a:ext cx="481593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61242FA-BB61-1F41-BFF4-9575BD6DF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702" y="5053119"/>
                <a:ext cx="481593" cy="299569"/>
              </a:xfrm>
              <a:prstGeom prst="rect">
                <a:avLst/>
              </a:prstGeom>
              <a:blipFill>
                <a:blip r:embed="rId40"/>
                <a:stretch>
                  <a:fillRect l="-2564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F3F6F20-48A1-244B-8D50-15FEC6265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687144" y="4030382"/>
                <a:ext cx="485475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F3F6F20-48A1-244B-8D50-15FEC6265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144" y="4030382"/>
                <a:ext cx="485475" cy="299569"/>
              </a:xfrm>
              <a:prstGeom prst="rect">
                <a:avLst/>
              </a:prstGeom>
              <a:blipFill>
                <a:blip r:embed="rId41"/>
                <a:stretch>
                  <a:fillRect l="-789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4E7E3552-5D6B-9B4E-919E-85767619E1F6}"/>
              </a:ext>
            </a:extLst>
          </p:cNvPr>
          <p:cNvSpPr>
            <a:spLocks noChangeAspect="1"/>
          </p:cNvSpPr>
          <p:nvPr/>
        </p:nvSpPr>
        <p:spPr>
          <a:xfrm>
            <a:off x="7034914" y="4716556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EDD6AA0-2229-C84B-BE46-934965ADB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159512" y="4805806"/>
                <a:ext cx="309738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EDD6AA0-2229-C84B-BE46-934965ADB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512" y="4805806"/>
                <a:ext cx="309738" cy="299569"/>
              </a:xfrm>
              <a:prstGeom prst="rect">
                <a:avLst/>
              </a:prstGeom>
              <a:blipFill>
                <a:blip r:embed="rId42"/>
                <a:stretch>
                  <a:fillRect l="-20833" r="-12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AD8E8C3-66CE-B54B-BE6D-928B6BE00B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655565" y="7167517"/>
                <a:ext cx="18131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Cell</m:t>
                      </m:r>
                      <m:r>
                        <a:rPr lang="en-US" sz="22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type</m:t>
                      </m:r>
                      <m:r>
                        <a:rPr lang="en-US" sz="2200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AD8E8C3-66CE-B54B-BE6D-928B6BE00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565" y="7167517"/>
                <a:ext cx="1813191" cy="430887"/>
              </a:xfrm>
              <a:prstGeom prst="rect">
                <a:avLst/>
              </a:prstGeom>
              <a:blipFill>
                <a:blip r:embed="rId43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088CF4E-3B7A-454D-8903-9E27AAF3E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89992" y="2998056"/>
                <a:ext cx="143988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70C0"/>
                    </a:solidFill>
                  </a:rPr>
                  <a:t>Location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088CF4E-3B7A-454D-8903-9E27AAF3E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92" y="2998056"/>
                <a:ext cx="1439880" cy="430887"/>
              </a:xfrm>
              <a:prstGeom prst="rect">
                <a:avLst/>
              </a:prstGeom>
              <a:blipFill>
                <a:blip r:embed="rId44"/>
                <a:stretch>
                  <a:fillRect l="-5263" t="-85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2EC715FA-B745-3D41-AC3E-4B841C037F1C}"/>
              </a:ext>
            </a:extLst>
          </p:cNvPr>
          <p:cNvSpPr>
            <a:spLocks noChangeAspect="1"/>
          </p:cNvSpPr>
          <p:nvPr/>
        </p:nvSpPr>
        <p:spPr>
          <a:xfrm>
            <a:off x="7019471" y="6460306"/>
            <a:ext cx="537192" cy="537192"/>
          </a:xfrm>
          <a:prstGeom prst="ellipse">
            <a:avLst/>
          </a:prstGeom>
          <a:solidFill>
            <a:schemeClr val="bg2">
              <a:lumMod val="50000"/>
              <a:alpha val="56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8D572DA-8EE6-164F-A168-9F7DF402C3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019471" y="6558813"/>
                <a:ext cx="564589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8D572DA-8EE6-164F-A168-9F7DF402C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471" y="6558813"/>
                <a:ext cx="564589" cy="299569"/>
              </a:xfrm>
              <a:prstGeom prst="rect">
                <a:avLst/>
              </a:prstGeom>
              <a:blipFill>
                <a:blip r:embed="rId45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A3F02A09-703D-054C-BF7C-567CE1677CC5}"/>
              </a:ext>
            </a:extLst>
          </p:cNvPr>
          <p:cNvSpPr>
            <a:spLocks noChangeAspect="1"/>
          </p:cNvSpPr>
          <p:nvPr/>
        </p:nvSpPr>
        <p:spPr>
          <a:xfrm>
            <a:off x="9632503" y="4383152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DF0E73A-AA24-4B44-BD76-990F34C6A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692048" y="4476692"/>
                <a:ext cx="4083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DF0E73A-AA24-4B44-BD76-990F34C6A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048" y="4476692"/>
                <a:ext cx="408345" cy="276999"/>
              </a:xfrm>
              <a:prstGeom prst="rect">
                <a:avLst/>
              </a:prstGeom>
              <a:blipFill>
                <a:blip r:embed="rId4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520FC0F-A777-9140-ABE2-1D1D5E966795}"/>
              </a:ext>
            </a:extLst>
          </p:cNvPr>
          <p:cNvCxnSpPr>
            <a:cxnSpLocks noChangeAspect="1"/>
            <a:stCxn id="62" idx="0"/>
            <a:endCxn id="61" idx="4"/>
          </p:cNvCxnSpPr>
          <p:nvPr/>
        </p:nvCxnSpPr>
        <p:spPr>
          <a:xfrm flipH="1" flipV="1">
            <a:off x="8918647" y="4459260"/>
            <a:ext cx="489" cy="484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3D3B302-E5C9-F244-8CC6-DDFA01674B1B}"/>
              </a:ext>
            </a:extLst>
          </p:cNvPr>
          <p:cNvCxnSpPr>
            <a:cxnSpLocks noChangeAspect="1"/>
            <a:stCxn id="66" idx="6"/>
            <a:endCxn id="62" idx="2"/>
          </p:cNvCxnSpPr>
          <p:nvPr/>
        </p:nvCxnSpPr>
        <p:spPr>
          <a:xfrm>
            <a:off x="7572106" y="4985152"/>
            <a:ext cx="1077716" cy="228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AA4E617-D5B8-EB49-A2DB-6750B1C3B818}"/>
              </a:ext>
            </a:extLst>
          </p:cNvPr>
          <p:cNvCxnSpPr>
            <a:cxnSpLocks noChangeAspect="1"/>
            <a:stCxn id="72" idx="2"/>
            <a:endCxn id="62" idx="7"/>
          </p:cNvCxnSpPr>
          <p:nvPr/>
        </p:nvCxnSpPr>
        <p:spPr>
          <a:xfrm flipH="1">
            <a:off x="9109569" y="4651748"/>
            <a:ext cx="522934" cy="371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E7E6CD0-5B45-9E48-801A-4E244EEAF404}"/>
              </a:ext>
            </a:extLst>
          </p:cNvPr>
          <p:cNvCxnSpPr>
            <a:cxnSpLocks noChangeAspect="1"/>
            <a:stCxn id="95" idx="1"/>
            <a:endCxn id="72" idx="6"/>
          </p:cNvCxnSpPr>
          <p:nvPr/>
        </p:nvCxnSpPr>
        <p:spPr>
          <a:xfrm flipH="1" flipV="1">
            <a:off x="10169695" y="4651748"/>
            <a:ext cx="517855" cy="2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B8CC753-0F25-F640-B1CB-5B3CE77E6693}"/>
              </a:ext>
            </a:extLst>
          </p:cNvPr>
          <p:cNvCxnSpPr>
            <a:cxnSpLocks noChangeAspect="1"/>
            <a:stCxn id="70" idx="7"/>
            <a:endCxn id="62" idx="3"/>
          </p:cNvCxnSpPr>
          <p:nvPr/>
        </p:nvCxnSpPr>
        <p:spPr>
          <a:xfrm flipV="1">
            <a:off x="7477993" y="5403729"/>
            <a:ext cx="1250709" cy="1135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39A8E37-50A5-8247-BEAB-758592B244D8}"/>
              </a:ext>
            </a:extLst>
          </p:cNvPr>
          <p:cNvCxnSpPr>
            <a:cxnSpLocks noChangeAspect="1"/>
            <a:stCxn id="102" idx="3"/>
            <a:endCxn id="66" idx="2"/>
          </p:cNvCxnSpPr>
          <p:nvPr/>
        </p:nvCxnSpPr>
        <p:spPr>
          <a:xfrm>
            <a:off x="6304385" y="4980859"/>
            <a:ext cx="730529" cy="4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ADA0BB7-7EE6-BE41-B49C-253C8DA51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521511" y="3466919"/>
                <a:ext cx="110159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B050"/>
                    </a:solidFill>
                  </a:rPr>
                  <a:t>Gene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2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ADA0BB7-7EE6-BE41-B49C-253C8DA51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511" y="3466919"/>
                <a:ext cx="1101595" cy="430887"/>
              </a:xfrm>
              <a:prstGeom prst="rect">
                <a:avLst/>
              </a:prstGeom>
              <a:blipFill>
                <a:blip r:embed="rId47"/>
                <a:stretch>
                  <a:fillRect l="-6897" t="-85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2AAB8C09-076E-6B4F-BEED-306D4C289460}"/>
              </a:ext>
            </a:extLst>
          </p:cNvPr>
          <p:cNvSpPr txBox="1">
            <a:spLocks noChangeAspect="1"/>
          </p:cNvSpPr>
          <p:nvPr/>
        </p:nvSpPr>
        <p:spPr>
          <a:xfrm>
            <a:off x="4054836" y="4266247"/>
            <a:ext cx="17120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Change in technology sensitivity 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586EC12-C247-F641-81A5-0CE530AD4652}"/>
              </a:ext>
            </a:extLst>
          </p:cNvPr>
          <p:cNvSpPr>
            <a:spLocks noChangeAspect="1"/>
          </p:cNvSpPr>
          <p:nvPr/>
        </p:nvSpPr>
        <p:spPr>
          <a:xfrm>
            <a:off x="7031563" y="3969015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F3C4DFE-B3B3-1444-BE95-3AC87F4FBC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139812" y="4073588"/>
                <a:ext cx="309738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⍺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F3C4DFE-B3B3-1444-BE95-3AC87F4FB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812" y="4073588"/>
                <a:ext cx="309738" cy="299569"/>
              </a:xfrm>
              <a:prstGeom prst="rect">
                <a:avLst/>
              </a:prstGeom>
              <a:blipFill>
                <a:blip r:embed="rId48"/>
                <a:stretch>
                  <a:fillRect l="-384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291D48F-622D-F145-9704-1CC4D45ECFAC}"/>
              </a:ext>
            </a:extLst>
          </p:cNvPr>
          <p:cNvCxnSpPr>
            <a:cxnSpLocks noChangeAspect="1"/>
            <a:endCxn id="82" idx="2"/>
          </p:cNvCxnSpPr>
          <p:nvPr/>
        </p:nvCxnSpPr>
        <p:spPr>
          <a:xfrm>
            <a:off x="6270808" y="3830000"/>
            <a:ext cx="760755" cy="407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ED3719E-11D4-6442-BAD9-278EF9500AEC}"/>
              </a:ext>
            </a:extLst>
          </p:cNvPr>
          <p:cNvSpPr txBox="1">
            <a:spLocks noChangeAspect="1"/>
          </p:cNvSpPr>
          <p:nvPr/>
        </p:nvSpPr>
        <p:spPr>
          <a:xfrm>
            <a:off x="4218981" y="3404396"/>
            <a:ext cx="23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Variance using NB over-dispersion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AA051E2-B465-294C-A2BD-BA45FA4A8191}"/>
              </a:ext>
            </a:extLst>
          </p:cNvPr>
          <p:cNvCxnSpPr>
            <a:cxnSpLocks noChangeAspect="1"/>
            <a:stCxn id="82" idx="6"/>
            <a:endCxn id="61" idx="2"/>
          </p:cNvCxnSpPr>
          <p:nvPr/>
        </p:nvCxnSpPr>
        <p:spPr>
          <a:xfrm flipV="1">
            <a:off x="7568755" y="4190664"/>
            <a:ext cx="1081296" cy="46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4D12E636-FDF9-764F-BDF7-88D89990288B}"/>
              </a:ext>
            </a:extLst>
          </p:cNvPr>
          <p:cNvSpPr>
            <a:spLocks noChangeAspect="1"/>
          </p:cNvSpPr>
          <p:nvPr/>
        </p:nvSpPr>
        <p:spPr>
          <a:xfrm>
            <a:off x="7019471" y="5442349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D61CD5-D55E-DC44-990E-1928B47F8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144069" y="5531599"/>
                <a:ext cx="309738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D61CD5-D55E-DC44-990E-1928B47F8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069" y="5531599"/>
                <a:ext cx="309738" cy="299569"/>
              </a:xfrm>
              <a:prstGeom prst="rect">
                <a:avLst/>
              </a:prstGeom>
              <a:blipFill>
                <a:blip r:embed="rId49"/>
                <a:stretch>
                  <a:fillRect l="-400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A9C3199-4C4B-9C40-A6ED-7922DD1DF173}"/>
              </a:ext>
            </a:extLst>
          </p:cNvPr>
          <p:cNvCxnSpPr>
            <a:cxnSpLocks noChangeAspect="1"/>
            <a:stCxn id="87" idx="6"/>
            <a:endCxn id="62" idx="2"/>
          </p:cNvCxnSpPr>
          <p:nvPr/>
        </p:nvCxnSpPr>
        <p:spPr>
          <a:xfrm flipV="1">
            <a:off x="7556663" y="5213296"/>
            <a:ext cx="1093159" cy="497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50EAE14-6DF5-C24B-BCE7-EABFA61C0517}"/>
              </a:ext>
            </a:extLst>
          </p:cNvPr>
          <p:cNvCxnSpPr>
            <a:cxnSpLocks noChangeAspect="1"/>
            <a:endCxn id="87" idx="2"/>
          </p:cNvCxnSpPr>
          <p:nvPr/>
        </p:nvCxnSpPr>
        <p:spPr>
          <a:xfrm>
            <a:off x="6184396" y="5643761"/>
            <a:ext cx="835075" cy="67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3904067-5DAF-1F48-AF87-AC0E0BF351B3}"/>
              </a:ext>
            </a:extLst>
          </p:cNvPr>
          <p:cNvSpPr txBox="1">
            <a:spLocks noChangeAspect="1"/>
          </p:cNvSpPr>
          <p:nvPr/>
        </p:nvSpPr>
        <p:spPr>
          <a:xfrm>
            <a:off x="4828631" y="5367419"/>
            <a:ext cx="1635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Additive</a:t>
            </a:r>
          </a:p>
          <a:p>
            <a:r>
              <a:rPr lang="en-US" sz="2200" dirty="0"/>
              <a:t>background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E8CEF6D-AF42-8C49-BA58-DBB30639CCA7}"/>
              </a:ext>
            </a:extLst>
          </p:cNvPr>
          <p:cNvSpPr txBox="1">
            <a:spLocks noChangeAspect="1"/>
          </p:cNvSpPr>
          <p:nvPr/>
        </p:nvSpPr>
        <p:spPr>
          <a:xfrm>
            <a:off x="10687550" y="4269571"/>
            <a:ext cx="1635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Additive</a:t>
            </a:r>
          </a:p>
          <a:p>
            <a:r>
              <a:rPr lang="en-US" sz="2200" dirty="0"/>
              <a:t>background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DD1E852-EB29-D44A-9931-21C17022A8BF}"/>
              </a:ext>
            </a:extLst>
          </p:cNvPr>
          <p:cNvSpPr>
            <a:spLocks noChangeAspect="1"/>
          </p:cNvSpPr>
          <p:nvPr/>
        </p:nvSpPr>
        <p:spPr>
          <a:xfrm>
            <a:off x="9524073" y="6460306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8D8ACA5-C68F-8240-BB51-00B7974C6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560186" y="6540554"/>
                <a:ext cx="490902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8D8ACA5-C68F-8240-BB51-00B7974C6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0186" y="6540554"/>
                <a:ext cx="490902" cy="299249"/>
              </a:xfrm>
              <a:prstGeom prst="rect">
                <a:avLst/>
              </a:prstGeom>
              <a:blipFill>
                <a:blip r:embed="rId50"/>
                <a:stretch>
                  <a:fillRect r="-256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5405408-3BD1-E945-9961-0E3B383EDC8F}"/>
              </a:ext>
            </a:extLst>
          </p:cNvPr>
          <p:cNvCxnSpPr>
            <a:cxnSpLocks noChangeAspect="1"/>
            <a:stCxn id="96" idx="1"/>
            <a:endCxn id="62" idx="5"/>
          </p:cNvCxnSpPr>
          <p:nvPr/>
        </p:nvCxnSpPr>
        <p:spPr>
          <a:xfrm flipH="1" flipV="1">
            <a:off x="9109569" y="5403729"/>
            <a:ext cx="493174" cy="1135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CA72ADA-4D86-CB42-8743-FCEE3D901059}"/>
              </a:ext>
            </a:extLst>
          </p:cNvPr>
          <p:cNvSpPr txBox="1">
            <a:spLocks noChangeAspect="1"/>
          </p:cNvSpPr>
          <p:nvPr/>
        </p:nvSpPr>
        <p:spPr>
          <a:xfrm>
            <a:off x="3717977" y="6384921"/>
            <a:ext cx="2863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Expression signatures of reference cell types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D17F74D-5853-854E-B444-AC94D346F5F1}"/>
              </a:ext>
            </a:extLst>
          </p:cNvPr>
          <p:cNvCxnSpPr>
            <a:cxnSpLocks/>
            <a:stCxn id="101" idx="1"/>
            <a:endCxn id="97" idx="3"/>
          </p:cNvCxnSpPr>
          <p:nvPr/>
        </p:nvCxnSpPr>
        <p:spPr>
          <a:xfrm flipH="1" flipV="1">
            <a:off x="10051088" y="6690179"/>
            <a:ext cx="625210" cy="13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F8CF11F-8B55-EF46-9B27-9FFAFCADC8CB}"/>
              </a:ext>
            </a:extLst>
          </p:cNvPr>
          <p:cNvSpPr txBox="1">
            <a:spLocks noChangeAspect="1"/>
          </p:cNvSpPr>
          <p:nvPr/>
        </p:nvSpPr>
        <p:spPr>
          <a:xfrm>
            <a:off x="10676298" y="6487862"/>
            <a:ext cx="3345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Co-abundance prior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ED45F37-1F2B-4A42-8B82-CAB5D510C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556001" y="4842359"/>
                <a:ext cx="748384" cy="276999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ED45F37-1F2B-4A42-8B82-CAB5D510C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001" y="4842359"/>
                <a:ext cx="748384" cy="276999"/>
              </a:xfrm>
              <a:prstGeom prst="rect">
                <a:avLst/>
              </a:prstGeom>
              <a:blipFill>
                <a:blip r:embed="rId51"/>
                <a:stretch>
                  <a:fillRect l="-3333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71010150-52D1-9A4C-BA86-DF3CFC0EB885}"/>
              </a:ext>
            </a:extLst>
          </p:cNvPr>
          <p:cNvSpPr txBox="1"/>
          <p:nvPr/>
        </p:nvSpPr>
        <p:spPr>
          <a:xfrm>
            <a:off x="3124148" y="8153975"/>
            <a:ext cx="789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B. Cell abundance prior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9096569-0266-5D4A-A638-7B7A7608B882}"/>
              </a:ext>
            </a:extLst>
          </p:cNvPr>
          <p:cNvCxnSpPr>
            <a:cxnSpLocks noChangeAspect="1"/>
            <a:endCxn id="71" idx="1"/>
          </p:cNvCxnSpPr>
          <p:nvPr/>
        </p:nvCxnSpPr>
        <p:spPr>
          <a:xfrm flipV="1">
            <a:off x="6364075" y="6708598"/>
            <a:ext cx="655396" cy="91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832581"/>
      </p:ext>
    </p:extLst>
  </p:cSld>
  <p:clrMapOvr>
    <a:masterClrMapping/>
  </p:clrMapOvr>
</p:sld>
</file>

<file path=ppt/theme/theme1.xml><?xml version="1.0" encoding="utf-8"?>
<a:theme xmlns:a="http://schemas.openxmlformats.org/drawingml/2006/main" name="Sanger 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001 - Presentation template" id="{C8CE2A04-3A6B-F742-BCA8-98FD7F70AAC5}" vid="{85B53DF1-BC04-BB4C-B8D2-4C50B886071F}"/>
    </a:ext>
  </a:extLst>
</a:theme>
</file>

<file path=ppt/theme/theme2.xml><?xml version="1.0" encoding="utf-8"?>
<a:theme xmlns:a="http://schemas.openxmlformats.org/drawingml/2006/main" name="DNA Yello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001 - Presentation template" id="{C8CE2A04-3A6B-F742-BCA8-98FD7F70AAC5}" vid="{DE19FEC0-4776-634D-81D8-447D43F9885A}"/>
    </a:ext>
  </a:extLst>
</a:theme>
</file>

<file path=ppt/theme/theme3.xml><?xml version="1.0" encoding="utf-8"?>
<a:theme xmlns:a="http://schemas.openxmlformats.org/drawingml/2006/main" name="DNA R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001 - Presentation template" id="{C8CE2A04-3A6B-F742-BCA8-98FD7F70AAC5}" vid="{DE19FEC0-4776-634D-81D8-447D43F9885A}"/>
    </a:ext>
  </a:extLst>
</a:theme>
</file>

<file path=ppt/theme/theme4.xml><?xml version="1.0" encoding="utf-8"?>
<a:theme xmlns:a="http://schemas.openxmlformats.org/drawingml/2006/main" name="Gradi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61373</TotalTime>
  <Words>330</Words>
  <Application>Microsoft Macintosh PowerPoint</Application>
  <PresentationFormat>Custom</PresentationFormat>
  <Paragraphs>165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Helvetica Neue</vt:lpstr>
      <vt:lpstr>HelveticaNeueLT Pro 35 Th</vt:lpstr>
      <vt:lpstr>HelveticaNeueLT Pro 45 Lt</vt:lpstr>
      <vt:lpstr>Sanger Blue</vt:lpstr>
      <vt:lpstr>DNA Yellow</vt:lpstr>
      <vt:lpstr>DNA Red</vt:lpstr>
      <vt:lpstr>Gradients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evera si odit  asped magnam,  odioritaspis  molorro</dc:title>
  <dc:creator>Squad</dc:creator>
  <cp:lastModifiedBy>Vitalii Kleshchevnikov</cp:lastModifiedBy>
  <cp:revision>856</cp:revision>
  <cp:lastPrinted>2019-06-10T17:11:45Z</cp:lastPrinted>
  <dcterms:created xsi:type="dcterms:W3CDTF">2018-01-03T10:30:03Z</dcterms:created>
  <dcterms:modified xsi:type="dcterms:W3CDTF">2021-02-27T19:15:20Z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2018-01-03T00:00:00Z</vt:filetime>
  </property>
  <property fmtid="{D5CDD505-2E9C-101B-9397-08002B2CF9AE}" pid="3" name="Creator">
    <vt:lpwstr>Adobe InDesign CC 13.0 (Macintosh)</vt:lpwstr>
  </property>
  <property fmtid="{D5CDD505-2E9C-101B-9397-08002B2CF9AE}" pid="4" name="LastSaved">
    <vt:filetime>2018-01-03T00:00:00Z</vt:filetime>
  </property>
</Properties>
</file>