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7" r:id="rId25"/>
    <p:sldId id="335" r:id="rId26"/>
    <p:sldId id="338" r:id="rId27"/>
    <p:sldId id="330" r:id="rId28"/>
    <p:sldId id="339" r:id="rId29"/>
    <p:sldId id="340" r:id="rId30"/>
    <p:sldId id="331" r:id="rId31"/>
    <p:sldId id="341" r:id="rId32"/>
    <p:sldId id="332" r:id="rId33"/>
    <p:sldId id="333" r:id="rId34"/>
    <p:sldId id="334" r:id="rId35"/>
    <p:sldId id="336" r:id="rId36"/>
    <p:sldId id="343" r:id="rId37"/>
    <p:sldId id="344" r:id="rId38"/>
    <p:sldId id="345" r:id="rId39"/>
    <p:sldId id="346" r:id="rId40"/>
    <p:sldId id="356" r:id="rId41"/>
    <p:sldId id="347" r:id="rId42"/>
    <p:sldId id="348" r:id="rId43"/>
    <p:sldId id="349" r:id="rId44"/>
    <p:sldId id="350" r:id="rId45"/>
    <p:sldId id="351" r:id="rId46"/>
    <p:sldId id="352" r:id="rId47"/>
    <p:sldId id="353" r:id="rId48"/>
    <p:sldId id="354" r:id="rId49"/>
    <p:sldId id="355" r:id="rId50"/>
    <p:sldId id="342" r:id="rId5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6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D54E426A-B34B-46AE-9061-951C24992FF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F034B24-DF11-413D-AF29-1D6CC19810C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EC3EED1-ADDA-4FC3-974F-FB48C701922B}" type="datetime1">
              <a:rPr lang="pl-PL"/>
              <a:pPr lvl="0"/>
              <a:t>17.01.2018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802E86B1-B221-4BC2-B41F-35A30EA2C8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4924B9AF-8B82-497A-BBBD-F4B89022D51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2060DFE-2034-4C7F-901A-7CF335E736F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78EB4DD-E5B9-4D12-80AE-BC5168EBFD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D4D7D7E-413A-44B0-8F3A-8069A70F9523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897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D4D7D7E-413A-44B0-8F3A-8069A70F95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rgbClr val="965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a 14">
            <a:extLst>
              <a:ext uri="{FF2B5EF4-FFF2-40B4-BE49-F238E27FC236}">
                <a16:creationId xmlns:a16="http://schemas.microsoft.com/office/drawing/2014/main" id="{C66B14C7-3CF2-491F-937B-F3689EA2E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7653" y="2511189"/>
            <a:ext cx="3406962" cy="434681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8501029-98DE-436A-B21B-405D0DBAC97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3432" y="1776048"/>
            <a:ext cx="5353930" cy="2848200"/>
          </a:xfrm>
        </p:spPr>
        <p:txBody>
          <a:bodyPr anchor="b" anchorCtr="1"/>
          <a:lstStyle>
            <a:lvl1pPr algn="ctr">
              <a:defRPr sz="6000">
                <a:solidFill>
                  <a:srgbClr val="FFFFFF"/>
                </a:solidFill>
                <a:latin typeface="Adagio_Slab Bold" pitchFamily="50"/>
              </a:defRPr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0E38A1D-0915-4AA6-827A-29277C5A6F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3432" y="4826002"/>
            <a:ext cx="5353930" cy="886821"/>
          </a:xfrm>
        </p:spPr>
        <p:txBody>
          <a:bodyPr anchorCtr="1"/>
          <a:lstStyle>
            <a:lvl1pPr marL="0" indent="0" algn="ctr">
              <a:buNone/>
              <a:defRPr sz="2400">
                <a:solidFill>
                  <a:srgbClr val="FFFFFF"/>
                </a:solidFill>
                <a:latin typeface="Adagio_Slab" pitchFamily="50"/>
              </a:defRPr>
            </a:lvl1pPr>
          </a:lstStyle>
          <a:p>
            <a:pPr lvl="0"/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C1C10F-F9D4-40E4-B21F-B864FD1057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8D6B19-4BB8-44EF-B584-9594FE376CAA}" type="datetime1">
              <a:rPr lang="pl-PL"/>
              <a:pPr lvl="0"/>
              <a:t>17.01.2018</a:t>
            </a:fld>
            <a:endParaRPr lang="pl-PL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0BEBA0-8E76-4461-A9A0-8FF39783E9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2FBDE1F-0CB3-4BD5-A9F3-7D04FCF63D5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FD1566-7331-4E38-AECD-FE5A85DD4CF9}" type="slidenum">
              <a:t>‹#›</a:t>
            </a:fld>
            <a:endParaRPr lang="pl-PL"/>
          </a:p>
        </p:txBody>
      </p:sp>
      <p:pic>
        <p:nvPicPr>
          <p:cNvPr id="8" name="Grafika 12">
            <a:extLst>
              <a:ext uri="{FF2B5EF4-FFF2-40B4-BE49-F238E27FC236}">
                <a16:creationId xmlns:a16="http://schemas.microsoft.com/office/drawing/2014/main" id="{04E646EB-A291-447F-AD08-DA6DE3F79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4145999" cy="208378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40765070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EEC9-8BA3-4110-ACCB-134334E5C84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E20B9-6E71-4B52-AE0A-7A5CE943291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AD984-ABA8-4F83-A268-1FEAD35154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245759-0AA5-470E-9862-C8618C113C76}" type="datetime1">
              <a:rPr lang="pl-PL"/>
              <a:pPr lvl="0"/>
              <a:t>17.01.2018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144A4-678E-4CD4-90AA-7C9D51D725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325CA-ECF2-49F7-AB7F-5120077FC4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D4C326-A042-49C8-8C5B-DE1B017F066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332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CDD1C-3D16-4662-8660-2CE64B7DFFB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6543675" y="365129"/>
            <a:ext cx="1642792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72A3C-E048-457D-8B6F-61A0F53953F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28650" y="365129"/>
            <a:ext cx="5547865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84D9C-22A1-45BA-9B5C-39AE62B3712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89D328-F533-43D8-9761-6CE82518A60A}" type="datetime1">
              <a:rPr lang="pl-PL"/>
              <a:pPr lvl="0"/>
              <a:t>17.01.2018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D96C4-7993-4D8E-9477-448AF6BDD12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41F50-AC4E-456D-8975-903612348F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2F63BB-17AF-4F08-A475-D31ACF3B1C3F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702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8EA3-8ABC-4376-9433-9168AC772F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FCF8A-F177-43AC-BA4B-38D0373BE6C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37726-3175-43B8-8AA8-069F3FF8212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91D305-BB74-4AF6-B2DB-5B43023D0891}" type="datetime1">
              <a:rPr lang="pl-PL"/>
              <a:pPr lvl="0"/>
              <a:t>17.01.2018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DF309-FAB8-47CF-896C-4B9DD2D235F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2268F-2C04-47EF-85D0-C64CF79D55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127169-1585-4A50-B996-C1EC761468E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30787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rgbClr val="B4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3ECC-FC70-4C86-AB30-259032091F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562581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A7F7C-5E5F-48FC-A697-A1B02FD95D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562581" cy="1500182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73456-75A7-49F7-B3FF-34CE308B30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965F77"/>
                </a:solidFill>
              </a:defRPr>
            </a:lvl1pPr>
          </a:lstStyle>
          <a:p>
            <a:pPr lvl="0"/>
            <a:fld id="{B85CE1F2-1EC3-49B7-844A-5B0E83A3DE1B}" type="datetime1">
              <a:rPr lang="pl-PL"/>
              <a:pPr lvl="0"/>
              <a:t>17.01.2018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2FDE4-6AE1-421A-B137-71CC2F764E1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965F77"/>
                </a:solidFill>
              </a:defRPr>
            </a:lvl1pPr>
          </a:lstStyle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0229F-253C-491A-85A8-46EA8578B31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965F77"/>
                </a:solidFill>
              </a:defRPr>
            </a:lvl1pPr>
          </a:lstStyle>
          <a:p>
            <a:pPr lvl="0"/>
            <a:fld id="{96FC2B5D-190D-46ED-9D98-184C93AA9C49}" type="slidenum">
              <a:t>‹#›</a:t>
            </a:fld>
            <a:endParaRPr lang="pl-PL"/>
          </a:p>
        </p:txBody>
      </p:sp>
      <p:pic>
        <p:nvPicPr>
          <p:cNvPr id="7" name="Grafika 6">
            <a:extLst>
              <a:ext uri="{FF2B5EF4-FFF2-40B4-BE49-F238E27FC236}">
                <a16:creationId xmlns:a16="http://schemas.microsoft.com/office/drawing/2014/main" id="{6EB5E7D2-6788-4C0B-991D-A7717FED8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7315" y="0"/>
            <a:ext cx="2256684" cy="287921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87456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E34F-E024-4925-9666-EC8DB545B7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65487-37C1-4588-AC2D-6240C5DE71B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1825627"/>
            <a:ext cx="3719065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8D316-57A4-485E-9CB9-F110A1C36F9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514850" y="1825627"/>
            <a:ext cx="3671617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28572-DCF3-4BD4-A312-DF1A911797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BFF007-9CF0-49A4-85F2-30D6B1E6E653}" type="datetime1">
              <a:rPr lang="pl-PL"/>
              <a:pPr lvl="0"/>
              <a:t>17.01.2018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CCDF8-0D92-441F-B158-7E12E95A88C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C12DA-2BFB-4D8B-A2DD-5011E509467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0E39A5-E326-4B68-91D7-BD97F6DC694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535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0055-A58D-412C-9775-5315F4AD44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838" y="365129"/>
            <a:ext cx="7556629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117F8-FF21-4549-8E90-70900402C2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9838" y="1681160"/>
            <a:ext cx="3868341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015B-0804-4472-A014-CFA5DE530C6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9838" y="2505071"/>
            <a:ext cx="386834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5CDF6-EB57-4218-8763-C9C534344AF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557317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64A1E-149D-4CE1-8390-7A6AA0260D5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557317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624FD-9E6B-4286-9BEA-CDA21DC38DF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56B915-A9D7-492C-A45E-0116D6B4CD9F}" type="datetime1">
              <a:rPr lang="pl-PL"/>
              <a:pPr lvl="0"/>
              <a:t>17.01.2018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AB93E0-07C2-4A43-8470-AE004A5FEC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A2F2E2-7421-406C-B0EA-602415A470B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6593C4-B952-477C-8816-AEF50B2F147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265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D999D-D0F1-4230-9608-7F3320F68A6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872A4-E732-4FAF-B560-22788932611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9E7F2A-BF1D-4C14-B64A-8724B3E58446}" type="datetime1">
              <a:rPr lang="pl-PL"/>
              <a:pPr lvl="0"/>
              <a:t>17.01.2018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88522-8D95-473A-B4B2-53303AF0FE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1B02E-CECD-4D1D-BB60-06FC24369E9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F4966C-F6D2-4A19-9429-C304F561DB8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542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586586-AA47-4B5F-8BEB-CC2040E242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7B9705-8C20-46CB-8CB3-DB12178CE243}" type="datetime1">
              <a:rPr lang="pl-PL"/>
              <a:pPr lvl="0"/>
              <a:t>17.01.2018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81B12-004A-4D9C-B924-AC3E33992E3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4CA3F-A814-4C26-BEB2-840CC1713B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B63CB3-FD4B-46EA-B504-89C7A4CD1E32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463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3EE8-0DE4-434C-84DF-B01E7B6921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838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A997B-C652-4C7A-826D-1921621237C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87388" y="987423"/>
            <a:ext cx="4629149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72C8E-ECFA-4212-885F-3FA3FFF1350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29838" y="2057400"/>
            <a:ext cx="2949177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C8AD8-ACDC-4EA3-BF23-43BFE759229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96624A-AA20-49A2-8644-5EF57EC489CA}" type="datetime1">
              <a:rPr lang="pl-PL"/>
              <a:pPr lvl="0"/>
              <a:t>17.01.2018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50E1C-9F53-48A1-880C-87BE78487D5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11A9D-5702-4243-ABEF-A2EA833FD6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3E2BAB-EB68-41C0-97EB-C8E490CE16F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538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CF93-342A-4D5F-865A-A88793527A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838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11902-2B08-4E79-B617-8DB284C48049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3887388" y="987423"/>
            <a:ext cx="4299079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387A7-3754-40AD-9F74-C8F0ABCF1FB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29838" y="2057400"/>
            <a:ext cx="2949177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31592-B2FA-4231-AA32-BE26F459C1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ED7870-5913-433E-AD63-E3CB130DDD11}" type="datetime1">
              <a:rPr lang="pl-PL"/>
              <a:pPr lvl="0"/>
              <a:t>17.01.2018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65C03-1AA8-4D27-93CF-72174A66621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AEF64-2113-429B-B5B8-9284FAB61E7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856FD7-F5D6-4EBD-B6E9-DD4DD700174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330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94AD6-9D2A-4E57-8D0B-9949548A5D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557817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CA50A-D498-4CD4-BED3-CB8BBBE82C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825627"/>
            <a:ext cx="7557817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693B0-1100-4164-971A-CDDC86E22F5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B4A0AA"/>
                </a:solidFill>
                <a:uFillTx/>
                <a:latin typeface="Calibri"/>
              </a:defRPr>
            </a:lvl1pPr>
          </a:lstStyle>
          <a:p>
            <a:pPr lvl="0"/>
            <a:fld id="{6C3FAA60-E174-4584-A627-3E783F1F3133}" type="datetime1">
              <a:rPr lang="pl-PL"/>
              <a:pPr lvl="0"/>
              <a:t>17.01.2018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6DE58-1DA6-484F-911B-10F5B7088B1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028949" y="6356351"/>
            <a:ext cx="308609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B4A0AA"/>
                </a:solidFill>
                <a:uFillTx/>
                <a:latin typeface="Calibri"/>
              </a:defRPr>
            </a:lvl1pPr>
          </a:lstStyle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9BF0E-FDE7-4B22-BDB1-32E26516929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457949" y="6356351"/>
            <a:ext cx="172851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B4A0AA"/>
                </a:solidFill>
                <a:uFillTx/>
                <a:latin typeface="Calibri"/>
              </a:defRPr>
            </a:lvl1pPr>
          </a:lstStyle>
          <a:p>
            <a:pPr lvl="0"/>
            <a:fld id="{D890CCEA-7448-4BEA-9AE7-0B9308F52951}" type="slidenum">
              <a:t>‹#›</a:t>
            </a:fld>
            <a:endParaRPr lang="pl-PL"/>
          </a:p>
        </p:txBody>
      </p:sp>
      <p:pic>
        <p:nvPicPr>
          <p:cNvPr id="7" name="Grafika 8">
            <a:extLst>
              <a:ext uri="{FF2B5EF4-FFF2-40B4-BE49-F238E27FC236}">
                <a16:creationId xmlns:a16="http://schemas.microsoft.com/office/drawing/2014/main" id="{E3D5C6B8-8F20-4C90-B7B9-E2FC4F79B3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50373" y="0"/>
            <a:ext cx="802203" cy="6876004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pl-PL" sz="4400" b="0" i="0" u="none" strike="noStrike" kern="1200" cap="none" spc="0" baseline="0">
          <a:solidFill>
            <a:srgbClr val="3C3C4C"/>
          </a:solidFill>
          <a:uFillTx/>
          <a:latin typeface="Adagio_Slab" pitchFamily="50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pl-PL" sz="2800" b="0" i="0" u="none" strike="noStrike" kern="1200" cap="none" spc="0" baseline="0">
          <a:solidFill>
            <a:srgbClr val="3C3C4C"/>
          </a:solidFill>
          <a:uFillTx/>
          <a:latin typeface="Adagio_Slab Light" pitchFamily="50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l-PL" sz="2400" b="0" i="0" u="none" strike="noStrike" kern="1200" cap="none" spc="0" baseline="0">
          <a:solidFill>
            <a:srgbClr val="3C3C4C"/>
          </a:solidFill>
          <a:uFillTx/>
          <a:latin typeface="Adagio_Slab Light" pitchFamily="50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l-PL" sz="2000" b="0" i="0" u="none" strike="noStrike" kern="1200" cap="none" spc="0" baseline="0">
          <a:solidFill>
            <a:srgbClr val="3C3C4C"/>
          </a:solidFill>
          <a:uFillTx/>
          <a:latin typeface="Adagio_Slab Light" pitchFamily="50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l-PL" sz="1800" b="0" i="0" u="none" strike="noStrike" kern="1200" cap="none" spc="0" baseline="0">
          <a:solidFill>
            <a:srgbClr val="3C3C4C"/>
          </a:solidFill>
          <a:uFillTx/>
          <a:latin typeface="Adagio_Slab Light" pitchFamily="50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l-PL" sz="1800" b="0" i="0" u="none" strike="noStrike" kern="1200" cap="none" spc="0" baseline="0">
          <a:solidFill>
            <a:srgbClr val="3C3C4C"/>
          </a:solidFill>
          <a:uFillTx/>
          <a:latin typeface="Adagio_Slab Light" pitchFamily="5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2">
                <a:extLst>
                  <a:ext uri="{FF2B5EF4-FFF2-40B4-BE49-F238E27FC236}">
                    <a16:creationId xmlns:a16="http://schemas.microsoft.com/office/drawing/2014/main" id="{713746DF-076D-4FC2-AEA8-80F03972EAEA}"/>
                  </a:ext>
                </a:extLst>
              </p:cNvPr>
              <p:cNvSpPr txBox="1">
                <a:spLocks noGrp="1"/>
              </p:cNvSpPr>
              <p:nvPr>
                <p:ph type="ctrTitle"/>
              </p:nvPr>
            </p:nvSpPr>
            <p:spPr>
              <a:xfrm>
                <a:off x="193432" y="1413305"/>
                <a:ext cx="5353930" cy="2848200"/>
              </a:xfrm>
            </p:spPr>
            <p:txBody>
              <a:bodyPr/>
              <a:lstStyle/>
              <a:p>
                <a:pPr lvl="0"/>
                <a:r>
                  <a:rPr lang="pl-PL" sz="3600" dirty="0"/>
                  <a:t>Rozpraszanie ramanowskie w próbkach objętościowych i cienkich warstwach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>
                            <a:latin typeface="Cambria Math" panose="02040503050406030204" pitchFamily="18" charset="0"/>
                          </a:rPr>
                          <m:t>𝐆𝐚</m:t>
                        </m:r>
                      </m:e>
                      <m:sub>
                        <m:r>
                          <a:rPr lang="en-US" sz="3600" b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3600" b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br>
                  <a:rPr lang="pl-PL" sz="3600" dirty="0"/>
                </a:br>
                <a:endParaRPr lang="pl-PL" sz="3600" dirty="0"/>
              </a:p>
            </p:txBody>
          </p:sp>
        </mc:Choice>
        <mc:Fallback xmlns="">
          <p:sp>
            <p:nvSpPr>
              <p:cNvPr id="2" name="Tytuł 2">
                <a:extLst>
                  <a:ext uri="{FF2B5EF4-FFF2-40B4-BE49-F238E27FC236}">
                    <a16:creationId xmlns:a16="http://schemas.microsoft.com/office/drawing/2014/main" id="{713746DF-076D-4FC2-AEA8-80F03972EAE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93432" y="1413305"/>
                <a:ext cx="5353930" cy="2848200"/>
              </a:xfrm>
              <a:blipFill>
                <a:blip r:embed="rId2"/>
                <a:stretch>
                  <a:fillRect l="-3417" r="-5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odtytuł 6">
            <a:extLst>
              <a:ext uri="{FF2B5EF4-FFF2-40B4-BE49-F238E27FC236}">
                <a16:creationId xmlns:a16="http://schemas.microsoft.com/office/drawing/2014/main" id="{F7A0F67A-0DDA-4C14-BD0F-6BF9B555C4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l-PL" dirty="0"/>
              <a:t>Autor: </a:t>
            </a:r>
            <a:r>
              <a:rPr lang="pl-PL" dirty="0" err="1"/>
              <a:t>Vitali</a:t>
            </a:r>
            <a:r>
              <a:rPr lang="pl-PL" dirty="0"/>
              <a:t> Kozak</a:t>
            </a:r>
          </a:p>
          <a:p>
            <a:pPr lvl="0"/>
            <a:r>
              <a:rPr lang="pl-PL" dirty="0"/>
              <a:t>Promotor: dr inż. Cezariusz Jastrzębski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C7A565-F192-489C-BD2E-C62C1BB32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01" y="1205730"/>
            <a:ext cx="6589936" cy="34982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6C12C8-7ADC-4B3F-9DB0-B1C8BD6BD69A}"/>
              </a:ext>
            </a:extLst>
          </p:cNvPr>
          <p:cNvSpPr txBox="1"/>
          <p:nvPr/>
        </p:nvSpPr>
        <p:spPr>
          <a:xfrm>
            <a:off x="1105142" y="4817097"/>
            <a:ext cx="6349253" cy="36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Schemat widma </a:t>
            </a:r>
            <a:r>
              <a:rPr lang="pl-PL" dirty="0" err="1"/>
              <a:t>ramanowskiego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6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C47352-440F-46A1-8AE6-1EFD5D69D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9" y="1681261"/>
            <a:ext cx="7558088" cy="372727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E81EEF-2753-4EA5-A922-9D746F430186}"/>
              </a:ext>
            </a:extLst>
          </p:cNvPr>
          <p:cNvSpPr txBox="1"/>
          <p:nvPr/>
        </p:nvSpPr>
        <p:spPr>
          <a:xfrm>
            <a:off x="628379" y="5703216"/>
            <a:ext cx="755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Diagram energii </a:t>
            </a:r>
            <a:r>
              <a:rPr lang="pl-PL" dirty="0" err="1"/>
              <a:t>przejsc</a:t>
            </a:r>
            <a:r>
              <a:rPr lang="pl-PL" dirty="0"/>
              <a:t> w poszczególnych rodzajach rozpraszania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7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E885-0C53-44D8-A661-278D9CC7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Widmo </a:t>
            </a:r>
            <a:r>
              <a:rPr lang="pl-PL" dirty="0" err="1"/>
              <a:t>stokesowskie</a:t>
            </a:r>
            <a:r>
              <a:rPr lang="pl-PL" dirty="0"/>
              <a:t> i </a:t>
            </a:r>
            <a:r>
              <a:rPr lang="pl-PL" dirty="0" err="1"/>
              <a:t>antystokesowskie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7758D-AA83-4DD9-9289-7559F0F4E2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2626907"/>
                <a:ext cx="7557817" cy="2982042"/>
              </a:xfrm>
            </p:spPr>
            <p:txBody>
              <a:bodyPr/>
              <a:lstStyle/>
              <a:p>
                <a:r>
                  <a:rPr lang="pl-PL" dirty="0"/>
                  <a:t>Widmo </a:t>
                </a:r>
                <a:r>
                  <a:rPr lang="pl-PL" dirty="0" err="1"/>
                  <a:t>antystokesowskie</a:t>
                </a:r>
                <a:r>
                  <a:rPr lang="pl-PL" dirty="0"/>
                  <a:t> jest mniej intensywne niż </a:t>
                </a:r>
                <a:r>
                  <a:rPr lang="pl-PL" dirty="0" err="1"/>
                  <a:t>stokesowskie</a:t>
                </a:r>
                <a:endParaRPr lang="pl-PL" dirty="0"/>
              </a:p>
              <a:p>
                <a:r>
                  <a:rPr lang="pl-PL" dirty="0" err="1"/>
                  <a:t>Prawdopodobienstwo</a:t>
                </a:r>
                <a:r>
                  <a:rPr lang="pl-PL" dirty="0"/>
                  <a:t> obsadzenia stanu energetycznego fononem jest proporcjonalne do:</a:t>
                </a:r>
              </a:p>
              <a:p>
                <a:pPr marL="0" indent="0">
                  <a:buNone/>
                </a:pPr>
                <a:r>
                  <a:rPr lang="pl-PL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pl-P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7758D-AA83-4DD9-9289-7559F0F4E2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2626907"/>
                <a:ext cx="7557817" cy="2982042"/>
              </a:xfrm>
              <a:blipFill>
                <a:blip r:embed="rId2"/>
                <a:stretch>
                  <a:fillRect l="-1452" t="-3476" r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502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0055-072C-4D5B-9617-1213FE53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Intensywność widma </a:t>
            </a:r>
            <a:r>
              <a:rPr lang="pl-PL" dirty="0" err="1"/>
              <a:t>antystokesowskiego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68F45-CE89-4300-9FCA-11B75A1C96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𝑎𝑛𝑡𝑦𝑠</m:t>
                              </m:r>
                            </m:sub>
                          </m:sSub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l-PL" dirty="0">
                  <a:ea typeface="Cambria Math" panose="02040503050406030204" pitchFamily="18" charset="0"/>
                </a:endParaRPr>
              </a:p>
              <a:p>
                <a:r>
                  <a:rPr lang="pl-PL" sz="2400" dirty="0"/>
                  <a:t>Przykładowa energia wzbudzonego fononu: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=65 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𝑚𝑒𝑉</m:t>
                      </m:r>
                    </m:oMath>
                  </m:oMathPara>
                </a14:m>
                <a:endParaRPr lang="pl-PL" sz="2400" dirty="0"/>
              </a:p>
              <a:p>
                <a:r>
                  <a:rPr lang="pl-PL" sz="2400" dirty="0"/>
                  <a:t>Energia termiczna drgań w temperaturze pokojowej: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𝑘𝑇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𝑚𝑒𝑉</m:t>
                      </m:r>
                    </m:oMath>
                  </m:oMathPara>
                </a14:m>
                <a:endParaRPr lang="pl-PL" sz="2400" dirty="0"/>
              </a:p>
              <a:p>
                <a:pPr marL="0" indent="0" algn="ctr">
                  <a:buNone/>
                </a:pPr>
                <a:endParaRPr lang="pl-PL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𝑘𝑇</m:t>
                            </m:r>
                          </m:den>
                        </m:f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l-P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0.074</m:t>
                    </m:r>
                  </m:oMath>
                </a14:m>
                <a:r>
                  <a:rPr lang="pl-PL" sz="24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68F45-CE89-4300-9FCA-11B75A1C9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109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9C921-281A-4E0B-97CB-BF47BAD25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808" y="2395562"/>
            <a:ext cx="7557817" cy="1403440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Warunkiem zaistnienia zjawiska </a:t>
            </a:r>
            <a:r>
              <a:rPr lang="pl-PL" dirty="0" err="1"/>
              <a:t>Ramana</a:t>
            </a:r>
            <a:r>
              <a:rPr lang="pl-PL" dirty="0"/>
              <a:t> są zmiany polaryzowalności cząsteczki w trakcie danego drgania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7135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1EE0-0B71-4A7F-B3E3-AC13D9E4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Idealny dipol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C00E38-89F6-414F-9CA4-3397644D4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19" y="1690688"/>
            <a:ext cx="5044877" cy="3977985"/>
          </a:xfrm>
        </p:spPr>
      </p:pic>
    </p:spTree>
    <p:extLst>
      <p:ext uri="{BB962C8B-B14F-4D97-AF65-F5344CB8AC3E}">
        <p14:creationId xmlns:p14="http://schemas.microsoft.com/office/powerpoint/2010/main" val="3109640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C73F-061F-4E8C-9B27-48CF4CBA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/>
              <a:t>N</a:t>
            </a:r>
            <a:r>
              <a:rPr lang="en-US" sz="3600" dirty="0"/>
              <a:t>at</a:t>
            </a:r>
            <a:r>
              <a:rPr lang="pl-PL" sz="3600" dirty="0" err="1"/>
              <a:t>ęż</a:t>
            </a:r>
            <a:r>
              <a:rPr lang="en-US" sz="3600" dirty="0" err="1"/>
              <a:t>enie</a:t>
            </a:r>
            <a:r>
              <a:rPr lang="en-US" sz="3600" dirty="0"/>
              <a:t> </a:t>
            </a:r>
            <a:r>
              <a:rPr lang="en-US" sz="3600" dirty="0" err="1"/>
              <a:t>promieniowania</a:t>
            </a:r>
            <a:r>
              <a:rPr lang="en-US" sz="3600" dirty="0"/>
              <a:t> </a:t>
            </a:r>
            <a:r>
              <a:rPr lang="en-US" sz="3600" dirty="0" err="1"/>
              <a:t>dipolowego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2E2F2A-6233-49F0-9E6B-B3D72A7C9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806" y="2003933"/>
            <a:ext cx="3505504" cy="203471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EAC6B5-28D5-4C38-9FEE-32B4ED386689}"/>
                  </a:ext>
                </a:extLst>
              </p:cNvPr>
              <p:cNvSpPr txBox="1"/>
              <p:nvPr/>
            </p:nvSpPr>
            <p:spPr>
              <a:xfrm>
                <a:off x="628650" y="4351894"/>
                <a:ext cx="7318145" cy="1013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Dla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pl-PL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l-PL" dirty="0"/>
                  <a:t> intensywność promieniowania jest maksymalna, a dla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l-PL" dirty="0"/>
                  <a:t> jest minimalna i wynosi 0. Czyli dipol nie promieniuje wzdłuż kierunku momentu dipolowego.</a:t>
                </a:r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EAC6B5-28D5-4C38-9FEE-32B4ED386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351894"/>
                <a:ext cx="7318145" cy="1013739"/>
              </a:xfrm>
              <a:prstGeom prst="rect">
                <a:avLst/>
              </a:prstGeom>
              <a:blipFill>
                <a:blip r:embed="rId3"/>
                <a:stretch>
                  <a:fillRect l="-666" r="-167" b="-9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774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4546-8BC2-4CE9-9B67-47035822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Realny dipol (polaryzowalność)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1569A6-AC81-416D-9A3C-F448BDAA1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4" y="1690688"/>
            <a:ext cx="5101186" cy="21819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EFEDD2-B16A-458C-B197-E2C2E5F330F7}"/>
              </a:ext>
            </a:extLst>
          </p:cNvPr>
          <p:cNvSpPr txBox="1"/>
          <p:nvPr/>
        </p:nvSpPr>
        <p:spPr>
          <a:xfrm>
            <a:off x="1094036" y="4722829"/>
            <a:ext cx="6627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Gdy mówimy np. o indukowanym momencie dipolowym, to pierwszy wskaźnik dwuelementowego indeksu oznacza kierunek momentu dipolowego, a drugi kierunek przyłożonego pola elektrycznego</a:t>
            </a:r>
          </a:p>
          <a:p>
            <a:r>
              <a:rPr lang="en-US" dirty="0"/>
              <a:t>(</a:t>
            </a:r>
            <a:r>
              <a:rPr lang="pl-PL" dirty="0"/>
              <a:t>wektora</a:t>
            </a:r>
            <a:r>
              <a:rPr lang="en-US" dirty="0"/>
              <a:t> </a:t>
            </a:r>
            <a:r>
              <a:rPr lang="en-US" dirty="0" err="1"/>
              <a:t>nat</a:t>
            </a:r>
            <a:r>
              <a:rPr lang="pl-PL" dirty="0" err="1"/>
              <a:t>ęż</a:t>
            </a:r>
            <a:r>
              <a:rPr lang="en-US" dirty="0" err="1"/>
              <a:t>enia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34700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9538-6BD7-47D1-A512-0DD42C91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Fonony</a:t>
            </a:r>
            <a:r>
              <a:rPr lang="en-US" dirty="0"/>
              <a:t> w </a:t>
            </a:r>
            <a:r>
              <a:rPr lang="en-US" dirty="0" err="1"/>
              <a:t>materiale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09E8-BA18-4D71-98C7-25A950ECC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7557817" cy="964707"/>
          </a:xfrm>
        </p:spPr>
        <p:txBody>
          <a:bodyPr/>
          <a:lstStyle/>
          <a:p>
            <a:pPr marL="0" indent="0">
              <a:buNone/>
            </a:pPr>
            <a:r>
              <a:rPr lang="pl-PL" b="1" dirty="0"/>
              <a:t>Fonon</a:t>
            </a:r>
            <a:r>
              <a:rPr lang="pl-PL" dirty="0"/>
              <a:t> - kwazicząstka, kwant energii drgań sieci krystalicznej.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F3E89-3D7D-4CEC-B9B3-57C4277A320C}"/>
              </a:ext>
            </a:extLst>
          </p:cNvPr>
          <p:cNvSpPr txBox="1"/>
          <p:nvPr/>
        </p:nvSpPr>
        <p:spPr>
          <a:xfrm>
            <a:off x="735291" y="3167406"/>
            <a:ext cx="745117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Dwa rodzaje fononów w materiale: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Fonony akustyczne. Powstają w wyniku drgań jednego rodzaju atomów.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Fonony optyczne. Powstają w wyniku drgań różnego rodzaju atomów.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36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C7D783-6B31-41C3-95B7-2EFEB6B1C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215" y="800686"/>
            <a:ext cx="3193057" cy="29326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7EC65A-ADBD-4A70-8D3F-B6C577A915F5}"/>
              </a:ext>
            </a:extLst>
          </p:cNvPr>
          <p:cNvSpPr txBox="1"/>
          <p:nvPr/>
        </p:nvSpPr>
        <p:spPr>
          <a:xfrm>
            <a:off x="1960774" y="3864992"/>
            <a:ext cx="4901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Krzywe dyspersyjne dla liniowego łańcucha dwuatomowego.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DFCD1C-0F07-43DD-8659-8C318FB8BCD1}"/>
                  </a:ext>
                </a:extLst>
              </p:cNvPr>
              <p:cNvSpPr txBox="1"/>
              <p:nvPr/>
            </p:nvSpPr>
            <p:spPr>
              <a:xfrm>
                <a:off x="2139884" y="4873358"/>
                <a:ext cx="4553145" cy="818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 →0</m:t>
                              </m:r>
                            </m:lim>
                          </m:limLow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pl-P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 →0</m:t>
                              </m:r>
                            </m:lim>
                          </m:limLow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𝑐𝑜𝑛𝑠𝑡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DFCD1C-0F07-43DD-8659-8C318FB8B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884" y="4873358"/>
                <a:ext cx="4553145" cy="818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52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4">
            <a:extLst>
              <a:ext uri="{FF2B5EF4-FFF2-40B4-BE49-F238E27FC236}">
                <a16:creationId xmlns:a16="http://schemas.microsoft.com/office/drawing/2014/main" id="{E2F2C8D0-F9EF-4EA5-95A0-8844BE886B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557817" cy="1325559"/>
          </a:xfrm>
        </p:spPr>
        <p:txBody>
          <a:bodyPr/>
          <a:lstStyle/>
          <a:p>
            <a:pPr lvl="0"/>
            <a:r>
              <a:rPr lang="pl-PL" dirty="0"/>
              <a:t>Plan prezentacji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6">
                <a:extLst>
                  <a:ext uri="{FF2B5EF4-FFF2-40B4-BE49-F238E27FC236}">
                    <a16:creationId xmlns:a16="http://schemas.microsoft.com/office/drawing/2014/main" id="{0324089A-100A-4C30-87AF-6994627D0F14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628650" y="1825627"/>
                <a:ext cx="7557817" cy="4351336"/>
              </a:xfrm>
            </p:spPr>
            <p:txBody>
              <a:bodyPr/>
              <a:lstStyle/>
              <a:p>
                <a:pPr lvl="0"/>
                <a:r>
                  <a:rPr lang="pl-PL" dirty="0"/>
                  <a:t>Materiał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𝐆𝐚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dirty="0"/>
              </a:p>
              <a:p>
                <a:pPr lvl="0"/>
                <a:r>
                  <a:rPr lang="pl-PL" dirty="0"/>
                  <a:t>Zastosowanie</a:t>
                </a:r>
              </a:p>
              <a:p>
                <a:pPr lvl="0"/>
                <a:r>
                  <a:rPr lang="pl-PL" dirty="0"/>
                  <a:t>Teoria</a:t>
                </a:r>
              </a:p>
              <a:p>
                <a:pPr lvl="0"/>
                <a:r>
                  <a:rPr lang="pl-PL" dirty="0"/>
                  <a:t>Dotychczas uzyskane wyniki</a:t>
                </a:r>
              </a:p>
            </p:txBody>
          </p:sp>
        </mc:Choice>
        <mc:Fallback>
          <p:sp>
            <p:nvSpPr>
              <p:cNvPr id="3" name="Symbol zastępczy zawartości 6">
                <a:extLst>
                  <a:ext uri="{FF2B5EF4-FFF2-40B4-BE49-F238E27FC236}">
                    <a16:creationId xmlns:a16="http://schemas.microsoft.com/office/drawing/2014/main" id="{0324089A-100A-4C30-87AF-6994627D0F1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7"/>
                <a:ext cx="7557817" cy="4351336"/>
              </a:xfrm>
              <a:blipFill>
                <a:blip r:embed="rId2"/>
                <a:stretch>
                  <a:fillRect l="-14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6B65-C2A9-445E-96BD-AFB5284C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Krzywe dyspersyjne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4C4E8D-DCC9-46F6-9AFB-7FC7007163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20275"/>
                <a:ext cx="7557817" cy="43513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l-PL" dirty="0"/>
                  <a:t>Jeżeli </a:t>
                </a:r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l-PL" dirty="0"/>
                  <a:t> jest wymiarem, oraz N – ilością różnych atomów w komórce prostej to dla takiego kryształu relacja dyspersji zawiera:</a:t>
                </a:r>
              </a:p>
              <a:p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l-PL" dirty="0"/>
                  <a:t> – gałęzi akustycznych</a:t>
                </a:r>
              </a:p>
              <a:p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l-PL" dirty="0"/>
                  <a:t>N -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l-PL" dirty="0"/>
                  <a:t> – gałęzi optycznych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4C4E8D-DCC9-46F6-9AFB-7FC7007163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20275"/>
                <a:ext cx="7557817" cy="4351336"/>
              </a:xfrm>
              <a:blipFill>
                <a:blip r:embed="rId2"/>
                <a:stretch>
                  <a:fillRect l="-1613" t="-2381" r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422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58DA-6CDF-40D6-BF50-6B9337F69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Prawa zachowania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4B151-9B34-4CA3-BE75-4DACA0FFA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Przy rozpraszaniu fotonów na fononach powinny być spełnione dwa prawa zachowania:</a:t>
            </a:r>
          </a:p>
          <a:p>
            <a:r>
              <a:rPr lang="pl-PL" dirty="0"/>
              <a:t>Energii</a:t>
            </a:r>
          </a:p>
          <a:p>
            <a:r>
              <a:rPr lang="pl-PL" dirty="0"/>
              <a:t>Pędu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851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8143-4003-402A-AF3D-AAC9034F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Prawo zachowania pędu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D20CB7-8EAD-49E8-B93C-4FDED521A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598" y="2180360"/>
            <a:ext cx="3215919" cy="66299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9CA8BE-1260-441D-8739-90FBCF347655}"/>
                  </a:ext>
                </a:extLst>
              </p:cNvPr>
              <p:cNvSpPr txBox="1"/>
              <p:nvPr/>
            </p:nvSpPr>
            <p:spPr>
              <a:xfrm>
                <a:off x="1244338" y="3016577"/>
                <a:ext cx="6495068" cy="949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0" smtClean="0"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  <m:sub>
                        <m:r>
                          <a:rPr lang="pl-PL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pl-PL" b="1" i="0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US" dirty="0" err="1"/>
                  <a:t>wektor</a:t>
                </a:r>
                <a:r>
                  <a:rPr lang="en-US" dirty="0"/>
                  <a:t> </a:t>
                </a:r>
                <a:r>
                  <a:rPr lang="en-US" dirty="0" err="1"/>
                  <a:t>falowy</a:t>
                </a:r>
                <a:r>
                  <a:rPr lang="en-US" dirty="0"/>
                  <a:t> </a:t>
                </a:r>
                <a:r>
                  <a:rPr lang="en-US" dirty="0" err="1"/>
                  <a:t>fotonu</a:t>
                </a:r>
                <a:r>
                  <a:rPr lang="en-US" dirty="0"/>
                  <a:t> </a:t>
                </a:r>
                <a:r>
                  <a:rPr lang="en-US" dirty="0" err="1"/>
                  <a:t>padaj</a:t>
                </a:r>
                <a:r>
                  <a:rPr lang="pl-PL" dirty="0"/>
                  <a:t>ą</a:t>
                </a:r>
                <a:r>
                  <a:rPr lang="en-US" dirty="0" err="1"/>
                  <a:t>cego</a:t>
                </a:r>
                <a:endParaRPr lang="pl-PL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  <m:sub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pl-PL" b="1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pl-PL" b="1" dirty="0"/>
                  <a:t> </a:t>
                </a:r>
                <a:r>
                  <a:rPr lang="en-US" dirty="0" err="1"/>
                  <a:t>wektor</a:t>
                </a:r>
                <a:r>
                  <a:rPr lang="en-US" dirty="0"/>
                  <a:t> </a:t>
                </a:r>
                <a:r>
                  <a:rPr lang="en-US" dirty="0" err="1"/>
                  <a:t>falowy</a:t>
                </a:r>
                <a:r>
                  <a:rPr lang="en-US" dirty="0"/>
                  <a:t> </a:t>
                </a:r>
                <a:r>
                  <a:rPr lang="en-US" dirty="0" err="1"/>
                  <a:t>fotonu</a:t>
                </a:r>
                <a:r>
                  <a:rPr lang="en-US" dirty="0"/>
                  <a:t> </a:t>
                </a:r>
                <a:r>
                  <a:rPr lang="en-US" dirty="0" err="1"/>
                  <a:t>rozproszonego</a:t>
                </a:r>
                <a:endParaRPr lang="pl-PL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𝒇𝒐𝒏𝒐𝒏</m:t>
                        </m:r>
                      </m:sub>
                    </m:sSub>
                    <m:r>
                      <a:rPr lang="pl-PL" b="1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pl-PL" b="1" dirty="0"/>
                  <a:t> </a:t>
                </a:r>
                <a:r>
                  <a:rPr lang="en-US" dirty="0" err="1"/>
                  <a:t>wektor</a:t>
                </a:r>
                <a:r>
                  <a:rPr lang="en-US" dirty="0"/>
                  <a:t> </a:t>
                </a:r>
                <a:r>
                  <a:rPr lang="en-US" dirty="0" err="1"/>
                  <a:t>falowy</a:t>
                </a:r>
                <a:r>
                  <a:rPr lang="en-US" dirty="0"/>
                  <a:t> </a:t>
                </a:r>
                <a:r>
                  <a:rPr lang="en-US" dirty="0" err="1"/>
                  <a:t>fononu</a:t>
                </a:r>
                <a:endParaRPr lang="pl-PL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9CA8BE-1260-441D-8739-90FBCF347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38" y="3016577"/>
                <a:ext cx="6495068" cy="949555"/>
              </a:xfrm>
              <a:prstGeom prst="rect">
                <a:avLst/>
              </a:prstGeom>
              <a:blipFill>
                <a:blip r:embed="rId3"/>
                <a:stretch>
                  <a:fillRect l="-563" t="-3846" b="-7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34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F3FA-5FC8-4701-8A35-19014017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Prawo zachowania energii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8740C6-92B6-4773-919D-BD60CC149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598" y="2044772"/>
            <a:ext cx="3215919" cy="6325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20C3F5-23C9-4F79-99B1-9500CEB0C34B}"/>
                  </a:ext>
                </a:extLst>
              </p:cNvPr>
              <p:cNvSpPr txBox="1"/>
              <p:nvPr/>
            </p:nvSpPr>
            <p:spPr>
              <a:xfrm>
                <a:off x="1075181" y="2848408"/>
                <a:ext cx="6664751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US" dirty="0"/>
                  <a:t>cz</a:t>
                </a:r>
                <a:r>
                  <a:rPr lang="pl-PL" dirty="0"/>
                  <a:t>ę</a:t>
                </a:r>
                <a:r>
                  <a:rPr lang="en-US" dirty="0"/>
                  <a:t>stotliwo</a:t>
                </a:r>
                <a:r>
                  <a:rPr lang="pl-PL" dirty="0"/>
                  <a:t>ść</a:t>
                </a:r>
                <a:r>
                  <a:rPr lang="en-US" dirty="0"/>
                  <a:t> fotonu padaj</a:t>
                </a:r>
                <a:r>
                  <a:rPr lang="pl-PL" dirty="0"/>
                  <a:t>ą</a:t>
                </a:r>
                <a:r>
                  <a:rPr lang="en-US" dirty="0"/>
                  <a:t>cego</a:t>
                </a:r>
                <a:endParaRPr lang="pl-PL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dirty="0"/>
                  <a:t> cz</a:t>
                </a:r>
                <a:r>
                  <a:rPr lang="pl-PL" dirty="0"/>
                  <a:t>ę</a:t>
                </a:r>
                <a:r>
                  <a:rPr lang="en-US" dirty="0"/>
                  <a:t>stotliwo</a:t>
                </a:r>
                <a:r>
                  <a:rPr lang="pl-PL" dirty="0" err="1"/>
                  <a:t>ść</a:t>
                </a:r>
                <a:r>
                  <a:rPr lang="en-US" dirty="0"/>
                  <a:t> </a:t>
                </a:r>
                <a:r>
                  <a:rPr lang="en-US" dirty="0" err="1"/>
                  <a:t>fotonu</a:t>
                </a:r>
                <a:r>
                  <a:rPr lang="en-US" dirty="0"/>
                  <a:t> </a:t>
                </a:r>
                <a:r>
                  <a:rPr lang="en-US" dirty="0" err="1"/>
                  <a:t>rozproszonego</a:t>
                </a:r>
                <a:endParaRPr lang="pl-PL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𝑓𝑜𝑛𝑜𝑛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dirty="0"/>
                  <a:t> cz</a:t>
                </a:r>
                <a:r>
                  <a:rPr lang="pl-PL" dirty="0"/>
                  <a:t>ę</a:t>
                </a:r>
                <a:r>
                  <a:rPr lang="en-US" dirty="0"/>
                  <a:t>stotliwo</a:t>
                </a:r>
                <a:r>
                  <a:rPr lang="pl-PL" dirty="0"/>
                  <a:t>ść</a:t>
                </a:r>
                <a:r>
                  <a:rPr lang="en-US" dirty="0"/>
                  <a:t> </a:t>
                </a:r>
                <a:r>
                  <a:rPr lang="en-US" dirty="0" err="1"/>
                  <a:t>fononu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20C3F5-23C9-4F79-99B1-9500CEB0C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181" y="2848408"/>
                <a:ext cx="6664751" cy="945580"/>
              </a:xfrm>
              <a:prstGeom prst="rect">
                <a:avLst/>
              </a:prstGeom>
              <a:blipFill>
                <a:blip r:embed="rId3"/>
                <a:stretch>
                  <a:fillRect l="-548" t="-3226" b="-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431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921C68-C389-4A43-AAAD-DDF6BB2926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7821" y="2519313"/>
                <a:ext cx="7557817" cy="1819373"/>
              </a:xfrm>
            </p:spPr>
            <p:txBody>
              <a:bodyPr/>
              <a:lstStyle/>
              <a:p>
                <a:r>
                  <a:rPr lang="pl-PL" sz="2400" dirty="0"/>
                  <a:t>Pęd fononu jest dużo większy od pędu fotonu: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𝑓𝑜𝑛𝑜𝑛</m:t>
                          </m:r>
                        </m:sub>
                      </m:sSub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≫ </m:t>
                      </m:r>
                      <m:sSub>
                        <m:sSub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𝑓𝑜𝑛𝑜𝑛</m:t>
                          </m:r>
                        </m:sub>
                      </m:sSub>
                    </m:oMath>
                  </m:oMathPara>
                </a14:m>
                <a:endParaRPr lang="pl-PL" sz="2400" dirty="0"/>
              </a:p>
              <a:p>
                <a:r>
                  <a:rPr lang="pl-PL" sz="2400" dirty="0"/>
                  <a:t>Energia fotonu jest dużo większa od energii fononu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𝑓𝑜𝑛𝑜𝑛</m:t>
                          </m:r>
                        </m:sub>
                      </m:sSub>
                      <m:r>
                        <a:rPr lang="pl-PL" sz="2400" i="1">
                          <a:latin typeface="Cambria Math" panose="02040503050406030204" pitchFamily="18" charset="0"/>
                        </a:rPr>
                        <m:t>≪ </m:t>
                      </m:r>
                      <m:sSub>
                        <m:sSub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𝑓𝑜𝑡𝑜𝑛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921C68-C389-4A43-AAAD-DDF6BB2926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821" y="2519313"/>
                <a:ext cx="7557817" cy="1819373"/>
              </a:xfrm>
              <a:blipFill>
                <a:blip r:embed="rId2"/>
                <a:stretch>
                  <a:fillRect l="-1048" t="-4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25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31CE18-66AE-497E-96A7-9343F730B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683" y="700874"/>
            <a:ext cx="4737750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B30150-1464-4809-B0E6-3803B8197AB1}"/>
              </a:ext>
            </a:extLst>
          </p:cNvPr>
          <p:cNvSpPr txBox="1"/>
          <p:nvPr/>
        </p:nvSpPr>
        <p:spPr>
          <a:xfrm>
            <a:off x="1423447" y="5514680"/>
            <a:ext cx="597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Fonony które biorą udział w rozpraszaniu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77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49E-2CA2-4C06-8F64-7CE66BBE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Rozpraszanie </a:t>
            </a:r>
            <a:r>
              <a:rPr lang="pl-PL" dirty="0" err="1"/>
              <a:t>dwufononowe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0726C6-23CC-4A1E-8462-56231B81B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525" y="1486260"/>
            <a:ext cx="3364066" cy="30896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008207-9E1E-41EA-9AF2-BC0067A03649}"/>
              </a:ext>
            </a:extLst>
          </p:cNvPr>
          <p:cNvSpPr txBox="1"/>
          <p:nvPr/>
        </p:nvSpPr>
        <p:spPr>
          <a:xfrm>
            <a:off x="1480008" y="4779390"/>
            <a:ext cx="5844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Uczestniczą fonony o przeciwnych pędach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Energia piku rozpraszania </a:t>
            </a:r>
            <a:r>
              <a:rPr lang="pl-PL" dirty="0" err="1"/>
              <a:t>dwufononowego</a:t>
            </a:r>
            <a:r>
              <a:rPr lang="pl-PL" dirty="0"/>
              <a:t> jest mniejsza od podwójnej energii fononu ze środka strefy </a:t>
            </a:r>
            <a:r>
              <a:rPr lang="pl-PL" dirty="0" err="1"/>
              <a:t>Brillouina</a:t>
            </a:r>
            <a:r>
              <a:rPr lang="pl-PL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94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2F89-EC71-412C-A803-A6C9BDEC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Co można odczytać z widma </a:t>
            </a:r>
            <a:r>
              <a:rPr lang="pl-PL" sz="3200" dirty="0" err="1"/>
              <a:t>ramanowskiego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5777-3F22-4030-AECA-0B8CD8CBF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pl-PL" dirty="0"/>
              <a:t>Ilość pików</a:t>
            </a:r>
          </a:p>
          <a:p>
            <a:pPr marL="514350" indent="-514350">
              <a:buAutoNum type="alphaLcParenR"/>
            </a:pPr>
            <a:r>
              <a:rPr lang="pl-PL" dirty="0"/>
              <a:t>Położenie pików</a:t>
            </a:r>
          </a:p>
          <a:p>
            <a:pPr marL="514350" indent="-514350">
              <a:buAutoNum type="alphaLcParenR"/>
            </a:pPr>
            <a:r>
              <a:rPr lang="pl-PL" dirty="0"/>
              <a:t>Szerokość pików</a:t>
            </a:r>
          </a:p>
          <a:p>
            <a:pPr marL="514350" indent="-514350">
              <a:buAutoNum type="alphaLcParenR"/>
            </a:pPr>
            <a:r>
              <a:rPr lang="pl-PL" dirty="0"/>
              <a:t>Symetryczność pików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11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E7C9-D683-48CC-8BDC-1F31EB926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Co można wyznaczyć z widma </a:t>
            </a:r>
            <a:r>
              <a:rPr lang="pl-PL" sz="2800" dirty="0" err="1"/>
              <a:t>ramanowskiego</a:t>
            </a:r>
            <a:r>
              <a:rPr lang="pl-PL" sz="2800" dirty="0"/>
              <a:t> (I)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FF4BF-7CB5-4D50-82A2-9D6C11CAA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1800" dirty="0"/>
              <a:t>1)   Ilość pików i Położenie pików:</a:t>
            </a:r>
          </a:p>
          <a:p>
            <a:pPr marL="0" indent="0">
              <a:buNone/>
            </a:pPr>
            <a:r>
              <a:rPr lang="pl-PL" sz="1800" dirty="0"/>
              <a:t>	- Identyfikacja substancji</a:t>
            </a:r>
          </a:p>
          <a:p>
            <a:pPr marL="342900" indent="-342900">
              <a:buAutoNum type="arabicParenR" startAt="2"/>
            </a:pPr>
            <a:r>
              <a:rPr lang="pl-PL" sz="1800" dirty="0"/>
              <a:t>Szerokość połówkowa pików</a:t>
            </a:r>
          </a:p>
          <a:p>
            <a:pPr marL="0" indent="0">
              <a:buNone/>
            </a:pPr>
            <a:r>
              <a:rPr lang="pl-PL" sz="1800" dirty="0"/>
              <a:t>	- Czy struktura jest krystaliczna czy amorficzna</a:t>
            </a:r>
          </a:p>
          <a:p>
            <a:pPr marL="0" indent="0">
              <a:buNone/>
            </a:pPr>
            <a:r>
              <a:rPr lang="pl-PL" sz="1800" dirty="0"/>
              <a:t>	- Czas życia fononu</a:t>
            </a:r>
          </a:p>
          <a:p>
            <a:pPr marL="342900" indent="-342900">
              <a:buAutoNum type="arabicParenR" startAt="3"/>
            </a:pPr>
            <a:r>
              <a:rPr lang="pl-PL" sz="1800" dirty="0"/>
              <a:t>Przesunięcie pików</a:t>
            </a:r>
          </a:p>
          <a:p>
            <a:pPr marL="0" indent="0">
              <a:buNone/>
            </a:pPr>
            <a:r>
              <a:rPr lang="pl-PL" sz="1800" dirty="0"/>
              <a:t>	- Naprężenia</a:t>
            </a:r>
          </a:p>
          <a:p>
            <a:pPr marL="342900" indent="-342900">
              <a:buAutoNum type="arabicParenR" startAt="4"/>
            </a:pPr>
            <a:r>
              <a:rPr lang="pl-PL" sz="1800" dirty="0"/>
              <a:t>Symetryczność pików</a:t>
            </a:r>
          </a:p>
          <a:p>
            <a:pPr marL="0" indent="0">
              <a:buNone/>
            </a:pPr>
            <a:r>
              <a:rPr lang="pl-PL" sz="1800" dirty="0"/>
              <a:t>	- Czy materiał jest cienką warstwą</a:t>
            </a:r>
          </a:p>
        </p:txBody>
      </p:sp>
    </p:spTree>
    <p:extLst>
      <p:ext uri="{BB962C8B-B14F-4D97-AF65-F5344CB8AC3E}">
        <p14:creationId xmlns:p14="http://schemas.microsoft.com/office/powerpoint/2010/main" val="4009325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7FB06-98F8-4D61-92BD-DE2D62AC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Co można wyznaczyć z widma </a:t>
            </a:r>
            <a:r>
              <a:rPr lang="pl-PL" sz="2800" dirty="0" err="1"/>
              <a:t>ramanowskiego</a:t>
            </a:r>
            <a:r>
              <a:rPr lang="pl-PL" sz="2800" dirty="0"/>
              <a:t> (II)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E5121-D994-4A6B-B649-0D10D69A5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Przewodnictwo cieplne, jeżeli jest nieduża ilość nośników </a:t>
            </a:r>
          </a:p>
          <a:p>
            <a:r>
              <a:rPr lang="pl-PL" sz="2400" dirty="0"/>
              <a:t>Wyznaczenie(oszacowanie) temperatury</a:t>
            </a:r>
          </a:p>
        </p:txBody>
      </p:sp>
    </p:spTree>
    <p:extLst>
      <p:ext uri="{BB962C8B-B14F-4D97-AF65-F5344CB8AC3E}">
        <p14:creationId xmlns:p14="http://schemas.microsoft.com/office/powerpoint/2010/main" val="163523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F9BB9B2-7CBC-4C2A-B229-055E09575B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Ga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F9BB9B2-7CBC-4C2A-B229-055E09575B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DD20D-D8E4-4E94-851B-7C2658C33A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2733429"/>
                <a:ext cx="7557817" cy="17947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l-PL" dirty="0"/>
                  <a:t>Związek występuje w dwóch postaciach: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𝐺𝑎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l-PL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niskotemperaturowa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𝐺𝑎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l-PL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</a:t>
                </a:r>
                <a:r>
                  <a:rPr lang="pl-PL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wysokotemperaturowa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DD20D-D8E4-4E94-851B-7C2658C33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2733429"/>
                <a:ext cx="7557817" cy="1794713"/>
              </a:xfrm>
              <a:blipFill>
                <a:blip r:embed="rId3"/>
                <a:stretch>
                  <a:fillRect l="-1613" t="-5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639E69E-1955-46E5-8F26-5C24AAD7FCAE}"/>
              </a:ext>
            </a:extLst>
          </p:cNvPr>
          <p:cNvSpPr txBox="1"/>
          <p:nvPr/>
        </p:nvSpPr>
        <p:spPr>
          <a:xfrm>
            <a:off x="716437" y="1498862"/>
            <a:ext cx="7192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jest materiałem półprzewodnikowym o stosunkowo szerokiej (2.8eV) i prostej przerwie energetycznej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9747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BCC8-7EB6-4828-BCA9-8D05D13B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Widmo ramanowskie dla cienkich warstw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1CBF8-E8C4-4F3D-BBC6-F83394DD83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151186"/>
                <a:ext cx="7557817" cy="1511462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pl-PL" dirty="0"/>
                  <a:t>Z zasady nieoznaczoności  Heisenberga: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l-PL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1CBF8-E8C4-4F3D-BBC6-F83394DD83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151186"/>
                <a:ext cx="7557817" cy="1511462"/>
              </a:xfrm>
              <a:blipFill>
                <a:blip r:embed="rId2"/>
                <a:stretch>
                  <a:fillRect t="-6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865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821B05-3463-4FBC-B62E-1AFE81815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25" y="923393"/>
            <a:ext cx="4737749" cy="43513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80B98A-30DF-4CE2-B908-7160C71FF0BF}"/>
              </a:ext>
            </a:extLst>
          </p:cNvPr>
          <p:cNvSpPr txBox="1"/>
          <p:nvPr/>
        </p:nvSpPr>
        <p:spPr>
          <a:xfrm>
            <a:off x="1725105" y="5561814"/>
            <a:ext cx="575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Fonony z większego zakresu uczestniczą w rozpraszaniu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95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8543-91F2-4B86-8FDA-7C28FD2D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Piki</a:t>
            </a:r>
            <a:r>
              <a:rPr lang="en-US" dirty="0"/>
              <a:t> w </a:t>
            </a:r>
            <a:r>
              <a:rPr lang="pl-PL" dirty="0"/>
              <a:t>cienkich warstwach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B76FB-271E-4734-BE84-88C5B0FAD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14671"/>
            <a:ext cx="7557817" cy="1228658"/>
          </a:xfrm>
        </p:spPr>
        <p:txBody>
          <a:bodyPr/>
          <a:lstStyle/>
          <a:p>
            <a:r>
              <a:rPr lang="pl-PL" dirty="0"/>
              <a:t>Są przesunięte ku niższym energiom </a:t>
            </a:r>
          </a:p>
          <a:p>
            <a:r>
              <a:rPr lang="pl-PL" dirty="0"/>
              <a:t>Mają „ogon” od strony niższych energii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240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5A03-D64B-405D-AFF7-2883A04F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Przykładowe widmo </a:t>
            </a:r>
            <a:r>
              <a:rPr lang="pl-PL" dirty="0" err="1"/>
              <a:t>ramana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EEE03E-CF4B-4CF1-AAE7-F9DF49D09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22" y="1825625"/>
            <a:ext cx="6737943" cy="4351338"/>
          </a:xfrm>
        </p:spPr>
      </p:pic>
    </p:spTree>
    <p:extLst>
      <p:ext uri="{BB962C8B-B14F-4D97-AF65-F5344CB8AC3E}">
        <p14:creationId xmlns:p14="http://schemas.microsoft.com/office/powerpoint/2010/main" val="1007143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5B2C-3B86-4D3D-AECE-191235DC8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przesunięciu piku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81B8E2-C275-402E-B36F-DF0ABA11A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48" y="3051066"/>
            <a:ext cx="3132091" cy="10897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0CB712-F097-4B3A-BE3B-8148067F1129}"/>
              </a:ext>
            </a:extLst>
          </p:cNvPr>
          <p:cNvSpPr txBox="1"/>
          <p:nvPr/>
        </p:nvSpPr>
        <p:spPr>
          <a:xfrm>
            <a:off x="628650" y="1690688"/>
            <a:ext cx="7252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Zeru na poprzednim widmie odpowiada energia światła pobudzającego (lasera) z przesunięciem </a:t>
            </a:r>
            <a:r>
              <a:rPr lang="en-US" dirty="0" err="1"/>
              <a:t>wynosz</a:t>
            </a:r>
            <a:r>
              <a:rPr lang="pl-PL" dirty="0"/>
              <a:t>ą</a:t>
            </a:r>
            <a:r>
              <a:rPr lang="en-US" dirty="0" err="1"/>
              <a:t>cym</a:t>
            </a:r>
            <a:r>
              <a:rPr lang="en-US" dirty="0"/>
              <a:t>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Przesunięcie w widmie </a:t>
            </a:r>
            <a:r>
              <a:rPr lang="pl-PL" dirty="0" err="1"/>
              <a:t>stokesowskim</a:t>
            </a:r>
            <a:r>
              <a:rPr lang="pl-PL" dirty="0"/>
              <a:t> można zapisać w następujący sposób: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AA2D4C-2F44-42BD-9A5F-F24FE6A19DFA}"/>
                  </a:ext>
                </a:extLst>
              </p:cNvPr>
              <p:cNvSpPr txBox="1"/>
              <p:nvPr/>
            </p:nvSpPr>
            <p:spPr>
              <a:xfrm>
                <a:off x="1046375" y="4289196"/>
                <a:ext cx="65422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𝐿𝑎𝑠𝑒𝑟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  −</m:t>
                    </m:r>
                  </m:oMath>
                </a14:m>
                <a:r>
                  <a:rPr lang="pl-PL" dirty="0"/>
                  <a:t> </a:t>
                </a:r>
                <a:r>
                  <a:rPr lang="en-US" dirty="0" err="1"/>
                  <a:t>długo</a:t>
                </a:r>
                <a:r>
                  <a:rPr lang="pl-PL" dirty="0" err="1"/>
                  <a:t>ść</a:t>
                </a:r>
                <a:r>
                  <a:rPr lang="en-US" dirty="0"/>
                  <a:t> </a:t>
                </a:r>
                <a:r>
                  <a:rPr lang="en-US" dirty="0" err="1"/>
                  <a:t>fali</a:t>
                </a:r>
                <a:r>
                  <a:rPr lang="en-US" dirty="0"/>
                  <a:t> </a:t>
                </a:r>
                <a:r>
                  <a:rPr lang="en-US" dirty="0" err="1"/>
                  <a:t>promieniowania</a:t>
                </a:r>
                <a:r>
                  <a:rPr lang="en-US" dirty="0"/>
                  <a:t> </a:t>
                </a:r>
                <a:r>
                  <a:rPr lang="en-US" dirty="0" err="1"/>
                  <a:t>laserowego</a:t>
                </a:r>
                <a:endParaRPr lang="pl-PL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𝑠𝑡𝑜𝑘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 −</m:t>
                    </m:r>
                  </m:oMath>
                </a14:m>
                <a:r>
                  <a:rPr lang="pl-PL" dirty="0"/>
                  <a:t> </a:t>
                </a:r>
                <a:r>
                  <a:rPr lang="en-US" dirty="0" err="1"/>
                  <a:t>długo</a:t>
                </a:r>
                <a:r>
                  <a:rPr lang="pl-PL" dirty="0" err="1"/>
                  <a:t>ść</a:t>
                </a:r>
                <a:r>
                  <a:rPr lang="en-US" dirty="0"/>
                  <a:t> </a:t>
                </a:r>
                <a:r>
                  <a:rPr lang="en-US" dirty="0" err="1"/>
                  <a:t>fali</a:t>
                </a:r>
                <a:r>
                  <a:rPr lang="en-US" dirty="0"/>
                  <a:t> </a:t>
                </a:r>
                <a:r>
                  <a:rPr lang="en-US" dirty="0" err="1"/>
                  <a:t>promieniowania</a:t>
                </a:r>
                <a:r>
                  <a:rPr lang="en-US" dirty="0"/>
                  <a:t> </a:t>
                </a:r>
                <a:r>
                  <a:rPr lang="en-US" dirty="0" err="1"/>
                  <a:t>stokesowskiego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AA2D4C-2F44-42BD-9A5F-F24FE6A19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75" y="4289196"/>
                <a:ext cx="6542202" cy="646331"/>
              </a:xfrm>
              <a:prstGeom prst="rect">
                <a:avLst/>
              </a:prstGeom>
              <a:blipFill>
                <a:blip r:embed="rId3"/>
                <a:stretch>
                  <a:fillRect l="-65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7606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775B-508B-4F9A-9DB9-2183787A4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16" y="2766220"/>
            <a:ext cx="7557817" cy="1325559"/>
          </a:xfrm>
        </p:spPr>
        <p:txBody>
          <a:bodyPr/>
          <a:lstStyle/>
          <a:p>
            <a:pPr algn="ctr"/>
            <a:r>
              <a:rPr lang="pl-PL" dirty="0"/>
              <a:t>Wyniki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43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0725F-3883-4138-8537-F03AC599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Materiał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D4CD38-7615-4994-9B2B-FC09DE4A2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rabicParenR"/>
                </a:pPr>
                <a:r>
                  <a:rPr lang="pl-PL" dirty="0"/>
                  <a:t>Płytki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𝐺𝑎𝑃</m:t>
                    </m:r>
                  </m:oMath>
                </a14:m>
                <a:r>
                  <a:rPr lang="pl-PL" dirty="0"/>
                  <a:t> wygrzewane w parach siarki</a:t>
                </a:r>
              </a:p>
              <a:p>
                <a:pPr marL="514350" indent="-514350">
                  <a:buAutoNum type="arabicParenR"/>
                </a:pPr>
                <a:r>
                  <a:rPr lang="pl-PL" dirty="0"/>
                  <a:t>Wygrzewanie trwało 7 dni pod temperaturą 600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pl-PL" dirty="0"/>
              </a:p>
              <a:p>
                <a:pPr marL="514350" indent="-514350">
                  <a:buFont typeface="Arial" pitchFamily="34"/>
                  <a:buAutoNum type="arabicParenR"/>
                </a:pPr>
                <a:r>
                  <a:rPr lang="pl-PL" dirty="0"/>
                  <a:t>Na tych płytkach wyrosły kryształy. przypuszczamy że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𝐺𝑎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rabicParenR"/>
                </a:pPr>
                <a:endParaRPr lang="pl-P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D4CD38-7615-4994-9B2B-FC09DE4A2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94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61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A28B69-9976-400E-831A-EBD2821A9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96" y="622524"/>
            <a:ext cx="6814607" cy="43497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9DA472-FCE6-4A9F-BA5C-0D391F23C233}"/>
                  </a:ext>
                </a:extLst>
              </p:cNvPr>
              <p:cNvSpPr txBox="1"/>
              <p:nvPr/>
            </p:nvSpPr>
            <p:spPr>
              <a:xfrm>
                <a:off x="1164696" y="5307291"/>
                <a:ext cx="681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dirty="0"/>
                  <a:t>Płytki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𝐺𝑎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l-PL" dirty="0"/>
                  <a:t>. Powiększenie mikroskopu 60 razy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9DA472-FCE6-4A9F-BA5C-0D391F23C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696" y="5307291"/>
                <a:ext cx="6814607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127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BEAE58-7643-4D88-8829-DD3B72554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52" y="581287"/>
            <a:ext cx="6817095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1EA0EB-C095-4ED7-8C0E-499DA06C8830}"/>
                  </a:ext>
                </a:extLst>
              </p:cNvPr>
              <p:cNvSpPr txBox="1"/>
              <p:nvPr/>
            </p:nvSpPr>
            <p:spPr>
              <a:xfrm>
                <a:off x="1163452" y="5344998"/>
                <a:ext cx="6817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dirty="0"/>
                  <a:t>Płytki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𝐺𝑎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l-PL" dirty="0"/>
                  <a:t>. Powiększenie mikroskopu 600 razy.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1EA0EB-C095-4ED7-8C0E-499DA06C8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52" y="5344998"/>
                <a:ext cx="6817095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396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1CD1FE-8A04-41BA-B8F4-F3A7AD68A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68" y="307907"/>
            <a:ext cx="5801783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FC77EC-6044-4B3C-834E-13B29D3519DE}"/>
                  </a:ext>
                </a:extLst>
              </p:cNvPr>
              <p:cNvSpPr txBox="1"/>
              <p:nvPr/>
            </p:nvSpPr>
            <p:spPr>
              <a:xfrm>
                <a:off x="1199768" y="4670496"/>
                <a:ext cx="62568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dirty="0"/>
                  <a:t>Widmo </a:t>
                </a:r>
                <a:r>
                  <a:rPr lang="pl-PL" dirty="0" err="1"/>
                  <a:t>Ramana</a:t>
                </a:r>
                <a:r>
                  <a:rPr lang="pl-PL" dirty="0"/>
                  <a:t> dla materiału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𝐺𝑎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𝐺𝑎𝑃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FC77EC-6044-4B3C-834E-13B29D351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768" y="4670496"/>
                <a:ext cx="6256834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C8E411-2A95-42AA-8CBD-9C67DB15AF07}"/>
                  </a:ext>
                </a:extLst>
              </p:cNvPr>
              <p:cNvSpPr txBox="1"/>
              <p:nvPr/>
            </p:nvSpPr>
            <p:spPr>
              <a:xfrm>
                <a:off x="1199768" y="5137608"/>
                <a:ext cx="5801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dirty="0"/>
                  <a:t>Piki 1,2,3,4,6 -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𝐺𝑎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dirty="0"/>
                  <a:t>Piki 5,7 -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𝐺𝑎𝑃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C8E411-2A95-42AA-8CBD-9C67DB15A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768" y="5137608"/>
                <a:ext cx="5801783" cy="646331"/>
              </a:xfrm>
              <a:prstGeom prst="rect">
                <a:avLst/>
              </a:prstGeom>
              <a:blipFill>
                <a:blip r:embed="rId4"/>
                <a:stretch>
                  <a:fillRect l="-73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0957880-3689-4B69-BEAA-32E1F39F4DF2}"/>
              </a:ext>
            </a:extLst>
          </p:cNvPr>
          <p:cNvSpPr txBox="1"/>
          <p:nvPr/>
        </p:nvSpPr>
        <p:spPr>
          <a:xfrm>
            <a:off x="2177592" y="5976594"/>
            <a:ext cx="430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Wiązka pobudzająca 514 </a:t>
            </a:r>
            <a:r>
              <a:rPr lang="pl-PL" dirty="0" err="1"/>
              <a:t>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1DC8A-8532-429D-AACF-3AF5B26FEC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30"/>
                <a:ext cx="7557817" cy="120597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pl-PL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l-PL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Ga</m:t>
                          </m:r>
                        </m:e>
                        <m:sub>
                          <m:r>
                            <a:rPr lang="pl-PL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l-PL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pl-PL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1DC8A-8532-429D-AACF-3AF5B26FEC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30"/>
                <a:ext cx="7557817" cy="120597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64F9A3-718F-4B19-BA05-54A6203818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71104"/>
                <a:ext cx="7557817" cy="1068402"/>
              </a:xfrm>
            </p:spPr>
            <p:txBody>
              <a:bodyPr/>
              <a:lstStyle/>
              <a:p>
                <a:r>
                  <a:rPr lang="pl-PL" dirty="0"/>
                  <a:t>Niskotemperaturowa odmiana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  <a:p>
                <a:r>
                  <a:rPr lang="pl-PL" dirty="0"/>
                  <a:t>Struktura blendy cynkowej (sfalerytu)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64F9A3-718F-4B19-BA05-54A6203818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71104"/>
                <a:ext cx="7557817" cy="1068402"/>
              </a:xfrm>
              <a:blipFill>
                <a:blip r:embed="rId3"/>
                <a:stretch>
                  <a:fillRect l="-1452" t="-9714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5BDCCBB-FA57-4001-950F-B0804623D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63" y="2720292"/>
            <a:ext cx="4187775" cy="3382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3F3567-906D-4208-BF7B-67CAEB00E8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99" y="6298543"/>
            <a:ext cx="1592718" cy="3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357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A8051E-FA45-453B-B504-F304F823D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44" y="575392"/>
            <a:ext cx="6959600" cy="434975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65427C-09A9-44C9-B383-3FFA1A486BEF}"/>
                  </a:ext>
                </a:extLst>
              </p:cNvPr>
              <p:cNvSpPr txBox="1"/>
              <p:nvPr/>
            </p:nvSpPr>
            <p:spPr>
              <a:xfrm>
                <a:off x="1461155" y="5231876"/>
                <a:ext cx="62782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dirty="0"/>
                  <a:t>Widmo </a:t>
                </a:r>
                <a:r>
                  <a:rPr lang="pl-PL" dirty="0" err="1"/>
                  <a:t>Ramana</a:t>
                </a:r>
                <a:r>
                  <a:rPr lang="pl-PL" dirty="0"/>
                  <a:t> dla materiału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𝐺𝑎𝑃</m:t>
                    </m:r>
                  </m:oMath>
                </a14:m>
                <a:endParaRPr lang="pl-PL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65427C-09A9-44C9-B383-3FFA1A486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155" y="5231876"/>
                <a:ext cx="6278251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AA4547-BB3E-4B87-A310-FD81279D6CF1}"/>
                  </a:ext>
                </a:extLst>
              </p:cNvPr>
              <p:cNvSpPr txBox="1"/>
              <p:nvPr/>
            </p:nvSpPr>
            <p:spPr>
              <a:xfrm>
                <a:off x="1461155" y="5750351"/>
                <a:ext cx="62782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Lewy pik: </a:t>
                </a:r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360 </m:t>
                    </m:r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pl-PL" dirty="0"/>
              </a:p>
              <a:p>
                <a:r>
                  <a:rPr lang="pl-PL" dirty="0"/>
                  <a:t>Prawy pik: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400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AA4547-BB3E-4B87-A310-FD81279D6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155" y="5750351"/>
                <a:ext cx="6278251" cy="646331"/>
              </a:xfrm>
              <a:prstGeom prst="rect">
                <a:avLst/>
              </a:prstGeom>
              <a:blipFill>
                <a:blip r:embed="rId4"/>
                <a:stretch>
                  <a:fillRect l="-87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922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31DF0-5347-4607-A49C-808CB3E0B8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l-PL" dirty="0"/>
                  <a:t>Pik(1) 117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dirty="0"/>
                  <a:t> VV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A31DF0-5347-4607-A49C-808CB3E0B8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2D713A-4CD9-4765-AD6D-D7D772940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16" y="1332891"/>
            <a:ext cx="5250360" cy="5282531"/>
          </a:xfrm>
        </p:spPr>
      </p:pic>
    </p:spTree>
    <p:extLst>
      <p:ext uri="{BB962C8B-B14F-4D97-AF65-F5344CB8AC3E}">
        <p14:creationId xmlns:p14="http://schemas.microsoft.com/office/powerpoint/2010/main" val="10699722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E0DBAD-D15B-4D69-8FAA-7CB009DE58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l-PL" dirty="0"/>
                  <a:t>Pik(2) 147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dirty="0"/>
                  <a:t> VV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E0DBAD-D15B-4D69-8FAA-7CB009DE58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944724-EFB2-40DD-9CA2-92B573751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06" y="1319013"/>
            <a:ext cx="5505254" cy="5538987"/>
          </a:xfrm>
        </p:spPr>
      </p:pic>
    </p:spTree>
    <p:extLst>
      <p:ext uri="{BB962C8B-B14F-4D97-AF65-F5344CB8AC3E}">
        <p14:creationId xmlns:p14="http://schemas.microsoft.com/office/powerpoint/2010/main" val="1159329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24C7CFA-F2A7-4739-975B-FC5A8522C02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l-PL" dirty="0"/>
                  <a:t>Pik(3) 234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dirty="0"/>
                  <a:t> VV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24C7CFA-F2A7-4739-975B-FC5A8522C0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B60250-1521-40EF-A68F-4598B4D54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44" y="1475535"/>
            <a:ext cx="4986780" cy="5017336"/>
          </a:xfrm>
        </p:spPr>
      </p:pic>
    </p:spTree>
    <p:extLst>
      <p:ext uri="{BB962C8B-B14F-4D97-AF65-F5344CB8AC3E}">
        <p14:creationId xmlns:p14="http://schemas.microsoft.com/office/powerpoint/2010/main" val="20415949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5074261-AA1B-41C6-92DF-ABDF3FA385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l-PL" dirty="0"/>
                  <a:t>Pik(4) 332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dirty="0"/>
                  <a:t> VV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5074261-AA1B-41C6-92DF-ABDF3FA38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358CD3-2E92-4C13-8956-9FD758D8D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532" y="1311752"/>
            <a:ext cx="4835581" cy="4865211"/>
          </a:xfrm>
        </p:spPr>
      </p:pic>
    </p:spTree>
    <p:extLst>
      <p:ext uri="{BB962C8B-B14F-4D97-AF65-F5344CB8AC3E}">
        <p14:creationId xmlns:p14="http://schemas.microsoft.com/office/powerpoint/2010/main" val="2005220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347C01B-53C6-44C0-ABC1-F2AC6F1DBCC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l-PL" dirty="0"/>
                  <a:t>Pik(5) 363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dirty="0"/>
                  <a:t> VV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347C01B-53C6-44C0-ABC1-F2AC6F1DB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6C1A82-77E1-41FF-BF7F-F58D86289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66" y="1359175"/>
            <a:ext cx="4788447" cy="4817788"/>
          </a:xfrm>
        </p:spPr>
      </p:pic>
    </p:spTree>
    <p:extLst>
      <p:ext uri="{BB962C8B-B14F-4D97-AF65-F5344CB8AC3E}">
        <p14:creationId xmlns:p14="http://schemas.microsoft.com/office/powerpoint/2010/main" val="3603679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F32432-DB8D-4BCB-A381-0AC076B22C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l-PL" dirty="0"/>
                  <a:t>Pik(6) 389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dirty="0"/>
                  <a:t> VV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F32432-DB8D-4BCB-A381-0AC076B22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BA3868-4677-4DC6-A4EF-D48D7DA75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531" y="1311753"/>
            <a:ext cx="4835581" cy="4865210"/>
          </a:xfrm>
        </p:spPr>
      </p:pic>
    </p:spTree>
    <p:extLst>
      <p:ext uri="{BB962C8B-B14F-4D97-AF65-F5344CB8AC3E}">
        <p14:creationId xmlns:p14="http://schemas.microsoft.com/office/powerpoint/2010/main" val="35438153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D6B6437-86B3-4654-BE70-AB50907FAED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l-PL" dirty="0"/>
                  <a:t>Pik(7) 400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dirty="0"/>
                  <a:t> VV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D6B6437-86B3-4654-BE70-AB50907FAE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5DB6FF-2243-4446-B2B8-1A9707F2C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62" y="1236591"/>
            <a:ext cx="4816591" cy="4846104"/>
          </a:xfrm>
        </p:spPr>
      </p:pic>
    </p:spTree>
    <p:extLst>
      <p:ext uri="{BB962C8B-B14F-4D97-AF65-F5344CB8AC3E}">
        <p14:creationId xmlns:p14="http://schemas.microsoft.com/office/powerpoint/2010/main" val="38947885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7708-E16C-4335-B16A-E064D774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należy jeszcze zrobić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04400-5570-4E7F-852A-8F9641A61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pl-PL" dirty="0"/>
              <a:t>Przeprowadzić takie badania dla konfiguracji VH</a:t>
            </a:r>
          </a:p>
          <a:p>
            <a:pPr marL="514350" indent="-514350">
              <a:buAutoNum type="arabicParenR"/>
            </a:pPr>
            <a:r>
              <a:rPr lang="pl-PL" dirty="0"/>
              <a:t>Zbadać jeszcze kilka próbek</a:t>
            </a:r>
          </a:p>
          <a:p>
            <a:pPr marL="514350" indent="-514350">
              <a:buAutoNum type="arabicParenR"/>
            </a:pPr>
            <a:r>
              <a:rPr lang="pl-PL" dirty="0"/>
              <a:t>Wyznaczyć symetrię drgań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719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CFE3-F558-42DD-BE79-27B2BE82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Literatura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D6BDF-DDF7-4FC2-BBB7-E1FB718C98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200" dirty="0"/>
                  <a:t>Broadband near-infrared emission of chromium-dope</a:t>
                </a:r>
                <a:r>
                  <a:rPr lang="pl-PL" sz="1200" dirty="0"/>
                  <a:t>d </a:t>
                </a:r>
                <a:r>
                  <a:rPr lang="en-US" sz="1200" dirty="0"/>
                  <a:t>sulfide glass-ceramics containing Ga2S3 nanocrystals</a:t>
                </a:r>
                <a:r>
                  <a:rPr lang="pl-PL" sz="1200" dirty="0"/>
                  <a:t> </a:t>
                </a:r>
                <a:r>
                  <a:rPr lang="en-US" sz="1200" dirty="0"/>
                  <a:t>Jing Ren</a:t>
                </a:r>
                <a:r>
                  <a:rPr lang="pl-PL" sz="1200" dirty="0"/>
                  <a:t>,</a:t>
                </a:r>
                <a:r>
                  <a:rPr lang="en-US" sz="1200" dirty="0"/>
                  <a:t> Bo Li, </a:t>
                </a:r>
                <a:r>
                  <a:rPr lang="en-US" sz="1200" dirty="0" err="1"/>
                  <a:t>Guang</a:t>
                </a:r>
                <a:r>
                  <a:rPr lang="en-US" sz="1200" dirty="0"/>
                  <a:t> Yang, </a:t>
                </a:r>
                <a:r>
                  <a:rPr lang="en-US" sz="1200" dirty="0" err="1"/>
                  <a:t>Weina</a:t>
                </a:r>
                <a:r>
                  <a:rPr lang="en-US" sz="1200" dirty="0"/>
                  <a:t> Xu, </a:t>
                </a:r>
                <a:r>
                  <a:rPr lang="en-US" sz="1200" dirty="0" err="1"/>
                  <a:t>Zhihuan</a:t>
                </a:r>
                <a:r>
                  <a:rPr lang="en-US" sz="1200" dirty="0"/>
                  <a:t> Zhang, </a:t>
                </a:r>
                <a:r>
                  <a:rPr lang="en-US" sz="1200" dirty="0" err="1"/>
                  <a:t>Mihail</a:t>
                </a:r>
                <a:r>
                  <a:rPr lang="en-US" sz="1200" dirty="0"/>
                  <a:t> </a:t>
                </a:r>
                <a:r>
                  <a:rPr lang="en-US" sz="1200" dirty="0" err="1"/>
                  <a:t>Secu</a:t>
                </a:r>
                <a:r>
                  <a:rPr lang="en-US" sz="1200" dirty="0"/>
                  <a:t>,</a:t>
                </a:r>
                <a:r>
                  <a:rPr lang="pl-PL" sz="1200" dirty="0"/>
                  <a:t> </a:t>
                </a:r>
                <a:r>
                  <a:rPr lang="en-US" sz="1200" dirty="0" err="1"/>
                  <a:t>Vasile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Bercu</a:t>
                </a:r>
                <a:r>
                  <a:rPr lang="en-US" sz="1200" dirty="0"/>
                  <a:t>, </a:t>
                </a:r>
                <a:r>
                  <a:rPr lang="en-US" sz="1200" dirty="0" err="1"/>
                  <a:t>Huidan</a:t>
                </a:r>
                <a:r>
                  <a:rPr lang="en-US" sz="1200" dirty="0"/>
                  <a:t> Zeng and </a:t>
                </a:r>
                <a:r>
                  <a:rPr lang="en-US" sz="1200" dirty="0" err="1"/>
                  <a:t>Guorong</a:t>
                </a:r>
                <a:r>
                  <a:rPr lang="en-US" sz="1200" dirty="0"/>
                  <a:t> Chen</a:t>
                </a:r>
                <a:r>
                  <a:rPr lang="pl-PL" sz="1200" dirty="0"/>
                  <a:t>, 2012</a:t>
                </a:r>
              </a:p>
              <a:p>
                <a:r>
                  <a:rPr lang="en-US" sz="1200" dirty="0"/>
                  <a:t>Electronic and optical properties of </a:t>
                </a:r>
                <a:r>
                  <a:rPr lang="en-US" sz="1200" dirty="0" err="1"/>
                  <a:t>GaS</a:t>
                </a:r>
                <a:r>
                  <a:rPr lang="en-US" sz="1200" dirty="0"/>
                  <a:t>: A first</a:t>
                </a:r>
                <a:r>
                  <a:rPr lang="pl-PL" sz="1200" dirty="0"/>
                  <a:t> </a:t>
                </a:r>
                <a:r>
                  <a:rPr lang="en-US" sz="1200" dirty="0"/>
                  <a:t>principles</a:t>
                </a:r>
                <a:r>
                  <a:rPr lang="pl-PL" sz="1200" dirty="0"/>
                  <a:t> </a:t>
                </a:r>
                <a:r>
                  <a:rPr lang="en-US" sz="1200" dirty="0"/>
                  <a:t>study</a:t>
                </a:r>
                <a:r>
                  <a:rPr lang="pl-PL" sz="1200" dirty="0"/>
                  <a:t> </a:t>
                </a:r>
                <a:r>
                  <a:rPr lang="en-US" sz="1200" dirty="0" err="1"/>
                  <a:t>Bahattin</a:t>
                </a:r>
                <a:r>
                  <a:rPr lang="en-US" sz="1200" dirty="0"/>
                  <a:t> ERDINC</a:t>
                </a:r>
                <a:r>
                  <a:rPr lang="en-US" sz="1200" b="1" dirty="0"/>
                  <a:t>, </a:t>
                </a:r>
                <a:r>
                  <a:rPr lang="en-US" sz="1200" dirty="0"/>
                  <a:t>Harun AKKUS</a:t>
                </a:r>
                <a:r>
                  <a:rPr lang="en-US" sz="1200" b="1" dirty="0"/>
                  <a:t>, </a:t>
                </a:r>
                <a:r>
                  <a:rPr lang="en-US" sz="1200" dirty="0"/>
                  <a:t>Kadir GOKSEN</a:t>
                </a:r>
                <a:r>
                  <a:rPr lang="pl-PL" sz="1200" dirty="0"/>
                  <a:t>, 2010</a:t>
                </a:r>
              </a:p>
              <a:p>
                <a:r>
                  <a:rPr lang="en-US" sz="1200" dirty="0"/>
                  <a:t>Ga2S3: optical properties and perspectives for THz applications</a:t>
                </a:r>
                <a:r>
                  <a:rPr lang="pl-PL" sz="1200" dirty="0"/>
                  <a:t>, </a:t>
                </a:r>
                <a:r>
                  <a:rPr lang="en-US" sz="1200" dirty="0" err="1"/>
                  <a:t>Zhiming</a:t>
                </a:r>
                <a:r>
                  <a:rPr lang="en-US" sz="1200" dirty="0"/>
                  <a:t> </a:t>
                </a:r>
                <a:r>
                  <a:rPr lang="en-US" sz="1200" dirty="0" err="1"/>
                  <a:t>Huanga</a:t>
                </a:r>
                <a:r>
                  <a:rPr lang="en-US" sz="1200" dirty="0"/>
                  <a:t>, J.-G. </a:t>
                </a:r>
                <a:r>
                  <a:rPr lang="en-US" sz="1200" dirty="0" err="1"/>
                  <a:t>Huanga</a:t>
                </a:r>
                <a:r>
                  <a:rPr lang="en-US" sz="1200" dirty="0"/>
                  <a:t>, K.A. </a:t>
                </a:r>
                <a:r>
                  <a:rPr lang="en-US" sz="1200" dirty="0" err="1"/>
                  <a:t>Kokh</a:t>
                </a:r>
                <a:r>
                  <a:rPr lang="en-US" sz="1200" dirty="0"/>
                  <a:t>, V.A. </a:t>
                </a:r>
                <a:r>
                  <a:rPr lang="en-US" sz="1200" dirty="0" err="1"/>
                  <a:t>Svetlichnyi</a:t>
                </a:r>
                <a:r>
                  <a:rPr lang="pl-PL" sz="1200" dirty="0"/>
                  <a:t>, </a:t>
                </a:r>
                <a:r>
                  <a:rPr lang="en-US" sz="1200" dirty="0"/>
                  <a:t>A.V. </a:t>
                </a:r>
                <a:r>
                  <a:rPr lang="en-US" sz="1200" dirty="0" err="1"/>
                  <a:t>Shabalinab</a:t>
                </a:r>
                <a:r>
                  <a:rPr lang="en-US" sz="1200" dirty="0"/>
                  <a:t>,</a:t>
                </a:r>
                <a:r>
                  <a:rPr lang="pl-PL" sz="1200" dirty="0"/>
                  <a:t> </a:t>
                </a:r>
                <a:r>
                  <a:rPr lang="nn-NO" sz="1200" dirty="0"/>
                  <a:t>Yu.M. Andreevb,d, and G.V. Lanskii</a:t>
                </a:r>
                <a:r>
                  <a:rPr lang="pl-PL" sz="1200" dirty="0"/>
                  <a:t>, 2012</a:t>
                </a:r>
              </a:p>
              <a:p>
                <a:r>
                  <a:rPr lang="en-US" sz="1200" dirty="0"/>
                  <a:t>Physicochemical investigations and electrical</a:t>
                </a:r>
                <a:r>
                  <a:rPr lang="pl-PL" sz="1200" dirty="0"/>
                  <a:t> </a:t>
                </a:r>
                <a:r>
                  <a:rPr lang="en-US" sz="1200" dirty="0"/>
                  <a:t>conductivity measurements on monocrystalline gallium</a:t>
                </a:r>
                <a:r>
                  <a:rPr lang="pl-PL" sz="1200" dirty="0"/>
                  <a:t> </a:t>
                </a:r>
                <a:r>
                  <a:rPr lang="en-US" sz="1200" dirty="0" err="1"/>
                  <a:t>sulphide</a:t>
                </a:r>
                <a:r>
                  <a:rPr lang="pl-PL" sz="1200" dirty="0"/>
                  <a:t>, </a:t>
                </a:r>
                <a:r>
                  <a:rPr lang="en-US" sz="1200" dirty="0" err="1"/>
                  <a:t>Lieth</a:t>
                </a:r>
                <a:r>
                  <a:rPr lang="en-US" sz="1200" dirty="0"/>
                  <a:t>, R.M.A.</a:t>
                </a:r>
                <a:r>
                  <a:rPr lang="pl-PL" sz="1200" dirty="0"/>
                  <a:t> 1969</a:t>
                </a:r>
              </a:p>
              <a:p>
                <a:r>
                  <a:rPr lang="en-US" sz="1200" dirty="0"/>
                  <a:t>Green Synthesis and Characterization of Gallium(III) </a:t>
                </a:r>
                <a:r>
                  <a:rPr lang="en-US" sz="1200" dirty="0" err="1"/>
                  <a:t>Sulphide</a:t>
                </a:r>
                <a:r>
                  <a:rPr lang="en-US" sz="1200" dirty="0"/>
                  <a:t> (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200" dirty="0"/>
                  <a:t>-Ga2S3)</a:t>
                </a:r>
                <a:r>
                  <a:rPr lang="pl-PL" sz="1200" dirty="0"/>
                  <a:t>, </a:t>
                </a:r>
                <a:r>
                  <a:rPr lang="en-US" sz="1200" dirty="0" err="1"/>
                  <a:t>Tansir</a:t>
                </a:r>
                <a:r>
                  <a:rPr lang="en-US" sz="1200" dirty="0"/>
                  <a:t> </a:t>
                </a:r>
                <a:r>
                  <a:rPr lang="en-US" sz="1200" dirty="0" err="1"/>
                  <a:t>Ahamad</a:t>
                </a:r>
                <a:r>
                  <a:rPr lang="en-US" sz="1200" dirty="0"/>
                  <a:t> and Saad M </a:t>
                </a:r>
                <a:r>
                  <a:rPr lang="en-US" sz="1200" dirty="0" err="1"/>
                  <a:t>Alshehri</a:t>
                </a:r>
                <a:r>
                  <a:rPr lang="en-US" sz="1200" dirty="0"/>
                  <a:t>,</a:t>
                </a:r>
                <a:r>
                  <a:rPr lang="pl-PL" sz="1200" dirty="0"/>
                  <a:t> 2014</a:t>
                </a:r>
              </a:p>
              <a:p>
                <a:r>
                  <a:rPr lang="en-US" sz="1200" dirty="0"/>
                  <a:t>Temperature dependence of the </a:t>
                </a:r>
                <a:r>
                  <a:rPr lang="pl-PL" sz="1200" dirty="0"/>
                  <a:t>fi</a:t>
                </a:r>
                <a:r>
                  <a:rPr lang="en-US" sz="1200" dirty="0" err="1"/>
                  <a:t>rst</a:t>
                </a:r>
                <a:r>
                  <a:rPr lang="en-US" sz="1200" dirty="0"/>
                  <a:t>-order Raman scattering in </a:t>
                </a:r>
                <a:r>
                  <a:rPr lang="en-US" sz="1200" dirty="0" err="1"/>
                  <a:t>GaS</a:t>
                </a:r>
                <a:r>
                  <a:rPr lang="pl-PL" sz="1200" dirty="0"/>
                  <a:t> </a:t>
                </a:r>
                <a:r>
                  <a:rPr lang="en-US" sz="1200" dirty="0"/>
                  <a:t>layered crystals</a:t>
                </a:r>
                <a:r>
                  <a:rPr lang="pl-PL" sz="1200" dirty="0"/>
                  <a:t>, </a:t>
                </a:r>
                <a:r>
                  <a:rPr lang="en-US" sz="1200" dirty="0"/>
                  <a:t>N.M. </a:t>
                </a:r>
                <a:r>
                  <a:rPr lang="en-US" sz="1200" dirty="0" err="1"/>
                  <a:t>Gasanlya</a:t>
                </a:r>
                <a:r>
                  <a:rPr lang="en-US" sz="1200" dirty="0"/>
                  <a:t>, A. </a:t>
                </a:r>
                <a:r>
                  <a:rPr lang="en-US" sz="1200" dirty="0" err="1"/>
                  <a:t>Ayd</a:t>
                </a:r>
                <a:r>
                  <a:rPr lang="pl-PL" sz="1200" dirty="0"/>
                  <a:t>o</a:t>
                </a:r>
                <a:r>
                  <a:rPr lang="en-US" sz="1200" dirty="0" err="1"/>
                  <a:t>nl</a:t>
                </a:r>
                <a:r>
                  <a:rPr lang="pl-PL" sz="1200" dirty="0"/>
                  <a:t>o</a:t>
                </a:r>
                <a:r>
                  <a:rPr lang="en-US" sz="1200" dirty="0"/>
                  <a:t>b, H. O </a:t>
                </a:r>
                <a:r>
                  <a:rPr lang="pl-PL" sz="1200" dirty="0"/>
                  <a:t>E</a:t>
                </a:r>
                <a:r>
                  <a:rPr lang="en-US" sz="1200" dirty="0" err="1"/>
                  <a:t>zkana</a:t>
                </a:r>
                <a:r>
                  <a:rPr lang="en-US" sz="1200" dirty="0"/>
                  <a:t>, C. </a:t>
                </a:r>
                <a:r>
                  <a:rPr lang="en-US" sz="1200" dirty="0" err="1"/>
                  <a:t>Kocabas</a:t>
                </a:r>
                <a:r>
                  <a:rPr lang="pl-PL" sz="1200" dirty="0"/>
                  <a:t> 2000</a:t>
                </a:r>
              </a:p>
              <a:p>
                <a:r>
                  <a:rPr lang="en-US" sz="1200" dirty="0"/>
                  <a:t>Thermoluminescence in gallium sulfide crystals:</a:t>
                </a:r>
                <a:r>
                  <a:rPr lang="pl-PL" sz="1200" dirty="0"/>
                  <a:t> </a:t>
                </a:r>
                <a:r>
                  <a:rPr lang="en-US" sz="1200" dirty="0"/>
                  <a:t>an unusual heating rate dependence</a:t>
                </a:r>
                <a:r>
                  <a:rPr lang="pl-PL" sz="1200" dirty="0"/>
                  <a:t>, </a:t>
                </a:r>
                <a:r>
                  <a:rPr lang="en-US" sz="1200" dirty="0"/>
                  <a:t>S. </a:t>
                </a:r>
                <a:r>
                  <a:rPr lang="en-US" sz="1200" dirty="0" err="1"/>
                  <a:t>Delice</a:t>
                </a:r>
                <a:r>
                  <a:rPr lang="en-US" sz="1200" dirty="0"/>
                  <a:t>, E. </a:t>
                </a:r>
                <a:r>
                  <a:rPr lang="en-US" sz="1200" dirty="0" err="1"/>
                  <a:t>Bulur</a:t>
                </a:r>
                <a:r>
                  <a:rPr lang="en-US" sz="1200" dirty="0"/>
                  <a:t> &amp; N.M. </a:t>
                </a:r>
                <a:r>
                  <a:rPr lang="en-US" sz="1200" dirty="0" err="1"/>
                  <a:t>Gasanly</a:t>
                </a:r>
                <a:r>
                  <a:rPr lang="pl-PL" sz="1200" dirty="0"/>
                  <a:t>, 2015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D6BDF-DDF7-4FC2-BBB7-E1FB718C98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23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C8E4C58-B38B-47F8-93A8-130A3C5627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pl-PL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l-PL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Ga</m:t>
                          </m:r>
                        </m:e>
                        <m:sub>
                          <m:r>
                            <a:rPr lang="pl-PL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l-PL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pl-PL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C8E4C58-B38B-47F8-93A8-130A3C5627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17214D-21B2-4CE9-B11D-FFF9C0D01A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7"/>
                <a:ext cx="7557817" cy="1325559"/>
              </a:xfrm>
            </p:spPr>
            <p:txBody>
              <a:bodyPr/>
              <a:lstStyle/>
              <a:p>
                <a:r>
                  <a:rPr lang="pl-PL" dirty="0"/>
                  <a:t>Wysokotemperaturowa odmiana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  <a:p>
                <a:r>
                  <a:rPr lang="pl-PL" dirty="0"/>
                  <a:t>Struktura wurcytu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17214D-21B2-4CE9-B11D-FFF9C0D01A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7"/>
                <a:ext cx="7557817" cy="1325559"/>
              </a:xfrm>
              <a:blipFill>
                <a:blip r:embed="rId3"/>
                <a:stretch>
                  <a:fillRect l="-1452" t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388A24E-8100-41C6-BB95-2CE3164FE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36" y="3286125"/>
            <a:ext cx="5317244" cy="295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955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06B2-8071-4994-8F92-33ECF27EE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21" y="2766220"/>
            <a:ext cx="7557817" cy="1325559"/>
          </a:xfrm>
        </p:spPr>
        <p:txBody>
          <a:bodyPr/>
          <a:lstStyle/>
          <a:p>
            <a:pPr algn="ctr"/>
            <a:r>
              <a:rPr lang="pl-PL" dirty="0"/>
              <a:t>Dziękuję za uwagę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7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5B103D-A7B1-4B7B-A46C-678D1881572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l-PL" dirty="0"/>
                  <a:t>Materiał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5B103D-A7B1-4B7B-A46C-678D188157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B59427-E58A-4F7F-93A0-04669F6ED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525" y="1745081"/>
            <a:ext cx="4102949" cy="33678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174C38-6A48-4A52-A12A-978478845AAD}"/>
                  </a:ext>
                </a:extLst>
              </p:cNvPr>
              <p:cNvSpPr txBox="1"/>
              <p:nvPr/>
            </p:nvSpPr>
            <p:spPr>
              <a:xfrm>
                <a:off x="2520525" y="5467546"/>
                <a:ext cx="41029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dirty="0"/>
                  <a:t>Kryształy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𝐺𝑎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wychodowane metodą </a:t>
                </a:r>
                <a:r>
                  <a:rPr lang="pl-PL" dirty="0" err="1"/>
                  <a:t>Bridgmana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174C38-6A48-4A52-A12A-978478845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525" y="5467546"/>
                <a:ext cx="4102949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21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3659-AE51-41E5-9F14-19BFE1E0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Zastosowania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69963-955D-4DC3-BBB9-DAE77829A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Ze względu na budowę warstwową jest rozważany jako perspektywiczny materiał do zastosowań w nanoelektronice i fotonice oraz do generacji sygnałów</a:t>
            </a:r>
            <a:r>
              <a:rPr lang="ru-RU" sz="2400" dirty="0"/>
              <a:t> </a:t>
            </a:r>
            <a:r>
              <a:rPr lang="pl-PL" sz="2400" dirty="0" err="1"/>
              <a:t>THz</a:t>
            </a:r>
            <a:r>
              <a:rPr lang="pl-PL" sz="2400" dirty="0"/>
              <a:t>.</a:t>
            </a:r>
          </a:p>
          <a:p>
            <a:r>
              <a:rPr lang="pl-PL" sz="2400" dirty="0"/>
              <a:t>Jest rozważany jako materiał nieliniowy do generacji drugiej harmonicznej (SHG) w zakresie średnie podczerwieni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349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7695-61A1-421D-A951-4817C5FB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Spektroskopia </a:t>
            </a:r>
            <a:r>
              <a:rPr lang="pl-PL" dirty="0" err="1"/>
              <a:t>ramanowska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044A0-9E82-4A62-B0AC-B5FF3DA4F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7557817" cy="2840641"/>
          </a:xfrm>
        </p:spPr>
        <p:txBody>
          <a:bodyPr/>
          <a:lstStyle/>
          <a:p>
            <a:r>
              <a:rPr lang="pl-PL" dirty="0"/>
              <a:t>Istotna metoda badania widm rotacyjnych i oscylacyjnych cząsteczek.</a:t>
            </a:r>
          </a:p>
          <a:p>
            <a:r>
              <a:rPr lang="pl-PL" dirty="0"/>
              <a:t>Dostarcza informację o:</a:t>
            </a:r>
          </a:p>
          <a:p>
            <a:pPr lvl="1"/>
            <a:r>
              <a:rPr lang="pl-PL" dirty="0"/>
              <a:t>Budowie cząsteczki</a:t>
            </a:r>
          </a:p>
          <a:p>
            <a:pPr lvl="1"/>
            <a:r>
              <a:rPr lang="pl-PL" dirty="0"/>
              <a:t>Wiązaniach międzyatomowych</a:t>
            </a:r>
          </a:p>
          <a:p>
            <a:pPr lvl="1"/>
            <a:r>
              <a:rPr lang="pl-PL" dirty="0"/>
              <a:t>Polaryzowalności cząsteczek</a:t>
            </a:r>
            <a:r>
              <a:rPr lang="en-US" dirty="0"/>
              <a:t> </a:t>
            </a:r>
            <a:endParaRPr lang="pl-PL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2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5927-F828-4B28-A0CC-DB4C6778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Rodzaje obserwowanych pasm w widmie </a:t>
            </a:r>
            <a:r>
              <a:rPr lang="pl-PL" dirty="0" err="1"/>
              <a:t>Ramana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CA6D-A636-4E66-A9D2-FDB90A619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84601"/>
            <a:ext cx="7557817" cy="3292361"/>
          </a:xfrm>
        </p:spPr>
        <p:txBody>
          <a:bodyPr/>
          <a:lstStyle/>
          <a:p>
            <a:r>
              <a:rPr lang="en-US" dirty="0" err="1"/>
              <a:t>Pasmo</a:t>
            </a:r>
            <a:r>
              <a:rPr lang="en-US" dirty="0"/>
              <a:t> </a:t>
            </a:r>
            <a:r>
              <a:rPr lang="en-US" dirty="0" err="1"/>
              <a:t>Rayleigha</a:t>
            </a:r>
            <a:endParaRPr lang="pl-PL" dirty="0"/>
          </a:p>
          <a:p>
            <a:r>
              <a:rPr lang="en-US" dirty="0" err="1"/>
              <a:t>Pasmo</a:t>
            </a:r>
            <a:r>
              <a:rPr lang="en-US" dirty="0"/>
              <a:t> </a:t>
            </a:r>
            <a:r>
              <a:rPr lang="en-US" dirty="0" err="1"/>
              <a:t>stokesowskie</a:t>
            </a:r>
            <a:endParaRPr lang="pl-PL" dirty="0"/>
          </a:p>
          <a:p>
            <a:r>
              <a:rPr lang="en-US" dirty="0" err="1"/>
              <a:t>Pasmo</a:t>
            </a:r>
            <a:r>
              <a:rPr lang="en-US" dirty="0"/>
              <a:t> </a:t>
            </a:r>
            <a:r>
              <a:rPr lang="pl-PL" dirty="0"/>
              <a:t>anty</a:t>
            </a:r>
            <a:r>
              <a:rPr lang="en-US" dirty="0" err="1"/>
              <a:t>stokesowskie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54553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prezentacja_SIWZ2016</Template>
  <TotalTime>2513</TotalTime>
  <Words>1036</Words>
  <Application>Microsoft Office PowerPoint</Application>
  <PresentationFormat>On-screen Show (4:3)</PresentationFormat>
  <Paragraphs>154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Adagio_Slab</vt:lpstr>
      <vt:lpstr>Adagio_Slab Bold</vt:lpstr>
      <vt:lpstr>Adagio_Slab Light</vt:lpstr>
      <vt:lpstr>Arial</vt:lpstr>
      <vt:lpstr>Calibri</vt:lpstr>
      <vt:lpstr>Cambria Math</vt:lpstr>
      <vt:lpstr>Motyw pakietu Office</vt:lpstr>
      <vt:lpstr>Rozpraszanie ramanowskie w próbkach objętościowych i cienkich warstwach 〖Ga〗_2 S_3 </vt:lpstr>
      <vt:lpstr>Plan prezentacji</vt:lpstr>
      <vt:lpstr>Ga_2 S_3</vt:lpstr>
      <vt:lpstr>α-Ga_2 S_3</vt:lpstr>
      <vt:lpstr>β-Ga_2 S_3</vt:lpstr>
      <vt:lpstr>Materiał 〖Ga〗_2 S_3</vt:lpstr>
      <vt:lpstr>Zastosowania</vt:lpstr>
      <vt:lpstr>Spektroskopia ramanowska</vt:lpstr>
      <vt:lpstr>Rodzaje obserwowanych pasm w widmie Ramana</vt:lpstr>
      <vt:lpstr>PowerPoint Presentation</vt:lpstr>
      <vt:lpstr>PowerPoint Presentation</vt:lpstr>
      <vt:lpstr>Widmo stokesowskie i antystokesowskie</vt:lpstr>
      <vt:lpstr>Intensywność widma antystokesowskiego</vt:lpstr>
      <vt:lpstr>PowerPoint Presentation</vt:lpstr>
      <vt:lpstr>Idealny dipol</vt:lpstr>
      <vt:lpstr>Natężenie promieniowania dipolowego</vt:lpstr>
      <vt:lpstr>Realny dipol (polaryzowalność)</vt:lpstr>
      <vt:lpstr>Fonony w materiale</vt:lpstr>
      <vt:lpstr>PowerPoint Presentation</vt:lpstr>
      <vt:lpstr>Krzywe dyspersyjne</vt:lpstr>
      <vt:lpstr>Prawa zachowania</vt:lpstr>
      <vt:lpstr>Prawo zachowania pędu</vt:lpstr>
      <vt:lpstr>Prawo zachowania energii</vt:lpstr>
      <vt:lpstr>PowerPoint Presentation</vt:lpstr>
      <vt:lpstr>PowerPoint Presentation</vt:lpstr>
      <vt:lpstr>Rozpraszanie dwufononowe</vt:lpstr>
      <vt:lpstr>Co można odczytać z widma ramanowskiego</vt:lpstr>
      <vt:lpstr>Co można wyznaczyć z widma ramanowskiego (I)</vt:lpstr>
      <vt:lpstr>Co można wyznaczyć z widma ramanowskiego (II)</vt:lpstr>
      <vt:lpstr>Widmo ramanowskie dla cienkich warstw</vt:lpstr>
      <vt:lpstr>PowerPoint Presentation</vt:lpstr>
      <vt:lpstr>Piki w cienkich warstwach</vt:lpstr>
      <vt:lpstr>Przykładowe widmo ramana</vt:lpstr>
      <vt:lpstr>O przesunięciu piku</vt:lpstr>
      <vt:lpstr>Wyniki</vt:lpstr>
      <vt:lpstr>Materiał</vt:lpstr>
      <vt:lpstr>PowerPoint Presentation</vt:lpstr>
      <vt:lpstr>PowerPoint Presentation</vt:lpstr>
      <vt:lpstr>PowerPoint Presentation</vt:lpstr>
      <vt:lpstr>PowerPoint Presentation</vt:lpstr>
      <vt:lpstr>Pik(1) 117 〖cm〗^(-1) VV</vt:lpstr>
      <vt:lpstr>Pik(2) 147 〖cm〗^(-1) VV</vt:lpstr>
      <vt:lpstr>Pik(3) 234 〖cm〗^(-1) VV</vt:lpstr>
      <vt:lpstr>Pik(4) 332 〖cm〗^(-1) VV</vt:lpstr>
      <vt:lpstr>Pik(5) 363 〖cm〗^(-1) VV</vt:lpstr>
      <vt:lpstr>Pik(6) 389 〖cm〗^(-1) VV</vt:lpstr>
      <vt:lpstr>Pik(7) 400 〖cm〗^(-1) VV</vt:lpstr>
      <vt:lpstr>Co należy jeszcze zrobić</vt:lpstr>
      <vt:lpstr>Literatura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Synteza i charakterystyka szkła oraz nanomateriałów LiFe0,85V0,1PO4</dc:title>
  <dc:creator>270100 (Piotr Storożenko)</dc:creator>
  <cp:lastModifiedBy>Overshadow</cp:lastModifiedBy>
  <cp:revision>337</cp:revision>
  <dcterms:created xsi:type="dcterms:W3CDTF">2017-12-10T21:08:45Z</dcterms:created>
  <dcterms:modified xsi:type="dcterms:W3CDTF">2018-01-17T10:37:54Z</dcterms:modified>
</cp:coreProperties>
</file>