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0BAA-08A6-4370-BC9C-3817CAFEF60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7222-923B-4492-98CF-34D32288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1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0BAA-08A6-4370-BC9C-3817CAFEF60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7222-923B-4492-98CF-34D32288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9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0BAA-08A6-4370-BC9C-3817CAFEF60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7222-923B-4492-98CF-34D32288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9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0BAA-08A6-4370-BC9C-3817CAFEF60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7222-923B-4492-98CF-34D32288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0BAA-08A6-4370-BC9C-3817CAFEF60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7222-923B-4492-98CF-34D32288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7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0BAA-08A6-4370-BC9C-3817CAFEF60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7222-923B-4492-98CF-34D32288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1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0BAA-08A6-4370-BC9C-3817CAFEF60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7222-923B-4492-98CF-34D32288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1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0BAA-08A6-4370-BC9C-3817CAFEF60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7222-923B-4492-98CF-34D32288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7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0BAA-08A6-4370-BC9C-3817CAFEF60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7222-923B-4492-98CF-34D32288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6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0BAA-08A6-4370-BC9C-3817CAFEF60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7222-923B-4492-98CF-34D32288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4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0BAA-08A6-4370-BC9C-3817CAFEF60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7222-923B-4492-98CF-34D32288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6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C0BAA-08A6-4370-BC9C-3817CAFEF60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87222-923B-4492-98CF-34D32288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5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5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591DAC-9528-4493-9214-6025142F4B15}"/>
                  </a:ext>
                </a:extLst>
              </p:cNvPr>
              <p:cNvSpPr txBox="1"/>
              <p:nvPr/>
            </p:nvSpPr>
            <p:spPr>
              <a:xfrm>
                <a:off x="1177724" y="347240"/>
                <a:ext cx="724575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2800" dirty="0"/>
                  <a:t>Rozpraszanie ramanowskie w próbkach objętościowych i cienkich warstwach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800" b="1" i="0" smtClean="0">
                            <a:latin typeface="Cambria Math" panose="02040503050406030204" pitchFamily="18" charset="0"/>
                          </a:rPr>
                          <m:t>𝐆𝐚</m:t>
                        </m:r>
                      </m:e>
                      <m:sub>
                        <m:r>
                          <a:rPr lang="pl-PL" sz="28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pl-PL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800" b="1" i="0" smtClean="0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pl-PL" sz="2800" b="1" i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591DAC-9528-4493-9214-6025142F4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724" y="347240"/>
                <a:ext cx="7245752" cy="954107"/>
              </a:xfrm>
              <a:prstGeom prst="rect">
                <a:avLst/>
              </a:prstGeom>
              <a:blipFill>
                <a:blip r:embed="rId2"/>
                <a:stretch>
                  <a:fillRect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31F155-1BC6-4346-AB1F-648E503A4E5F}"/>
                  </a:ext>
                </a:extLst>
              </p:cNvPr>
              <p:cNvSpPr txBox="1"/>
              <p:nvPr/>
            </p:nvSpPr>
            <p:spPr>
              <a:xfrm>
                <a:off x="390645" y="1822208"/>
                <a:ext cx="8819909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/>
                  <a:t>	</a:t>
                </a:r>
                <a:r>
                  <a:rPr lang="pl-PL" sz="1400" dirty="0"/>
                  <a:t>Praca dotyczy badania widm polaryzacyjnych</a:t>
                </a:r>
                <a:r>
                  <a:rPr lang="ru-RU" sz="1400" dirty="0"/>
                  <a:t> </a:t>
                </a:r>
                <a:r>
                  <a:rPr lang="pl-PL" sz="1400" dirty="0"/>
                  <a:t>warstw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400" b="1" i="0">
                            <a:latin typeface="Cambria Math" panose="02040503050406030204" pitchFamily="18" charset="0"/>
                          </a:rPr>
                          <m:t>𝐆𝐚</m:t>
                        </m:r>
                      </m:e>
                      <m:sub>
                        <m:r>
                          <a:rPr lang="pl-PL" sz="1400" b="1" i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pl-PL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400" b="1" i="0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pl-PL" sz="1400" b="1" i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pl-PL" sz="1400" dirty="0"/>
                  <a:t>, który zostały wytworzone </a:t>
                </a:r>
                <a:r>
                  <a:rPr lang="en-US" sz="1400" dirty="0" err="1"/>
                  <a:t>na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fosforku</a:t>
                </a:r>
                <a:r>
                  <a:rPr lang="en-US" sz="1400" dirty="0"/>
                  <a:t> </a:t>
                </a:r>
                <a:r>
                  <a:rPr lang="en-US" sz="1400" dirty="0" err="1"/>
                  <a:t>galu</a:t>
                </a:r>
                <a:r>
                  <a:rPr lang="pl-PL" sz="1400" dirty="0"/>
                  <a:t> </a:t>
                </a:r>
                <a:r>
                  <a:rPr lang="pl-PL" sz="1400" b="1" dirty="0" err="1"/>
                  <a:t>GaP</a:t>
                </a:r>
                <a:r>
                  <a:rPr lang="pl-PL" sz="1400" b="1" dirty="0"/>
                  <a:t>.</a:t>
                </a:r>
              </a:p>
              <a:p>
                <a:endParaRPr lang="pl-PL" sz="1400" b="1" dirty="0"/>
              </a:p>
              <a:p>
                <a:r>
                  <a:rPr lang="pl-PL" sz="1400" b="1" dirty="0"/>
                  <a:t>	</a:t>
                </a:r>
                <a:r>
                  <a:rPr lang="pl-PL" sz="1400" dirty="0"/>
                  <a:t> Związek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400" b="1">
                            <a:latin typeface="Cambria Math" panose="02040503050406030204" pitchFamily="18" charset="0"/>
                          </a:rPr>
                          <m:t>𝐆𝐚</m:t>
                        </m:r>
                      </m:e>
                      <m:sub>
                        <m:r>
                          <a:rPr lang="pl-PL" sz="1400" b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pl-PL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400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pl-PL" sz="1400" b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pl-PL" sz="1400" dirty="0"/>
                  <a:t> należy do klasy materiałów półprzewodnikowych o dużym potencjale aplikacyjnym w obszarach nanoelektroniki, optoelektroniki, odnawialnych źródeł energii, fotoniki czy źródeł promieniowania terahercowego. Jego zdefektowana struktura daje temu materiału własności, które różnią się od własności znanego materiału </a:t>
                </a:r>
                <a:r>
                  <a:rPr lang="pl-PL" sz="1400" b="1" dirty="0" err="1"/>
                  <a:t>GaS</a:t>
                </a:r>
                <a:r>
                  <a:rPr lang="pl-PL" sz="1400" dirty="0"/>
                  <a:t>.</a:t>
                </a:r>
                <a:endParaRPr lang="en-US" sz="1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31F155-1BC6-4346-AB1F-648E503A4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45" y="1822208"/>
                <a:ext cx="8819909" cy="1231106"/>
              </a:xfrm>
              <a:prstGeom prst="rect">
                <a:avLst/>
              </a:prstGeom>
              <a:blipFill>
                <a:blip r:embed="rId3"/>
                <a:stretch>
                  <a:fillRect l="-207" b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46F068-0A12-4672-98A3-23D0E92C049D}"/>
              </a:ext>
            </a:extLst>
          </p:cNvPr>
          <p:cNvCxnSpPr>
            <a:cxnSpLocks/>
          </p:cNvCxnSpPr>
          <p:nvPr/>
        </p:nvCxnSpPr>
        <p:spPr>
          <a:xfrm>
            <a:off x="4800600" y="3177347"/>
            <a:ext cx="0" cy="9441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ACED4B-BE88-4864-9FF7-50012B195674}"/>
              </a:ext>
            </a:extLst>
          </p:cNvPr>
          <p:cNvSpPr txBox="1"/>
          <p:nvPr/>
        </p:nvSpPr>
        <p:spPr>
          <a:xfrm>
            <a:off x="5052352" y="3036728"/>
            <a:ext cx="4158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/>
              <a:t>Układ pomiarowy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EC29545-524D-4841-985E-1E14C0706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353" y="3379825"/>
            <a:ext cx="4158196" cy="23394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BFF3E4B-9D88-4778-BC87-33DFA0273E70}"/>
              </a:ext>
            </a:extLst>
          </p:cNvPr>
          <p:cNvSpPr txBox="1"/>
          <p:nvPr/>
        </p:nvSpPr>
        <p:spPr>
          <a:xfrm>
            <a:off x="5052344" y="5821907"/>
            <a:ext cx="415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/>
              <a:t>Zdjęcie układu pomiarowego na którym wykonywane były pomiary ramanowskie.</a:t>
            </a:r>
            <a:endParaRPr 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BF3531-09CB-42E1-8B7B-ACCAD8085B05}"/>
              </a:ext>
            </a:extLst>
          </p:cNvPr>
          <p:cNvSpPr txBox="1"/>
          <p:nvPr/>
        </p:nvSpPr>
        <p:spPr>
          <a:xfrm>
            <a:off x="5052344" y="6219540"/>
            <a:ext cx="4158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/>
              <a:t>Badana próbka</a:t>
            </a:r>
            <a:endParaRPr lang="en-US" sz="16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6C6C66B-BC95-4AAF-BADD-E95204E0C3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210" y="6738200"/>
            <a:ext cx="1510381" cy="96407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83BA601-6799-4BE2-989B-383D29F1D5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522" y="6738200"/>
            <a:ext cx="1510381" cy="9640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57964B2-FD44-42F4-9451-5B6731995C54}"/>
                  </a:ext>
                </a:extLst>
              </p:cNvPr>
              <p:cNvSpPr txBox="1"/>
              <p:nvPr/>
            </p:nvSpPr>
            <p:spPr>
              <a:xfrm>
                <a:off x="5030630" y="7997908"/>
                <a:ext cx="41798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000" dirty="0"/>
                  <a:t>Zdjęcie z mikroskopu optycznego kryształku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000" b="1">
                            <a:latin typeface="Cambria Math" panose="02040503050406030204" pitchFamily="18" charset="0"/>
                          </a:rPr>
                          <m:t>𝐆𝐚</m:t>
                        </m:r>
                      </m:e>
                      <m:sub>
                        <m:r>
                          <a:rPr lang="pl-PL" sz="1000" b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pl-PL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000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pl-PL" sz="1000" b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pl-PL" sz="1000" dirty="0"/>
                  <a:t> na podłożu </a:t>
                </a:r>
                <a:r>
                  <a:rPr lang="pl-PL" sz="1000" b="1" dirty="0" err="1"/>
                  <a:t>GaP</a:t>
                </a:r>
                <a:r>
                  <a:rPr lang="pl-PL" sz="1000" dirty="0"/>
                  <a:t> - a) oraz </a:t>
                </a:r>
                <a:r>
                  <a:rPr lang="en-US" sz="1000" dirty="0"/>
                  <a:t>pod</a:t>
                </a:r>
                <a:r>
                  <a:rPr lang="pl-PL" sz="1000" dirty="0"/>
                  <a:t>ł</a:t>
                </a:r>
                <a:r>
                  <a:rPr lang="en-US" sz="1000" dirty="0"/>
                  <a:t>o</a:t>
                </a:r>
                <a:r>
                  <a:rPr lang="pl-PL" sz="1000" dirty="0"/>
                  <a:t>ż</a:t>
                </a:r>
                <a:r>
                  <a:rPr lang="en-US" sz="1000" dirty="0"/>
                  <a:t>u </a:t>
                </a:r>
                <a:r>
                  <a:rPr lang="en-US" sz="1000" dirty="0" err="1"/>
                  <a:t>szk</a:t>
                </a:r>
                <a:r>
                  <a:rPr lang="pl-PL" sz="1000" dirty="0"/>
                  <a:t>lanym</a:t>
                </a:r>
                <a:r>
                  <a:rPr lang="en-US" sz="1000" dirty="0"/>
                  <a:t> - b)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57964B2-FD44-42F4-9451-5B6731995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630" y="7997908"/>
                <a:ext cx="4179899" cy="400110"/>
              </a:xfrm>
              <a:prstGeom prst="rect">
                <a:avLst/>
              </a:prstGeom>
              <a:blipFill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67B5B8E-63FF-42D5-8A80-8797B9F9B542}"/>
              </a:ext>
            </a:extLst>
          </p:cNvPr>
          <p:cNvSpPr txBox="1"/>
          <p:nvPr/>
        </p:nvSpPr>
        <p:spPr>
          <a:xfrm>
            <a:off x="6097204" y="7720909"/>
            <a:ext cx="434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a)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FE578B-DF72-4B11-8C7C-5802EDDB1FAA}"/>
              </a:ext>
            </a:extLst>
          </p:cNvPr>
          <p:cNvSpPr txBox="1"/>
          <p:nvPr/>
        </p:nvSpPr>
        <p:spPr>
          <a:xfrm>
            <a:off x="7828132" y="7720909"/>
            <a:ext cx="434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b)</a:t>
            </a:r>
            <a:endParaRPr lang="en-US" sz="12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C960D0B-4FE3-4C70-9043-973ACCC246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68" y="3406060"/>
            <a:ext cx="3665475" cy="265365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4F2CBF8-F242-47D2-8840-99F1A54908CB}"/>
              </a:ext>
            </a:extLst>
          </p:cNvPr>
          <p:cNvSpPr txBox="1"/>
          <p:nvPr/>
        </p:nvSpPr>
        <p:spPr>
          <a:xfrm>
            <a:off x="342605" y="3053314"/>
            <a:ext cx="4158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/>
              <a:t>Widma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85E27E3-892C-4F30-90E2-6B6D9B012CE8}"/>
                  </a:ext>
                </a:extLst>
              </p:cNvPr>
              <p:cNvSpPr txBox="1"/>
              <p:nvPr/>
            </p:nvSpPr>
            <p:spPr>
              <a:xfrm>
                <a:off x="390648" y="6064461"/>
                <a:ext cx="41101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000" dirty="0"/>
                  <a:t>Widmo ramanowskie dla kryształku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000" b="1">
                            <a:latin typeface="Cambria Math" panose="02040503050406030204" pitchFamily="18" charset="0"/>
                          </a:rPr>
                          <m:t>𝐆𝐚</m:t>
                        </m:r>
                      </m:e>
                      <m:sub>
                        <m:r>
                          <a:rPr lang="pl-PL" sz="1000" b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pl-PL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000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pl-PL" sz="1000" b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pl-PL" sz="1000" dirty="0"/>
                  <a:t> na płytce szklanej wykonanej dla konfiguracji </a:t>
                </a:r>
                <a:r>
                  <a:rPr lang="en-US" sz="1000" dirty="0"/>
                  <a:t>VV </a:t>
                </a:r>
                <a:r>
                  <a:rPr lang="en-US" sz="1000" dirty="0" err="1"/>
                  <a:t>i</a:t>
                </a:r>
                <a:r>
                  <a:rPr lang="en-US" sz="1000" dirty="0"/>
                  <a:t> VH.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85E27E3-892C-4F30-90E2-6B6D9B012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48" y="6064461"/>
                <a:ext cx="4110159" cy="400110"/>
              </a:xfrm>
              <a:prstGeom prst="rect">
                <a:avLst/>
              </a:prstGeom>
              <a:blipFill>
                <a:blip r:embed="rId9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6E6FBD-9134-4C20-AFE0-F1C2C3F9640E}"/>
                  </a:ext>
                </a:extLst>
              </p:cNvPr>
              <p:cNvSpPr txBox="1"/>
              <p:nvPr/>
            </p:nvSpPr>
            <p:spPr>
              <a:xfrm>
                <a:off x="342605" y="6526126"/>
                <a:ext cx="415820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000" dirty="0"/>
                  <a:t>Na powyższym widmie </a:t>
                </a:r>
                <a:r>
                  <a:rPr lang="pl-PL" sz="1000" dirty="0" err="1"/>
                  <a:t>ramanowskim</a:t>
                </a:r>
                <a:r>
                  <a:rPr lang="pl-PL" sz="1000" dirty="0"/>
                  <a:t> zostało wyróżnionych 7 pików. </a:t>
                </a:r>
                <a14:m>
                  <m:oMath xmlns:m="http://schemas.openxmlformats.org/officeDocument/2006/math">
                    <m:r>
                      <a:rPr lang="pl-PL" sz="1000" b="0" i="1" smtClean="0">
                        <a:latin typeface="Cambria Math" panose="02040503050406030204" pitchFamily="18" charset="0"/>
                      </a:rPr>
                      <m:t>1 →117 </m:t>
                    </m:r>
                    <m:sSup>
                      <m:sSupPr>
                        <m:ctrlPr>
                          <a:rPr lang="pl-PL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000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pl-PL" sz="1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l-PL" sz="1000" dirty="0"/>
                  <a:t>, </a:t>
                </a:r>
                <a14:m>
                  <m:oMath xmlns:m="http://schemas.openxmlformats.org/officeDocument/2006/math">
                    <m:r>
                      <a:rPr lang="pl-PL" sz="1000" b="0" i="0" smtClean="0">
                        <a:latin typeface="Cambria Math" panose="02040503050406030204" pitchFamily="18" charset="0"/>
                      </a:rPr>
                      <m:t>2 → </m:t>
                    </m:r>
                    <m:r>
                      <a:rPr lang="pl-PL" sz="1000" b="0" i="1" smtClean="0">
                        <a:latin typeface="Cambria Math" panose="02040503050406030204" pitchFamily="18" charset="0"/>
                      </a:rPr>
                      <m:t>143 </m:t>
                    </m:r>
                    <m:sSup>
                      <m:sSupPr>
                        <m:ctrlPr>
                          <a:rPr lang="pl-PL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000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pl-PL" sz="1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000" dirty="0"/>
                  <a:t>, </a:t>
                </a:r>
                <a14:m>
                  <m:oMath xmlns:m="http://schemas.openxmlformats.org/officeDocument/2006/math">
                    <m:r>
                      <a:rPr lang="pl-PL" sz="1000" b="0" i="1" smtClean="0">
                        <a:latin typeface="Cambria Math" panose="02040503050406030204" pitchFamily="18" charset="0"/>
                      </a:rPr>
                      <m:t>3 →149 </m:t>
                    </m:r>
                    <m:sSup>
                      <m:sSupPr>
                        <m:ctrlPr>
                          <a:rPr lang="pl-PL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000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pl-PL" sz="1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000" dirty="0"/>
                  <a:t>, </a:t>
                </a:r>
                <a14:m>
                  <m:oMath xmlns:m="http://schemas.openxmlformats.org/officeDocument/2006/math">
                    <m:r>
                      <a:rPr lang="pl-PL" sz="1000" b="0" i="1" smtClean="0">
                        <a:latin typeface="Cambria Math" panose="02040503050406030204" pitchFamily="18" charset="0"/>
                      </a:rPr>
                      <m:t>4 →235 </m:t>
                    </m:r>
                    <m:sSup>
                      <m:sSupPr>
                        <m:ctrlPr>
                          <a:rPr lang="pl-PL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000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pl-PL" sz="1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000" dirty="0"/>
                  <a:t>, </a:t>
                </a:r>
                <a14:m>
                  <m:oMath xmlns:m="http://schemas.openxmlformats.org/officeDocument/2006/math">
                    <m:r>
                      <a:rPr lang="pl-PL" sz="1000" b="0" i="1" smtClean="0">
                        <a:latin typeface="Cambria Math" panose="02040503050406030204" pitchFamily="18" charset="0"/>
                      </a:rPr>
                      <m:t>5 →309 </m:t>
                    </m:r>
                    <m:sSup>
                      <m:sSupPr>
                        <m:ctrlPr>
                          <a:rPr lang="pl-PL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000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pl-PL" sz="1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000" dirty="0"/>
                  <a:t>, </a:t>
                </a:r>
                <a14:m>
                  <m:oMath xmlns:m="http://schemas.openxmlformats.org/officeDocument/2006/math">
                    <m:r>
                      <a:rPr lang="pl-PL" sz="1000" b="0" i="1" smtClean="0">
                        <a:latin typeface="Cambria Math" panose="02040503050406030204" pitchFamily="18" charset="0"/>
                      </a:rPr>
                      <m:t>6 →330 </m:t>
                    </m:r>
                    <m:sSup>
                      <m:sSupPr>
                        <m:ctrlPr>
                          <a:rPr lang="pl-PL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000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pl-PL" sz="1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l-PL" sz="1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000" dirty="0"/>
                  <a:t> </a:t>
                </a:r>
                <a14:m>
                  <m:oMath xmlns:m="http://schemas.openxmlformats.org/officeDocument/2006/math">
                    <m:r>
                      <a:rPr lang="pl-PL" sz="1000" b="0" i="1" dirty="0" smtClean="0">
                        <a:latin typeface="Cambria Math" panose="02040503050406030204" pitchFamily="18" charset="0"/>
                      </a:rPr>
                      <m:t>7 → </m:t>
                    </m:r>
                    <m:sSup>
                      <m:sSupPr>
                        <m:ctrlPr>
                          <a:rPr lang="pl-PL" sz="1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000" b="0" i="1" dirty="0" smtClean="0">
                            <a:latin typeface="Cambria Math" panose="02040503050406030204" pitchFamily="18" charset="0"/>
                          </a:rPr>
                          <m:t>390 </m:t>
                        </m:r>
                        <m:r>
                          <a:rPr lang="pl-PL" sz="1000" b="0" i="1" dirty="0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pl-PL" sz="1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000" dirty="0"/>
                  <a:t>. </a:t>
                </a:r>
                <a:r>
                  <a:rPr lang="en-US" sz="1000" dirty="0" err="1"/>
                  <a:t>Dzi</a:t>
                </a:r>
                <a:r>
                  <a:rPr lang="pl-PL" sz="1000" dirty="0"/>
                  <a:t>ę</a:t>
                </a:r>
                <a:r>
                  <a:rPr lang="en-US" sz="1000" dirty="0" err="1"/>
                  <a:t>ki</a:t>
                </a:r>
                <a:r>
                  <a:rPr lang="pl-PL" sz="1000" dirty="0"/>
                  <a:t> eliminacji podłoża </a:t>
                </a:r>
                <a:r>
                  <a:rPr lang="pl-PL" sz="1000" b="1" dirty="0" err="1"/>
                  <a:t>GaP</a:t>
                </a:r>
                <a:r>
                  <a:rPr lang="pl-PL" sz="1000" dirty="0"/>
                  <a:t> uzyskano większa rozdzielczość w widmie </a:t>
                </a:r>
                <a:r>
                  <a:rPr lang="pl-PL" sz="1000" dirty="0" err="1"/>
                  <a:t>ramanowskim</a:t>
                </a:r>
                <a:r>
                  <a:rPr lang="pl-PL" sz="1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000" b="1">
                            <a:latin typeface="Cambria Math" panose="02040503050406030204" pitchFamily="18" charset="0"/>
                          </a:rPr>
                          <m:t>𝐆𝐚</m:t>
                        </m:r>
                      </m:e>
                      <m:sub>
                        <m:r>
                          <a:rPr lang="pl-PL" sz="1000" b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pl-PL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000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pl-PL" sz="1000" b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pl-PL" sz="1000" dirty="0"/>
                  <a:t>.</a:t>
                </a:r>
                <a:endParaRPr lang="en-US" sz="1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6E6FBD-9134-4C20-AFE0-F1C2C3F96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05" y="6526126"/>
                <a:ext cx="4158202" cy="707886"/>
              </a:xfrm>
              <a:prstGeom prst="rect">
                <a:avLst/>
              </a:prstGeom>
              <a:blipFill>
                <a:blip r:embed="rId10"/>
                <a:stretch>
                  <a:fillRect b="-4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D5FA2016-8EF3-4BCE-94AA-4C5014B9BD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5" y="8526387"/>
            <a:ext cx="2329272" cy="197092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7CF9402-E23C-40DA-8DFC-4589B110AE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763" y="8526386"/>
            <a:ext cx="1977808" cy="197091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CDD72A9-354E-4C12-9225-CB6D6FC3BCCA}"/>
              </a:ext>
            </a:extLst>
          </p:cNvPr>
          <p:cNvCxnSpPr>
            <a:cxnSpLocks/>
          </p:cNvCxnSpPr>
          <p:nvPr/>
        </p:nvCxnSpPr>
        <p:spPr>
          <a:xfrm>
            <a:off x="342605" y="8398018"/>
            <a:ext cx="897817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138F6159-4A81-4D62-9AE5-4F69D17CA3F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5" y="10574020"/>
            <a:ext cx="2334536" cy="197092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FC988D4-3F65-4B81-AAF6-46EDA4164ED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139" y="10622787"/>
            <a:ext cx="1976429" cy="196495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513A7F0-8EA9-484D-A493-EBD25256F4E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344" y="8526387"/>
            <a:ext cx="1349389" cy="119063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803E27D-5FE0-4600-86D5-DD2688C7C023}"/>
              </a:ext>
            </a:extLst>
          </p:cNvPr>
          <p:cNvSpPr txBox="1"/>
          <p:nvPr/>
        </p:nvSpPr>
        <p:spPr>
          <a:xfrm>
            <a:off x="5736810" y="9819015"/>
            <a:ext cx="2789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/>
              <a:t>Tensory ramanowskie dla struktury jednoskośnej</a:t>
            </a:r>
            <a:endParaRPr lang="en-US" sz="1000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7AACE21-75AB-44F2-B27A-3B4F2C903F26}"/>
              </a:ext>
            </a:extLst>
          </p:cNvPr>
          <p:cNvCxnSpPr/>
          <p:nvPr/>
        </p:nvCxnSpPr>
        <p:spPr>
          <a:xfrm>
            <a:off x="0" y="10515590"/>
            <a:ext cx="4800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5B4B4E4-0052-4D95-ADBB-EB01C02D0DE6}"/>
                  </a:ext>
                </a:extLst>
              </p:cNvPr>
              <p:cNvSpPr txBox="1"/>
              <p:nvPr/>
            </p:nvSpPr>
            <p:spPr>
              <a:xfrm>
                <a:off x="1586116" y="8491055"/>
                <a:ext cx="15532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/>
                  <a:t>Pik</a:t>
                </a:r>
                <a:r>
                  <a:rPr lang="en-US" sz="1200" dirty="0"/>
                  <a:t> 1</a:t>
                </a:r>
                <a:r>
                  <a:rPr lang="pl-PL" sz="1200" dirty="0"/>
                  <a:t> (</a:t>
                </a:r>
                <a14:m>
                  <m:oMath xmlns:m="http://schemas.openxmlformats.org/officeDocument/2006/math">
                    <m:r>
                      <a:rPr lang="pl-PL" sz="1200" i="1">
                        <a:latin typeface="Cambria Math" panose="02040503050406030204" pitchFamily="18" charset="0"/>
                      </a:rPr>
                      <m:t>117 </m:t>
                    </m:r>
                    <m:sSup>
                      <m:sSupPr>
                        <m:ctrlPr>
                          <a:rPr lang="pl-PL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200" i="1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pl-PL" sz="1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l-PL" sz="1200" dirty="0"/>
                  <a:t>)</a:t>
                </a:r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5B4B4E4-0052-4D95-ADBB-EB01C02D0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116" y="8491055"/>
                <a:ext cx="1553236" cy="276999"/>
              </a:xfrm>
              <a:prstGeom prst="rect">
                <a:avLst/>
              </a:prstGeom>
              <a:blipFill>
                <a:blip r:embed="rId1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5694444-5CCA-4D13-9D4D-935D58CFAC2D}"/>
                  </a:ext>
                </a:extLst>
              </p:cNvPr>
              <p:cNvSpPr txBox="1"/>
              <p:nvPr/>
            </p:nvSpPr>
            <p:spPr>
              <a:xfrm>
                <a:off x="1613414" y="10635994"/>
                <a:ext cx="14986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/>
                  <a:t>Pik</a:t>
                </a:r>
                <a:r>
                  <a:rPr lang="en-US" sz="1200" dirty="0"/>
                  <a:t> 7</a:t>
                </a:r>
                <a:r>
                  <a:rPr lang="pl-PL" sz="1200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200" i="1" dirty="0">
                            <a:latin typeface="Cambria Math" panose="02040503050406030204" pitchFamily="18" charset="0"/>
                          </a:rPr>
                          <m:t>390 </m:t>
                        </m:r>
                        <m:r>
                          <a:rPr lang="pl-PL" sz="1200" i="1" dirty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pl-PL" sz="12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l-PL" sz="1200" dirty="0"/>
                  <a:t>)</a:t>
                </a:r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5694444-5CCA-4D13-9D4D-935D58CFA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414" y="10635994"/>
                <a:ext cx="1498640" cy="276999"/>
              </a:xfrm>
              <a:prstGeom prst="rect">
                <a:avLst/>
              </a:prstGeom>
              <a:blipFill>
                <a:blip r:embed="rId1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5FBC67C-AB4D-4D2F-B599-1B5D12663A5E}"/>
                  </a:ext>
                </a:extLst>
              </p:cNvPr>
              <p:cNvSpPr txBox="1"/>
              <p:nvPr/>
            </p:nvSpPr>
            <p:spPr>
              <a:xfrm>
                <a:off x="4943868" y="10828553"/>
                <a:ext cx="450738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000" dirty="0"/>
                  <a:t>Dla pików 1,7 została dopasowana </a:t>
                </a:r>
                <a:r>
                  <a:rPr lang="en-US" sz="1000" dirty="0" err="1"/>
                  <a:t>pojedyncza</a:t>
                </a:r>
                <a:r>
                  <a:rPr lang="en-US" sz="1000" dirty="0"/>
                  <a:t> </a:t>
                </a:r>
                <a:r>
                  <a:rPr lang="en-US" sz="1000" dirty="0" err="1"/>
                  <a:t>funkcja</a:t>
                </a:r>
                <a:r>
                  <a:rPr lang="en-US" sz="1000" dirty="0"/>
                  <a:t> </a:t>
                </a:r>
                <a:r>
                  <a:rPr lang="en-US" sz="1000" dirty="0" err="1"/>
                  <a:t>Voigt’a</a:t>
                </a:r>
                <a:r>
                  <a:rPr lang="pl-PL" sz="1000" dirty="0"/>
                  <a:t> dla konfiguracji VV.</a:t>
                </a:r>
              </a:p>
              <a:p>
                <a:endParaRPr lang="pl-PL" sz="1000" dirty="0"/>
              </a:p>
              <a:p>
                <a:r>
                  <a:rPr lang="pl-PL" sz="1000" dirty="0"/>
                  <a:t>Dobra jakość dopasowania modelu teoretycznego do widm polaryzacyjnych uzyskana dla struktury jednoskośnej pozwala twierdzić, że wyhodowane warstwy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000" b="1">
                            <a:latin typeface="Cambria Math" panose="02040503050406030204" pitchFamily="18" charset="0"/>
                          </a:rPr>
                          <m:t>𝐆𝐚</m:t>
                        </m:r>
                      </m:e>
                      <m:sub>
                        <m:r>
                          <a:rPr lang="pl-PL" sz="1000" b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pl-PL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000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pl-PL" sz="1000" b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pl-PL" sz="1000" dirty="0"/>
                  <a:t> posiadały fazę </a:t>
                </a:r>
                <a:r>
                  <a:rPr lang="pl-PL" sz="1000" dirty="0" err="1"/>
                  <a:t>monoclinic</a:t>
                </a:r>
                <a:r>
                  <a:rPr lang="pl-PL" sz="1000" dirty="0"/>
                  <a:t>, grupa przestrzenna </a:t>
                </a:r>
                <a:r>
                  <a:rPr lang="pl-PL" sz="1000" dirty="0" err="1"/>
                  <a:t>Cc</a:t>
                </a:r>
                <a:r>
                  <a:rPr lang="pl-PL" sz="1000" dirty="0"/>
                  <a:t>.</a:t>
                </a:r>
                <a:endParaRPr lang="en-US" sz="1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5FBC67C-AB4D-4D2F-B599-1B5D12663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868" y="10828553"/>
                <a:ext cx="4507386" cy="861774"/>
              </a:xfrm>
              <a:prstGeom prst="rect">
                <a:avLst/>
              </a:prstGeom>
              <a:blipFill>
                <a:blip r:embed="rId18"/>
                <a:stretch>
                  <a:fillRect b="-3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6346C215-C185-49AA-B6B8-6F780B580631}"/>
              </a:ext>
            </a:extLst>
          </p:cNvPr>
          <p:cNvSpPr txBox="1"/>
          <p:nvPr/>
        </p:nvSpPr>
        <p:spPr>
          <a:xfrm>
            <a:off x="5030628" y="10167226"/>
            <a:ext cx="42901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/>
              <a:t>	Dla każdego piku na widmie </a:t>
            </a:r>
            <a:r>
              <a:rPr lang="pl-PL" sz="1000" dirty="0" err="1"/>
              <a:t>ramanowskim</a:t>
            </a:r>
            <a:r>
              <a:rPr lang="pl-PL" sz="1000" dirty="0"/>
              <a:t> zostało uzyskane 36 punktów na widmie polaryzacyjnym, obracając co 5 stopni polaryzacja ("</a:t>
            </a:r>
            <a:r>
              <a:rPr lang="pl-PL" sz="1000" dirty="0" err="1"/>
              <a:t>półfalówka</a:t>
            </a:r>
            <a:r>
              <a:rPr lang="pl-PL" sz="1000" dirty="0"/>
              <a:t>").</a:t>
            </a:r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852BFE3-5AEA-40A4-907D-CF88093D4C06}"/>
                  </a:ext>
                </a:extLst>
              </p:cNvPr>
              <p:cNvSpPr txBox="1"/>
              <p:nvPr/>
            </p:nvSpPr>
            <p:spPr>
              <a:xfrm>
                <a:off x="6601968" y="8526386"/>
                <a:ext cx="278924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1200" b="1" dirty="0"/>
                  <a:t>Pik 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𝟎𝟕𝟖</m:t>
                      </m:r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852BFE3-5AEA-40A4-907D-CF88093D4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968" y="8526386"/>
                <a:ext cx="2789247" cy="430887"/>
              </a:xfrm>
              <a:prstGeom prst="rect">
                <a:avLst/>
              </a:prstGeom>
              <a:blipFill>
                <a:blip r:embed="rId19"/>
                <a:stretch>
                  <a:fillRect t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04316E3-7F7F-43F6-94B9-01F036115702}"/>
                  </a:ext>
                </a:extLst>
              </p:cNvPr>
              <p:cNvSpPr txBox="1"/>
              <p:nvPr/>
            </p:nvSpPr>
            <p:spPr>
              <a:xfrm>
                <a:off x="6601968" y="9161914"/>
                <a:ext cx="278924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1200" b="1" dirty="0"/>
                  <a:t>Pik 7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𝟎𝟔𝟕</m:t>
                      </m:r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sz="1000" b="1" i="1" smtClean="0"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04316E3-7F7F-43F6-94B9-01F036115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968" y="9161914"/>
                <a:ext cx="2789247" cy="430887"/>
              </a:xfrm>
              <a:prstGeom prst="rect">
                <a:avLst/>
              </a:prstGeom>
              <a:blipFill>
                <a:blip r:embed="rId20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E64985-9110-4C36-8F12-ADF7A85E595D}"/>
                  </a:ext>
                </a:extLst>
              </p:cNvPr>
              <p:cNvSpPr txBox="1"/>
              <p:nvPr/>
            </p:nvSpPr>
            <p:spPr>
              <a:xfrm>
                <a:off x="6531529" y="11972544"/>
                <a:ext cx="29197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/>
                  <a:t>Cezariusz</a:t>
                </a:r>
                <a:r>
                  <a:rPr lang="en-US" sz="800" dirty="0"/>
                  <a:t> </a:t>
                </a:r>
                <a:r>
                  <a:rPr lang="en-US" sz="800" dirty="0" err="1"/>
                  <a:t>Jastrzębski</a:t>
                </a:r>
                <a:r>
                  <a:rPr lang="en-US" sz="800" dirty="0"/>
                  <a:t>, Daniel J. </a:t>
                </a:r>
                <a:r>
                  <a:rPr lang="en-US" sz="800" dirty="0" err="1"/>
                  <a:t>Jastrzebski</a:t>
                </a:r>
                <a:r>
                  <a:rPr lang="en-US" sz="800" dirty="0"/>
                  <a:t>, Vitali Kozak, Karolina </a:t>
                </a:r>
                <a:r>
                  <a:rPr lang="en-US" sz="800" dirty="0" err="1"/>
                  <a:t>Pietak</a:t>
                </a:r>
                <a:r>
                  <a:rPr lang="en-US" sz="800" dirty="0"/>
                  <a:t>, Wojciech </a:t>
                </a:r>
                <a:r>
                  <a:rPr lang="en-US" sz="800" dirty="0" err="1"/>
                  <a:t>Gebicki</a:t>
                </a:r>
                <a:r>
                  <a:rPr lang="en-US" sz="800" dirty="0"/>
                  <a:t> </a:t>
                </a:r>
                <a:r>
                  <a:rPr lang="pl-PL" sz="800" dirty="0"/>
                  <a:t>„</a:t>
                </a:r>
                <a:r>
                  <a:rPr lang="en-US" sz="800" dirty="0"/>
                  <a:t>Synthesis and structural characterization of thin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800" b="1">
                            <a:latin typeface="Cambria Math" panose="02040503050406030204" pitchFamily="18" charset="0"/>
                          </a:rPr>
                          <m:t>𝐆𝐚</m:t>
                        </m:r>
                      </m:e>
                      <m:sub>
                        <m:r>
                          <a:rPr lang="pl-PL" sz="800" b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pl-PL" sz="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800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pl-PL" sz="800" b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800" dirty="0"/>
                  <a:t> layers on semiconducting </a:t>
                </a:r>
                <a:r>
                  <a:rPr lang="pl-PL" sz="800" b="1" dirty="0" err="1"/>
                  <a:t>GaP</a:t>
                </a:r>
                <a:r>
                  <a:rPr lang="pl-PL" sz="800" b="1" dirty="0"/>
                  <a:t> </a:t>
                </a:r>
                <a:r>
                  <a:rPr lang="en-US" sz="800" dirty="0"/>
                  <a:t>substrate</a:t>
                </a:r>
                <a:r>
                  <a:rPr lang="pl-PL" sz="800" dirty="0"/>
                  <a:t>”</a:t>
                </a:r>
                <a:r>
                  <a:rPr lang="en-US" sz="800" dirty="0"/>
                  <a:t>, </a:t>
                </a:r>
                <a:r>
                  <a:rPr lang="en-US" sz="800" dirty="0" err="1"/>
                  <a:t>złożone</a:t>
                </a:r>
                <a:r>
                  <a:rPr lang="en-US" sz="800" dirty="0"/>
                  <a:t> do Journal: Materials Science in Semiconductor Processing, 2018.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E64985-9110-4C36-8F12-ADF7A85E5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529" y="11972544"/>
                <a:ext cx="2919714" cy="707886"/>
              </a:xfrm>
              <a:prstGeom prst="rect">
                <a:avLst/>
              </a:prstGeom>
              <a:blipFill>
                <a:blip r:embed="rId21"/>
                <a:stretch>
                  <a:fillRect b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4EB7FC2-E0CE-4EB8-B577-6A72969F26C4}"/>
              </a:ext>
            </a:extLst>
          </p:cNvPr>
          <p:cNvSpPr txBox="1"/>
          <p:nvPr/>
        </p:nvSpPr>
        <p:spPr>
          <a:xfrm>
            <a:off x="2346510" y="1180446"/>
            <a:ext cx="4908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/>
              <a:t>autor</a:t>
            </a:r>
            <a:r>
              <a:rPr lang="en-US" sz="1400" i="1" dirty="0"/>
              <a:t>: Vitali Kozak</a:t>
            </a:r>
            <a:endParaRPr lang="pl-PL" sz="1400" i="1" dirty="0"/>
          </a:p>
          <a:p>
            <a:pPr algn="ctr"/>
            <a:r>
              <a:rPr lang="en-US" sz="1400" dirty="0"/>
              <a:t>promotor</a:t>
            </a:r>
            <a:r>
              <a:rPr lang="en-US" sz="1400" i="1" dirty="0"/>
              <a:t>: </a:t>
            </a:r>
            <a:r>
              <a:rPr lang="en-US" sz="1400" i="1" dirty="0" err="1"/>
              <a:t>dr</a:t>
            </a:r>
            <a:r>
              <a:rPr lang="en-US" sz="1400" i="1" dirty="0"/>
              <a:t> in</a:t>
            </a:r>
            <a:r>
              <a:rPr lang="pl-PL" sz="1400" i="1" dirty="0"/>
              <a:t>ż. </a:t>
            </a:r>
            <a:r>
              <a:rPr lang="en-US" sz="1400" i="1" dirty="0"/>
              <a:t>Cezar</a:t>
            </a:r>
            <a:r>
              <a:rPr lang="pl-PL" sz="1400" i="1" dirty="0"/>
              <a:t>i</a:t>
            </a:r>
            <a:r>
              <a:rPr lang="en-US" sz="1400" i="1" dirty="0" err="1"/>
              <a:t>usz</a:t>
            </a:r>
            <a:r>
              <a:rPr lang="en-US" sz="1400" i="1" dirty="0"/>
              <a:t> </a:t>
            </a:r>
            <a:r>
              <a:rPr lang="en-US" sz="1400" i="1" dirty="0" err="1"/>
              <a:t>Jastrz</a:t>
            </a:r>
            <a:r>
              <a:rPr lang="pl-PL" sz="1400" i="1" dirty="0" err="1"/>
              <a:t>ębski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698541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272</Words>
  <Application>Microsoft Office PowerPoint</Application>
  <PresentationFormat>A3 Paper (297x420 mm)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Overshadow</dc:creator>
  <cp:lastModifiedBy>Overshadow</cp:lastModifiedBy>
  <cp:revision>103</cp:revision>
  <dcterms:created xsi:type="dcterms:W3CDTF">2018-10-29T09:21:53Z</dcterms:created>
  <dcterms:modified xsi:type="dcterms:W3CDTF">2018-11-30T10:58:25Z</dcterms:modified>
</cp:coreProperties>
</file>