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0BAA-08A6-4370-BC9C-3817CAFEF60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91DAC-9528-4493-9214-6025142F4B15}"/>
                  </a:ext>
                </a:extLst>
              </p:cNvPr>
              <p:cNvSpPr txBox="1"/>
              <p:nvPr/>
            </p:nvSpPr>
            <p:spPr>
              <a:xfrm>
                <a:off x="1177724" y="347240"/>
                <a:ext cx="72457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800" dirty="0"/>
                  <a:t>Rozpraszanie ramanowskie w próbkach objętościowych i cienkich warstwach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28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91DAC-9528-4493-9214-6025142F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4" y="347240"/>
                <a:ext cx="7245752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1F155-1BC6-4346-AB1F-648E503A4E5F}"/>
                  </a:ext>
                </a:extLst>
              </p:cNvPr>
              <p:cNvSpPr txBox="1"/>
              <p:nvPr/>
            </p:nvSpPr>
            <p:spPr>
              <a:xfrm>
                <a:off x="390645" y="1822208"/>
                <a:ext cx="881990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	</a:t>
                </a:r>
                <a:r>
                  <a:rPr lang="pl-PL" sz="1400" dirty="0"/>
                  <a:t>Praca dotyczy badania widm polaryzacyjnych materiału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4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400" dirty="0"/>
                  <a:t>, który został wyhodowany </a:t>
                </a:r>
                <a:r>
                  <a:rPr lang="en-US" sz="1400" dirty="0" err="1"/>
                  <a:t>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fosforku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galu</a:t>
                </a:r>
                <a:r>
                  <a:rPr lang="pl-PL" sz="1400" dirty="0"/>
                  <a:t> </a:t>
                </a:r>
                <a:r>
                  <a:rPr lang="pl-PL" sz="1400" b="1" dirty="0" err="1"/>
                  <a:t>GaP</a:t>
                </a:r>
                <a:r>
                  <a:rPr lang="pl-PL" sz="1400" b="1" dirty="0"/>
                  <a:t>.</a:t>
                </a:r>
              </a:p>
              <a:p>
                <a:endParaRPr lang="pl-PL" sz="1400" b="1" dirty="0"/>
              </a:p>
              <a:p>
                <a:r>
                  <a:rPr lang="pl-PL" sz="1400" b="1" dirty="0"/>
                  <a:t>	</a:t>
                </a:r>
                <a:r>
                  <a:rPr lang="pl-PL" sz="1400" dirty="0"/>
                  <a:t> Związek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400" dirty="0"/>
                  <a:t> należy do klasy materiałów półprzewodnikowych o dużym potencjale aplikacyjnym w obszarach nanoelektroniki, optoelektroniki, odnawialnych źródeł energii, fotoniki czy źródeł promieniowania terahercowego. Jego zdefektowana struktura daje temu materiału własności, które różnią się od własności znanego materiału </a:t>
                </a:r>
                <a:r>
                  <a:rPr lang="pl-PL" sz="1400" b="1" dirty="0" err="1"/>
                  <a:t>GaS</a:t>
                </a:r>
                <a:r>
                  <a:rPr lang="pl-PL" sz="1400" dirty="0"/>
                  <a:t>.</a:t>
                </a:r>
                <a:endParaRPr lang="en-US" sz="1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1F155-1BC6-4346-AB1F-648E503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5" y="1822208"/>
                <a:ext cx="8819909" cy="1231106"/>
              </a:xfrm>
              <a:prstGeom prst="rect">
                <a:avLst/>
              </a:prstGeom>
              <a:blipFill>
                <a:blip r:embed="rId3"/>
                <a:stretch>
                  <a:fillRect l="-207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6F068-0A12-4672-98A3-23D0E92C049D}"/>
              </a:ext>
            </a:extLst>
          </p:cNvPr>
          <p:cNvCxnSpPr>
            <a:cxnSpLocks/>
          </p:cNvCxnSpPr>
          <p:nvPr/>
        </p:nvCxnSpPr>
        <p:spPr>
          <a:xfrm>
            <a:off x="4800600" y="3177347"/>
            <a:ext cx="0" cy="944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CED4B-BE88-4864-9FF7-50012B195674}"/>
              </a:ext>
            </a:extLst>
          </p:cNvPr>
          <p:cNvSpPr txBox="1"/>
          <p:nvPr/>
        </p:nvSpPr>
        <p:spPr>
          <a:xfrm>
            <a:off x="5052352" y="3036728"/>
            <a:ext cx="41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Układ pomiarowy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C29545-524D-4841-985E-1E14C0706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53" y="3379825"/>
            <a:ext cx="4158196" cy="23394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FF3E4B-9D88-4778-BC87-33DFA0273E70}"/>
              </a:ext>
            </a:extLst>
          </p:cNvPr>
          <p:cNvSpPr txBox="1"/>
          <p:nvPr/>
        </p:nvSpPr>
        <p:spPr>
          <a:xfrm>
            <a:off x="5052344" y="5821907"/>
            <a:ext cx="415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Zdjęcie układu pomiarowego na którym wykonywane były pomiary ramanowskie.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F3531-09CB-42E1-8B7B-ACCAD8085B05}"/>
              </a:ext>
            </a:extLst>
          </p:cNvPr>
          <p:cNvSpPr txBox="1"/>
          <p:nvPr/>
        </p:nvSpPr>
        <p:spPr>
          <a:xfrm>
            <a:off x="5052344" y="6219540"/>
            <a:ext cx="4158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Badana próbka</a:t>
            </a:r>
            <a:endParaRPr lang="en-US" sz="1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6C66B-BC95-4AAF-BADD-E95204E0C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10" y="6738200"/>
            <a:ext cx="1510381" cy="9640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3BA601-6799-4BE2-989B-383D29F1D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22" y="6738200"/>
            <a:ext cx="1510381" cy="964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964B2-FD44-42F4-9451-5B6731995C54}"/>
                  </a:ext>
                </a:extLst>
              </p:cNvPr>
              <p:cNvSpPr txBox="1"/>
              <p:nvPr/>
            </p:nvSpPr>
            <p:spPr>
              <a:xfrm>
                <a:off x="5030630" y="7997908"/>
                <a:ext cx="4179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Zdjęcie z mikroskopu optycznego kryształku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 na podłożu </a:t>
                </a:r>
                <a:r>
                  <a:rPr lang="pl-PL" sz="1000" b="1" dirty="0" err="1"/>
                  <a:t>GaP</a:t>
                </a:r>
                <a:r>
                  <a:rPr lang="pl-PL" sz="1000" dirty="0"/>
                  <a:t> - a) oraz </a:t>
                </a:r>
                <a:r>
                  <a:rPr lang="en-US" sz="1000" dirty="0"/>
                  <a:t>pod</a:t>
                </a:r>
                <a:r>
                  <a:rPr lang="pl-PL" sz="1000" dirty="0"/>
                  <a:t>ł</a:t>
                </a:r>
                <a:r>
                  <a:rPr lang="en-US" sz="1000" dirty="0"/>
                  <a:t>o</a:t>
                </a:r>
                <a:r>
                  <a:rPr lang="pl-PL" sz="1000" dirty="0"/>
                  <a:t>ż</a:t>
                </a:r>
                <a:r>
                  <a:rPr lang="en-US" sz="1000" dirty="0"/>
                  <a:t>u </a:t>
                </a:r>
                <a:r>
                  <a:rPr lang="en-US" sz="1000" dirty="0" err="1"/>
                  <a:t>szk</a:t>
                </a:r>
                <a:r>
                  <a:rPr lang="pl-PL" sz="1000" dirty="0"/>
                  <a:t>lanym</a:t>
                </a:r>
                <a:r>
                  <a:rPr lang="en-US" sz="1000" dirty="0"/>
                  <a:t> - b)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964B2-FD44-42F4-9451-5B673199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630" y="7997908"/>
                <a:ext cx="4179899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67B5B8E-63FF-42D5-8A80-8797B9F9B542}"/>
              </a:ext>
            </a:extLst>
          </p:cNvPr>
          <p:cNvSpPr txBox="1"/>
          <p:nvPr/>
        </p:nvSpPr>
        <p:spPr>
          <a:xfrm>
            <a:off x="6097204" y="7720909"/>
            <a:ext cx="43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a)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E578B-DF72-4B11-8C7C-5802EDDB1FAA}"/>
              </a:ext>
            </a:extLst>
          </p:cNvPr>
          <p:cNvSpPr txBox="1"/>
          <p:nvPr/>
        </p:nvSpPr>
        <p:spPr>
          <a:xfrm>
            <a:off x="7828132" y="7720909"/>
            <a:ext cx="43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b)</a:t>
            </a: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960D0B-4FE3-4C70-9043-973ACCC24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8" y="3406060"/>
            <a:ext cx="3665475" cy="26536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F2CBF8-F242-47D2-8840-99F1A54908CB}"/>
              </a:ext>
            </a:extLst>
          </p:cNvPr>
          <p:cNvSpPr txBox="1"/>
          <p:nvPr/>
        </p:nvSpPr>
        <p:spPr>
          <a:xfrm>
            <a:off x="342605" y="3053314"/>
            <a:ext cx="41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Widma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5E27E3-892C-4F30-90E2-6B6D9B012CE8}"/>
                  </a:ext>
                </a:extLst>
              </p:cNvPr>
              <p:cNvSpPr txBox="1"/>
              <p:nvPr/>
            </p:nvSpPr>
            <p:spPr>
              <a:xfrm>
                <a:off x="390648" y="6064461"/>
                <a:ext cx="4110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Widmo ramanowskie dla kryształku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 na płytce szklanej wykonanej dla konfiguracji </a:t>
                </a:r>
                <a:r>
                  <a:rPr lang="en-US" sz="1000" dirty="0"/>
                  <a:t>VV </a:t>
                </a:r>
                <a:r>
                  <a:rPr lang="en-US" sz="1000" dirty="0" err="1"/>
                  <a:t>i</a:t>
                </a:r>
                <a:r>
                  <a:rPr lang="en-US" sz="1000" dirty="0"/>
                  <a:t> VH.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5E27E3-892C-4F30-90E2-6B6D9B012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8" y="6064461"/>
                <a:ext cx="4110159" cy="400110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6FBD-9134-4C20-AFE0-F1C2C3F9640E}"/>
                  </a:ext>
                </a:extLst>
              </p:cNvPr>
              <p:cNvSpPr txBox="1"/>
              <p:nvPr/>
            </p:nvSpPr>
            <p:spPr>
              <a:xfrm>
                <a:off x="342605" y="6526126"/>
                <a:ext cx="41582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Na powyższym widmie </a:t>
                </a:r>
                <a:r>
                  <a:rPr lang="pl-PL" sz="1000" dirty="0" err="1"/>
                  <a:t>ramanowskim</a:t>
                </a:r>
                <a:r>
                  <a:rPr lang="pl-PL" sz="1000" dirty="0"/>
                  <a:t> zostało wyróżnionych 7 pików.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 →117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2 →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143 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3 →149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4 →235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5 →309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6 →330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7 → </m:t>
                    </m:r>
                    <m:sSup>
                      <m:sSup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390 </m:t>
                        </m:r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. </a:t>
                </a:r>
                <a:r>
                  <a:rPr lang="en-US" sz="1000" dirty="0" err="1"/>
                  <a:t>Dzi</a:t>
                </a:r>
                <a:r>
                  <a:rPr lang="pl-PL" sz="1000" dirty="0"/>
                  <a:t>ę</a:t>
                </a:r>
                <a:r>
                  <a:rPr lang="en-US" sz="1000" dirty="0" err="1"/>
                  <a:t>ki</a:t>
                </a:r>
                <a:r>
                  <a:rPr lang="pl-PL" sz="1000" dirty="0"/>
                  <a:t> eliminacji podłoża </a:t>
                </a:r>
                <a:r>
                  <a:rPr lang="pl-PL" sz="1000" b="1" dirty="0" err="1"/>
                  <a:t>GaP</a:t>
                </a:r>
                <a:r>
                  <a:rPr lang="pl-PL" sz="1000" dirty="0"/>
                  <a:t> uzyskano większa rozdzielczość w widmie </a:t>
                </a:r>
                <a:r>
                  <a:rPr lang="pl-PL" sz="1000" dirty="0" err="1"/>
                  <a:t>ramanowskim</a:t>
                </a:r>
                <a:r>
                  <a:rPr lang="pl-PL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.</a:t>
                </a:r>
                <a:endParaRPr lang="en-US" sz="1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6FBD-9134-4C20-AFE0-F1C2C3F9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5" y="6526126"/>
                <a:ext cx="4158202" cy="707886"/>
              </a:xfrm>
              <a:prstGeom prst="rect">
                <a:avLst/>
              </a:prstGeom>
              <a:blipFill>
                <a:blip r:embed="rId10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D5FA2016-8EF3-4BCE-94AA-4C5014B9B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" y="8526387"/>
            <a:ext cx="2329272" cy="19709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CF9402-E23C-40DA-8DFC-4589B110AE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63" y="8526386"/>
            <a:ext cx="1977808" cy="197091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DD72A9-354E-4C12-9225-CB6D6FC3BCCA}"/>
              </a:ext>
            </a:extLst>
          </p:cNvPr>
          <p:cNvCxnSpPr>
            <a:cxnSpLocks/>
          </p:cNvCxnSpPr>
          <p:nvPr/>
        </p:nvCxnSpPr>
        <p:spPr>
          <a:xfrm>
            <a:off x="342605" y="8398018"/>
            <a:ext cx="89781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38F6159-4A81-4D62-9AE5-4F69D17CA3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" y="10574020"/>
            <a:ext cx="2334536" cy="19709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C988D4-3F65-4B81-AAF6-46EDA4164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39" y="10622787"/>
            <a:ext cx="1976429" cy="1964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13A7F0-8EA9-484D-A493-EBD25256F4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44" y="8526387"/>
            <a:ext cx="1349389" cy="11906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803E27D-5FE0-4600-86D5-DD2688C7C023}"/>
              </a:ext>
            </a:extLst>
          </p:cNvPr>
          <p:cNvSpPr txBox="1"/>
          <p:nvPr/>
        </p:nvSpPr>
        <p:spPr>
          <a:xfrm>
            <a:off x="5736810" y="9819015"/>
            <a:ext cx="278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Tensory ramanowskie dla struktury jednoskośnej</a:t>
            </a:r>
            <a:endParaRPr lang="en-US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AACE21-75AB-44F2-B27A-3B4F2C903F26}"/>
              </a:ext>
            </a:extLst>
          </p:cNvPr>
          <p:cNvCxnSpPr/>
          <p:nvPr/>
        </p:nvCxnSpPr>
        <p:spPr>
          <a:xfrm>
            <a:off x="0" y="10515590"/>
            <a:ext cx="480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B4B4E4-0052-4D95-ADBB-EB01C02D0DE6}"/>
              </a:ext>
            </a:extLst>
          </p:cNvPr>
          <p:cNvSpPr txBox="1"/>
          <p:nvPr/>
        </p:nvSpPr>
        <p:spPr>
          <a:xfrm>
            <a:off x="1950720" y="8483664"/>
            <a:ext cx="78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Pik</a:t>
            </a:r>
            <a:r>
              <a:rPr lang="en-US" sz="1200" dirty="0"/>
              <a:t>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694444-5CCA-4D13-9D4D-935D58CFAC2D}"/>
              </a:ext>
            </a:extLst>
          </p:cNvPr>
          <p:cNvSpPr txBox="1"/>
          <p:nvPr/>
        </p:nvSpPr>
        <p:spPr>
          <a:xfrm>
            <a:off x="1945696" y="10604498"/>
            <a:ext cx="78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Pik</a:t>
            </a:r>
            <a:r>
              <a:rPr lang="en-US" sz="1200" dirty="0"/>
              <a:t> 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FBC67C-AB4D-4D2F-B599-1B5D12663A5E}"/>
              </a:ext>
            </a:extLst>
          </p:cNvPr>
          <p:cNvSpPr txBox="1"/>
          <p:nvPr/>
        </p:nvSpPr>
        <p:spPr>
          <a:xfrm>
            <a:off x="5052344" y="10828553"/>
            <a:ext cx="4398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Dla pików 1,7 została dopasowana </a:t>
            </a:r>
            <a:r>
              <a:rPr lang="en-US" sz="1000" dirty="0" err="1"/>
              <a:t>pojedyncza</a:t>
            </a:r>
            <a:r>
              <a:rPr lang="en-US" sz="1000" dirty="0"/>
              <a:t> </a:t>
            </a:r>
            <a:r>
              <a:rPr lang="en-US" sz="1000" dirty="0" err="1"/>
              <a:t>funkcja</a:t>
            </a:r>
            <a:r>
              <a:rPr lang="en-US" sz="1000" dirty="0"/>
              <a:t> </a:t>
            </a:r>
            <a:r>
              <a:rPr lang="en-US" sz="1000" dirty="0" err="1"/>
              <a:t>Voigt’a</a:t>
            </a:r>
            <a:r>
              <a:rPr lang="pl-PL" sz="1000" dirty="0"/>
              <a:t> dla konfiguracji VV.</a:t>
            </a:r>
            <a:endParaRPr 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46C215-C185-49AA-B6B8-6F780B580631}"/>
              </a:ext>
            </a:extLst>
          </p:cNvPr>
          <p:cNvSpPr txBox="1"/>
          <p:nvPr/>
        </p:nvSpPr>
        <p:spPr>
          <a:xfrm>
            <a:off x="5030628" y="10167226"/>
            <a:ext cx="429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	Dla każdego piku na widmie </a:t>
            </a:r>
            <a:r>
              <a:rPr lang="pl-PL" sz="1000" dirty="0" err="1"/>
              <a:t>ramanowskim</a:t>
            </a:r>
            <a:r>
              <a:rPr lang="pl-PL" sz="1000" dirty="0"/>
              <a:t> zostało uzyskane 36 punktów na widmie polaryzacyjnym, obracając co 5 stopni polaryzacja ("</a:t>
            </a:r>
            <a:r>
              <a:rPr lang="pl-PL" sz="1000" dirty="0" err="1"/>
              <a:t>półfalówka</a:t>
            </a:r>
            <a:r>
              <a:rPr lang="pl-PL" sz="1000" dirty="0"/>
              <a:t>").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52BFE3-5AEA-40A4-907D-CF88093D4C06}"/>
                  </a:ext>
                </a:extLst>
              </p:cNvPr>
              <p:cNvSpPr txBox="1"/>
              <p:nvPr/>
            </p:nvSpPr>
            <p:spPr>
              <a:xfrm>
                <a:off x="6601968" y="8526386"/>
                <a:ext cx="27892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b="1" dirty="0"/>
                  <a:t>Pik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𝟎𝟕𝟖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52BFE3-5AEA-40A4-907D-CF88093D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8526386"/>
                <a:ext cx="2789247" cy="430887"/>
              </a:xfrm>
              <a:prstGeom prst="rect">
                <a:avLst/>
              </a:prstGeom>
              <a:blipFill>
                <a:blip r:embed="rId16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316E3-7F7F-43F6-94B9-01F036115702}"/>
                  </a:ext>
                </a:extLst>
              </p:cNvPr>
              <p:cNvSpPr txBox="1"/>
              <p:nvPr/>
            </p:nvSpPr>
            <p:spPr>
              <a:xfrm>
                <a:off x="6601968" y="9161914"/>
                <a:ext cx="27892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b="1" dirty="0"/>
                  <a:t>Pik 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𝟎𝟔𝟕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316E3-7F7F-43F6-94B9-01F03611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9161914"/>
                <a:ext cx="2789247" cy="430887"/>
              </a:xfrm>
              <a:prstGeom prst="rect">
                <a:avLst/>
              </a:prstGeom>
              <a:blipFill>
                <a:blip r:embed="rId1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44632D8E-0ED0-4265-A574-285BB75C230B}"/>
              </a:ext>
            </a:extLst>
          </p:cNvPr>
          <p:cNvSpPr txBox="1"/>
          <p:nvPr/>
        </p:nvSpPr>
        <p:spPr>
          <a:xfrm>
            <a:off x="5030628" y="11182103"/>
            <a:ext cx="4338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Dla konfiguracji VH nie udało się dopasować funkcji </a:t>
            </a:r>
            <a:r>
              <a:rPr lang="en-US" sz="1000" dirty="0" err="1"/>
              <a:t>Voigt’a</a:t>
            </a:r>
            <a:r>
              <a:rPr lang="pl-PL" sz="1000" dirty="0"/>
              <a:t>. Dopasowanie tej funkcji jest kwestią następnych badań.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854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196</Words>
  <Application>Microsoft Office PowerPoint</Application>
  <PresentationFormat>A3 Paper (297x420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Overshadow</dc:creator>
  <cp:lastModifiedBy>Overshadow</cp:lastModifiedBy>
  <cp:revision>64</cp:revision>
  <dcterms:created xsi:type="dcterms:W3CDTF">2018-10-29T09:21:53Z</dcterms:created>
  <dcterms:modified xsi:type="dcterms:W3CDTF">2018-10-29T11:27:28Z</dcterms:modified>
</cp:coreProperties>
</file>