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docProps/custom.xml" ContentType="application/vnd.openxmlformats-officedocument.custom-properties+xml"/>
  <Override PartName="/ppt/theme/theme1.xml" ContentType="application/vnd.openxmlformats-officedocument.theme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" d="2"/>
          <a:sy n="1" d="2"/>
        </p:scale>
        <p:origin x="0" y="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F05F76-842C-473D-98F7-5C60E201DE4C}" type="datetimeFigureOut">
              <a:rPr lang="en-US"/>
              <a:t/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DD6602-1430-478F-B460-D5B66853DBD2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Flow Charts are used to help programmers during the early stages of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programming.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Flow Charts allow the programmer to set out, in a very simple way the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sequence that he/she wants for each line of the program.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A flow chart is an organized combination of shapes, lines and text that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graphically illustrates a process or structure.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Here's an example of how you could use shapes, lines, and text to build a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chart: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• The shapes (such as rectangles, circles, or diamonds) represent each step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or decision point in the process.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• The lines show the continuity of the process, demonstrating the paths the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user should follow.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• The text briefly describes each part of the process.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A flow chart can be used for: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(1) defining and analyzing processes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(2) building a step-by-step picture of the process for analysis, discussion, or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communication purposes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(3) defining, standardizing, or finding areas for improvement in a process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 bwMode="auto"/>
        <p:txBody>
          <a:bodyPr/>
          <a:lstStyle/>
          <a:p>
            <a:pPr>
              <a:defRPr/>
            </a:pPr>
            <a:fld id="{B32764A7-CF39-4E1A-9ED9-195548421B56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Now lets extend the scope of our algorithms. The problem definition now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needs to give us solution for a set of input values. This introduces to us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concepts of looping constructs.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Loops are used when we want to execute a part of a program or a block of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code to be executed several times.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Iterational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constructs in general could be of two types: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(1) Fixed – here the number of times the block of code to be executed is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known before hand.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(2) Variable – here the number of times the block of code to be executed is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not known. Depending upon the user’s choice, the block could be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r>
              <a:rPr lang="en-US" sz="1100">
                <a:solidFill>
                  <a:srgbClr val="000000"/>
                </a:solidFill>
                <a:latin typeface="Times New Roman"/>
              </a:rPr>
              <a:t>executed many times.</a:t>
            </a: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br>
              <a:rPr lang="en-US" sz="1100">
                <a:solidFill>
                  <a:srgbClr val="000000"/>
                </a:solidFill>
                <a:latin typeface="Times New Roman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 bwMode="auto"/>
        <p:txBody>
          <a:bodyPr/>
          <a:lstStyle/>
          <a:p>
            <a:pPr>
              <a:defRPr/>
            </a:pPr>
            <a:fld id="{B32764A7-CF39-4E1A-9ED9-195548421B56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bl" userDrawn="1">
  <p:cSld name="Title and 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 bwMode="auto"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F2080-4591-4C6E-B51A-5426C2EE30C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91523D-D6E5-40F9-B709-8A1632DD01BE}" type="datetimeFigureOut">
              <a:rPr lang="en-US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E0F250-864E-487E-AFBB-8719FF82CA5A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58259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/>
              <a:t>Drawing Flowcharts</a:t>
            </a:r>
            <a:endParaRPr/>
          </a:p>
        </p:txBody>
      </p:sp>
      <p:sp>
        <p:nvSpPr>
          <p:cNvPr id="2150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285720" y="1071546"/>
            <a:ext cx="8629680" cy="555785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/>
              <a:t>Flowchart is the graphic representations of the individual steps or actions to implement a particular module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/>
              <a:t>Flowchart can be likened to the blueprint of a building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/>
              <a:t>An architect draws a blueprint before beginning construction on a building, so the programmer draws a flowchart before writing a program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/>
              <a:t>Flowchart is independent of any programming language.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511175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Decision Logic Structure</a:t>
            </a:r>
            <a:endParaRPr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62000" y="1828800"/>
            <a:ext cx="7467600" cy="3886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511175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cs typeface="Times New Roman"/>
              </a:rPr>
              <a:t>Examples of conditional expressions</a:t>
            </a:r>
            <a:endParaRPr/>
          </a:p>
        </p:txBody>
      </p:sp>
      <p:sp>
        <p:nvSpPr>
          <p:cNvPr id="10240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762000" y="1524000"/>
            <a:ext cx="7772400" cy="4691082"/>
          </a:xfrm>
          <a:ln/>
        </p:spPr>
        <p:txBody>
          <a:bodyPr lIns="90000" tIns="46800" rIns="90000" bIns="46800"/>
          <a:lstStyle/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A &lt; B (A and B are the same data type – either numeric, character, or string)</a:t>
            </a:r>
            <a:endParaRPr/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X + 5 &gt;= Z (X and Z are numeric data)</a:t>
            </a:r>
            <a:endParaRPr/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E &lt; 5 or F &gt; 10 (E and F are numeric data)</a:t>
            </a:r>
            <a:endParaRPr/>
          </a:p>
          <a:p>
            <a:pPr marL="341313" indent="-341313" defTabSz="457200">
              <a:lnSpc>
                <a:spcPct val="150000"/>
              </a:lnSpc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DATAOK (DATAOK – logical datum)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b="1"/>
              <a:t>Conditional Pay Calculation</a:t>
            </a:r>
            <a:endParaRPr/>
          </a:p>
        </p:txBody>
      </p:sp>
      <p:sp>
        <p:nvSpPr>
          <p:cNvPr id="10445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295400"/>
            <a:ext cx="8228013" cy="4953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/>
              <a:t>Assume your are calculating pay at an hourly rate, and overtime pay(over 40 hours) at 1.5 times the hourly rate.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GB"/>
              <a:t>IF the hours are greater than 40, THEN the pay is calculated for overtime, or ELSE the pay is calculated in the usual way.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Example Decision Structure</a:t>
            </a:r>
            <a:endParaRPr/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09600" y="1143000"/>
            <a:ext cx="8305800" cy="5486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600"/>
              <a:t>NESTED IF/THEN/ELSE INSTRUCTIONS</a:t>
            </a:r>
            <a:endParaRPr/>
          </a:p>
        </p:txBody>
      </p:sp>
      <p:sp>
        <p:nvSpPr>
          <p:cNvPr id="10752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524000"/>
            <a:ext cx="8304213" cy="5029200"/>
          </a:xfrm>
        </p:spPr>
        <p:txBody>
          <a:bodyPr/>
          <a:lstStyle/>
          <a:p>
            <a:pPr>
              <a:defRPr/>
            </a:pPr>
            <a:r>
              <a:rPr lang="en-GB"/>
              <a:t>Multiple decisions.</a:t>
            </a:r>
            <a:endParaRPr/>
          </a:p>
          <a:p>
            <a:pPr>
              <a:defRPr/>
            </a:pPr>
            <a:r>
              <a:rPr lang="en-GB"/>
              <a:t>Instructions are sets of instruction in which each level of a decision is embedded in a level before 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609600" y="2286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/>
              <a:t>NESTED IF/THEN/ELSE INSTRUCTIONS</a:t>
            </a:r>
            <a:endParaRPr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16079" y="1295400"/>
            <a:ext cx="8305800" cy="5105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Flow Chart - </a:t>
            </a:r>
            <a:r>
              <a:rPr lang="en-US"/>
              <a:t>Selectional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132099" name="Picture 3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000100" y="1000108"/>
            <a:ext cx="6151680" cy="548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cs typeface="Times New Roman"/>
              </a:rPr>
              <a:t>Iterational</a:t>
            </a:r>
            <a:r>
              <a:rPr lang="en-GB">
                <a:cs typeface="Times New Roman"/>
              </a:rPr>
              <a:t> Structure</a:t>
            </a:r>
            <a:r>
              <a:rPr lang="en-GB"/>
              <a:t> </a:t>
            </a:r>
            <a:endParaRPr/>
          </a:p>
        </p:txBody>
      </p:sp>
      <p:sp>
        <p:nvSpPr>
          <p:cNvPr id="11059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04800" y="1143000"/>
            <a:ext cx="8610600" cy="4724399"/>
          </a:xfrm>
          <a:ln/>
        </p:spPr>
        <p:txBody>
          <a:bodyPr lIns="90000" tIns="46800" rIns="90000" bIns="46800"/>
          <a:lstStyle/>
          <a:p>
            <a:pPr marL="341313" indent="-341313" algn="just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Repeat structure</a:t>
            </a:r>
            <a:endParaRPr/>
          </a:p>
          <a:p>
            <a:pPr marL="341313" indent="-341313" algn="just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To solve the problem that doing the same task over and over for different sets of data</a:t>
            </a:r>
            <a:endParaRPr/>
          </a:p>
          <a:p>
            <a:pPr marL="341313" indent="-341313" algn="just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Types of loop:</a:t>
            </a:r>
            <a:endParaRPr/>
          </a:p>
          <a:p>
            <a:pPr marL="741363" lvl="1" indent="-284163" algn="just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WHILE loop</a:t>
            </a:r>
            <a:endParaRPr/>
          </a:p>
          <a:p>
            <a:pPr marL="741363" lvl="1" indent="-284163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Do..WHILE loop</a:t>
            </a:r>
            <a:endParaRPr/>
          </a:p>
          <a:p>
            <a:pPr marL="741363" lvl="1" indent="-284163" defTabSz="457200"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>
                <a:cs typeface="Times New Roman"/>
              </a:rPr>
              <a:t>Automatic-Counter Loop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Loop Logic Structure</a:t>
            </a:r>
            <a:endParaRPr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43000" y="1524000"/>
            <a:ext cx="6248400" cy="4953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cs typeface="Times New Roman"/>
              </a:rPr>
              <a:t>WHILE loop</a:t>
            </a:r>
            <a:endParaRPr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295400" y="1219200"/>
            <a:ext cx="6477000" cy="47243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1414"/>
            <a:ext cx="8229600" cy="939784"/>
          </a:xfrm>
        </p:spPr>
        <p:txBody>
          <a:bodyPr/>
          <a:lstStyle/>
          <a:p>
            <a:pPr>
              <a:defRPr/>
            </a:pPr>
            <a:r>
              <a:rPr lang="en-US" b="1"/>
              <a:t>Flow Charts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1"/>
            <a:ext cx="4038600" cy="3900502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/>
              <a:t>	 A flow chart is an organized</a:t>
            </a:r>
            <a:br>
              <a:rPr lang="en-US"/>
            </a:br>
            <a:r>
              <a:rPr lang="en-US"/>
              <a:t>combination of shapes, lines and</a:t>
            </a:r>
            <a:br>
              <a:rPr lang="en-US"/>
            </a:br>
            <a:r>
              <a:rPr lang="en-US"/>
              <a:t>text that graphically illustrate a</a:t>
            </a:r>
            <a:br>
              <a:rPr lang="en-US"/>
            </a:br>
            <a:r>
              <a:rPr lang="en-US"/>
              <a:t>process or structure.</a:t>
            </a:r>
            <a:endParaRPr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143504" y="1000108"/>
            <a:ext cx="3357586" cy="556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WHILE loop</a:t>
            </a:r>
            <a:endParaRPr/>
          </a:p>
        </p:txBody>
      </p:sp>
      <p:sp>
        <p:nvSpPr>
          <p:cNvPr id="11673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914400" y="1219200"/>
            <a:ext cx="7770813" cy="4113213"/>
          </a:xfrm>
        </p:spPr>
        <p:txBody>
          <a:bodyPr/>
          <a:lstStyle/>
          <a:p>
            <a:pPr>
              <a:defRPr/>
            </a:pPr>
            <a:r>
              <a:rPr lang="en-GB" sz="2800"/>
              <a:t>Do the loop body if the condition is true.</a:t>
            </a:r>
            <a:endParaRPr/>
          </a:p>
          <a:p>
            <a:pPr>
              <a:defRPr/>
            </a:pPr>
            <a:r>
              <a:rPr lang="en-GB" sz="2800"/>
              <a:t>Example: Get the sum of 1, 2, 3, …, 100.</a:t>
            </a:r>
            <a:endParaRPr/>
          </a:p>
          <a:p>
            <a:pPr lvl="1">
              <a:defRPr/>
            </a:pPr>
            <a:r>
              <a:rPr lang="en-GB" sz="2400"/>
              <a:t>Algorithm:</a:t>
            </a:r>
            <a:endParaRPr/>
          </a:p>
          <a:p>
            <a:pPr lvl="2">
              <a:defRPr/>
            </a:pPr>
            <a:r>
              <a:rPr lang="en-GB" sz="2000"/>
              <a:t>Set the number = 1</a:t>
            </a:r>
            <a:endParaRPr/>
          </a:p>
          <a:p>
            <a:pPr lvl="2">
              <a:defRPr/>
            </a:pPr>
            <a:r>
              <a:rPr lang="en-GB" sz="2000"/>
              <a:t>Set the total = 0</a:t>
            </a:r>
            <a:endParaRPr/>
          </a:p>
          <a:p>
            <a:pPr lvl="2">
              <a:defRPr/>
            </a:pPr>
            <a:r>
              <a:rPr lang="en-GB" sz="2000"/>
              <a:t>While (number &lt;= 100)</a:t>
            </a:r>
            <a:endParaRPr/>
          </a:p>
          <a:p>
            <a:pPr lvl="3">
              <a:defRPr/>
            </a:pPr>
            <a:r>
              <a:rPr lang="en-GB" sz="1800"/>
              <a:t>total = total + number</a:t>
            </a:r>
            <a:endParaRPr/>
          </a:p>
          <a:p>
            <a:pPr lvl="3">
              <a:defRPr/>
            </a:pPr>
            <a:r>
              <a:rPr lang="en-GB" sz="1800"/>
              <a:t>number = number + 1</a:t>
            </a:r>
            <a:endParaRPr/>
          </a:p>
          <a:p>
            <a:pPr lvl="2">
              <a:defRPr/>
            </a:pPr>
            <a:r>
              <a:rPr lang="en-GB" sz="2000"/>
              <a:t>End While</a:t>
            </a:r>
            <a:endParaRPr/>
          </a:p>
          <a:p>
            <a:pPr lvl="2">
              <a:defRPr/>
            </a:pPr>
            <a:r>
              <a:rPr lang="en-GB" sz="2000"/>
              <a:t>Display total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524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cs typeface="Times New Roman"/>
              </a:rPr>
              <a:t>WHILE loop</a:t>
            </a:r>
            <a:endParaRPr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133600" y="1219200"/>
            <a:ext cx="6400800" cy="5410200"/>
            <a:chOff x="1344" y="768"/>
            <a:chExt cx="4032" cy="3408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2160" y="768"/>
              <a:ext cx="1056" cy="288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Start</a:t>
              </a:r>
              <a:endParaRPr/>
            </a:p>
          </p:txBody>
        </p:sp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2016" y="1248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Set number = 1</a:t>
              </a:r>
              <a:endParaRPr/>
            </a:p>
          </p:txBody>
        </p:sp>
        <p:sp>
          <p:nvSpPr>
            <p:cNvPr id="117766" name="AutoShape 6"/>
            <p:cNvSpPr>
              <a:spLocks noChangeArrowheads="1"/>
            </p:cNvSpPr>
            <p:nvPr/>
          </p:nvSpPr>
          <p:spPr bwMode="auto">
            <a:xfrm>
              <a:off x="1872" y="2160"/>
              <a:ext cx="1632" cy="576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number &lt;= 100</a:t>
              </a:r>
              <a:endParaRPr/>
            </a:p>
          </p:txBody>
        </p:sp>
        <p:sp>
          <p:nvSpPr>
            <p:cNvPr id="117767" name="AutoShape 7"/>
            <p:cNvSpPr>
              <a:spLocks noChangeArrowheads="1"/>
            </p:cNvSpPr>
            <p:nvPr/>
          </p:nvSpPr>
          <p:spPr bwMode="auto">
            <a:xfrm>
              <a:off x="2016" y="1680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Set total = 0</a:t>
              </a:r>
              <a:endParaRPr/>
            </a:p>
          </p:txBody>
        </p:sp>
        <p:sp>
          <p:nvSpPr>
            <p:cNvPr id="117768" name="AutoShape 8"/>
            <p:cNvSpPr>
              <a:spLocks noChangeArrowheads="1"/>
            </p:cNvSpPr>
            <p:nvPr/>
          </p:nvSpPr>
          <p:spPr bwMode="auto">
            <a:xfrm>
              <a:off x="2016" y="3024"/>
              <a:ext cx="1488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total = </a:t>
              </a:r>
              <a:endParaRPr/>
            </a:p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total + number</a:t>
              </a:r>
              <a:endParaRPr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1968" y="3696"/>
              <a:ext cx="1536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number = </a:t>
              </a:r>
              <a:endParaRPr/>
            </a:p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number + 1</a:t>
              </a:r>
              <a:endParaRPr/>
            </a:p>
          </p:txBody>
        </p:sp>
        <p:sp>
          <p:nvSpPr>
            <p:cNvPr id="117770" name="AutoShape 10"/>
            <p:cNvSpPr>
              <a:spLocks noChangeArrowheads="1"/>
            </p:cNvSpPr>
            <p:nvPr/>
          </p:nvSpPr>
          <p:spPr bwMode="auto">
            <a:xfrm>
              <a:off x="3840" y="2880"/>
              <a:ext cx="1536" cy="288"/>
            </a:xfrm>
            <a:prstGeom prst="flowChartInputOutpu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Display total</a:t>
              </a:r>
              <a:endParaRPr/>
            </a:p>
          </p:txBody>
        </p:sp>
        <p:sp>
          <p:nvSpPr>
            <p:cNvPr id="117771" name="AutoShape 11"/>
            <p:cNvSpPr>
              <a:spLocks noChangeArrowheads="1"/>
            </p:cNvSpPr>
            <p:nvPr/>
          </p:nvSpPr>
          <p:spPr bwMode="auto">
            <a:xfrm>
              <a:off x="3984" y="3504"/>
              <a:ext cx="1248" cy="336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400">
                  <a:solidFill>
                    <a:schemeClr val="bg1"/>
                  </a:solidFill>
                  <a:latin typeface="Times New Roman"/>
                </a:rPr>
                <a:t>End </a:t>
              </a:r>
              <a:endParaRPr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688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268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2688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45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45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350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1344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1344" y="39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590" y="213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400">
                  <a:latin typeface="Times New Roman"/>
                </a:rPr>
                <a:t>No</a:t>
              </a:r>
              <a:endParaRPr/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726" y="2714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400">
                  <a:latin typeface="Times New Roman"/>
                </a:rPr>
                <a:t>Yes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Automatic Counter Loop</a:t>
            </a:r>
            <a:endParaRPr/>
          </a:p>
        </p:txBody>
      </p:sp>
      <p:sp>
        <p:nvSpPr>
          <p:cNvPr id="12493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81000" y="1371600"/>
            <a:ext cx="8572500" cy="5257800"/>
          </a:xfrm>
        </p:spPr>
        <p:txBody>
          <a:bodyPr/>
          <a:lstStyle/>
          <a:p>
            <a:pPr>
              <a:defRPr/>
            </a:pPr>
            <a:r>
              <a:rPr lang="en-GB"/>
              <a:t>Use variable as a counter that starts counting at a specified number and increments the variable each time the loop is processed.</a:t>
            </a:r>
            <a:endParaRPr/>
          </a:p>
          <a:p>
            <a:pPr>
              <a:defRPr/>
            </a:pPr>
            <a:r>
              <a:rPr lang="en-GB"/>
              <a:t>The beginning value, the ending value and the increment value may be constant. </a:t>
            </a:r>
            <a:endParaRPr/>
          </a:p>
          <a:p>
            <a:pPr>
              <a:defRPr/>
            </a:pPr>
            <a:r>
              <a:rPr lang="en-GB"/>
              <a:t>They should not be changed during the processing of the instruction in the loop.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cs typeface="Times New Roman"/>
              </a:rPr>
              <a:t>Automatic-Counter Loop</a:t>
            </a:r>
            <a:endParaRPr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209800" y="1219200"/>
            <a:ext cx="4191000" cy="525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cs typeface="Times New Roman"/>
              </a:rPr>
              <a:t>Automatic-Counter Loop</a:t>
            </a:r>
            <a:endParaRPr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62000" y="1143000"/>
            <a:ext cx="7696200" cy="5486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NESTED LOOP</a:t>
            </a:r>
            <a:endParaRPr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14400" y="1295400"/>
            <a:ext cx="6477000" cy="5334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NESTED LOOP</a:t>
            </a:r>
            <a:endParaRPr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57200" y="1295400"/>
            <a:ext cx="7772400" cy="5410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Example (</a:t>
            </a:r>
            <a:r>
              <a:rPr lang="en-US"/>
              <a:t>Iterational</a:t>
            </a:r>
            <a:r>
              <a:rPr lang="en-US"/>
              <a:t>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 Write a program to find the average of marks scored by him in three subjects for ‘N’ students. And then test whether he passed or failed. For a student to pass, average should not be less than 65.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Flow Chart </a:t>
            </a:r>
            <a:r>
              <a:rPr lang="en-US"/>
              <a:t>Iterational</a:t>
            </a:r>
            <a:endParaRPr lang="en-US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85786" y="857232"/>
            <a:ext cx="7358114" cy="52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Tool demo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Yed</a:t>
            </a:r>
            <a:r>
              <a:rPr lang="en-US"/>
              <a:t> tool shall be used for giving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PRE-PROGRAMMING PHASE</a:t>
            </a:r>
            <a:endParaRPr/>
          </a:p>
        </p:txBody>
      </p:sp>
      <p:graphicFrame>
        <p:nvGraphicFramePr>
          <p:cNvPr id="23585" name="Group 3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457200" y="1600200"/>
          <a:ext cx="8229600" cy="400367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667000"/>
                <a:gridCol w="5562600"/>
              </a:tblGrid>
              <a:tr h="609600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Verdana"/>
                          <a:cs typeface="Times New Roman"/>
                        </a:rPr>
                        <a:t>Symbol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Verdana"/>
                          <a:cs typeface="Times New Roman"/>
                        </a:rPr>
                        <a:t>Function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131888"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1000" b="0" i="0" u="none" strike="noStrike" cap="none">
                        <a:ln>
                          <a:noFill/>
                        </a:ln>
                        <a:solidFill>
                          <a:srgbClr val="000000"/>
                        </a:solidFill>
                        <a:latin typeface="Verdana"/>
                        <a:cs typeface="Times New Roman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Show the direction of data flow or logical solution.</a:t>
                      </a: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130300"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1000" b="0" i="0" u="none" strike="noStrike" cap="none">
                        <a:ln>
                          <a:noFill/>
                        </a:ln>
                        <a:solidFill>
                          <a:srgbClr val="000000"/>
                        </a:solidFill>
                        <a:latin typeface="Verdana"/>
                        <a:cs typeface="Times New Roman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Indicate the beginning and ending of a set of actions or instructions (logical flow) of a module or program.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131888"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1000" b="0" i="0" u="none" strike="noStrike" cap="none">
                        <a:ln>
                          <a:noFill/>
                        </a:ln>
                        <a:solidFill>
                          <a:srgbClr val="000000"/>
                        </a:solidFill>
                        <a:latin typeface="Verdana"/>
                        <a:cs typeface="Times New Roman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Indicate a process, such as calculations, opening and closing files.</a:t>
                      </a: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38"/>
          <p:cNvGrpSpPr/>
          <p:nvPr/>
        </p:nvGrpSpPr>
        <p:grpSpPr bwMode="auto">
          <a:xfrm>
            <a:off x="609600" y="2286000"/>
            <a:ext cx="2286000" cy="914400"/>
            <a:chOff x="696" y="1632"/>
            <a:chExt cx="791" cy="217"/>
          </a:xfrm>
        </p:grpSpPr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696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1056" y="1632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1487" y="1633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>
              <a:off x="1128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685800" y="3505199"/>
            <a:ext cx="2286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838200" y="4648200"/>
            <a:ext cx="19812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 bwMode="auto"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000" b="1">
                <a:latin typeface="Arial"/>
              </a:rPr>
              <a:t>Pseudocode</a:t>
            </a:r>
            <a:r>
              <a:rPr lang="en-US" sz="4000" b="1">
                <a:latin typeface="Arial"/>
              </a:rPr>
              <a:t> – Partial English and Programming Language terms</a:t>
            </a:r>
            <a:endParaRPr sz="1600" b="1"/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 bwMode="auto">
          <a:xfrm>
            <a:off x="1233720" y="1522080"/>
            <a:ext cx="6738120" cy="507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/>
              <a:t>Programming Or Implementation Phase</a:t>
            </a:r>
            <a:r>
              <a:rPr lang="en-US" sz="4000"/>
              <a:t> </a:t>
            </a:r>
            <a:endParaRPr/>
          </a:p>
        </p:txBody>
      </p:sp>
      <p:sp>
        <p:nvSpPr>
          <p:cNvPr id="3584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214422"/>
            <a:ext cx="8229600" cy="4911741"/>
          </a:xfrm>
        </p:spPr>
        <p:txBody>
          <a:bodyPr/>
          <a:lstStyle/>
          <a:p>
            <a:pPr>
              <a:defRPr/>
            </a:pPr>
            <a:r>
              <a:rPr lang="en-US" sz="2800"/>
              <a:t>Transcribing the logical flow of solution steps in flowchart or algorithm to program code and run the program code on a computer using a programming language.</a:t>
            </a:r>
            <a:endParaRPr/>
          </a:p>
          <a:p>
            <a:pPr>
              <a:defRPr/>
            </a:pPr>
            <a:r>
              <a:rPr lang="en-US" sz="2800"/>
              <a:t>Programming phase takes 5 stages:</a:t>
            </a:r>
            <a:endParaRPr/>
          </a:p>
          <a:p>
            <a:pPr lvl="2">
              <a:defRPr/>
            </a:pPr>
            <a:r>
              <a:rPr lang="en-US"/>
              <a:t>Coding.</a:t>
            </a:r>
            <a:endParaRPr/>
          </a:p>
          <a:p>
            <a:pPr lvl="2">
              <a:defRPr/>
            </a:pPr>
            <a:r>
              <a:rPr lang="en-US"/>
              <a:t>Compiling.</a:t>
            </a:r>
            <a:endParaRPr/>
          </a:p>
          <a:p>
            <a:pPr lvl="2">
              <a:defRPr/>
            </a:pPr>
            <a:r>
              <a:rPr lang="en-US"/>
              <a:t>Debugging.</a:t>
            </a:r>
            <a:endParaRPr/>
          </a:p>
          <a:p>
            <a:pPr lvl="2">
              <a:defRPr/>
            </a:pPr>
            <a:r>
              <a:rPr lang="en-US"/>
              <a:t>Run or Testing.</a:t>
            </a:r>
            <a:endParaRPr/>
          </a:p>
          <a:p>
            <a:pPr lvl="2">
              <a:defRPr/>
            </a:pPr>
            <a:r>
              <a:rPr lang="en-US"/>
              <a:t>Documentation and maintenance.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/>
              <a:t>Programming Or Implementation Phase</a:t>
            </a:r>
            <a:endParaRPr/>
          </a:p>
        </p:txBody>
      </p:sp>
      <p:sp>
        <p:nvSpPr>
          <p:cNvPr id="3686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2800"/>
              <a:t>Once the program is coded using one of the programming language, it will be compiled to ensure there is no syntax error. </a:t>
            </a:r>
            <a:endParaRPr/>
          </a:p>
          <a:p>
            <a:pPr algn="just">
              <a:lnSpc>
                <a:spcPct val="150000"/>
              </a:lnSpc>
              <a:defRPr/>
            </a:pPr>
            <a:r>
              <a:rPr lang="en-US" sz="2800"/>
              <a:t>Syntax free program will then be executed to produce output and subsequently maintained and documented for later reference.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52599" y="55753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000"/>
              <a:t>DOCUMENTATION OR MAINTENANCE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52599" y="4627563"/>
            <a:ext cx="2644775" cy="827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000"/>
              <a:t>EXECUTE OR</a:t>
            </a:r>
            <a:endParaRPr/>
          </a:p>
          <a:p>
            <a:pPr algn="ctr">
              <a:defRPr/>
            </a:pPr>
            <a:r>
              <a:rPr lang="en-US" sz="2000"/>
              <a:t>RUN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80025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000"/>
              <a:t>MAKE</a:t>
            </a:r>
            <a:endParaRPr/>
          </a:p>
          <a:p>
            <a:pPr algn="ctr">
              <a:defRPr/>
            </a:pPr>
            <a:r>
              <a:rPr lang="en-US" sz="2000"/>
              <a:t>CORRECTION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00238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400"/>
              <a:t>COMPILE THE</a:t>
            </a:r>
            <a:endParaRPr/>
          </a:p>
          <a:p>
            <a:pPr algn="ctr">
              <a:defRPr/>
            </a:pPr>
            <a:r>
              <a:rPr lang="en-US" sz="2400"/>
              <a:t>PROGRAM</a:t>
            </a:r>
            <a:endParaRPr/>
          </a:p>
          <a:p>
            <a:pPr>
              <a:defRPr/>
            </a:pPr>
            <a:endParaRPr lang="en-US" sz="24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900238" y="6858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800"/>
              <a:t>CODING</a:t>
            </a:r>
            <a:endParaRPr/>
          </a:p>
        </p:txBody>
      </p:sp>
      <p:sp>
        <p:nvSpPr>
          <p:cNvPr id="37899" name="Freeform 11"/>
          <p:cNvSpPr>
            <a:spLocks noChangeArrowheads="1"/>
          </p:cNvSpPr>
          <p:nvPr/>
        </p:nvSpPr>
        <p:spPr bwMode="auto">
          <a:xfrm>
            <a:off x="1752599" y="3024187"/>
            <a:ext cx="2646363" cy="1322387"/>
          </a:xfrm>
          <a:custGeom>
            <a:avLst/>
            <a:gdLst>
              <a:gd name="T0" fmla="*/ 0 w 3089"/>
              <a:gd name="T1" fmla="*/ 687 h 1376"/>
              <a:gd name="T2" fmla="*/ 1544 w 3089"/>
              <a:gd name="T3" fmla="*/ 0 h 1376"/>
              <a:gd name="T4" fmla="*/ 3088 w 3089"/>
              <a:gd name="T5" fmla="*/ 687 h 1376"/>
              <a:gd name="T6" fmla="*/ 1544 w 3089"/>
              <a:gd name="T7" fmla="*/ 1375 h 1376"/>
              <a:gd name="T8" fmla="*/ 0 w 3089"/>
              <a:gd name="T9" fmla="*/ 687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9" h="1376" fill="norm" stroke="1" extrusionOk="0">
                <a:moveTo>
                  <a:pt x="0" y="687"/>
                </a:moveTo>
                <a:lnTo>
                  <a:pt x="1544" y="0"/>
                </a:lnTo>
                <a:lnTo>
                  <a:pt x="3088" y="687"/>
                </a:lnTo>
                <a:lnTo>
                  <a:pt x="1544" y="1375"/>
                </a:lnTo>
                <a:lnTo>
                  <a:pt x="0" y="687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09800" y="3352800"/>
            <a:ext cx="1852613" cy="660400"/>
          </a:xfrm>
          <a:prstGeom prst="rect">
            <a:avLst/>
          </a:prstGeom>
          <a:noFill/>
          <a:ln>
            <a:noFill/>
          </a:ln>
        </p:spPr>
        <p:txBody>
          <a:bodyPr lIns="19440" rIns="19440"/>
          <a:lstStyle/>
          <a:p>
            <a:pPr algn="ctr">
              <a:defRPr/>
            </a:pPr>
            <a:r>
              <a:rPr lang="en-US" sz="2000"/>
              <a:t>NO SYNTAX</a:t>
            </a:r>
            <a:endParaRPr/>
          </a:p>
          <a:p>
            <a:pPr algn="ctr">
              <a:defRPr/>
            </a:pPr>
            <a:r>
              <a:rPr lang="en-US" sz="2000"/>
              <a:t>ERROR</a:t>
            </a:r>
            <a:endParaRPr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74988" y="1420813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74988" y="2590800"/>
            <a:ext cx="0" cy="4937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74988" y="4194175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074988" y="5364163"/>
            <a:ext cx="0" cy="241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381500" y="3695700"/>
            <a:ext cx="220503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553200" y="2667000"/>
            <a:ext cx="0" cy="1066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3074988" y="1585913"/>
            <a:ext cx="3527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602413" y="1585913"/>
            <a:ext cx="0" cy="33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1"/>
              <a:t>Coding</a:t>
            </a:r>
            <a:endParaRPr lang="en-US" sz="4000"/>
          </a:p>
        </p:txBody>
      </p:sp>
      <p:sp>
        <p:nvSpPr>
          <p:cNvPr id="38915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en-US" sz="2400"/>
              <a:t>Translation or conversion of each operation in the flowchart or algorithm (</a:t>
            </a:r>
            <a:r>
              <a:rPr lang="en-US" sz="2400"/>
              <a:t>pseudocode</a:t>
            </a:r>
            <a:r>
              <a:rPr lang="en-US" sz="2400"/>
              <a:t>) into a computer-understandable language.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Coding should follow the format of the chosen programming language.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4000" b="1"/>
              <a:t>Compiling and Debugging</a:t>
            </a:r>
            <a:endParaRPr lang="en-US" sz="4000"/>
          </a:p>
        </p:txBody>
      </p:sp>
      <p:sp>
        <p:nvSpPr>
          <p:cNvPr id="4608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400"/>
              <a:t>Compiling - Translates a program written in a particular high–level programming language into a form that the computer can understand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Compiler checks the program code so that any part of source code that does not follow the format or any other language requirements will be flagged as syntax error.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This syntax error in also called bug, when error is found the programmer will debug or correct the error and then recompile the source code again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Debugging process is continued until there is no more error in program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 b="1"/>
              <a:t>Testing</a:t>
            </a:r>
            <a:endParaRPr lang="en-US" sz="4000"/>
          </a:p>
        </p:txBody>
      </p:sp>
      <p:sp>
        <p:nvSpPr>
          <p:cNvPr id="4813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42844" y="1285860"/>
            <a:ext cx="8686800" cy="52864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400"/>
              <a:t>The program code that contains no more error is called executable program. It is ready to be tested.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When it is tested, the data is given and the result is verified so that it should produced output as intended.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Though the program is error free, sometimes it does not produced the right result. In this case the program faces logic error.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US" sz="2400"/>
              <a:t>Incorrect sequence of instruction is an example that causes logic error.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/>
              <a:t>Documentation and Maintenance</a:t>
            </a:r>
            <a:endParaRPr lang="en-US" sz="4000"/>
          </a:p>
        </p:txBody>
      </p:sp>
      <p:sp>
        <p:nvSpPr>
          <p:cNvPr id="4915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sz="2400"/>
              <a:t>When the program is thoroughly tested for a substantial period of time and it is consistently producing the right output, it can be documented.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Documentation is important for future reference. Other programmer may take over the operation of the program and the best way to understand a program is by studying the documentation.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Trying to understand the logic of the program by looking at the source code is not a good approach.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Studying the documentation is necessary when the program is subjected to enhancement or modification. 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Documentation is also necessary for management use as well as audit purposes.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524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Best Practices</a:t>
            </a:r>
            <a:endParaRPr/>
          </a:p>
        </p:txBody>
      </p:sp>
      <p:sp>
        <p:nvSpPr>
          <p:cNvPr id="9421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228600" y="1066800"/>
            <a:ext cx="8726488" cy="5410200"/>
          </a:xfrm>
          <a:ln/>
        </p:spPr>
        <p:txBody>
          <a:bodyPr lIns="90000" tIns="46800" rIns="90000" bIns="46800"/>
          <a:lstStyle/>
          <a:p>
            <a:pPr marL="609600" indent="-609600" defTabSz="457200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/>
              <a:t>Develop efficient computer solution to problems:</a:t>
            </a:r>
            <a:endParaRPr/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/>
              <a:buAutoNum type="arabi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/>
              <a:t>Use Modules</a:t>
            </a:r>
            <a:endParaRPr/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/>
              <a:buAutoNum type="arabi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/>
              <a:t>Use four logic structures</a:t>
            </a:r>
            <a:endParaRPr/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/>
              <a:buAutoNum type="alphaL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/>
              <a:t>Sequential structure</a:t>
            </a:r>
            <a:endParaRPr/>
          </a:p>
          <a:p>
            <a:pPr marL="1752599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/>
              <a:t>Executes instructions one after another in a sequence.</a:t>
            </a:r>
            <a:endParaRPr/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/>
              <a:buAutoNum type="alphaL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/>
              <a:t>Decision structure</a:t>
            </a:r>
            <a:endParaRPr/>
          </a:p>
          <a:p>
            <a:pPr marL="1752599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/>
              <a:t>Branches to execute one of two possible sets of instructions.</a:t>
            </a:r>
            <a:endParaRPr/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/>
              <a:buAutoNum type="alphaL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/>
              <a:t>Loop structure</a:t>
            </a:r>
            <a:endParaRPr/>
          </a:p>
          <a:p>
            <a:pPr marL="1752599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/>
              <a:t>Executes set of instruction many times.</a:t>
            </a:r>
            <a:endParaRPr/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/>
              <a:buAutoNum type="alphaL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/>
              <a:t>Case structure</a:t>
            </a:r>
            <a:endParaRPr/>
          </a:p>
          <a:p>
            <a:pPr marL="1752599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/>
              <a:t>Executes one set of instructions out of several sets.</a:t>
            </a:r>
            <a:endParaRPr/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/>
              <a:buAutoNum type="arabi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/>
              <a:t>Eliminate rewriting of identical process by using modules.</a:t>
            </a:r>
            <a:endParaRPr/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/>
              <a:buAutoNum type="arabicPeriod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/>
              <a:t>Use techniques to improve readability including four logic structure, proper naming of variables, internal documentation and proper indentation.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PRE-PROGRAMMING PHASE</a:t>
            </a:r>
            <a:endParaRPr/>
          </a:p>
        </p:txBody>
      </p:sp>
      <p:graphicFrame>
        <p:nvGraphicFramePr>
          <p:cNvPr id="25632" name="Group 3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33600"/>
                <a:gridCol w="6096000"/>
              </a:tblGrid>
              <a:tr h="90487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Indicate input to the program and output from the program.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Use for making decision. Either True or False based on certain condition.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0646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Use for doing a repetition or looping of certain steps.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Connection of flowchart on the same page.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GB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Connection of flowchart from page to page.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33" name="Freeform 33"/>
          <p:cNvSpPr>
            <a:spLocks noChangeArrowheads="1"/>
          </p:cNvSpPr>
          <p:nvPr/>
        </p:nvSpPr>
        <p:spPr bwMode="auto">
          <a:xfrm>
            <a:off x="533400" y="1752599"/>
            <a:ext cx="1905000" cy="609600"/>
          </a:xfrm>
          <a:custGeom>
            <a:avLst/>
            <a:gdLst>
              <a:gd name="T0" fmla="*/ 360 w 1442"/>
              <a:gd name="T1" fmla="*/ 0 h 542"/>
              <a:gd name="T2" fmla="*/ 1441 w 1442"/>
              <a:gd name="T3" fmla="*/ 0 h 542"/>
              <a:gd name="T4" fmla="*/ 1080 w 1442"/>
              <a:gd name="T5" fmla="*/ 541 h 542"/>
              <a:gd name="T6" fmla="*/ 0 w 1442"/>
              <a:gd name="T7" fmla="*/ 541 h 542"/>
              <a:gd name="T8" fmla="*/ 360 w 144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542" fill="norm" stroke="1" extrusionOk="0">
                <a:moveTo>
                  <a:pt x="360" y="0"/>
                </a:moveTo>
                <a:lnTo>
                  <a:pt x="1441" y="0"/>
                </a:lnTo>
                <a:lnTo>
                  <a:pt x="1080" y="541"/>
                </a:lnTo>
                <a:lnTo>
                  <a:pt x="0" y="541"/>
                </a:ln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634" name="Freeform 34"/>
          <p:cNvSpPr>
            <a:spLocks noChangeArrowheads="1"/>
          </p:cNvSpPr>
          <p:nvPr/>
        </p:nvSpPr>
        <p:spPr bwMode="auto">
          <a:xfrm>
            <a:off x="609600" y="2590800"/>
            <a:ext cx="1752599" cy="762000"/>
          </a:xfrm>
          <a:custGeom>
            <a:avLst/>
            <a:gdLst>
              <a:gd name="T0" fmla="*/ 0 w 1622"/>
              <a:gd name="T1" fmla="*/ 360 h 722"/>
              <a:gd name="T2" fmla="*/ 810 w 1622"/>
              <a:gd name="T3" fmla="*/ 0 h 722"/>
              <a:gd name="T4" fmla="*/ 1621 w 1622"/>
              <a:gd name="T5" fmla="*/ 360 h 722"/>
              <a:gd name="T6" fmla="*/ 810 w 1622"/>
              <a:gd name="T7" fmla="*/ 721 h 722"/>
              <a:gd name="T8" fmla="*/ 0 w 1622"/>
              <a:gd name="T9" fmla="*/ 36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722" fill="norm" stroke="1" extrusionOk="0">
                <a:moveTo>
                  <a:pt x="0" y="360"/>
                </a:moveTo>
                <a:lnTo>
                  <a:pt x="810" y="0"/>
                </a:lnTo>
                <a:lnTo>
                  <a:pt x="1621" y="360"/>
                </a:lnTo>
                <a:lnTo>
                  <a:pt x="810" y="721"/>
                </a:lnTo>
                <a:lnTo>
                  <a:pt x="0" y="36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635" name="Freeform 35"/>
          <p:cNvSpPr>
            <a:spLocks noChangeArrowheads="1"/>
          </p:cNvSpPr>
          <p:nvPr/>
        </p:nvSpPr>
        <p:spPr bwMode="auto">
          <a:xfrm>
            <a:off x="609600" y="3505199"/>
            <a:ext cx="1905000" cy="685800"/>
          </a:xfrm>
          <a:custGeom>
            <a:avLst/>
            <a:gdLst>
              <a:gd name="T0" fmla="*/ 362 w 1801"/>
              <a:gd name="T1" fmla="*/ 0 h 542"/>
              <a:gd name="T2" fmla="*/ 1438 w 1801"/>
              <a:gd name="T3" fmla="*/ 0 h 542"/>
              <a:gd name="T4" fmla="*/ 1800 w 1801"/>
              <a:gd name="T5" fmla="*/ 270 h 542"/>
              <a:gd name="T6" fmla="*/ 1438 w 1801"/>
              <a:gd name="T7" fmla="*/ 541 h 542"/>
              <a:gd name="T8" fmla="*/ 362 w 1801"/>
              <a:gd name="T9" fmla="*/ 541 h 542"/>
              <a:gd name="T10" fmla="*/ 0 w 1801"/>
              <a:gd name="T11" fmla="*/ 270 h 542"/>
              <a:gd name="T12" fmla="*/ 362 w 1801"/>
              <a:gd name="T13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1" h="542" fill="norm" stroke="1" extrusionOk="0">
                <a:moveTo>
                  <a:pt x="362" y="0"/>
                </a:moveTo>
                <a:lnTo>
                  <a:pt x="1438" y="0"/>
                </a:lnTo>
                <a:lnTo>
                  <a:pt x="1800" y="270"/>
                </a:lnTo>
                <a:lnTo>
                  <a:pt x="1438" y="541"/>
                </a:lnTo>
                <a:lnTo>
                  <a:pt x="362" y="541"/>
                </a:lnTo>
                <a:lnTo>
                  <a:pt x="0" y="270"/>
                </a:lnTo>
                <a:lnTo>
                  <a:pt x="362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636" name="Freeform 36"/>
          <p:cNvSpPr>
            <a:spLocks noChangeArrowheads="1"/>
          </p:cNvSpPr>
          <p:nvPr/>
        </p:nvSpPr>
        <p:spPr bwMode="auto">
          <a:xfrm>
            <a:off x="1219200" y="4419600"/>
            <a:ext cx="762000" cy="685800"/>
          </a:xfrm>
          <a:custGeom>
            <a:avLst/>
            <a:gdLst>
              <a:gd name="T0" fmla="*/ 360 w 722"/>
              <a:gd name="T1" fmla="*/ 0 h 722"/>
              <a:gd name="T2" fmla="*/ 721 w 722"/>
              <a:gd name="T3" fmla="*/ 360 h 722"/>
              <a:gd name="T4" fmla="*/ 360 w 722"/>
              <a:gd name="T5" fmla="*/ 721 h 722"/>
              <a:gd name="T6" fmla="*/ 0 w 722"/>
              <a:gd name="T7" fmla="*/ 360 h 722"/>
              <a:gd name="T8" fmla="*/ 360 w 722"/>
              <a:gd name="T9" fmla="*/ 0 h 722"/>
              <a:gd name="T10" fmla="*/ 360 w 722"/>
              <a:gd name="T1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2" h="722" fill="norm" stroke="1" extrusionOk="0">
                <a:moveTo>
                  <a:pt x="360" y="0"/>
                </a:moveTo>
                <a:cubicBezTo>
                  <a:pt x="564" y="0"/>
                  <a:pt x="721" y="156"/>
                  <a:pt x="721" y="360"/>
                </a:cubicBezTo>
                <a:cubicBezTo>
                  <a:pt x="721" y="564"/>
                  <a:pt x="564" y="721"/>
                  <a:pt x="360" y="721"/>
                </a:cubicBezTo>
                <a:cubicBezTo>
                  <a:pt x="156" y="721"/>
                  <a:pt x="0" y="564"/>
                  <a:pt x="0" y="360"/>
                </a:cubicBezTo>
                <a:cubicBezTo>
                  <a:pt x="0" y="156"/>
                  <a:pt x="156" y="0"/>
                  <a:pt x="360" y="0"/>
                </a:cubicBez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637" name="Freeform 37"/>
          <p:cNvSpPr>
            <a:spLocks noChangeArrowheads="1"/>
          </p:cNvSpPr>
          <p:nvPr/>
        </p:nvSpPr>
        <p:spPr bwMode="auto">
          <a:xfrm>
            <a:off x="762000" y="5410200"/>
            <a:ext cx="1524000" cy="533400"/>
          </a:xfrm>
          <a:custGeom>
            <a:avLst/>
            <a:gdLst>
              <a:gd name="T0" fmla="*/ 0 w 902"/>
              <a:gd name="T1" fmla="*/ 0 h 542"/>
              <a:gd name="T2" fmla="*/ 901 w 902"/>
              <a:gd name="T3" fmla="*/ 0 h 542"/>
              <a:gd name="T4" fmla="*/ 719 w 902"/>
              <a:gd name="T5" fmla="*/ 541 h 542"/>
              <a:gd name="T6" fmla="*/ 181 w 902"/>
              <a:gd name="T7" fmla="*/ 541 h 542"/>
              <a:gd name="T8" fmla="*/ 0 w 90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42" fill="norm" stroke="1" extrusionOk="0">
                <a:moveTo>
                  <a:pt x="0" y="0"/>
                </a:moveTo>
                <a:lnTo>
                  <a:pt x="901" y="0"/>
                </a:lnTo>
                <a:lnTo>
                  <a:pt x="719" y="541"/>
                </a:lnTo>
                <a:lnTo>
                  <a:pt x="181" y="54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286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Sequential Logic Structure</a:t>
            </a:r>
            <a:endParaRPr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981200" y="1219200"/>
            <a:ext cx="6019800" cy="47243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42852"/>
            <a:ext cx="8229600" cy="868346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b="1"/>
              <a:t>Sale Problem</a:t>
            </a:r>
            <a:endParaRPr/>
          </a:p>
        </p:txBody>
      </p:sp>
      <p:sp>
        <p:nvSpPr>
          <p:cNvPr id="2765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71448" y="928670"/>
            <a:ext cx="8758270" cy="57864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2800"/>
              <a:t>	 Given the unit price of a product and the quantity of the product sold, draw a flowchart to calculate and print the total sale.</a:t>
            </a:r>
            <a:endParaRPr/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b="1"/>
              <a:t>	Solution: </a:t>
            </a:r>
            <a:r>
              <a:rPr lang="en-US" sz="2800"/>
              <a:t>Stepwise Analysis of the Sale Problem</a:t>
            </a:r>
            <a:endParaRPr/>
          </a:p>
          <a:p>
            <a:pPr lvl="2">
              <a:lnSpc>
                <a:spcPct val="150000"/>
              </a:lnSpc>
              <a:defRPr/>
            </a:pPr>
            <a:r>
              <a:rPr lang="en-US"/>
              <a:t>Read the unit price and the quantity</a:t>
            </a:r>
            <a:endParaRPr/>
          </a:p>
          <a:p>
            <a:pPr lvl="2">
              <a:lnSpc>
                <a:spcPct val="150000"/>
              </a:lnSpc>
              <a:defRPr/>
            </a:pPr>
            <a:r>
              <a:rPr lang="en-US"/>
              <a:t>Calculate total sale = unit price and quantity</a:t>
            </a:r>
            <a:endParaRPr/>
          </a:p>
          <a:p>
            <a:pPr lvl="2">
              <a:lnSpc>
                <a:spcPct val="150000"/>
              </a:lnSpc>
              <a:defRPr/>
            </a:pPr>
            <a:r>
              <a:rPr lang="en-US"/>
              <a:t>Print total sale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PRE-PROGRAMMING PHASE</a:t>
            </a:r>
            <a:endParaRPr/>
          </a:p>
        </p:txBody>
      </p:sp>
      <p:sp>
        <p:nvSpPr>
          <p:cNvPr id="28675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714838" y="1559664"/>
            <a:ext cx="8153399" cy="4419600"/>
            <a:chOff x="108" y="11"/>
            <a:chExt cx="8460" cy="4324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00" y="11"/>
              <a:ext cx="2692" cy="686"/>
              <a:chOff x="300" y="11"/>
              <a:chExt cx="2692" cy="686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300" y="12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699" y="113"/>
                <a:ext cx="1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START</a:t>
                </a:r>
                <a:endParaRPr/>
              </a:p>
            </p:txBody>
          </p:sp>
        </p:grpSp>
        <p:grpSp>
          <p:nvGrpSpPr>
            <p:cNvPr id="4" name="Group 8"/>
            <p:cNvGrpSpPr/>
            <p:nvPr/>
          </p:nvGrpSpPr>
          <p:grpSpPr bwMode="auto">
            <a:xfrm>
              <a:off x="108" y="1193"/>
              <a:ext cx="3077" cy="685"/>
              <a:chOff x="108" y="1193"/>
              <a:chExt cx="3077" cy="685"/>
            </a:xfrm>
          </p:grpSpPr>
          <p:sp>
            <p:nvSpPr>
              <p:cNvPr id="28681" name="Freeform 9"/>
              <p:cNvSpPr>
                <a:spLocks noChangeArrowheads="1"/>
              </p:cNvSpPr>
              <p:nvPr/>
            </p:nvSpPr>
            <p:spPr bwMode="auto">
              <a:xfrm>
                <a:off x="108" y="1193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 fill="norm" stroke="1" extrusionOk="0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710" y="1193"/>
                <a:ext cx="1872" cy="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READ</a:t>
                </a:r>
                <a:endParaRPr/>
              </a:p>
              <a:p>
                <a:pPr algn="ctr">
                  <a:defRPr/>
                </a:pPr>
                <a:r>
                  <a:rPr lang="en-US" sz="2000"/>
                  <a:t>UNIT PRICE</a:t>
                </a:r>
                <a:endParaRPr/>
              </a:p>
            </p:txBody>
          </p:sp>
        </p:grpSp>
        <p:grpSp>
          <p:nvGrpSpPr>
            <p:cNvPr id="5" name="Group 11"/>
            <p:cNvGrpSpPr/>
            <p:nvPr/>
          </p:nvGrpSpPr>
          <p:grpSpPr bwMode="auto">
            <a:xfrm>
              <a:off x="108" y="2405"/>
              <a:ext cx="3077" cy="685"/>
              <a:chOff x="108" y="2405"/>
              <a:chExt cx="3077" cy="685"/>
            </a:xfrm>
          </p:grpSpPr>
          <p:sp>
            <p:nvSpPr>
              <p:cNvPr id="28684" name="Freeform 12"/>
              <p:cNvSpPr>
                <a:spLocks noChangeArrowheads="1"/>
              </p:cNvSpPr>
              <p:nvPr/>
            </p:nvSpPr>
            <p:spPr bwMode="auto">
              <a:xfrm>
                <a:off x="108" y="2405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 fill="norm" stroke="1" extrusionOk="0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710" y="2405"/>
                <a:ext cx="1872" cy="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READ</a:t>
                </a:r>
                <a:endParaRPr/>
              </a:p>
              <a:p>
                <a:pPr algn="ctr">
                  <a:defRPr/>
                </a:pPr>
                <a:r>
                  <a:rPr lang="en-US" sz="2000"/>
                  <a:t>QUANTITY</a:t>
                </a:r>
                <a:endParaRPr/>
              </a:p>
            </p:txBody>
          </p:sp>
        </p:grpSp>
        <p:grpSp>
          <p:nvGrpSpPr>
            <p:cNvPr id="6" name="Group 14"/>
            <p:cNvGrpSpPr/>
            <p:nvPr/>
          </p:nvGrpSpPr>
          <p:grpSpPr bwMode="auto">
            <a:xfrm>
              <a:off x="1069" y="3478"/>
              <a:ext cx="1155" cy="857"/>
              <a:chOff x="1069" y="3478"/>
              <a:chExt cx="1155" cy="857"/>
            </a:xfrm>
          </p:grpSpPr>
          <p:sp>
            <p:nvSpPr>
              <p:cNvPr id="28687" name="Freeform 15"/>
              <p:cNvSpPr>
                <a:spLocks noChangeArrowheads="1"/>
              </p:cNvSpPr>
              <p:nvPr/>
            </p:nvSpPr>
            <p:spPr bwMode="auto">
              <a:xfrm>
                <a:off x="1069" y="3478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 fill="norm" stroke="1" extrusionOk="0">
                    <a:moveTo>
                      <a:pt x="577" y="0"/>
                    </a:moveTo>
                    <a:cubicBezTo>
                      <a:pt x="904" y="0"/>
                      <a:pt x="1155" y="186"/>
                      <a:pt x="1155" y="428"/>
                    </a:cubicBezTo>
                    <a:cubicBezTo>
                      <a:pt x="1155" y="671"/>
                      <a:pt x="904" y="857"/>
                      <a:pt x="577" y="857"/>
                    </a:cubicBezTo>
                    <a:cubicBezTo>
                      <a:pt x="250" y="857"/>
                      <a:pt x="0" y="671"/>
                      <a:pt x="0" y="428"/>
                    </a:cubicBezTo>
                    <a:cubicBezTo>
                      <a:pt x="0" y="186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1239" y="3604"/>
                <a:ext cx="814" cy="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A</a:t>
                </a:r>
                <a:endParaRPr/>
              </a:p>
            </p:txBody>
          </p:sp>
        </p:grp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646" y="602"/>
              <a:ext cx="0" cy="6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646" y="1815"/>
              <a:ext cx="0" cy="6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646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6067" y="12"/>
              <a:ext cx="1155" cy="857"/>
              <a:chOff x="6067" y="12"/>
              <a:chExt cx="1155" cy="857"/>
            </a:xfrm>
          </p:grpSpPr>
          <p:sp>
            <p:nvSpPr>
              <p:cNvPr id="28693" name="Freeform 21"/>
              <p:cNvSpPr>
                <a:spLocks noChangeArrowheads="1"/>
              </p:cNvSpPr>
              <p:nvPr/>
            </p:nvSpPr>
            <p:spPr bwMode="auto">
              <a:xfrm>
                <a:off x="6067" y="12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 fill="norm" stroke="1" extrusionOk="0">
                    <a:moveTo>
                      <a:pt x="577" y="0"/>
                    </a:moveTo>
                    <a:cubicBezTo>
                      <a:pt x="904" y="0"/>
                      <a:pt x="1155" y="185"/>
                      <a:pt x="1155" y="428"/>
                    </a:cubicBezTo>
                    <a:cubicBezTo>
                      <a:pt x="1155" y="670"/>
                      <a:pt x="904" y="857"/>
                      <a:pt x="577" y="857"/>
                    </a:cubicBezTo>
                    <a:cubicBezTo>
                      <a:pt x="250" y="857"/>
                      <a:pt x="0" y="670"/>
                      <a:pt x="0" y="428"/>
                    </a:cubicBezTo>
                    <a:cubicBezTo>
                      <a:pt x="0" y="185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6238" y="137"/>
                <a:ext cx="814" cy="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A</a:t>
                </a:r>
                <a:endParaRPr/>
              </a:p>
            </p:txBody>
          </p:sp>
        </p:grp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5107" y="1193"/>
              <a:ext cx="3461" cy="85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440" rIns="19440"/>
            <a:lstStyle/>
            <a:p>
              <a:pPr algn="ctr">
                <a:defRPr/>
              </a:pPr>
              <a:r>
                <a:rPr lang="en-US" sz="2000"/>
                <a:t>TOTAL SALE =</a:t>
              </a:r>
              <a:endParaRPr/>
            </a:p>
            <a:p>
              <a:pPr algn="ctr">
                <a:defRPr/>
              </a:pPr>
              <a:r>
                <a:rPr lang="en-US" sz="2000"/>
                <a:t>UNITPRICE </a:t>
              </a:r>
              <a:r>
                <a:rPr lang="en-US" sz="2000">
                  <a:latin typeface="Symbol"/>
                </a:rPr>
                <a:t>´</a:t>
              </a:r>
              <a:r>
                <a:rPr lang="en-US" sz="2000"/>
                <a:t> QUANTITY</a:t>
              </a:r>
              <a:endParaRPr/>
            </a:p>
          </p:txBody>
        </p:sp>
        <p:grpSp>
          <p:nvGrpSpPr>
            <p:cNvPr id="8" name="Group 24"/>
            <p:cNvGrpSpPr/>
            <p:nvPr/>
          </p:nvGrpSpPr>
          <p:grpSpPr bwMode="auto">
            <a:xfrm>
              <a:off x="5107" y="2405"/>
              <a:ext cx="3078" cy="685"/>
              <a:chOff x="5107" y="2405"/>
              <a:chExt cx="3078" cy="685"/>
            </a:xfrm>
          </p:grpSpPr>
          <p:sp>
            <p:nvSpPr>
              <p:cNvPr id="28697" name="Freeform 25"/>
              <p:cNvSpPr>
                <a:spLocks noChangeArrowheads="1"/>
              </p:cNvSpPr>
              <p:nvPr/>
            </p:nvSpPr>
            <p:spPr bwMode="auto">
              <a:xfrm>
                <a:off x="5107" y="2405"/>
                <a:ext cx="3078" cy="685"/>
              </a:xfrm>
              <a:custGeom>
                <a:avLst/>
                <a:gdLst>
                  <a:gd name="T0" fmla="*/ 603 w 3079"/>
                  <a:gd name="T1" fmla="*/ 0 h 686"/>
                  <a:gd name="T2" fmla="*/ 3078 w 3079"/>
                  <a:gd name="T3" fmla="*/ 0 h 686"/>
                  <a:gd name="T4" fmla="*/ 2474 w 3079"/>
                  <a:gd name="T5" fmla="*/ 685 h 686"/>
                  <a:gd name="T6" fmla="*/ 0 w 3079"/>
                  <a:gd name="T7" fmla="*/ 685 h 686"/>
                  <a:gd name="T8" fmla="*/ 603 w 3079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686" fill="norm" stroke="1" extrusionOk="0">
                    <a:moveTo>
                      <a:pt x="603" y="0"/>
                    </a:moveTo>
                    <a:lnTo>
                      <a:pt x="3078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3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5710" y="2405"/>
                <a:ext cx="1871" cy="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PRINT</a:t>
                </a:r>
                <a:endParaRPr/>
              </a:p>
              <a:p>
                <a:pPr algn="ctr">
                  <a:defRPr/>
                </a:pPr>
                <a:r>
                  <a:rPr lang="en-US" sz="2000"/>
                  <a:t>TOTALSALE</a:t>
                </a:r>
                <a:endParaRPr/>
              </a:p>
            </p:txBody>
          </p:sp>
        </p:grpSp>
        <p:grpSp>
          <p:nvGrpSpPr>
            <p:cNvPr id="9" name="Group 27"/>
            <p:cNvGrpSpPr/>
            <p:nvPr/>
          </p:nvGrpSpPr>
          <p:grpSpPr bwMode="auto">
            <a:xfrm>
              <a:off x="5299" y="3476"/>
              <a:ext cx="2692" cy="686"/>
              <a:chOff x="5299" y="3476"/>
              <a:chExt cx="2692" cy="686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5299" y="3478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5698" y="3579"/>
                <a:ext cx="1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9440" rIns="19440"/>
              <a:lstStyle/>
              <a:p>
                <a:pPr algn="ctr">
                  <a:defRPr/>
                </a:pPr>
                <a:r>
                  <a:rPr lang="en-US" sz="2000"/>
                  <a:t>STOP</a:t>
                </a:r>
                <a:endParaRPr/>
              </a:p>
            </p:txBody>
          </p:sp>
        </p:grp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6645" y="742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645" y="1954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6645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Find the average of three numbers</a:t>
            </a:r>
            <a:endParaRPr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43108" y="785794"/>
            <a:ext cx="3857652" cy="590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52400"/>
            <a:ext cx="8231188" cy="908050"/>
          </a:xfrm>
          <a:ln/>
        </p:spPr>
        <p:txBody>
          <a:bodyPr lIns="90000" tIns="46800" rIns="90000" bIns="46800" anchor="b"/>
          <a:lstStyle/>
          <a:p>
            <a:pPr defTabSz="457200">
              <a:lnSpc>
                <a:spcPct val="95000"/>
              </a:lnSpc>
              <a:buFont typeface="Times New Roman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latin typeface="Times New Roman"/>
                <a:cs typeface="Times New Roman"/>
              </a:rPr>
              <a:t>The Decision Logic Structure</a:t>
            </a:r>
            <a:endParaRPr/>
          </a:p>
        </p:txBody>
      </p:sp>
      <p:sp>
        <p:nvSpPr>
          <p:cNvPr id="9830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81000" y="1371600"/>
            <a:ext cx="8534400" cy="5029200"/>
          </a:xfrm>
          <a:ln/>
        </p:spPr>
        <p:txBody>
          <a:bodyPr lIns="90000" tIns="46800" rIns="90000" bIns="46800"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>
                <a:cs typeface="Times New Roman"/>
              </a:rPr>
              <a:t>Implements using the IF/THEN/ELSE instruction.</a:t>
            </a:r>
            <a:endParaRPr/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>
                <a:cs typeface="Times New Roman"/>
              </a:rPr>
              <a:t>Tells the computer that IF a condition is true, THEN execute a set of instructions, or ELSE execute another set of instructions  </a:t>
            </a:r>
            <a:endParaRPr/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>
                <a:cs typeface="Times New Roman"/>
              </a:rPr>
              <a:t>ELSE part is optional, as there is not always a set of instructions if the conditions are false.</a:t>
            </a:r>
            <a:endParaRPr/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>
                <a:cs typeface="Times New Roman"/>
              </a:rPr>
              <a:t>Algorithm:</a:t>
            </a:r>
            <a:endParaRPr/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1">
                <a:cs typeface="Times New Roman"/>
              </a:rPr>
              <a:t>IF &lt;condition(s)&gt; THEN</a:t>
            </a:r>
            <a:endParaRPr/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>
                <a:cs typeface="Times New Roman"/>
              </a:rPr>
              <a:t>	&lt;TRUE instruction(s)&gt;</a:t>
            </a:r>
            <a:endParaRPr/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>
                <a:cs typeface="Times New Roman"/>
              </a:rPr>
              <a:t>ELSE</a:t>
            </a:r>
            <a:endParaRPr/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>
                <a:cs typeface="Times New Roman"/>
              </a:rPr>
              <a:t>	&lt;FALSE instruction(s)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2BF631-8454-4D08-81C4-F1068DD811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6755D9-4CEB-4638-B77A-C742AFB852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ED496-256F-465E-95A6-061EACBFE8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On-screen Show (4:3)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and Phases of Making an Executable Code</dc:title>
  <dc:subject/>
  <dc:creator>Windows User</dc:creator>
  <cp:keywords/>
  <dc:description/>
  <dc:identifier/>
  <dc:language/>
  <cp:lastModifiedBy/>
  <cp:revision>6</cp:revision>
  <dcterms:created xsi:type="dcterms:W3CDTF">2016-07-11T06:27:12Z</dcterms:created>
  <dcterms:modified xsi:type="dcterms:W3CDTF">2023-08-31T08:28:42Z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