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C95C-FCBD-4672-8723-61431B59F59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123B-0525-4573-B636-C556ECC9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24822"/>
              </p:ext>
            </p:extLst>
          </p:nvPr>
        </p:nvGraphicFramePr>
        <p:xfrm>
          <a:off x="228601" y="-6"/>
          <a:ext cx="8610599" cy="6808865"/>
        </p:xfrm>
        <a:graphic>
          <a:graphicData uri="http://schemas.openxmlformats.org/drawingml/2006/table">
            <a:tbl>
              <a:tblPr/>
              <a:tblGrid>
                <a:gridCol w="3022599"/>
                <a:gridCol w="2794000"/>
                <a:gridCol w="2794000"/>
              </a:tblGrid>
              <a:tr h="193533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2252" marR="32252" marT="16126" marB="16126"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2252" marR="32252" marT="16126" marB="16126"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2252" marR="32252" marT="16126" marB="16126"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33"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effectLst/>
                        </a:rPr>
                        <a:t>Format specifier</a:t>
                      </a:r>
                    </a:p>
                  </a:txBody>
                  <a:tcPr marL="50393" marR="50393" marT="16126" marB="16126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50393" marR="50393" marT="16126" marB="16126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effectLst/>
                        </a:rPr>
                        <a:t>Supported data types</a:t>
                      </a:r>
                    </a:p>
                  </a:txBody>
                  <a:tcPr marL="50393" marR="50393" marT="16126" marB="16126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%c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Character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char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unsigned char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22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%d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short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unsigned short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int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long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%e or %E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Scientific notation of float values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float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double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%f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Floating point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float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%g or %G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effectLst/>
                        </a:rPr>
                        <a:t>Similar as %e or %E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float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double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%hi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Signed Integer(Short)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short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%hu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Unsigned Integer(Short)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unsigned short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7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i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short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unsigned short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int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long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%l or %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ld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> or %li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long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336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%lf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Floating point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double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%Lf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Floating point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long double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lu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Unsigned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unsigned int</a:t>
                      </a:r>
                      <a:br>
                        <a:rPr lang="en-US" sz="900" b="1" i="0">
                          <a:effectLst/>
                          <a:latin typeface="Consolas"/>
                        </a:rPr>
                      </a:br>
                      <a:r>
                        <a:rPr lang="en-US" sz="900" b="1" i="0">
                          <a:effectLst/>
                          <a:latin typeface="Consolas"/>
                        </a:rPr>
                        <a:t>unsigned long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%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lli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>, %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lld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long 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long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%llu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Unsigned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unsigned long long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164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%o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Octal representation of Integer.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short</a:t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unsigned short</a:t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/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unsigned 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/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long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%p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Address of pointer to void </a:t>
                      </a:r>
                      <a:r>
                        <a:rPr lang="en-US" sz="900" b="1" dirty="0" err="1">
                          <a:effectLst/>
                        </a:rPr>
                        <a:t>void</a:t>
                      </a:r>
                      <a:r>
                        <a:rPr lang="en-US" sz="900" b="1" dirty="0">
                          <a:effectLst/>
                        </a:rPr>
                        <a:t> *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void *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%s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String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char *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5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%u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Unsigned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unsigned 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/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unsigned long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90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%x or %X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Hexadecimal representation of Unsigned Integer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0" dirty="0">
                          <a:effectLst/>
                          <a:latin typeface="Consolas"/>
                        </a:rPr>
                        <a:t>short</a:t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unsigned short</a:t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/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unsigned </a:t>
                      </a:r>
                      <a:r>
                        <a:rPr lang="en-US" sz="900" b="1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900" b="1" i="0" dirty="0">
                          <a:effectLst/>
                          <a:latin typeface="Consolas"/>
                        </a:rPr>
                        <a:t/>
                      </a:r>
                      <a:br>
                        <a:rPr lang="en-US" sz="900" b="1" i="0" dirty="0">
                          <a:effectLst/>
                          <a:latin typeface="Consolas"/>
                        </a:rPr>
                      </a:br>
                      <a:r>
                        <a:rPr lang="en-US" sz="900" b="1" i="0" dirty="0">
                          <a:effectLst/>
                          <a:latin typeface="Consolas"/>
                        </a:rPr>
                        <a:t>long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10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%n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Prints nothing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1" dirty="0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533">
                <a:tc>
                  <a:txBody>
                    <a:bodyPr/>
                    <a:lstStyle/>
                    <a:p>
                      <a:pPr algn="l"/>
                      <a:r>
                        <a:rPr lang="en-US" sz="900" b="1" i="0">
                          <a:effectLst/>
                          <a:latin typeface="Consolas"/>
                        </a:rPr>
                        <a:t>%%</a:t>
                      </a:r>
                      <a:endParaRPr lang="en-US" sz="900" b="1">
                        <a:effectLst/>
                      </a:endParaRP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Prints % character</a:t>
                      </a:r>
                    </a:p>
                  </a:txBody>
                  <a:tcPr marL="16798" marR="33595" marT="6719" marB="6719" anchor="ctr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32252" marR="32252" marT="16126" marB="16126">
                    <a:lnL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2102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678411"/>
              </p:ext>
            </p:extLst>
          </p:nvPr>
        </p:nvGraphicFramePr>
        <p:xfrm>
          <a:off x="1066800" y="228600"/>
          <a:ext cx="7086600" cy="6316326"/>
        </p:xfrm>
        <a:graphic>
          <a:graphicData uri="http://schemas.openxmlformats.org/drawingml/2006/table">
            <a:tbl>
              <a:tblPr/>
              <a:tblGrid>
                <a:gridCol w="3543300"/>
                <a:gridCol w="3543300"/>
              </a:tblGrid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Format Specifier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%c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Character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%d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Signed integer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%e or %E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Scientific notation of floats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%f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Float values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%g or %G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b="1">
                          <a:effectLst/>
                        </a:rPr>
                        <a:t>Similar as %e or %E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%hi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Signed integer (short)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%hu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Unsigned Integer (short)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%i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Unsigned integer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 or %ld or %li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Long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%lf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Double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%Lf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Long double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%lu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Unsigned int or unsigned long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%lli or %lld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Long long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1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%llu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Unsigned long long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%o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Octal representation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%p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Pointer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%s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String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%u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Unsigned int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%x or %X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Hexadecimal representation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%n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Prints nothing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71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%%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Prints % character</a:t>
                      </a:r>
                    </a:p>
                  </a:txBody>
                  <a:tcPr marL="36737" marR="36737" marT="36737" marB="367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Office PowerPoint</Application>
  <PresentationFormat>On-screen Show (4:3)</PresentationFormat>
  <Paragraphs>109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2019-12-16T07:42:22Z</dcterms:created>
  <dcterms:modified xsi:type="dcterms:W3CDTF">2019-12-16T07:45:56Z</dcterms:modified>
</cp:coreProperties>
</file>