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FE01-D740-454B-8BAD-B08E44FE59A0}" type="datetimeFigureOut">
              <a:rPr lang="en-US" smtClean="0"/>
              <a:pPr/>
              <a:t>12/30/2016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ming/father-of-c-dennis-ritchie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4learn.com/c-programming/c-feature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x" TargetMode="External"/><Relationship Id="rId3" Type="http://schemas.openxmlformats.org/officeDocument/2006/relationships/hyperlink" Target="https://en.wikipedia.org/wiki/ALTRAN" TargetMode="External"/><Relationship Id="rId7" Type="http://schemas.openxmlformats.org/officeDocument/2006/relationships/hyperlink" Target="https://en.wikipedia.org/wiki/Multic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_(programming_language)" TargetMode="External"/><Relationship Id="rId11" Type="http://schemas.openxmlformats.org/officeDocument/2006/relationships/hyperlink" Target="https://en.wikipedia.org/wiki/Embedded_system" TargetMode="External"/><Relationship Id="rId5" Type="http://schemas.openxmlformats.org/officeDocument/2006/relationships/hyperlink" Target="https://en.wikipedia.org/wiki/BCPL" TargetMode="External"/><Relationship Id="rId10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B_(programming_language)" TargetMode="External"/><Relationship Id="rId9" Type="http://schemas.openxmlformats.org/officeDocument/2006/relationships/hyperlink" Target="http://amturing.acm.org/byyear.cf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CSE1002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001056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Transiting from Python to C/C++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Will </a:t>
            </a:r>
            <a:r>
              <a:rPr lang="en-GB" b="1" dirty="0"/>
              <a:t>not be </a:t>
            </a:r>
            <a:r>
              <a:rPr lang="en-GB" b="1" dirty="0" smtClean="0"/>
              <a:t>so hard</a:t>
            </a:r>
          </a:p>
          <a:p>
            <a:r>
              <a:rPr lang="en-GB" b="1" dirty="0" smtClean="0"/>
              <a:t>There </a:t>
            </a:r>
            <a:r>
              <a:rPr lang="en-GB" b="1" dirty="0"/>
              <a:t>are quite a </a:t>
            </a:r>
            <a:r>
              <a:rPr lang="en-GB" b="1" dirty="0" smtClean="0"/>
              <a:t>few </a:t>
            </a:r>
            <a:r>
              <a:rPr lang="en-GB" b="1" dirty="0"/>
              <a:t>syntax differences between the two </a:t>
            </a:r>
            <a:r>
              <a:rPr lang="en-GB" b="1" dirty="0" smtClean="0"/>
              <a:t>languages</a:t>
            </a:r>
          </a:p>
          <a:p>
            <a:r>
              <a:rPr lang="en-GB" b="1" dirty="0" smtClean="0"/>
              <a:t>Only way to learn a new programming language is by writing programs in it</a:t>
            </a:r>
          </a:p>
          <a:p>
            <a:pPr lvl="3" algn="ctr"/>
            <a:r>
              <a:rPr lang="en-GB" b="1" dirty="0" smtClean="0"/>
              <a:t>Dennis Ritchie</a:t>
            </a:r>
          </a:p>
          <a:p>
            <a:pPr lvl="3"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-24"/>
            <a:ext cx="8001056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History of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472518" cy="607223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Born </a:t>
            </a:r>
            <a:r>
              <a:rPr lang="en-GB" b="1" dirty="0"/>
              <a:t>at </a:t>
            </a:r>
            <a:r>
              <a:rPr lang="en-GB" b="1" dirty="0" err="1" smtClean="0"/>
              <a:t>AT</a:t>
            </a:r>
            <a:r>
              <a:rPr lang="en-GB" b="1" dirty="0" smtClean="0"/>
              <a:t> </a:t>
            </a:r>
            <a:r>
              <a:rPr lang="en-GB" b="1" dirty="0"/>
              <a:t>&amp; </a:t>
            </a:r>
            <a:r>
              <a:rPr lang="en-GB" b="1" dirty="0" smtClean="0"/>
              <a:t>T </a:t>
            </a:r>
            <a:r>
              <a:rPr lang="en-GB" b="1" dirty="0"/>
              <a:t>Bell </a:t>
            </a:r>
            <a:r>
              <a:rPr lang="en-GB" b="1" dirty="0" smtClean="0"/>
              <a:t>Laboratory </a:t>
            </a:r>
            <a:r>
              <a:rPr lang="en-GB" b="1" dirty="0"/>
              <a:t>of USA in </a:t>
            </a:r>
            <a:r>
              <a:rPr lang="en-GB" b="1" dirty="0" smtClean="0"/>
              <a:t>1972</a:t>
            </a:r>
          </a:p>
          <a:p>
            <a:r>
              <a:rPr lang="en-GB" b="1" dirty="0"/>
              <a:t>Many of C’s principles and ideas were derived from the earlier language </a:t>
            </a:r>
            <a:r>
              <a:rPr lang="en-GB" b="1" dirty="0" smtClean="0"/>
              <a:t>B</a:t>
            </a:r>
            <a:endParaRPr lang="en-GB" b="1" dirty="0"/>
          </a:p>
          <a:p>
            <a:r>
              <a:rPr lang="en-GB" b="1" dirty="0" smtClean="0"/>
              <a:t>Ken </a:t>
            </a:r>
            <a:r>
              <a:rPr lang="en-GB" b="1" dirty="0"/>
              <a:t>Thompson was the developer of B </a:t>
            </a:r>
            <a:r>
              <a:rPr lang="en-GB" b="1" dirty="0" smtClean="0"/>
              <a:t>Language</a:t>
            </a:r>
            <a:endParaRPr lang="en-GB" b="1" dirty="0"/>
          </a:p>
          <a:p>
            <a:r>
              <a:rPr lang="en-GB" b="1" dirty="0"/>
              <a:t>C was written by </a:t>
            </a:r>
            <a:r>
              <a:rPr lang="en-GB" b="1" dirty="0">
                <a:hlinkClick r:id="rId3" tooltip="Dennis Ritchie : Father of C Programming"/>
              </a:rPr>
              <a:t>Dennis </a:t>
            </a:r>
            <a:r>
              <a:rPr lang="en-GB" b="1" dirty="0" smtClean="0">
                <a:hlinkClick r:id="rId3" tooltip="Dennis Ritchie : Father of C Programming"/>
              </a:rPr>
              <a:t>Ritchie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u="sng" dirty="0" smtClean="0">
                <a:solidFill>
                  <a:srgbClr val="0070C0"/>
                </a:solidFill>
              </a:rPr>
              <a:t>http://www.nytimes.com/2011/10/14/technology/dennis-ritchie-programming-trailblazer-dies-at-70.html?_r=0</a:t>
            </a:r>
          </a:p>
          <a:p>
            <a:r>
              <a:rPr lang="en-GB" b="1" dirty="0" smtClean="0"/>
              <a:t>C </a:t>
            </a:r>
            <a:r>
              <a:rPr lang="en-GB" b="1" dirty="0"/>
              <a:t>language was created for a specific purpose </a:t>
            </a:r>
            <a:r>
              <a:rPr lang="en-GB" b="1" dirty="0" err="1"/>
              <a:t>i.e</a:t>
            </a:r>
            <a:r>
              <a:rPr lang="en-GB" b="1" dirty="0"/>
              <a:t> designing the UNIX operating system (which is currently base of many UNIX based OS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Quickly </a:t>
            </a:r>
            <a:r>
              <a:rPr lang="en-GB" b="1" dirty="0"/>
              <a:t>spread beyond Bell Labs in the late 70’s because of its </a:t>
            </a:r>
            <a:r>
              <a:rPr lang="en-GB" b="1" dirty="0" smtClean="0">
                <a:hlinkClick r:id="rId4" tooltip="Features of C"/>
              </a:rPr>
              <a:t>strong </a:t>
            </a:r>
            <a:r>
              <a:rPr lang="en-GB" b="1" dirty="0">
                <a:hlinkClick r:id="rId4" tooltip="Features of C"/>
              </a:rPr>
              <a:t>features</a:t>
            </a:r>
            <a:endParaRPr lang="en-GB" b="1" dirty="0"/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14"/>
            <a:ext cx="8001056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About Dennis Ritchie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/>
          </a:bodyPr>
          <a:lstStyle/>
          <a:p>
            <a:r>
              <a:rPr lang="en-GB" dirty="0" smtClean="0"/>
              <a:t>Born September 9, 1941</a:t>
            </a:r>
          </a:p>
          <a:p>
            <a:r>
              <a:rPr lang="en-GB" dirty="0" smtClean="0"/>
              <a:t>Known for </a:t>
            </a:r>
            <a:r>
              <a:rPr lang="en-GB" dirty="0" smtClean="0">
                <a:hlinkClick r:id="rId3" tooltip="ALTRAN"/>
              </a:rPr>
              <a:t>ALTRAN</a:t>
            </a:r>
            <a:r>
              <a:rPr lang="en-GB" dirty="0" smtClean="0"/>
              <a:t>, </a:t>
            </a:r>
            <a:r>
              <a:rPr lang="en-GB" dirty="0" smtClean="0">
                <a:hlinkClick r:id="rId4" tooltip="B (programming language)"/>
              </a:rPr>
              <a:t>B</a:t>
            </a:r>
            <a:r>
              <a:rPr lang="en-GB" dirty="0" smtClean="0"/>
              <a:t>, </a:t>
            </a:r>
            <a:r>
              <a:rPr lang="en-GB" dirty="0" smtClean="0">
                <a:hlinkClick r:id="rId5" tooltip="BCPL"/>
              </a:rPr>
              <a:t>BCPL</a:t>
            </a:r>
            <a:r>
              <a:rPr lang="en-GB" dirty="0" smtClean="0"/>
              <a:t>, </a:t>
            </a:r>
            <a:r>
              <a:rPr lang="en-GB" dirty="0" smtClean="0">
                <a:hlinkClick r:id="rId6" tooltip="C (programming language)"/>
              </a:rPr>
              <a:t>C</a:t>
            </a:r>
            <a:r>
              <a:rPr lang="en-GB" dirty="0" smtClean="0"/>
              <a:t>, </a:t>
            </a:r>
            <a:r>
              <a:rPr lang="en-GB" dirty="0" err="1" smtClean="0">
                <a:hlinkClick r:id="rId7" tooltip="Multics"/>
              </a:rPr>
              <a:t>Multics</a:t>
            </a:r>
            <a:r>
              <a:rPr lang="en-GB" dirty="0" smtClean="0"/>
              <a:t>, </a:t>
            </a:r>
            <a:r>
              <a:rPr lang="en-GB" dirty="0" smtClean="0">
                <a:hlinkClick r:id="rId8" tooltip="Unix"/>
              </a:rPr>
              <a:t>Unix</a:t>
            </a:r>
            <a:endParaRPr lang="en-GB" dirty="0" smtClean="0"/>
          </a:p>
          <a:p>
            <a:r>
              <a:rPr lang="en-GB" dirty="0" smtClean="0">
                <a:hlinkClick r:id="rId9"/>
              </a:rPr>
              <a:t>Won Turing </a:t>
            </a:r>
            <a:r>
              <a:rPr lang="en-GB" dirty="0">
                <a:hlinkClick r:id="rId9"/>
              </a:rPr>
              <a:t>Award</a:t>
            </a:r>
            <a:r>
              <a:rPr lang="en-GB" dirty="0" smtClean="0">
                <a:hlinkClick r:id="rId9"/>
              </a:rPr>
              <a:t> </a:t>
            </a:r>
            <a:r>
              <a:rPr lang="en-GB" dirty="0" smtClean="0"/>
              <a:t>in 1983</a:t>
            </a:r>
            <a:endParaRPr lang="en-GB" dirty="0"/>
          </a:p>
          <a:p>
            <a:r>
              <a:rPr lang="en-GB" dirty="0" smtClean="0"/>
              <a:t>Developed C </a:t>
            </a:r>
            <a:r>
              <a:rPr lang="en-GB" dirty="0"/>
              <a:t>language </a:t>
            </a:r>
            <a:r>
              <a:rPr lang="en-GB" dirty="0" smtClean="0"/>
              <a:t>which is widely </a:t>
            </a:r>
            <a:r>
              <a:rPr lang="en-GB" dirty="0"/>
              <a:t>used </a:t>
            </a:r>
            <a:r>
              <a:rPr lang="en-GB" dirty="0" smtClean="0"/>
              <a:t>developing,</a:t>
            </a:r>
            <a:r>
              <a:rPr lang="en-GB" dirty="0"/>
              <a:t> </a:t>
            </a:r>
            <a:r>
              <a:rPr lang="en-GB" dirty="0">
                <a:hlinkClick r:id="rId10" tooltip="Operating system"/>
              </a:rPr>
              <a:t>operating </a:t>
            </a:r>
            <a:r>
              <a:rPr lang="en-GB" dirty="0" smtClean="0">
                <a:hlinkClick r:id="rId10" tooltip="Operating system"/>
              </a:rPr>
              <a:t>system</a:t>
            </a:r>
            <a:r>
              <a:rPr lang="en-GB" dirty="0" smtClean="0"/>
              <a:t>s, compiler, and </a:t>
            </a:r>
            <a:r>
              <a:rPr lang="en-GB" dirty="0" smtClean="0">
                <a:hlinkClick r:id="rId11" tooltip="Embedded system"/>
              </a:rPr>
              <a:t>embedded </a:t>
            </a:r>
            <a:r>
              <a:rPr lang="en-GB" dirty="0">
                <a:hlinkClick r:id="rId11" tooltip="Embedded system"/>
              </a:rPr>
              <a:t>system</a:t>
            </a:r>
            <a:r>
              <a:rPr lang="en-GB" dirty="0"/>
              <a:t> development, </a:t>
            </a:r>
            <a:r>
              <a:rPr lang="en-GB" dirty="0" smtClean="0"/>
              <a:t>Assemblers, Text editors, Print Spoolers, Network drivers </a:t>
            </a:r>
            <a:r>
              <a:rPr lang="en-GB" smtClean="0"/>
              <a:t>databases etc and </a:t>
            </a:r>
            <a:r>
              <a:rPr lang="en-GB" dirty="0"/>
              <a:t>its influence is seen in most modern programming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Died</a:t>
            </a:r>
            <a:r>
              <a:rPr lang="en-GB" dirty="0"/>
              <a:t> on October 12, </a:t>
            </a:r>
            <a:r>
              <a:rPr lang="en-GB" dirty="0" smtClean="0"/>
              <a:t>2011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785810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  <a:r>
              <a:rPr lang="en-GB" b="1" u="sng" dirty="0"/>
              <a:t>Features of </a:t>
            </a:r>
            <a:r>
              <a:rPr lang="en-GB" b="1" u="sng" dirty="0" smtClean="0"/>
              <a:t>C language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71504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smtClean="0"/>
              <a:t>Portability - C </a:t>
            </a:r>
            <a:r>
              <a:rPr lang="en-GB" dirty="0"/>
              <a:t>Programs </a:t>
            </a:r>
            <a:r>
              <a:rPr lang="en-GB" dirty="0" smtClean="0"/>
              <a:t>can </a:t>
            </a:r>
            <a:r>
              <a:rPr lang="en-GB" dirty="0"/>
              <a:t>run on any </a:t>
            </a:r>
            <a:r>
              <a:rPr lang="en-GB" dirty="0" smtClean="0"/>
              <a:t>compiler </a:t>
            </a:r>
            <a:r>
              <a:rPr lang="en-GB" dirty="0"/>
              <a:t>with little or </a:t>
            </a:r>
            <a:r>
              <a:rPr lang="en-GB" dirty="0" smtClean="0"/>
              <a:t>no modification</a:t>
            </a:r>
          </a:p>
          <a:p>
            <a:pPr fontAlgn="base"/>
            <a:r>
              <a:rPr lang="en-GB" dirty="0"/>
              <a:t>Low </a:t>
            </a:r>
            <a:r>
              <a:rPr lang="en-GB" dirty="0" smtClean="0"/>
              <a:t>level features: C provides low </a:t>
            </a:r>
            <a:r>
              <a:rPr lang="en-GB" dirty="0"/>
              <a:t>level features </a:t>
            </a:r>
            <a:r>
              <a:rPr lang="en-GB" dirty="0" smtClean="0"/>
              <a:t>and is </a:t>
            </a:r>
            <a:r>
              <a:rPr lang="en-GB" dirty="0"/>
              <a:t>closely related to </a:t>
            </a:r>
            <a:r>
              <a:rPr lang="en-GB" dirty="0" smtClean="0"/>
              <a:t>lower </a:t>
            </a:r>
            <a:r>
              <a:rPr lang="en-GB" dirty="0"/>
              <a:t>level </a:t>
            </a:r>
            <a:r>
              <a:rPr lang="en-GB" dirty="0" smtClean="0"/>
              <a:t>a</a:t>
            </a:r>
            <a:r>
              <a:rPr lang="en-GB" b="1" dirty="0" smtClean="0"/>
              <a:t>ssembly Languages</a:t>
            </a:r>
            <a:endParaRPr lang="en-GB" dirty="0" smtClean="0"/>
          </a:p>
          <a:p>
            <a:pPr fontAlgn="base"/>
            <a:r>
              <a:rPr lang="en-GB" dirty="0" smtClean="0"/>
              <a:t>Modular programming - </a:t>
            </a:r>
            <a:r>
              <a:rPr lang="en-GB" dirty="0"/>
              <a:t>software design technique that increases the extent to which software is composed of separate parts, called </a:t>
            </a:r>
            <a:r>
              <a:rPr lang="en-GB" b="1" dirty="0" smtClean="0"/>
              <a:t>modules</a:t>
            </a:r>
          </a:p>
          <a:p>
            <a:pPr fontAlgn="base"/>
            <a:r>
              <a:rPr lang="en-GB" dirty="0" smtClean="0"/>
              <a:t>Has many successor languages which are designed to look like C, e.g., C++, C#, Objective-C, Java, JavaScript, PHP and Perl.</a:t>
            </a:r>
            <a:endParaRPr lang="en-GB" dirty="0"/>
          </a:p>
          <a:p>
            <a:pPr fontAlgn="base"/>
            <a:endParaRPr lang="en-GB" dirty="0"/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1143000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C is a structured programming language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Divides </a:t>
            </a:r>
            <a:r>
              <a:rPr lang="en-GB" dirty="0"/>
              <a:t>the large problem in to </a:t>
            </a:r>
            <a:r>
              <a:rPr lang="en-GB" dirty="0" smtClean="0"/>
              <a:t>smaller </a:t>
            </a:r>
            <a:r>
              <a:rPr lang="en-GB" dirty="0"/>
              <a:t>modules called functions or </a:t>
            </a:r>
            <a:r>
              <a:rPr lang="en-GB" dirty="0" smtClean="0"/>
              <a:t>procedures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</a:t>
            </a:r>
            <a:r>
              <a:rPr lang="en-GB" dirty="0"/>
              <a:t>function or module handles the particular task and the collection of all the functions is called a program, which solves the large </a:t>
            </a:r>
            <a:r>
              <a:rPr lang="en-GB" dirty="0" smtClean="0"/>
              <a:t>problem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Easier to modify and debug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Modularity in Technology and Management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 Product systems are deemed “modular</a:t>
            </a:r>
            <a:r>
              <a:rPr lang="en-GB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They </a:t>
            </a:r>
            <a:r>
              <a:rPr lang="en-GB" dirty="0"/>
              <a:t>can be decomposed into a number of components that may be mixed and matched in a variety of </a:t>
            </a:r>
            <a:r>
              <a:rPr lang="en-GB" dirty="0" smtClean="0"/>
              <a:t>configurations</a:t>
            </a:r>
            <a:endParaRPr lang="en-GB" baseline="30000" dirty="0"/>
          </a:p>
          <a:p>
            <a:pPr>
              <a:lnSpc>
                <a:spcPct val="150000"/>
              </a:lnSpc>
            </a:pPr>
            <a:r>
              <a:rPr lang="en-GB" dirty="0" smtClean="0"/>
              <a:t>Components </a:t>
            </a:r>
            <a:r>
              <a:rPr lang="en-GB" dirty="0"/>
              <a:t>are able to connect, interact, or exchange </a:t>
            </a:r>
            <a:r>
              <a:rPr lang="en-GB" dirty="0" smtClean="0"/>
              <a:t>resources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Plugs and plug points are independent, may be manufactured even by different companies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928686"/>
          </a:xfrm>
        </p:spPr>
        <p:txBody>
          <a:bodyPr>
            <a:normAutofit/>
          </a:bodyPr>
          <a:lstStyle/>
          <a:p>
            <a:r>
              <a:rPr lang="en-GB" b="1" dirty="0" smtClean="0"/>
              <a:t>Difference between Python and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8229600" cy="13573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rgbClr val="002060"/>
                </a:solidFill>
              </a:rPr>
              <a:t>C programs – Compiled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rgbClr val="002060"/>
                </a:solidFill>
              </a:rPr>
              <a:t>Python programs – </a:t>
            </a:r>
            <a:r>
              <a:rPr lang="en-GB" b="1" dirty="0" err="1" smtClean="0">
                <a:solidFill>
                  <a:srgbClr val="002060"/>
                </a:solidFill>
              </a:rPr>
              <a:t>Interpretered</a:t>
            </a:r>
            <a:endParaRPr lang="en-GB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2500306"/>
          <a:ext cx="8501122" cy="408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54358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Compiler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Interpreter</a:t>
                      </a:r>
                      <a:endParaRPr lang="en-GB" sz="2800" dirty="0"/>
                    </a:p>
                  </a:txBody>
                  <a:tcPr/>
                </a:tc>
              </a:tr>
              <a:tr h="1742436"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 </a:t>
                      </a:r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entire 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as input and generate a output</a:t>
                      </a:r>
                      <a:r>
                        <a:rPr lang="en-GB" sz="2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with object code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Takes instruction by instruction as</a:t>
                      </a:r>
                      <a:r>
                        <a:rPr lang="en-GB" sz="2800" baseline="0" dirty="0" smtClean="0"/>
                        <a:t> input and gives an output. But does not generate a file</a:t>
                      </a:r>
                      <a:endParaRPr lang="en-GB" sz="2800" dirty="0"/>
                    </a:p>
                  </a:txBody>
                  <a:tcPr/>
                </a:tc>
              </a:tr>
              <a:tr h="1742436">
                <a:tc>
                  <a:txBody>
                    <a:bodyPr/>
                    <a:lstStyle/>
                    <a:p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are displayed after </a:t>
                      </a:r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entire program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checked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are displayed for </a:t>
                      </a:r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instruction 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interpreted (if any)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928686"/>
          </a:xfrm>
        </p:spPr>
        <p:txBody>
          <a:bodyPr>
            <a:normAutofit/>
          </a:bodyPr>
          <a:lstStyle/>
          <a:p>
            <a:r>
              <a:rPr lang="en-GB" b="1" dirty="0" smtClean="0"/>
              <a:t>Variable Declaration in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8229600" cy="5643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In C, it is mandatory to do variable declaration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We say variable's </a:t>
            </a:r>
            <a:r>
              <a:rPr lang="en-GB" b="1" dirty="0" smtClean="0"/>
              <a:t>type</a:t>
            </a:r>
            <a:r>
              <a:rPr lang="en-GB" dirty="0" smtClean="0"/>
              <a:t>, whether it is an integer (</a:t>
            </a:r>
            <a:r>
              <a:rPr lang="en-GB" b="1" dirty="0" err="1" smtClean="0"/>
              <a:t>int</a:t>
            </a:r>
            <a:r>
              <a:rPr lang="en-GB" dirty="0" smtClean="0"/>
              <a:t>), floating-point number (</a:t>
            </a:r>
            <a:r>
              <a:rPr lang="en-GB" b="1" dirty="0" smtClean="0"/>
              <a:t>float</a:t>
            </a:r>
            <a:r>
              <a:rPr lang="en-GB" dirty="0" smtClean="0"/>
              <a:t>), character (</a:t>
            </a:r>
            <a:r>
              <a:rPr lang="en-GB" b="1" dirty="0" smtClean="0"/>
              <a:t>char</a:t>
            </a:r>
            <a:r>
              <a:rPr lang="en-GB" dirty="0" smtClean="0"/>
              <a:t>) etc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Syntax is type of variable, white space, name of variable semicolon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Eg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 number;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-24"/>
            <a:ext cx="8001056" cy="928686"/>
          </a:xfrm>
        </p:spPr>
        <p:txBody>
          <a:bodyPr>
            <a:normAutofit/>
          </a:bodyPr>
          <a:lstStyle/>
          <a:p>
            <a:r>
              <a:rPr lang="en-GB" b="1" dirty="0" smtClean="0"/>
              <a:t>White spaces and </a:t>
            </a:r>
            <a:r>
              <a:rPr lang="en-GB" b="1" dirty="0" err="1" smtClean="0"/>
              <a:t>Intendation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46" y="857232"/>
            <a:ext cx="8872510" cy="5643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/>
              <a:t>No problem of difference between white space and tab in C (Happy!)</a:t>
            </a:r>
          </a:p>
          <a:p>
            <a:pPr>
              <a:lnSpc>
                <a:spcPct val="150000"/>
              </a:lnSpc>
            </a:pPr>
            <a:r>
              <a:rPr lang="en-GB" sz="3000" dirty="0" smtClean="0"/>
              <a:t>Block of code in C need not be intended as in Python</a:t>
            </a:r>
          </a:p>
          <a:p>
            <a:pPr>
              <a:lnSpc>
                <a:spcPct val="150000"/>
              </a:lnSpc>
            </a:pPr>
            <a:r>
              <a:rPr lang="en-GB" sz="3000" dirty="0" smtClean="0"/>
              <a:t>In C, Curly braces are used for giving a block of code </a:t>
            </a:r>
            <a:r>
              <a:rPr lang="en-GB" sz="3000" dirty="0" err="1" smtClean="0"/>
              <a:t>Eg</a:t>
            </a:r>
            <a:r>
              <a:rPr lang="en-GB" sz="3000" dirty="0" smtClean="0"/>
              <a:t>: Block of code in ‘C’</a:t>
            </a:r>
          </a:p>
          <a:p>
            <a:pPr>
              <a:buNone/>
            </a:pPr>
            <a:r>
              <a:rPr lang="en-GB" sz="3000" dirty="0" smtClean="0"/>
              <a:t>{</a:t>
            </a:r>
          </a:p>
          <a:p>
            <a:pPr>
              <a:buNone/>
            </a:pPr>
            <a:r>
              <a:rPr lang="en-GB" sz="3000" dirty="0" smtClean="0"/>
              <a:t>-----</a:t>
            </a:r>
          </a:p>
          <a:p>
            <a:pPr>
              <a:buNone/>
            </a:pPr>
            <a:r>
              <a:rPr lang="en-GB" sz="3000" dirty="0" smtClean="0"/>
              <a:t>}</a:t>
            </a:r>
          </a:p>
          <a:p>
            <a:pPr>
              <a:lnSpc>
                <a:spcPct val="150000"/>
              </a:lnSpc>
            </a:pP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 lab only course for problem solving and coding skill development</a:t>
            </a:r>
          </a:p>
          <a:p>
            <a:pPr lvl="1"/>
            <a:r>
              <a:rPr lang="en-GB" b="1" dirty="0" smtClean="0"/>
              <a:t>What is Skill? How does it differ from knowledge and information?</a:t>
            </a:r>
          </a:p>
          <a:p>
            <a:pPr lvl="1"/>
            <a:r>
              <a:rPr lang="en-GB" b="1" dirty="0" smtClean="0"/>
              <a:t>Painting, carpentry, welding, singing, dancing, swimming etc are skills</a:t>
            </a:r>
          </a:p>
          <a:p>
            <a:pPr lvl="1"/>
            <a:r>
              <a:rPr lang="en-GB" b="1" dirty="0" smtClean="0"/>
              <a:t>How to gain it? </a:t>
            </a:r>
          </a:p>
          <a:p>
            <a:pPr lvl="1"/>
            <a:r>
              <a:rPr lang="en-GB" b="1" dirty="0" smtClean="0"/>
              <a:t>Can be obtained only through continuous practice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Evaluation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Continuous</a:t>
            </a:r>
          </a:p>
          <a:p>
            <a:r>
              <a:rPr lang="en-GB" b="1" dirty="0" smtClean="0"/>
              <a:t>Solving problems in class – 10%</a:t>
            </a:r>
          </a:p>
          <a:p>
            <a:r>
              <a:rPr lang="en-GB" b="1" dirty="0" smtClean="0"/>
              <a:t>Home works – </a:t>
            </a:r>
            <a:r>
              <a:rPr lang="en-GB" b="1" dirty="0" smtClean="0"/>
              <a:t>30</a:t>
            </a:r>
            <a:r>
              <a:rPr lang="en-GB" b="1" dirty="0" smtClean="0"/>
              <a:t>%</a:t>
            </a:r>
          </a:p>
          <a:p>
            <a:r>
              <a:rPr lang="en-GB" b="1" dirty="0" smtClean="0"/>
              <a:t>Assessments </a:t>
            </a:r>
            <a:r>
              <a:rPr lang="en-GB" b="1" dirty="0" smtClean="0"/>
              <a:t>(Five) </a:t>
            </a:r>
            <a:r>
              <a:rPr lang="en-GB" b="1" smtClean="0"/>
              <a:t>– </a:t>
            </a:r>
            <a:r>
              <a:rPr lang="en-GB" b="1" smtClean="0"/>
              <a:t>40</a:t>
            </a:r>
            <a:r>
              <a:rPr lang="en-GB" b="1" dirty="0" smtClean="0"/>
              <a:t>%</a:t>
            </a:r>
          </a:p>
          <a:p>
            <a:r>
              <a:rPr lang="en-GB" b="1" dirty="0" smtClean="0"/>
              <a:t>Challenging task (One or Two) – 20%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Rubrics for Evaluation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57158" y="714356"/>
            <a:ext cx="8572560" cy="628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Understanding/ Defining the Problem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Developing a logic to Solve the Problem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Developing an appropriate </a:t>
            </a:r>
            <a:r>
              <a:rPr lang="en-IN" sz="3400" b="1" dirty="0" err="1" smtClean="0">
                <a:solidFill>
                  <a:srgbClr val="0070C0"/>
                </a:solidFill>
              </a:rPr>
              <a:t>pseudocode</a:t>
            </a:r>
            <a:r>
              <a:rPr lang="en-IN" sz="3400" b="1" dirty="0" smtClean="0">
                <a:solidFill>
                  <a:srgbClr val="0070C0"/>
                </a:solidFill>
              </a:rPr>
              <a:t>/ flowchart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Usage of Coding Styles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Choosing appropriate constructs/ data structure/ proper modularization of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Execution of code</a:t>
            </a:r>
            <a:endParaRPr lang="en-GB" sz="3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Teacher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785818"/>
          </a:xfrm>
        </p:spPr>
        <p:txBody>
          <a:bodyPr>
            <a:normAutofit/>
          </a:bodyPr>
          <a:lstStyle/>
          <a:p>
            <a:r>
              <a:rPr lang="en-GB" dirty="0" smtClean="0"/>
              <a:t>Problem Solving Steps – A Recap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13308"/>
            <a:ext cx="6072230" cy="604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did We Learn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Easy to learn</a:t>
            </a:r>
          </a:p>
          <a:p>
            <a:r>
              <a:rPr lang="en-GB" dirty="0" smtClean="0"/>
              <a:t>Language with simple rules</a:t>
            </a:r>
          </a:p>
          <a:p>
            <a:r>
              <a:rPr lang="en-GB" dirty="0" smtClean="0"/>
              <a:t>Good for beginners</a:t>
            </a:r>
          </a:p>
          <a:p>
            <a:r>
              <a:rPr lang="en-GB" dirty="0" smtClean="0"/>
              <a:t>Code is readable</a:t>
            </a:r>
          </a:p>
          <a:p>
            <a:r>
              <a:rPr lang="en-GB" dirty="0" smtClean="0"/>
              <a:t>Less development time</a:t>
            </a:r>
          </a:p>
          <a:p>
            <a:r>
              <a:rPr lang="en-GB" dirty="0" smtClean="0"/>
              <a:t>No memory management</a:t>
            </a:r>
          </a:p>
          <a:p>
            <a:r>
              <a:rPr lang="en-GB" dirty="0"/>
              <a:t>Great support for building web </a:t>
            </a:r>
            <a:r>
              <a:rPr lang="en-GB" dirty="0" smtClean="0"/>
              <a:t>apps</a:t>
            </a:r>
          </a:p>
          <a:p>
            <a:r>
              <a:rPr lang="en-GB" dirty="0" smtClean="0"/>
              <a:t>Dynamic language and no type checking</a:t>
            </a:r>
            <a:endParaRPr lang="en-GB" dirty="0"/>
          </a:p>
        </p:txBody>
      </p:sp>
      <p:pic>
        <p:nvPicPr>
          <p:cNvPr id="1026" name="Picture 2" descr="Image result for Python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1285852" cy="1285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GB" b="1" dirty="0" smtClean="0"/>
              <a:t>Limitations of Python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858280" cy="55007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GB" sz="2800" b="1" dirty="0" smtClean="0"/>
              <a:t>Python is not a good choice for: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Memory </a:t>
            </a:r>
            <a:r>
              <a:rPr lang="en-GB" sz="2800" b="1" dirty="0"/>
              <a:t>intensive </a:t>
            </a:r>
            <a:r>
              <a:rPr lang="en-GB" sz="2800" b="1" dirty="0" smtClean="0"/>
              <a:t>and computation intensive tasks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Embedded Systems where processor has limited capacity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For graphic intensive 3D game that takes up a lot of CPU 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Applications that demand concurrency and parallelism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Developing mobile apps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Design restrictions</a:t>
            </a:r>
            <a:endParaRPr lang="en-GB" sz="2800" b="1" dirty="0"/>
          </a:p>
          <a:p>
            <a:pPr>
              <a:lnSpc>
                <a:spcPct val="120000"/>
              </a:lnSpc>
            </a:pPr>
            <a:r>
              <a:rPr lang="en-GB" sz="2800" b="1" dirty="0" smtClean="0"/>
              <a:t>Interpreted language and is </a:t>
            </a:r>
            <a:r>
              <a:rPr lang="en-GB" sz="2800" b="1" dirty="0"/>
              <a:t>slow compared to C/C++ or </a:t>
            </a:r>
            <a:r>
              <a:rPr lang="en-GB" sz="2800" b="1" dirty="0" smtClean="0"/>
              <a:t>Java</a:t>
            </a:r>
            <a:endParaRPr lang="en-GB" sz="2800" b="1" dirty="0"/>
          </a:p>
        </p:txBody>
      </p:sp>
      <p:pic>
        <p:nvPicPr>
          <p:cNvPr id="1026" name="Picture 2" descr="Image result for Python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0"/>
            <a:ext cx="1285852" cy="1285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690088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to learn more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46217"/>
            <a:ext cx="8643998" cy="46974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Similar to why a carpenter has more than just a hammer in his/her toolbox</a:t>
            </a:r>
          </a:p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Every programming language has its positive and negative points </a:t>
            </a:r>
          </a:p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One language cannot do everything</a:t>
            </a:r>
          </a:p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That is why there are many languages; some are fantastic for some things </a:t>
            </a:r>
          </a:p>
          <a:p>
            <a:pPr lvl="1">
              <a:lnSpc>
                <a:spcPct val="120000"/>
              </a:lnSpc>
            </a:pPr>
            <a:r>
              <a:rPr lang="en-GB" sz="2400" b="1" dirty="0" err="1" smtClean="0">
                <a:solidFill>
                  <a:schemeClr val="tx2"/>
                </a:solidFill>
              </a:rPr>
              <a:t>Eg</a:t>
            </a:r>
            <a:r>
              <a:rPr lang="en-GB" sz="2400" b="1" dirty="0" smtClean="0">
                <a:solidFill>
                  <a:schemeClr val="tx2"/>
                </a:solidFill>
              </a:rPr>
              <a:t>: C/C++ is typically the benchmark for speed and memory usage, and some languages provide strengths elsewhere (</a:t>
            </a:r>
            <a:r>
              <a:rPr lang="en-GB" sz="2400" b="1" dirty="0" err="1" smtClean="0">
                <a:solidFill>
                  <a:schemeClr val="tx2"/>
                </a:solidFill>
              </a:rPr>
              <a:t>Eg</a:t>
            </a:r>
            <a:r>
              <a:rPr lang="en-GB" sz="2400" b="1" dirty="0" smtClean="0">
                <a:solidFill>
                  <a:schemeClr val="tx2"/>
                </a:solidFill>
              </a:rPr>
              <a:t>: Python is very easy to pick up)</a:t>
            </a:r>
            <a:endParaRPr lang="en-GB" sz="2400" b="1" dirty="0">
              <a:solidFill>
                <a:schemeClr val="tx2"/>
              </a:solidFill>
            </a:endParaRPr>
          </a:p>
        </p:txBody>
      </p:sp>
      <p:pic>
        <p:nvPicPr>
          <p:cNvPr id="18434" name="Picture 2" descr="http://www.eweek.com/imagesvr_ce/1036/3_ProgramLanguage20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-24"/>
            <a:ext cx="1785918" cy="1339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613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Welcome to CSE1002</vt:lpstr>
      <vt:lpstr>About the Course</vt:lpstr>
      <vt:lpstr>Evaluation</vt:lpstr>
      <vt:lpstr>Rubrics for Evaluation</vt:lpstr>
      <vt:lpstr>About the Teacher</vt:lpstr>
      <vt:lpstr>Problem Solving Steps – A Recap</vt:lpstr>
      <vt:lpstr>Why did We Learn Python?</vt:lpstr>
      <vt:lpstr>Limitations of Python</vt:lpstr>
      <vt:lpstr>Why to learn more languages?</vt:lpstr>
      <vt:lpstr>Transiting from Python to C/C++</vt:lpstr>
      <vt:lpstr>History of C</vt:lpstr>
      <vt:lpstr>About Dennis Ritchie</vt:lpstr>
      <vt:lpstr> Features of C language</vt:lpstr>
      <vt:lpstr>C is a structured programming language</vt:lpstr>
      <vt:lpstr>Modularity in Technology and Management</vt:lpstr>
      <vt:lpstr>Difference between Python and C</vt:lpstr>
      <vt:lpstr>Variable Declaration in C</vt:lpstr>
      <vt:lpstr>White spaces and Intendation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Windows User</cp:lastModifiedBy>
  <cp:revision>190</cp:revision>
  <dcterms:created xsi:type="dcterms:W3CDTF">2015-12-30T03:42:26Z</dcterms:created>
  <dcterms:modified xsi:type="dcterms:W3CDTF">2016-12-30T05:20:57Z</dcterms:modified>
</cp:coreProperties>
</file>