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62" r:id="rId4"/>
    <p:sldId id="373" r:id="rId5"/>
    <p:sldId id="374" r:id="rId6"/>
    <p:sldId id="375" r:id="rId7"/>
    <p:sldId id="293" r:id="rId8"/>
    <p:sldId id="294" r:id="rId9"/>
    <p:sldId id="289" r:id="rId10"/>
    <p:sldId id="261" r:id="rId11"/>
    <p:sldId id="264" r:id="rId12"/>
    <p:sldId id="265" r:id="rId13"/>
    <p:sldId id="274" r:id="rId14"/>
    <p:sldId id="292" r:id="rId15"/>
    <p:sldId id="266" r:id="rId16"/>
    <p:sldId id="268" r:id="rId17"/>
    <p:sldId id="267" r:id="rId18"/>
    <p:sldId id="270" r:id="rId19"/>
    <p:sldId id="271" r:id="rId20"/>
    <p:sldId id="269" r:id="rId21"/>
    <p:sldId id="272" r:id="rId22"/>
    <p:sldId id="273" r:id="rId23"/>
    <p:sldId id="386" r:id="rId24"/>
    <p:sldId id="387" r:id="rId25"/>
    <p:sldId id="275" r:id="rId26"/>
    <p:sldId id="376" r:id="rId27"/>
    <p:sldId id="377" r:id="rId28"/>
    <p:sldId id="378" r:id="rId29"/>
    <p:sldId id="301" r:id="rId30"/>
    <p:sldId id="302" r:id="rId31"/>
    <p:sldId id="381" r:id="rId32"/>
    <p:sldId id="303" r:id="rId33"/>
    <p:sldId id="304" r:id="rId34"/>
    <p:sldId id="276" r:id="rId35"/>
    <p:sldId id="277" r:id="rId36"/>
    <p:sldId id="278" r:id="rId37"/>
    <p:sldId id="279" r:id="rId38"/>
    <p:sldId id="290" r:id="rId39"/>
    <p:sldId id="291" r:id="rId40"/>
    <p:sldId id="280" r:id="rId41"/>
    <p:sldId id="282" r:id="rId42"/>
    <p:sldId id="281" r:id="rId43"/>
    <p:sldId id="283" r:id="rId44"/>
    <p:sldId id="284" r:id="rId45"/>
    <p:sldId id="285" r:id="rId46"/>
    <p:sldId id="286" r:id="rId47"/>
    <p:sldId id="297" r:id="rId48"/>
    <p:sldId id="298" r:id="rId49"/>
    <p:sldId id="299" r:id="rId50"/>
    <p:sldId id="287" r:id="rId51"/>
    <p:sldId id="295" r:id="rId52"/>
    <p:sldId id="296" r:id="rId53"/>
    <p:sldId id="305" r:id="rId54"/>
    <p:sldId id="306" r:id="rId55"/>
    <p:sldId id="307" r:id="rId56"/>
    <p:sldId id="308" r:id="rId57"/>
    <p:sldId id="310" r:id="rId58"/>
    <p:sldId id="345" r:id="rId59"/>
    <p:sldId id="346" r:id="rId60"/>
    <p:sldId id="384" r:id="rId61"/>
    <p:sldId id="385" r:id="rId62"/>
    <p:sldId id="349" r:id="rId63"/>
    <p:sldId id="350" r:id="rId64"/>
    <p:sldId id="311" r:id="rId65"/>
    <p:sldId id="341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42" r:id="rId77"/>
    <p:sldId id="343" r:id="rId78"/>
    <p:sldId id="344" r:id="rId79"/>
    <p:sldId id="382" r:id="rId80"/>
    <p:sldId id="383" r:id="rId81"/>
    <p:sldId id="332" r:id="rId82"/>
    <p:sldId id="333" r:id="rId83"/>
    <p:sldId id="334" r:id="rId84"/>
    <p:sldId id="322" r:id="rId85"/>
    <p:sldId id="323" r:id="rId86"/>
    <p:sldId id="325" r:id="rId87"/>
    <p:sldId id="324" r:id="rId88"/>
    <p:sldId id="326" r:id="rId89"/>
    <p:sldId id="327" r:id="rId90"/>
    <p:sldId id="328" r:id="rId91"/>
    <p:sldId id="329" r:id="rId92"/>
    <p:sldId id="330" r:id="rId93"/>
    <p:sldId id="331" r:id="rId94"/>
    <p:sldId id="335" r:id="rId95"/>
    <p:sldId id="336" r:id="rId96"/>
    <p:sldId id="337" r:id="rId97"/>
    <p:sldId id="338" r:id="rId98"/>
    <p:sldId id="339" r:id="rId99"/>
    <p:sldId id="340" r:id="rId100"/>
    <p:sldId id="317" r:id="rId101"/>
    <p:sldId id="362" r:id="rId102"/>
    <p:sldId id="361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3A7A-E04D-4FAF-B097-5190B1B93DB1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C7A12-D18C-4652-A7A9-0994083B3C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6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1D81-EF5B-423C-A26B-A2C5CCDE582D}" type="datetimeFigureOut">
              <a:rPr lang="en-US" smtClean="0"/>
              <a:pPr/>
              <a:t>7/20/2017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Divide and Conquer Strategy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661988"/>
            <a:ext cx="78962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Assignment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Students have to check all operators for all types of operands, also work on to understand precedence of operators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107157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Scope and Lifetime of a Variable in C Language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53716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Scope</a:t>
            </a:r>
            <a:r>
              <a:rPr lang="en-GB" sz="2800" b="1" dirty="0" smtClean="0"/>
              <a:t> of a variable</a:t>
            </a:r>
            <a:r>
              <a:rPr lang="en-GB" sz="2800" dirty="0" smtClean="0"/>
              <a:t>  - Area of our program where we can actually access  the </a:t>
            </a:r>
            <a:r>
              <a:rPr lang="en-GB" sz="2800" dirty="0" smtClean="0"/>
              <a:t>variable.</a:t>
            </a:r>
          </a:p>
          <a:p>
            <a:pPr>
              <a:lnSpc>
                <a:spcPct val="150000"/>
              </a:lnSpc>
            </a:pP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b="1" dirty="0"/>
              <a:t>Life Time</a:t>
            </a:r>
            <a:r>
              <a:rPr lang="en-GB" sz="2800" dirty="0"/>
              <a:t> of a variable - Time for which the particular variable outlives in memory during execution </a:t>
            </a:r>
            <a:r>
              <a:rPr lang="en-GB" sz="2800"/>
              <a:t>of </a:t>
            </a:r>
            <a:r>
              <a:rPr lang="en-GB" sz="2800" smtClean="0"/>
              <a:t>program.</a:t>
            </a:r>
            <a:endParaRPr lang="en-GB" sz="2800" dirty="0"/>
          </a:p>
          <a:p>
            <a:pPr>
              <a:lnSpc>
                <a:spcPct val="150000"/>
              </a:lnSpc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 </a:t>
            </a:r>
            <a:r>
              <a:rPr lang="en-GB" b="1" dirty="0" err="1" smtClean="0"/>
              <a:t>vs</a:t>
            </a:r>
            <a:r>
              <a:rPr lang="en-GB" b="1" dirty="0" smtClean="0"/>
              <a:t> Local Scope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b="1" dirty="0" smtClean="0"/>
              <a:t>Global scope</a:t>
            </a:r>
            <a:r>
              <a:rPr lang="en-GB" sz="2800" dirty="0" smtClean="0"/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When variable is defined outside all functions.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It is then available to all the functions of the program and all the blocks program contains.</a:t>
            </a:r>
          </a:p>
          <a:p>
            <a:pPr algn="just">
              <a:lnSpc>
                <a:spcPct val="150000"/>
              </a:lnSpc>
            </a:pPr>
            <a:r>
              <a:rPr lang="en-GB" sz="2800" b="1" dirty="0" smtClean="0"/>
              <a:t>Local scope</a:t>
            </a:r>
            <a:r>
              <a:rPr lang="en-GB" sz="2800" dirty="0" smtClean="0"/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When variable is defined inside a function or a block, then it is locally accessible within the block and hence it is a local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 </a:t>
            </a:r>
            <a:r>
              <a:rPr lang="en-GB" b="1" dirty="0" err="1" smtClean="0"/>
              <a:t>vs</a:t>
            </a:r>
            <a:r>
              <a:rPr lang="en-GB" b="1" dirty="0" smtClean="0"/>
              <a:t> Local Scope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14356"/>
            <a:ext cx="85725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 err="1" smtClean="0"/>
              <a:t>int</a:t>
            </a:r>
            <a:r>
              <a:rPr lang="en-GB" sz="2600" dirty="0" smtClean="0"/>
              <a:t> global = 100;          // global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void main()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int</a:t>
            </a:r>
            <a:r>
              <a:rPr lang="en-GB" sz="2600" dirty="0" smtClean="0"/>
              <a:t> local = 10;         // local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("Global variable is %</a:t>
            </a:r>
            <a:r>
              <a:rPr lang="en-GB" sz="2600" dirty="0" err="1" smtClean="0"/>
              <a:t>d",global</a:t>
            </a:r>
            <a:r>
              <a:rPr lang="en-GB" sz="2600" dirty="0" smtClean="0"/>
              <a:t>);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("Local variable is %</a:t>
            </a:r>
            <a:r>
              <a:rPr lang="en-GB" sz="2600" dirty="0" err="1" smtClean="0"/>
              <a:t>d",local</a:t>
            </a:r>
            <a:r>
              <a:rPr lang="en-GB" sz="2600" dirty="0" smtClean="0"/>
              <a:t>); 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   func1();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}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void func1()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("Global inside func1 is %</a:t>
            </a:r>
            <a:r>
              <a:rPr lang="en-GB" sz="2600" dirty="0" err="1" smtClean="0"/>
              <a:t>d",global</a:t>
            </a:r>
            <a:r>
              <a:rPr lang="en-GB" sz="2600" dirty="0" smtClean="0"/>
              <a:t>);  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}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Storage Classes in C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42844" y="714357"/>
            <a:ext cx="8929718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 smtClean="0"/>
              <a:t>Four Storage Classes, classified based on life and scope of access: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643050"/>
          <a:ext cx="80724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071966"/>
                <a:gridCol w="2214577"/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Storage 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Life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Scope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when a function is called and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destroyed  </a:t>
                      </a:r>
                    </a:p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automatically when function exits</a:t>
                      </a:r>
                    </a:p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–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Can be accessed only within the function where it is declared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Similar to Auto but stored in register, a faster memory. Number</a:t>
                      </a:r>
                      <a:r>
                        <a:rPr lang="en-GB" sz="2400" baseline="0" dirty="0" smtClean="0"/>
                        <a:t> of register is limited. Therefore automatically converted to auto if necessary</a:t>
                      </a:r>
                    </a:p>
                    <a:p>
                      <a:r>
                        <a:rPr lang="en-GB" sz="2400" dirty="0" smtClean="0"/>
                        <a:t>register </a:t>
                      </a:r>
                      <a:r>
                        <a:rPr lang="en-GB" sz="2400" dirty="0" err="1" smtClean="0"/>
                        <a:t>int</a:t>
                      </a:r>
                      <a:r>
                        <a:rPr lang="en-GB" sz="2400" dirty="0" smtClean="0"/>
                        <a:t> number;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Similar to Auto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Storage Classes in C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72" y="990125"/>
          <a:ext cx="8072493" cy="47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3452836"/>
                <a:gridCol w="2690831"/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Storage 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Life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Scope</a:t>
                      </a:r>
                      <a:endParaRPr lang="en-GB" sz="2400" dirty="0"/>
                    </a:p>
                  </a:txBody>
                  <a:tcPr/>
                </a:tc>
              </a:tr>
              <a:tr h="60862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2400" dirty="0" smtClean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Created when a function is called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Mandatory for programmer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initialize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Lives till the program executes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GB" sz="24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=10;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Accessible only inside the function where it is</a:t>
                      </a:r>
                      <a:r>
                        <a:rPr lang="en-GB" sz="2400" baseline="0" dirty="0" smtClean="0"/>
                        <a:t> defined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 smtClean="0"/>
                        <a:t>Created when the program execution starts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GB" sz="240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 smtClean="0"/>
                        <a:t>extern </a:t>
                      </a:r>
                      <a:r>
                        <a:rPr lang="en-GB" sz="2400" dirty="0" err="1" smtClean="0"/>
                        <a:t>int</a:t>
                      </a:r>
                      <a:r>
                        <a:rPr lang="en-GB" sz="2400" dirty="0" smtClean="0"/>
                        <a:t> n;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Global variables that can be shared across</a:t>
                      </a:r>
                      <a:r>
                        <a:rPr lang="en-GB" sz="2400" baseline="0" dirty="0" smtClean="0"/>
                        <a:t> files</a:t>
                      </a:r>
                      <a:endParaRPr lang="en-GB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Static in C</a:t>
            </a:r>
            <a:endParaRPr lang="en-GB" b="1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071546"/>
            <a:ext cx="934056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Extern in C</a:t>
            </a:r>
            <a:endParaRPr lang="en-GB" b="1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8215370" cy="45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smtClean="0"/>
              <a:t>Extern </a:t>
            </a:r>
            <a:r>
              <a:rPr lang="en-GB" b="1" dirty="0" smtClean="0"/>
              <a:t>in C</a:t>
            </a:r>
            <a:endParaRPr lang="en-GB" b="1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238" y="1000108"/>
            <a:ext cx="894235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Declaration and Definition of Variables in C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642918"/>
            <a:ext cx="8572560" cy="625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Declaration – Information to compiler about the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Definition – Memory is allocated for the variable according to type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For all storage classes declaration and definition are same except for extern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When a keyword extern precedes, its only a declaration and the compiler waits for definition without raising error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1" y="1071546"/>
            <a:ext cx="8380681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785794"/>
            <a:ext cx="86439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 Mathematical </a:t>
            </a:r>
            <a:r>
              <a:rPr lang="en-US" sz="3200" dirty="0"/>
              <a:t>puzzle invented by a French Mathematician </a:t>
            </a:r>
            <a:r>
              <a:rPr lang="en-US" sz="3200" dirty="0" err="1"/>
              <a:t>Edouard</a:t>
            </a:r>
            <a:r>
              <a:rPr lang="en-US" sz="3200" dirty="0"/>
              <a:t> Lucas in </a:t>
            </a:r>
            <a:r>
              <a:rPr lang="en-US" sz="3200" dirty="0" smtClean="0"/>
              <a:t>1883</a:t>
            </a:r>
            <a:endParaRPr lang="en-US" sz="32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 The </a:t>
            </a:r>
            <a:r>
              <a:rPr lang="en-US" sz="3200" dirty="0"/>
              <a:t>game </a:t>
            </a:r>
            <a:r>
              <a:rPr lang="en-US" sz="3200" dirty="0" smtClean="0"/>
              <a:t>consists of three pegs named as source, destination and auxiliary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Starts </a:t>
            </a:r>
            <a:r>
              <a:rPr lang="en-US" sz="3200" dirty="0"/>
              <a:t>by having few discs stacked in increasing order of </a:t>
            </a:r>
            <a:r>
              <a:rPr lang="en-US" sz="3200" dirty="0" smtClean="0"/>
              <a:t>size</a:t>
            </a:r>
            <a:r>
              <a:rPr lang="en-US" sz="3200" dirty="0"/>
              <a:t> </a:t>
            </a:r>
            <a:r>
              <a:rPr lang="en-US" sz="3200" dirty="0" smtClean="0"/>
              <a:t>in the source peg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Objective – All discs must be moved from source peg to destination peg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Rules of the Puzzle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5720" y="1000670"/>
            <a:ext cx="86439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Move only one disc at a time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A larger disc may not be placed on top of a smaller disk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Each move consists of taking the upper disc from one of the rods and sliding it onto another rod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ToH</a:t>
            </a:r>
            <a:r>
              <a:rPr lang="en-GB" b="1" dirty="0" smtClean="0"/>
              <a:t> problem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5" y="1357298"/>
          <a:ext cx="8715435" cy="419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11760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Output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Alternate Ways for Solution</a:t>
                      </a:r>
                      <a:endParaRPr lang="en-GB" sz="3200" dirty="0"/>
                    </a:p>
                  </a:txBody>
                  <a:tcPr/>
                </a:tc>
              </a:tr>
              <a:tr h="68135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Number of disc</a:t>
                      </a:r>
                      <a:r>
                        <a:rPr lang="en-GB" sz="3200" baseline="0" dirty="0" smtClean="0"/>
                        <a:t> in source pole </a:t>
                      </a:r>
                      <a:r>
                        <a:rPr lang="en-GB" sz="3200" dirty="0" smtClean="0"/>
                        <a:t>(n) 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Description of movements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Iterative</a:t>
                      </a:r>
                      <a:r>
                        <a:rPr lang="en-GB" sz="3200" baseline="0" dirty="0" smtClean="0"/>
                        <a:t> way</a:t>
                      </a:r>
                    </a:p>
                    <a:p>
                      <a:r>
                        <a:rPr lang="en-GB" sz="3200" baseline="0" dirty="0" smtClean="0"/>
                        <a:t>Or</a:t>
                      </a:r>
                    </a:p>
                    <a:p>
                      <a:r>
                        <a:rPr lang="en-GB" sz="3200" baseline="0" dirty="0" smtClean="0"/>
                        <a:t>Recursive</a:t>
                      </a:r>
                    </a:p>
                    <a:p>
                      <a:r>
                        <a:rPr lang="en-GB" sz="3200" baseline="0" dirty="0" smtClean="0"/>
                        <a:t>Or </a:t>
                      </a:r>
                    </a:p>
                    <a:p>
                      <a:r>
                        <a:rPr lang="en-GB" sz="3200" baseline="0" dirty="0" smtClean="0"/>
                        <a:t>bitwise algorithm</a:t>
                      </a:r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Configuration</a:t>
            </a:r>
            <a:endParaRPr lang="en-GB" dirty="0"/>
          </a:p>
        </p:txBody>
      </p:sp>
      <p:pic>
        <p:nvPicPr>
          <p:cNvPr id="6" name="Picture 8" descr="towers-4disks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313" y="1428736"/>
            <a:ext cx="616964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Configuration</a:t>
            </a:r>
            <a:endParaRPr lang="en-GB" dirty="0"/>
          </a:p>
        </p:txBody>
      </p:sp>
      <p:pic>
        <p:nvPicPr>
          <p:cNvPr id="4" name="Picture 3" descr="towers-4disks[2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39399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8596" y="5286388"/>
            <a:ext cx="7929618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Suggestion: Play the </a:t>
            </a:r>
            <a:r>
              <a:rPr lang="en-GB" sz="2800" dirty="0" err="1" smtClean="0"/>
              <a:t>youtube</a:t>
            </a:r>
            <a:r>
              <a:rPr lang="en-GB" sz="2800" dirty="0" smtClean="0"/>
              <a:t> video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https://www.youtube.com/watch?v=5Wn4EboLrMM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Algorithm to Solve 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785794"/>
            <a:ext cx="842968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 When the number of discs is 1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dirty="0" smtClean="0"/>
              <a:t> </a:t>
            </a:r>
            <a:r>
              <a:rPr lang="en-US" sz="2800" dirty="0" smtClean="0"/>
              <a:t>Directly move from source to destination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Otherwise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/>
              <a:t> Move n-1 discs from source to </a:t>
            </a:r>
            <a:r>
              <a:rPr lang="en-US" sz="2800" dirty="0"/>
              <a:t>auxiliary </a:t>
            </a:r>
            <a:r>
              <a:rPr lang="en-US" sz="2800" dirty="0" smtClean="0"/>
              <a:t>peg by using destination peg as intermediate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Move nth disc from source to destination peg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2800" dirty="0" smtClean="0"/>
              <a:t>Move n-1 disc from auxiliary peg to destination peg by using source peg as intermediate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1357298"/>
            <a:ext cx="84296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800" i="1" dirty="0" smtClean="0"/>
              <a:t>Solve (N, from, inter, to)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	If N is 0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		Exit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Else solve (N-1, from, to, inter)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	Move from </a:t>
            </a:r>
            <a:r>
              <a:rPr lang="en-US" sz="2800" i="1" dirty="0" err="1" smtClean="0"/>
              <a:t>Src</a:t>
            </a:r>
            <a:r>
              <a:rPr lang="en-US" sz="2800" i="1" dirty="0" smtClean="0"/>
              <a:t> to </a:t>
            </a:r>
            <a:r>
              <a:rPr lang="en-US" sz="2800" i="1" dirty="0" err="1" smtClean="0"/>
              <a:t>Dst</a:t>
            </a:r>
            <a:endParaRPr lang="en-US" sz="2800" i="1" dirty="0" smtClean="0"/>
          </a:p>
          <a:p>
            <a:pPr>
              <a:buFont typeface="Arial" charset="0"/>
              <a:buNone/>
            </a:pPr>
            <a:r>
              <a:rPr lang="en-US" sz="2800" i="1" dirty="0" smtClean="0"/>
              <a:t>	Solve(N -1 , Aux, </a:t>
            </a:r>
            <a:r>
              <a:rPr lang="en-US" sz="2800" i="1" dirty="0" err="1" smtClean="0"/>
              <a:t>Src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Dst</a:t>
            </a:r>
            <a:r>
              <a:rPr lang="en-US" sz="2800" i="1" dirty="0" smtClean="0"/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1071546"/>
            <a:ext cx="8429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 For each call of the function the from, to and inter poles are changed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 = 4, the function is called for n = 3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 = 3, the function is called for n =2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 = 2, the function is called for n = 1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n=1, base case is reached move disc from ‘from’ pole to ‘to’ pole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smtClean="0"/>
              <a:t>Counting basket of Coins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sz="4000" b="1" dirty="0" smtClean="0"/>
              <a:t>Divide</a:t>
            </a:r>
            <a:r>
              <a:rPr lang="en-GB" sz="4000" b="1" dirty="0"/>
              <a:t> </a:t>
            </a:r>
            <a:r>
              <a:rPr lang="en-GB" sz="4000" dirty="0"/>
              <a:t>them into small buckets and give them to </a:t>
            </a:r>
            <a:r>
              <a:rPr lang="en-GB" sz="4000" dirty="0" smtClean="0"/>
              <a:t>individuals </a:t>
            </a:r>
            <a:r>
              <a:rPr lang="en-GB" sz="4000" dirty="0"/>
              <a:t>to </a:t>
            </a:r>
            <a:r>
              <a:rPr lang="en-GB" sz="4000" b="1" dirty="0"/>
              <a:t>count </a:t>
            </a:r>
            <a:r>
              <a:rPr lang="en-GB" sz="4000" dirty="0" smtClean="0"/>
              <a:t> </a:t>
            </a:r>
          </a:p>
          <a:p>
            <a:pPr algn="just"/>
            <a:r>
              <a:rPr lang="en-GB" sz="4000" dirty="0" smtClean="0"/>
              <a:t>Once </a:t>
            </a:r>
            <a:r>
              <a:rPr lang="en-GB" sz="4000" dirty="0"/>
              <a:t>individual things are done, then simply sum </a:t>
            </a:r>
            <a:r>
              <a:rPr lang="en-GB" sz="4000" dirty="0" smtClean="0"/>
              <a:t>all </a:t>
            </a:r>
            <a:r>
              <a:rPr lang="en-GB" sz="4000" dirty="0"/>
              <a:t>of the counts by </a:t>
            </a:r>
            <a:r>
              <a:rPr lang="en-GB" sz="4000" dirty="0" smtClean="0"/>
              <a:t>individuals</a:t>
            </a:r>
            <a:r>
              <a:rPr lang="en-GB" sz="4000" dirty="0"/>
              <a:t> </a:t>
            </a:r>
            <a:r>
              <a:rPr lang="en-GB" sz="4000" dirty="0" smtClean="0"/>
              <a:t>to get total in the basket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Steps of Executing </a:t>
            </a:r>
            <a:r>
              <a:rPr lang="en-GB" dirty="0" err="1" smtClean="0"/>
              <a:t>Pseudocode</a:t>
            </a:r>
            <a:r>
              <a:rPr lang="en-GB" dirty="0" smtClean="0"/>
              <a:t> of </a:t>
            </a:r>
            <a:r>
              <a:rPr lang="en-GB" dirty="0" err="1" smtClean="0"/>
              <a:t>ToH</a:t>
            </a:r>
            <a:r>
              <a:rPr lang="en-GB" dirty="0" smtClean="0"/>
              <a:t> when n = 4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731152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72518" cy="12858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Change of from, to and inter pegs in call of first solve in </a:t>
            </a:r>
            <a:r>
              <a:rPr lang="en-GB" dirty="0" err="1" smtClean="0"/>
              <a:t>pseudocode</a:t>
            </a:r>
            <a:r>
              <a:rPr lang="en-GB" dirty="0" smtClean="0"/>
              <a:t> when n = 4, 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2" y="1500175"/>
          <a:ext cx="8358248" cy="46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/>
                <a:gridCol w="2089562"/>
                <a:gridCol w="2089562"/>
                <a:gridCol w="2089562"/>
              </a:tblGrid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Value of ‘n’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From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To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Inter</a:t>
                      </a:r>
                      <a:endParaRPr lang="en-GB" sz="3200" dirty="0"/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4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Source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Destn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Auxiliary</a:t>
                      </a:r>
                    </a:p>
                  </a:txBody>
                  <a:tcPr/>
                </a:tc>
              </a:tr>
              <a:tr h="79879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3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Destn</a:t>
                      </a:r>
                      <a:endParaRPr kumimoji="0" lang="en-GB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Source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Destn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Auxiliary</a:t>
                      </a:r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Destn</a:t>
                      </a:r>
                      <a:endParaRPr kumimoji="0" lang="en-GB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Source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Destn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Auxiliary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 movements</a:t>
            </a:r>
            <a:endParaRPr lang="en-GB" dirty="0"/>
          </a:p>
        </p:txBody>
      </p:sp>
      <p:pic>
        <p:nvPicPr>
          <p:cNvPr id="7" name="Picture 6" descr="to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285860"/>
            <a:ext cx="8358246" cy="55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15" y="71413"/>
            <a:ext cx="8980567" cy="317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Steps in Learning a Natural Language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699252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500034" y="30003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a Programming Language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000504"/>
            <a:ext cx="642942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Solve </a:t>
            </a:r>
            <a:r>
              <a:rPr lang="en-GB" b="1" dirty="0" err="1" smtClean="0"/>
              <a:t>Isogram</a:t>
            </a:r>
            <a:r>
              <a:rPr lang="en-GB" b="1" dirty="0" smtClean="0"/>
              <a:t> Problem using Computer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We want to solve the problem in 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Value of ‘n’, the number of letters has to be stored in 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So we need to store data in 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So we need to name the location in memory -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 A group of characters represent a variable name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There are different types of variable based on values that can be stored in the memory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 value of ‘n’ has to be got from the user – </a:t>
            </a:r>
            <a:r>
              <a:rPr lang="en-GB" sz="2800" dirty="0" err="1" smtClean="0"/>
              <a:t>scanf</a:t>
            </a:r>
            <a:r>
              <a:rPr lang="en-GB" sz="2800" dirty="0" smtClean="0"/>
              <a:t>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Solve it using Computer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Then we have to find n! which is equal to n x (n-1)!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Here n x (n-1) ! is an expression - how expressions are defined in 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Then we have to find (n-1)!  Which is (n-1) * (n-2) and so 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An arithmetic expression may have many operators and order of execution is defined by precedence of operators</a:t>
            </a:r>
          </a:p>
          <a:p>
            <a:pPr>
              <a:lnSpc>
                <a:spcPct val="150000"/>
              </a:lnSpc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Solve it using Computer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After computation, we need to show the output in the screen – </a:t>
            </a:r>
            <a:r>
              <a:rPr lang="en-GB" sz="2800" dirty="0" err="1" smtClean="0"/>
              <a:t>printf</a:t>
            </a:r>
            <a:r>
              <a:rPr lang="en-GB" sz="2800" dirty="0" smtClean="0"/>
              <a:t> in 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GB" sz="2800" dirty="0" err="1" smtClean="0"/>
              <a:t>scanf</a:t>
            </a:r>
            <a:r>
              <a:rPr lang="en-GB" sz="2800" dirty="0" smtClean="0"/>
              <a:t> and </a:t>
            </a:r>
            <a:r>
              <a:rPr lang="en-GB" sz="2800" dirty="0" err="1" smtClean="0"/>
              <a:t>printf</a:t>
            </a:r>
            <a:r>
              <a:rPr lang="en-GB" sz="2800" dirty="0" smtClean="0"/>
              <a:t> cant' work alone - we need main()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Layout of a C program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pre-processor directives – </a:t>
            </a:r>
            <a:r>
              <a:rPr lang="en-GB" sz="2800" dirty="0" smtClean="0">
                <a:solidFill>
                  <a:srgbClr val="FF0000"/>
                </a:solidFill>
              </a:rPr>
              <a:t>Preceded by a ‘#’</a:t>
            </a:r>
          </a:p>
          <a:p>
            <a:r>
              <a:rPr lang="en-GB" sz="2800" dirty="0" smtClean="0"/>
              <a:t>global declarations </a:t>
            </a:r>
            <a:r>
              <a:rPr lang="en-GB" sz="2800" dirty="0" smtClean="0">
                <a:solidFill>
                  <a:srgbClr val="FF0000"/>
                </a:solidFill>
              </a:rPr>
              <a:t>– Optional and not a  good programming practice</a:t>
            </a:r>
          </a:p>
          <a:p>
            <a:r>
              <a:rPr lang="en-GB" sz="2800" dirty="0" err="1" smtClean="0"/>
              <a:t>int</a:t>
            </a:r>
            <a:r>
              <a:rPr lang="en-GB" sz="2800" dirty="0" smtClean="0"/>
              <a:t> main() </a:t>
            </a:r>
            <a:r>
              <a:rPr lang="en-GB" sz="2800" dirty="0" smtClean="0">
                <a:solidFill>
                  <a:srgbClr val="FF0000"/>
                </a:solidFill>
              </a:rPr>
              <a:t>- standard start for all C programs 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local variables to function main ; </a:t>
            </a:r>
            <a:r>
              <a:rPr lang="en-GB" sz="2800" dirty="0" smtClean="0">
                <a:solidFill>
                  <a:srgbClr val="FF0000"/>
                </a:solidFill>
              </a:rPr>
              <a:t>- all variables used in the function must be declared in the beginning</a:t>
            </a:r>
            <a:endParaRPr lang="en-GB" sz="2800" dirty="0" smtClean="0"/>
          </a:p>
          <a:p>
            <a:r>
              <a:rPr lang="en-GB" sz="2800" dirty="0" smtClean="0"/>
              <a:t>statements associated with function main ;</a:t>
            </a:r>
          </a:p>
          <a:p>
            <a:r>
              <a:rPr lang="en-GB" sz="2800" dirty="0" smtClean="0"/>
              <a:t>}</a:t>
            </a:r>
          </a:p>
          <a:p>
            <a:r>
              <a:rPr lang="en-GB" sz="2800" dirty="0" smtClean="0"/>
              <a:t>void f1()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local variables to function 1 ;</a:t>
            </a:r>
          </a:p>
          <a:p>
            <a:r>
              <a:rPr lang="en-GB" sz="2800" dirty="0" smtClean="0"/>
              <a:t>statements associated with function 1 ;</a:t>
            </a:r>
          </a:p>
          <a:p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Count the number of tables in the lab</a:t>
            </a:r>
          </a:p>
          <a:p>
            <a:pPr algn="just"/>
            <a:r>
              <a:rPr lang="en-GB" dirty="0" smtClean="0"/>
              <a:t>Some of the students may be chosen and asked to count number of rows in a particular are</a:t>
            </a:r>
          </a:p>
          <a:p>
            <a:pPr algn="just"/>
            <a:r>
              <a:rPr lang="en-GB" dirty="0" smtClean="0"/>
              <a:t>Then the answers may be combined</a:t>
            </a:r>
          </a:p>
          <a:p>
            <a:pPr algn="just"/>
            <a:r>
              <a:rPr lang="en-GB" dirty="0" smtClean="0"/>
              <a:t>Complexity of problem gets reduced when problem is divided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Components of a C program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A C program consists of the following parts: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Comments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Variables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</a:t>
            </a:r>
            <a:r>
              <a:rPr lang="en-GB" sz="3600" dirty="0" err="1" smtClean="0"/>
              <a:t>Preprocessor</a:t>
            </a:r>
            <a:r>
              <a:rPr lang="en-GB" sz="3600" dirty="0" smtClean="0"/>
              <a:t> Commands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Functions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Statements &amp;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-24"/>
            <a:ext cx="8686800" cy="50006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/>
              <a:t>Partial C code for </a:t>
            </a:r>
            <a:r>
              <a:rPr lang="en-GB" sz="3600" b="1" dirty="0" err="1" smtClean="0"/>
              <a:t>Isogram</a:t>
            </a:r>
            <a:r>
              <a:rPr lang="en-GB" sz="3600" b="1" dirty="0" smtClean="0"/>
              <a:t> Problem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500042"/>
            <a:ext cx="8572560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400" b="1" dirty="0" smtClean="0"/>
              <a:t>/* Code to get the number of letters from user and print it*/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#include&lt;</a:t>
            </a:r>
            <a:r>
              <a:rPr lang="en-GB" sz="2400" b="1" dirty="0" err="1" smtClean="0"/>
              <a:t>stdio.h</a:t>
            </a:r>
            <a:r>
              <a:rPr lang="en-GB" sz="2400" b="1" dirty="0" smtClean="0"/>
              <a:t>&gt;</a:t>
            </a:r>
          </a:p>
          <a:p>
            <a:pPr>
              <a:lnSpc>
                <a:spcPct val="140000"/>
              </a:lnSpc>
            </a:pPr>
            <a:r>
              <a:rPr lang="en-GB" sz="2400" b="1" dirty="0" err="1" smtClean="0"/>
              <a:t>int</a:t>
            </a:r>
            <a:r>
              <a:rPr lang="en-GB" sz="2400" b="1" dirty="0" smtClean="0"/>
              <a:t> main()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{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Declaration of variable  to store number of letters and number // of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Get the value of number of letters from user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//If </a:t>
            </a:r>
            <a:r>
              <a:rPr lang="en-GB" sz="2400" b="1" dirty="0" err="1" smtClean="0"/>
              <a:t>num_Of_Letters</a:t>
            </a:r>
            <a:r>
              <a:rPr lang="en-GB" sz="2400" b="1" dirty="0" smtClean="0"/>
              <a:t> in less than or equal to zero then error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multiply all numbers from n to 1 to find number of  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 that can be formed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print the number of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 can be formed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Comments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Two types of comments</a:t>
            </a:r>
          </a:p>
          <a:p>
            <a:pPr>
              <a:lnSpc>
                <a:spcPct val="150000"/>
              </a:lnSpc>
            </a:pPr>
            <a:r>
              <a:rPr lang="en-GB" sz="3600" dirty="0" smtClean="0"/>
              <a:t>Single line and multi line comment</a:t>
            </a:r>
          </a:p>
          <a:p>
            <a:r>
              <a:rPr lang="en-GB" sz="3600" dirty="0" smtClean="0"/>
              <a:t>Single Line Comment is double forward slash ‘//’ and can be </a:t>
            </a:r>
            <a:r>
              <a:rPr lang="en-GB" sz="3600" b="1" dirty="0" smtClean="0"/>
              <a:t>Placed Anywhere</a:t>
            </a:r>
            <a:endParaRPr lang="en-GB" sz="3600" dirty="0" smtClean="0"/>
          </a:p>
          <a:p>
            <a:pPr>
              <a:lnSpc>
                <a:spcPct val="150000"/>
              </a:lnSpc>
            </a:pPr>
            <a:endParaRPr lang="en-GB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Multiline Comments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can be placed anywhere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starts with /*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ends with */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Any symbols written between '/*’ and '*/‘ are ignored by Compiler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Character set of C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755151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Constants, Variables and Keywords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610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alphabets, numbers and special symbols when properly combined form constants, variables and keywords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Constant - entity that doesn’t change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Variable - entity that may change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Keyword – reserved in programming language (Equivalent to words in natural language with predefined meaning)</a:t>
            </a:r>
            <a:endParaRPr lang="en-GB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Types of C Constants 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80010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609600" y="5703926"/>
            <a:ext cx="822960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Now Restrict Discussion to Primary Constants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Constructing Integer Constants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Must have at least one digit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Must not have a decimal point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Can be either positive or negative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If no sign precedes then it is assumed to be +</a:t>
            </a:r>
            <a:r>
              <a:rPr lang="en-GB" sz="2400" b="1" dirty="0" err="1" smtClean="0"/>
              <a:t>ve</a:t>
            </a:r>
            <a:endParaRPr lang="en-GB" sz="2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No commas or blanks are allowed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GCC is a 32-bit compiler therefore 4 bytes are allocated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Range of values -2,147,483,648 to 2,147,483,647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What will be the Output of code?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("%d",2147483649);</a:t>
            </a:r>
            <a:br>
              <a:rPr lang="en-GB" sz="2800" dirty="0" smtClean="0"/>
            </a:br>
            <a:r>
              <a:rPr lang="en-GB" sz="2800" dirty="0" smtClean="0"/>
              <a:t>//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ld",sizeof</a:t>
            </a:r>
            <a:r>
              <a:rPr lang="en-GB" sz="2800" dirty="0" smtClean="0"/>
              <a:t>(</a:t>
            </a:r>
            <a:r>
              <a:rPr lang="en-GB" sz="2800" dirty="0" err="1" smtClean="0"/>
              <a:t>int</a:t>
            </a:r>
            <a:r>
              <a:rPr lang="en-GB" sz="2800" dirty="0" smtClean="0"/>
              <a:t>));</a:t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/>
              <a:t>gcc</a:t>
            </a:r>
            <a:r>
              <a:rPr lang="en-GB" sz="2800" dirty="0" smtClean="0"/>
              <a:t> </a:t>
            </a:r>
            <a:r>
              <a:rPr lang="en-GB" sz="2800" dirty="0" err="1" smtClean="0"/>
              <a:t>first.c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./</a:t>
            </a:r>
            <a:r>
              <a:rPr lang="en-GB" sz="2800" dirty="0" err="1" smtClean="0"/>
              <a:t>a.out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Output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428564" y="1357298"/>
            <a:ext cx="8715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warning: format ‘%d’ expects argument of type ‘</a:t>
            </a:r>
            <a:r>
              <a:rPr lang="en-GB" sz="3200" dirty="0" err="1" smtClean="0"/>
              <a:t>int</a:t>
            </a:r>
            <a:r>
              <a:rPr lang="en-GB" sz="3200" dirty="0" smtClean="0"/>
              <a:t>’, but argument 2 has type ‘long </a:t>
            </a:r>
            <a:r>
              <a:rPr lang="en-GB" sz="3200" dirty="0" err="1" smtClean="0"/>
              <a:t>int</a:t>
            </a:r>
            <a:r>
              <a:rPr lang="en-GB" sz="3200" dirty="0" smtClean="0"/>
              <a:t>’ [-</a:t>
            </a:r>
            <a:r>
              <a:rPr lang="en-GB" sz="3200" dirty="0" err="1" smtClean="0"/>
              <a:t>Wformat</a:t>
            </a:r>
            <a:r>
              <a:rPr lang="en-GB" sz="3200" dirty="0" smtClean="0"/>
              <a:t>]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 smtClean="0"/>
          </a:p>
          <a:p>
            <a:r>
              <a:rPr lang="en-GB" sz="3200" dirty="0" smtClean="0"/>
              <a:t>-2147483648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/>
              <a:t>Divide And </a:t>
            </a:r>
            <a:r>
              <a:rPr lang="en-GB" b="1" dirty="0" smtClean="0"/>
              <a:t>Conquer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GB" b="1" dirty="0"/>
              <a:t>Divide</a:t>
            </a:r>
            <a:r>
              <a:rPr lang="en-GB" dirty="0"/>
              <a:t> – break the problem into several </a:t>
            </a:r>
            <a:r>
              <a:rPr lang="en-GB" dirty="0" err="1"/>
              <a:t>subproblems</a:t>
            </a:r>
            <a:r>
              <a:rPr lang="en-GB" dirty="0"/>
              <a:t> that are similar to the original problem but smaller in size</a:t>
            </a:r>
          </a:p>
          <a:p>
            <a:pPr algn="just" fontAlgn="base">
              <a:lnSpc>
                <a:spcPct val="150000"/>
              </a:lnSpc>
            </a:pPr>
            <a:r>
              <a:rPr lang="en-GB" b="1" dirty="0"/>
              <a:t>Conquer</a:t>
            </a:r>
            <a:r>
              <a:rPr lang="en-GB" dirty="0"/>
              <a:t> – solve the </a:t>
            </a:r>
            <a:r>
              <a:rPr lang="en-GB" dirty="0" err="1"/>
              <a:t>subproblems</a:t>
            </a:r>
            <a:r>
              <a:rPr lang="en-GB" dirty="0"/>
              <a:t> recursively.</a:t>
            </a:r>
          </a:p>
          <a:p>
            <a:pPr algn="just" fontAlgn="base">
              <a:lnSpc>
                <a:spcPct val="150000"/>
              </a:lnSpc>
            </a:pPr>
            <a:r>
              <a:rPr lang="en-GB" i="1" dirty="0"/>
              <a:t>Base case: If the </a:t>
            </a:r>
            <a:r>
              <a:rPr lang="en-GB" i="1" dirty="0" err="1"/>
              <a:t>subproblem</a:t>
            </a:r>
            <a:r>
              <a:rPr lang="en-GB" i="1" dirty="0"/>
              <a:t> size is small enough (i.e., the base case has been reached) then solve the </a:t>
            </a:r>
            <a:r>
              <a:rPr lang="en-GB" i="1" dirty="0" err="1"/>
              <a:t>subproblem</a:t>
            </a:r>
            <a:r>
              <a:rPr lang="en-GB" i="1" dirty="0"/>
              <a:t> </a:t>
            </a:r>
            <a:r>
              <a:rPr lang="en-GB" i="1" dirty="0" smtClean="0"/>
              <a:t>with or </a:t>
            </a:r>
            <a:r>
              <a:rPr lang="en-GB" i="1" dirty="0"/>
              <a:t>without more </a:t>
            </a:r>
            <a:r>
              <a:rPr lang="en-GB" i="1" dirty="0" smtClean="0"/>
              <a:t>recursion</a:t>
            </a:r>
            <a:endParaRPr lang="en-GB" i="1" dirty="0"/>
          </a:p>
          <a:p>
            <a:pPr algn="just"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Real Constants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Two forms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Fractional Form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Exponential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Fractional Form Real Constants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405015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Must have at least one digit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Must have a decimal point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Could be either positive or negative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Default sign is positive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No commas or blanks are allowed within a real constant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 err="1" smtClean="0"/>
              <a:t>Eg</a:t>
            </a:r>
            <a:r>
              <a:rPr lang="en-GB" sz="3200" dirty="0" smtClean="0"/>
              <a:t>:  +325.34,         426.0 ,        -32.76,         -48.5792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Exponential Form of Real Constants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357298"/>
            <a:ext cx="8715436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Represented as two parts separated by a ‘e’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Part appearing before ‘e’ is called mantissa, whereas the part following ‘e’ is called exponent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Exponential Form Real Constants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5543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 Both parts should have </a:t>
            </a:r>
            <a:r>
              <a:rPr lang="en-GB" sz="3200" dirty="0" err="1" smtClean="0"/>
              <a:t>atleast</a:t>
            </a:r>
            <a:r>
              <a:rPr lang="en-GB" sz="3200" dirty="0" smtClean="0"/>
              <a:t> one digit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Mantissa can be a real constant in fractional form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Exponent can only be integers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Both parts may have a positive or negative sign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Default sign of both parts is positive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Range of real constants expressed in exponential form is  -3.4e38 to 3.4e38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 err="1" smtClean="0"/>
              <a:t>Eg</a:t>
            </a:r>
            <a:r>
              <a:rPr lang="en-GB" sz="3200" dirty="0" smtClean="0"/>
              <a:t>:   +3.2e-5           4.1e8           -0.2e+3       -3.2e-5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Constructing Character Constants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A character constant is a single alphabet, a single digit or a single special symbol enclosed within single inverted commas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Maximum length of a character constant can be 1 character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 err="1" smtClean="0"/>
              <a:t>Eg</a:t>
            </a:r>
            <a:r>
              <a:rPr lang="en-GB" sz="3200" dirty="0" smtClean="0"/>
              <a:t>:   'A'          'I'          '5'          '='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Types of C Variables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 Variable names - Names given to locations in 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Locations can contain integer, real or character constants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In any language,  types of variables supported depend on the types of constants that it can handle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Because a particular type of variable can hold only same type of constant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Integer variable - integer constant, real variable - real constant and a character variable - a character constant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Constructing Variable Names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584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 Rules for constructing variable names of all types are same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Combination of 1 to 31 alphabets, digits or underscores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Some compilers allow up to 247 characters but safer to 31 characters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First character must be an alphabet or underscore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No commas or blanks are allowed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No special symbol other than an underscore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000" dirty="0" err="1" smtClean="0"/>
              <a:t>Eg</a:t>
            </a:r>
            <a:r>
              <a:rPr lang="en-GB" sz="3000" dirty="0" smtClean="0"/>
              <a:t>:   </a:t>
            </a:r>
            <a:r>
              <a:rPr lang="en-GB" sz="3000" dirty="0" err="1" smtClean="0"/>
              <a:t>si_int</a:t>
            </a:r>
            <a:r>
              <a:rPr lang="en-GB" sz="3000" dirty="0" smtClean="0"/>
              <a:t>          </a:t>
            </a:r>
            <a:r>
              <a:rPr lang="en-GB" sz="3000" dirty="0" err="1" smtClean="0"/>
              <a:t>m_hra</a:t>
            </a:r>
            <a:r>
              <a:rPr lang="en-GB" sz="3000" dirty="0" smtClean="0"/>
              <a:t>          pop_e_89 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Data types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87868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Basic Arithmetic types</a:t>
            </a:r>
            <a:r>
              <a:rPr lang="en-GB" sz="3200" dirty="0" smtClean="0"/>
              <a:t> - further classified into: (a) integer types and (b) floating-point types</a:t>
            </a:r>
          </a:p>
          <a:p>
            <a:endParaRPr lang="en-GB" sz="3200" dirty="0" smtClean="0"/>
          </a:p>
          <a:p>
            <a:r>
              <a:rPr lang="en-GB" sz="3200" b="1" dirty="0" smtClean="0"/>
              <a:t>Enumerated types - </a:t>
            </a:r>
            <a:r>
              <a:rPr lang="en-GB" sz="3200" dirty="0" smtClean="0"/>
              <a:t>arithmetic types that are used to define variables that can be assigned only certain discrete integer values throughout the program</a:t>
            </a:r>
          </a:p>
          <a:p>
            <a:endParaRPr lang="en-GB" sz="3200" dirty="0" smtClean="0"/>
          </a:p>
          <a:p>
            <a:r>
              <a:rPr lang="en-GB" sz="3200" b="1" dirty="0" smtClean="0"/>
              <a:t>Type void - </a:t>
            </a:r>
            <a:r>
              <a:rPr lang="en-GB" sz="3200" dirty="0" smtClean="0"/>
              <a:t>indicates that no value is available</a:t>
            </a:r>
          </a:p>
          <a:p>
            <a:endParaRPr lang="en-GB" sz="3200" dirty="0" smtClean="0"/>
          </a:p>
          <a:p>
            <a:r>
              <a:rPr lang="en-GB" sz="3200" b="1" dirty="0" smtClean="0"/>
              <a:t>Derived types - </a:t>
            </a:r>
            <a:r>
              <a:rPr lang="en-GB" sz="3200" dirty="0" smtClean="0"/>
              <a:t>They include (a) Pointer types, (b) Array types, (c) Structure types, (d) Union types and (e) Function types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Integer Types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894372"/>
            <a:ext cx="6215106" cy="59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Floating Point Types</a:t>
            </a:r>
            <a:endParaRPr lang="en-GB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0"/>
            <a:ext cx="787748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/>
              <a:t>Divide And </a:t>
            </a:r>
            <a:r>
              <a:rPr lang="en-GB" b="1" dirty="0" smtClean="0"/>
              <a:t>Conquer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sz="4000" b="1" dirty="0" smtClean="0"/>
              <a:t>Top-down </a:t>
            </a:r>
            <a:r>
              <a:rPr lang="en-GB" sz="4000" b="1" dirty="0"/>
              <a:t>technique</a:t>
            </a:r>
            <a:r>
              <a:rPr lang="en-GB" sz="4000" dirty="0"/>
              <a:t> for designing algorithms that consists of dividing the problem into smaller </a:t>
            </a:r>
            <a:r>
              <a:rPr lang="en-GB" sz="4000" dirty="0" err="1"/>
              <a:t>subproblems</a:t>
            </a:r>
            <a:r>
              <a:rPr lang="en-GB" sz="4000" dirty="0"/>
              <a:t> </a:t>
            </a:r>
            <a:endParaRPr lang="en-GB" sz="4000" dirty="0" smtClean="0"/>
          </a:p>
          <a:p>
            <a:pPr algn="just"/>
            <a:r>
              <a:rPr lang="en-GB" sz="4000" dirty="0" smtClean="0"/>
              <a:t>Partial </a:t>
            </a:r>
            <a:r>
              <a:rPr lang="en-GB" sz="4000" dirty="0"/>
              <a:t>solutions </a:t>
            </a:r>
            <a:r>
              <a:rPr lang="en-GB" sz="4000" dirty="0" smtClean="0"/>
              <a:t>are combined into </a:t>
            </a:r>
            <a:r>
              <a:rPr lang="en-GB" sz="4000" dirty="0"/>
              <a:t>the solution of the original </a:t>
            </a:r>
            <a:r>
              <a:rPr lang="en-GB" sz="4000" dirty="0" smtClean="0"/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 Keywords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32 keywords available in C </a:t>
            </a:r>
            <a:endParaRPr lang="en-GB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7572428" cy="395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5720" y="5715016"/>
            <a:ext cx="8858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Compiler vendors (like Microsoft, Borland, etc.) provide their own keywords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Discuss Valid and Invalid variable names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1406" y="785794"/>
            <a:ext cx="9001156" cy="585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BASICSALARY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_basic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basic-</a:t>
            </a:r>
            <a:r>
              <a:rPr lang="en-GB" sz="3000" dirty="0" err="1" smtClean="0"/>
              <a:t>hra</a:t>
            </a:r>
            <a:r>
              <a:rPr lang="en-GB" sz="3000" dirty="0" smtClean="0"/>
              <a:t>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#MEAN  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group.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422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population in 2006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FLOAT  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000" dirty="0" err="1" smtClean="0"/>
              <a:t>hELLO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I/O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1406" y="785794"/>
            <a:ext cx="9001156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 operation in any language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Input is got through a function </a:t>
            </a:r>
            <a:r>
              <a:rPr lang="en-GB" sz="3000" dirty="0" err="1" smtClean="0"/>
              <a:t>scanf</a:t>
            </a:r>
            <a:r>
              <a:rPr lang="en-GB" sz="3000" dirty="0" smtClean="0"/>
              <a:t> which is equivalent to input or </a:t>
            </a:r>
            <a:r>
              <a:rPr lang="en-GB" sz="3000" dirty="0" err="1" smtClean="0"/>
              <a:t>raw_input</a:t>
            </a:r>
            <a:r>
              <a:rPr lang="en-GB" sz="3000" dirty="0" smtClean="0"/>
              <a:t> in Python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Syntax of </a:t>
            </a:r>
            <a:r>
              <a:rPr lang="en-GB" sz="3000" dirty="0" err="1" smtClean="0"/>
              <a:t>scanf</a:t>
            </a:r>
            <a:endParaRPr lang="en-GB" sz="3000" dirty="0" smtClean="0"/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b="1" dirty="0" smtClean="0"/>
              <a:t> </a:t>
            </a:r>
            <a:r>
              <a:rPr lang="en-GB" sz="3200" b="1" dirty="0" err="1" smtClean="0"/>
              <a:t>int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scanf</a:t>
            </a:r>
            <a:r>
              <a:rPr lang="en-GB" sz="3200" b="1" dirty="0" smtClean="0"/>
              <a:t>(const char *format, ...)</a:t>
            </a:r>
            <a:r>
              <a:rPr lang="en-GB" sz="3200" dirty="0" smtClean="0"/>
              <a:t> </a:t>
            </a:r>
            <a:r>
              <a:rPr lang="en-GB" sz="3000" dirty="0" smtClean="0"/>
              <a:t>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Basically two or more arguments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First format string, followed by address of variables that are going to hold values entered by user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I/O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85794"/>
            <a:ext cx="857256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printf</a:t>
            </a:r>
            <a:r>
              <a:rPr lang="en-GB" sz="3200" dirty="0" smtClean="0"/>
              <a:t>(const char *format, ...)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contains one or more arguments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first argument is the format string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printf</a:t>
            </a:r>
            <a:r>
              <a:rPr lang="en-GB" b="1" dirty="0" smtClean="0"/>
              <a:t> and </a:t>
            </a:r>
            <a:r>
              <a:rPr lang="en-GB" b="1" dirty="0" err="1" smtClean="0"/>
              <a:t>scanf</a:t>
            </a:r>
            <a:r>
              <a:rPr lang="en-GB" b="1" dirty="0" smtClean="0"/>
              <a:t> format codes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1000108"/>
          <a:ext cx="8572560" cy="4628931"/>
        </p:xfrm>
        <a:graphic>
          <a:graphicData uri="http://schemas.openxmlformats.org/drawingml/2006/table">
            <a:tbl>
              <a:tblPr/>
              <a:tblGrid>
                <a:gridCol w="2857520"/>
                <a:gridCol w="1071570"/>
                <a:gridCol w="4643470"/>
              </a:tblGrid>
              <a:tr h="15369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9872">
                <a:tc>
                  <a:txBody>
                    <a:bodyPr/>
                    <a:lstStyle/>
                    <a:p>
                      <a:r>
                        <a:rPr lang="en-GB" sz="2400"/>
                        <a:t>d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(base ten)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6054">
                <a:tc>
                  <a:txBody>
                    <a:bodyPr/>
                    <a:lstStyle/>
                    <a:p>
                      <a:r>
                        <a:rPr lang="en-GB" sz="2400"/>
                        <a:t>o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octal number (no leading '0' supplied in printf)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99331">
                <a:tc>
                  <a:txBody>
                    <a:bodyPr/>
                    <a:lstStyle/>
                    <a:p>
                      <a:r>
                        <a:rPr lang="en-GB" sz="2400"/>
                        <a:t>x or X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hexadecimal number (no leading '0x' supplied in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; accepted if present in </a:t>
                      </a:r>
                      <a:r>
                        <a:rPr lang="en-GB" sz="2400" dirty="0" err="1"/>
                        <a:t>scanf</a:t>
                      </a:r>
                      <a:r>
                        <a:rPr lang="en-GB" sz="2400" dirty="0"/>
                        <a:t>) (for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, 'X' makes it use upper case for the digits ABCDEF)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99331">
                <a:tc>
                  <a:txBody>
                    <a:bodyPr/>
                    <a:lstStyle/>
                    <a:p>
                      <a:r>
                        <a:rPr lang="en-GB" sz="2400" dirty="0"/>
                        <a:t>ld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long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decimal number ('l' can also be applied to any of the above to change the type from '</a:t>
                      </a:r>
                      <a:r>
                        <a:rPr lang="en-GB" sz="2400" dirty="0" err="1"/>
                        <a:t>int</a:t>
                      </a:r>
                      <a:r>
                        <a:rPr lang="en-GB" sz="2400" dirty="0"/>
                        <a:t>' to 'long')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printf</a:t>
            </a:r>
            <a:r>
              <a:rPr lang="en-GB" b="1" dirty="0" smtClean="0"/>
              <a:t> and </a:t>
            </a:r>
            <a:r>
              <a:rPr lang="en-GB" b="1" dirty="0" err="1" smtClean="0"/>
              <a:t>scanf</a:t>
            </a:r>
            <a:r>
              <a:rPr lang="en-GB" b="1" dirty="0" smtClean="0"/>
              <a:t> format codes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1000108"/>
          <a:ext cx="8572560" cy="4357719"/>
        </p:xfrm>
        <a:graphic>
          <a:graphicData uri="http://schemas.openxmlformats.org/drawingml/2006/table">
            <a:tbl>
              <a:tblPr/>
              <a:tblGrid>
                <a:gridCol w="2857520"/>
                <a:gridCol w="2857520"/>
                <a:gridCol w="2857520"/>
              </a:tblGrid>
              <a:tr h="493631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 dirty="0"/>
                        <a:t>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Unsigned </a:t>
                      </a:r>
                      <a:r>
                        <a:rPr lang="en-GB" sz="2400" dirty="0" err="1" smtClean="0"/>
                        <a:t>int</a:t>
                      </a:r>
                      <a:endParaRPr lang="en-GB" sz="2400" dirty="0"/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lu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unsigned long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c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single character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s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pointer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string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4782">
                <a:tc>
                  <a:txBody>
                    <a:bodyPr/>
                    <a:lstStyle/>
                    <a:p>
                      <a:r>
                        <a:rPr lang="en-GB" sz="2400"/>
                        <a:t>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float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4782">
                <a:tc>
                  <a:txBody>
                    <a:bodyPr/>
                    <a:lstStyle/>
                    <a:p>
                      <a:r>
                        <a:rPr lang="en-GB" sz="2400" dirty="0"/>
                        <a:t>lf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double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Address of a variable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85794"/>
            <a:ext cx="8572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Address of a variable can be obtained by putting a ‘&amp;’ before the variable name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Arithmetic instructions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To perform arithmetic operations between constants and variables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Operands shall be either constant or variables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Variables can be of any type of integer or floating point value or character except for modulus operator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Modulus operator cannot be applied for floating point values but can be applied for integer and character types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6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27;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25;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a -b;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2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/>
              <a:t>Divide And </a:t>
            </a:r>
            <a:r>
              <a:rPr lang="en-GB" b="1" dirty="0" smtClean="0"/>
              <a:t>Conquer</a:t>
            </a:r>
            <a:endParaRPr lang="en-GB" dirty="0"/>
          </a:p>
        </p:txBody>
      </p:sp>
      <p:pic>
        <p:nvPicPr>
          <p:cNvPr id="5" name="Picture 4" descr="d and 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4" y="1623760"/>
            <a:ext cx="8173591" cy="3610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273;</a:t>
            </a:r>
            <a:br>
              <a:rPr lang="en-GB" sz="2800" dirty="0" smtClean="0"/>
            </a:br>
            <a:r>
              <a:rPr lang="en-GB" sz="2800" dirty="0" smtClean="0"/>
              <a:t>char b = 25;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</a:t>
            </a:r>
            <a:r>
              <a:rPr lang="en-GB" sz="2800" dirty="0" err="1" smtClean="0"/>
              <a:t>a%b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warning: overflow in implicit constant conversion [-</a:t>
            </a:r>
            <a:r>
              <a:rPr lang="en-GB" sz="2800" dirty="0" err="1" smtClean="0"/>
              <a:t>Woverflow</a:t>
            </a:r>
            <a:r>
              <a:rPr lang="en-GB" sz="2800" dirty="0" smtClean="0"/>
              <a:t>]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17</a:t>
            </a:r>
          </a:p>
          <a:p>
            <a:endParaRPr lang="en-GB" sz="2800" dirty="0" smtClean="0"/>
          </a:p>
          <a:p>
            <a:r>
              <a:rPr lang="en-GB" sz="2800" dirty="0" smtClean="0"/>
              <a:t>Character – range is 0 to 255</a:t>
            </a:r>
          </a:p>
          <a:p>
            <a:endParaRPr lang="en-GB" sz="2800" dirty="0" smtClean="0"/>
          </a:p>
          <a:p>
            <a:r>
              <a:rPr lang="en-GB" sz="2800" dirty="0" smtClean="0"/>
              <a:t>256 is 0</a:t>
            </a:r>
          </a:p>
          <a:p>
            <a:r>
              <a:rPr lang="en-GB" sz="2800" dirty="0" smtClean="0"/>
              <a:t>257 is 1 and so on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27;</a:t>
            </a:r>
            <a:br>
              <a:rPr lang="en-GB" sz="2800" dirty="0" smtClean="0"/>
            </a:br>
            <a:r>
              <a:rPr lang="en-GB" sz="2800" dirty="0" smtClean="0"/>
              <a:t>char b = 25;</a:t>
            </a:r>
            <a:br>
              <a:rPr lang="en-GB" sz="2800" dirty="0" smtClean="0"/>
            </a:br>
            <a:r>
              <a:rPr lang="en-GB" sz="2800" dirty="0" smtClean="0"/>
              <a:t>char c = a -b;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c",c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A special character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Arithmetic Operators in C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928670"/>
          <a:ext cx="8358214" cy="5718061"/>
        </p:xfrm>
        <a:graphic>
          <a:graphicData uri="http://schemas.openxmlformats.org/drawingml/2006/table">
            <a:tbl>
              <a:tblPr/>
              <a:tblGrid>
                <a:gridCol w="2008742"/>
                <a:gridCol w="6349472"/>
              </a:tblGrid>
              <a:tr h="592627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/>
                        <a:t>Operator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/>
                        <a:t>Description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+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Adds two </a:t>
                      </a:r>
                      <a:r>
                        <a:rPr lang="en-GB" sz="2800" dirty="0" smtClean="0"/>
                        <a:t>operands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27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−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Subtracts second operand from the first.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∗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Multiplies both </a:t>
                      </a:r>
                      <a:r>
                        <a:rPr lang="en-GB" sz="2800" dirty="0" smtClean="0"/>
                        <a:t>operands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27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∕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Divides numerator by </a:t>
                      </a:r>
                      <a:r>
                        <a:rPr lang="en-GB" sz="2800" dirty="0" smtClean="0"/>
                        <a:t>denominator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%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Modulus Operator and remainder of after an integer division.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++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Increment operator increases the integer value by </a:t>
                      </a:r>
                      <a:r>
                        <a:rPr lang="en-GB" sz="2800" dirty="0" smtClean="0"/>
                        <a:t>one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--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Decrement operator decreases the integer value by </a:t>
                      </a:r>
                      <a:r>
                        <a:rPr lang="en-GB" sz="2800" dirty="0" smtClean="0"/>
                        <a:t>one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Precedence of Operators in C</a:t>
            </a:r>
            <a:endParaRPr lang="en-GB" b="1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57430"/>
            <a:ext cx="672117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928670"/>
            <a:ext cx="857256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++, --  Post increment Operators</a:t>
            </a:r>
          </a:p>
          <a:p>
            <a:pPr>
              <a:lnSpc>
                <a:spcPct val="140000"/>
              </a:lnSpc>
            </a:pPr>
            <a:r>
              <a:rPr lang="en-GB" sz="2800" dirty="0" smtClean="0"/>
              <a:t>++, --  Pre increment Operators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428596" y="4701951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Parenthesis can be used to override default precedence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>b = 2;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-a+--b;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c = -3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>b = 2;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-a+ b--;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</a:p>
          <a:p>
            <a:r>
              <a:rPr lang="en-GB" sz="2800" dirty="0" err="1" smtClean="0"/>
              <a:t>printf</a:t>
            </a:r>
            <a:r>
              <a:rPr lang="en-GB" sz="2800" dirty="0" smtClean="0"/>
              <a:t> ( "b = %d", b) 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-2</a:t>
            </a:r>
          </a:p>
          <a:p>
            <a:r>
              <a:rPr lang="en-GB" sz="2800" dirty="0" smtClean="0"/>
              <a:t>b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Isogram</a:t>
            </a:r>
            <a:r>
              <a:rPr lang="en-GB" b="1" dirty="0" smtClean="0"/>
              <a:t>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Given ‘n’ letters find how many </a:t>
            </a:r>
            <a:r>
              <a:rPr lang="en-GB" dirty="0" err="1" smtClean="0"/>
              <a:t>isogram</a:t>
            </a:r>
            <a:r>
              <a:rPr lang="en-GB" dirty="0" smtClean="0"/>
              <a:t> words can be formed?</a:t>
            </a:r>
          </a:p>
          <a:p>
            <a:pPr algn="just"/>
            <a:r>
              <a:rPr lang="en-GB" dirty="0" smtClean="0"/>
              <a:t>A word is said to be </a:t>
            </a:r>
            <a:r>
              <a:rPr lang="en-GB" dirty="0" err="1" smtClean="0"/>
              <a:t>isogram</a:t>
            </a:r>
            <a:r>
              <a:rPr lang="en-GB" dirty="0" smtClean="0"/>
              <a:t> if it is formed without repeating a letter. For example, the word ‘</a:t>
            </a:r>
            <a:r>
              <a:rPr lang="en-GB" dirty="0" err="1" smtClean="0"/>
              <a:t>isogram</a:t>
            </a:r>
            <a:r>
              <a:rPr lang="en-GB" dirty="0" smtClean="0"/>
              <a:t>’ itself has the property and ‘Apple’ do not have the property as ‘p’ is repeated in the word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6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++a + a++;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6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10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7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++a + ++a;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7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12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8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a++ + ++a;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8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10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Associativity</a:t>
            </a:r>
            <a:r>
              <a:rPr lang="en-GB" b="1" dirty="0" smtClean="0"/>
              <a:t> of Operators in 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8596" y="928670"/>
            <a:ext cx="857256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When precedence of two operators are same then </a:t>
            </a:r>
            <a:r>
              <a:rPr lang="en-GB" sz="2800" dirty="0" err="1" smtClean="0"/>
              <a:t>associativity</a:t>
            </a:r>
            <a:r>
              <a:rPr lang="en-GB" sz="2800" dirty="0" smtClean="0"/>
              <a:t> of operator is considered for evaluation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358246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44845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-24"/>
            <a:ext cx="8686800" cy="50006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/>
              <a:t>Partial C code for </a:t>
            </a:r>
            <a:r>
              <a:rPr lang="en-GB" sz="3600" b="1" dirty="0" err="1" smtClean="0"/>
              <a:t>Isogram</a:t>
            </a:r>
            <a:r>
              <a:rPr lang="en-GB" sz="3600" b="1" dirty="0" smtClean="0"/>
              <a:t> Problem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500042"/>
            <a:ext cx="85725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400" b="1" dirty="0" smtClean="0"/>
              <a:t>/* Code to get the number of letters from user and print it*/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#include&lt;</a:t>
            </a:r>
            <a:r>
              <a:rPr lang="en-GB" sz="2400" dirty="0" err="1" smtClean="0"/>
              <a:t>stdio.h</a:t>
            </a:r>
            <a:r>
              <a:rPr lang="en-GB" sz="2400" dirty="0" smtClean="0"/>
              <a:t>&gt;</a:t>
            </a:r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int</a:t>
            </a:r>
            <a:r>
              <a:rPr lang="en-GB" sz="2400" dirty="0" smtClean="0"/>
              <a:t> main()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{</a:t>
            </a:r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num_Of_Letters</a:t>
            </a:r>
            <a:r>
              <a:rPr lang="en-GB" sz="2400" dirty="0" smtClean="0"/>
              <a:t>;</a:t>
            </a:r>
            <a:r>
              <a:rPr lang="en-GB" sz="2800" dirty="0" smtClean="0"/>
              <a:t> </a:t>
            </a:r>
            <a:r>
              <a:rPr lang="en-GB" sz="2400" dirty="0" smtClean="0"/>
              <a:t>// Declaration of variable is mandatory in C</a:t>
            </a:r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num_Of_Words</a:t>
            </a:r>
            <a:r>
              <a:rPr lang="en-GB" sz="2400" dirty="0" smtClean="0"/>
              <a:t> ;</a:t>
            </a:r>
            <a:r>
              <a:rPr lang="en-GB" sz="2800" dirty="0" smtClean="0"/>
              <a:t> </a:t>
            </a:r>
            <a:r>
              <a:rPr lang="en-GB" sz="2400" dirty="0" smtClean="0"/>
              <a:t>// Memory is allocated but not initialized</a:t>
            </a:r>
            <a:endParaRPr lang="en-GB" sz="3200" dirty="0" smtClean="0"/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scanf</a:t>
            </a:r>
            <a:r>
              <a:rPr lang="en-GB" sz="2400" dirty="0" smtClean="0"/>
              <a:t>(“%</a:t>
            </a:r>
            <a:r>
              <a:rPr lang="en-GB" sz="2400" dirty="0" err="1" smtClean="0"/>
              <a:t>d”,&amp;num_Of_Letters</a:t>
            </a:r>
            <a:r>
              <a:rPr lang="en-GB" sz="2400" dirty="0" smtClean="0"/>
              <a:t>);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//If </a:t>
            </a:r>
            <a:r>
              <a:rPr lang="en-GB" sz="2400" b="1" dirty="0" err="1" smtClean="0"/>
              <a:t>num_Of_Letters</a:t>
            </a:r>
            <a:r>
              <a:rPr lang="en-GB" sz="2400" b="1" dirty="0" smtClean="0"/>
              <a:t> in less than or equal to zero then error</a:t>
            </a:r>
          </a:p>
          <a:p>
            <a:pPr>
              <a:lnSpc>
                <a:spcPct val="140000"/>
              </a:lnSpc>
            </a:pPr>
            <a:r>
              <a:rPr lang="en-GB" sz="2800" dirty="0" err="1" smtClean="0"/>
              <a:t>printf</a:t>
            </a:r>
            <a:r>
              <a:rPr lang="en-GB" sz="2800" dirty="0" smtClean="0"/>
              <a:t>(“Number of letters is %</a:t>
            </a:r>
            <a:r>
              <a:rPr lang="en-GB" sz="2800" dirty="0" err="1" smtClean="0"/>
              <a:t>d”,num_Of_Letters</a:t>
            </a:r>
            <a:r>
              <a:rPr lang="en-GB" sz="2800" dirty="0" smtClean="0"/>
              <a:t>);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multiply all numbers from n to 1 to find number of  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number of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 that can be formed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smtClean="0"/>
              <a:t>Technique to solve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Length of the word can only be maximum of ‘n’</a:t>
            </a:r>
          </a:p>
          <a:p>
            <a:pPr algn="just"/>
            <a:r>
              <a:rPr lang="en-GB" dirty="0" smtClean="0"/>
              <a:t>First letter can be any of the ‘n’ letters</a:t>
            </a:r>
          </a:p>
          <a:p>
            <a:pPr algn="just"/>
            <a:r>
              <a:rPr lang="en-GB" dirty="0" smtClean="0"/>
              <a:t>Second letter will be any of the remaining ‘n-1’</a:t>
            </a:r>
          </a:p>
          <a:p>
            <a:pPr algn="just"/>
            <a:r>
              <a:rPr lang="en-GB" dirty="0" smtClean="0"/>
              <a:t>Third letter will be any of the remaining ‘n-2’</a:t>
            </a:r>
          </a:p>
          <a:p>
            <a:pPr algn="just"/>
            <a:r>
              <a:rPr lang="en-GB" dirty="0" smtClean="0"/>
              <a:t>...</a:t>
            </a:r>
          </a:p>
          <a:p>
            <a:pPr algn="just"/>
            <a:r>
              <a:rPr lang="en-GB" dirty="0" smtClean="0"/>
              <a:t>n</a:t>
            </a:r>
            <a:r>
              <a:rPr lang="en-GB" baseline="30000" dirty="0" smtClean="0"/>
              <a:t>th</a:t>
            </a:r>
            <a:r>
              <a:rPr lang="en-GB" dirty="0" smtClean="0"/>
              <a:t> letter can be the only one left</a:t>
            </a:r>
          </a:p>
          <a:p>
            <a:pPr algn="just"/>
            <a:r>
              <a:rPr lang="en-GB" dirty="0" smtClean="0"/>
              <a:t>Therefore total number of </a:t>
            </a:r>
            <a:r>
              <a:rPr lang="en-GB" dirty="0" err="1" smtClean="0"/>
              <a:t>isogram</a:t>
            </a:r>
            <a:r>
              <a:rPr lang="en-GB" dirty="0" smtClean="0"/>
              <a:t> words that shall be formed is</a:t>
            </a:r>
          </a:p>
          <a:p>
            <a:pPr algn="just"/>
            <a:r>
              <a:rPr lang="en-GB" dirty="0" smtClean="0"/>
              <a:t>n*(n-1)*(n-2)*...*1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b="1" smtClean="0"/>
              <a:t>Compile and Run</a:t>
            </a:r>
            <a:endParaRPr lang="en-GB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Compile and run the program named as </a:t>
            </a:r>
            <a:r>
              <a:rPr lang="en-GB" sz="2800" dirty="0" err="1" smtClean="0"/>
              <a:t>isogram.c</a:t>
            </a:r>
            <a:endParaRPr lang="en-GB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GB" sz="2800" dirty="0" err="1" smtClean="0"/>
              <a:t>gcc</a:t>
            </a:r>
            <a:r>
              <a:rPr lang="en-GB" sz="2800" dirty="0" smtClean="0"/>
              <a:t> </a:t>
            </a:r>
            <a:r>
              <a:rPr lang="en-GB" sz="2800" dirty="0" err="1" smtClean="0"/>
              <a:t>isogram.c</a:t>
            </a:r>
            <a:r>
              <a:rPr lang="en-GB" sz="2800" dirty="0" smtClean="0"/>
              <a:t> – to compile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./</a:t>
            </a:r>
            <a:r>
              <a:rPr lang="en-GB" sz="2800" dirty="0" err="1" smtClean="0"/>
              <a:t>a.out</a:t>
            </a:r>
            <a:r>
              <a:rPr lang="en-GB" sz="2800" dirty="0" smtClean="0"/>
              <a:t> – to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Automatic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Convert a variable from one data type to another data type</a:t>
            </a:r>
          </a:p>
          <a:p>
            <a:pPr>
              <a:lnSpc>
                <a:spcPct val="140000"/>
              </a:lnSpc>
            </a:pPr>
            <a:r>
              <a:rPr lang="en-GB" sz="2800" dirty="0" smtClean="0"/>
              <a:t>When the type conversion is performed automatically by the compiler without programmers intervention, such type of conversion is known as </a:t>
            </a:r>
            <a:r>
              <a:rPr lang="en-GB" sz="2800" b="1" dirty="0" smtClean="0"/>
              <a:t>implicit type conversion</a:t>
            </a:r>
            <a:r>
              <a:rPr lang="en-GB" sz="2800" dirty="0" smtClean="0"/>
              <a:t> or </a:t>
            </a:r>
            <a:r>
              <a:rPr lang="en-GB" sz="2800" b="1" dirty="0" smtClean="0"/>
              <a:t>type promotion</a:t>
            </a:r>
            <a:r>
              <a:rPr lang="en-GB" sz="2800" dirty="0" smtClean="0"/>
              <a:t>.</a:t>
            </a:r>
          </a:p>
          <a:p>
            <a:pPr>
              <a:lnSpc>
                <a:spcPct val="140000"/>
              </a:lnSpc>
            </a:pPr>
            <a:endParaRPr lang="en-GB" sz="2800" dirty="0" smtClean="0"/>
          </a:p>
          <a:p>
            <a:pPr>
              <a:lnSpc>
                <a:spcPct val="140000"/>
              </a:lnSpc>
            </a:pPr>
            <a:r>
              <a:rPr lang="en-GB" sz="2800" dirty="0" smtClean="0"/>
              <a:t>The compiler converts all operands into the data type of the largest operand.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Implicit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Sequence of rules that are applied while evaluating expressions are given below: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All short and char are automatically converted to </a:t>
            </a:r>
            <a:r>
              <a:rPr lang="en-GB" sz="3200" dirty="0" err="1" smtClean="0"/>
              <a:t>int</a:t>
            </a:r>
            <a:r>
              <a:rPr lang="en-GB" sz="3200" dirty="0" smtClean="0"/>
              <a:t>, then,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If either of the operand is of type long double, then others will be converted to long double and result will be long double.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Else, if either of the operand is double, then others are converted to double.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Else, if either of the operand is float, then others are converted to float.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of the operand is unsigned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then others will be converted to unsigned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one of the operand is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, and the other is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then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 if a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 can represent all values of an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 is converted to long int.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 otherwise, both operands are converted to unsigned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operand is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 then other will be converted to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operand is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 then others will be converted to unsigned int.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9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65;</a:t>
            </a:r>
            <a:br>
              <a:rPr lang="en-GB" sz="2800" dirty="0" smtClean="0"/>
            </a:br>
            <a:r>
              <a:rPr lang="en-GB" sz="2800" dirty="0" smtClean="0"/>
              <a:t>char b = 100;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</a:t>
            </a:r>
            <a:r>
              <a:rPr lang="en-GB" sz="2800" dirty="0" err="1" smtClean="0"/>
              <a:t>a%b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c",c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9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10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10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- 1.000000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Isogram</a:t>
            </a:r>
            <a:r>
              <a:rPr lang="en-GB" b="1" dirty="0" smtClean="0"/>
              <a:t> problem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2214554"/>
          <a:ext cx="8715435" cy="273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11760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Output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Alternate Ways for Solution</a:t>
                      </a:r>
                      <a:endParaRPr lang="en-GB" sz="3200" dirty="0"/>
                    </a:p>
                  </a:txBody>
                  <a:tcPr/>
                </a:tc>
              </a:tr>
              <a:tr h="68135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Number of letters (n)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n! - Factorial of 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Iterative</a:t>
                      </a:r>
                      <a:r>
                        <a:rPr lang="en-GB" sz="3200" baseline="0" dirty="0" smtClean="0"/>
                        <a:t> way</a:t>
                      </a:r>
                    </a:p>
                    <a:p>
                      <a:r>
                        <a:rPr lang="en-GB" sz="3200" baseline="0" dirty="0" smtClean="0"/>
                        <a:t>Or</a:t>
                      </a:r>
                    </a:p>
                    <a:p>
                      <a:r>
                        <a:rPr lang="en-GB" sz="3200" baseline="0" dirty="0" smtClean="0"/>
                        <a:t>Recursive</a:t>
                      </a:r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- 1.000000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smtClean="0"/>
              <a:t>float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  <a:p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- 1.650000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Explicit Type Conversion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Type conversion performed by the programmer is known as explicit type conversion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Explicit type conversion is also known as </a:t>
            </a:r>
            <a:r>
              <a:rPr lang="en-GB" sz="2800" b="1" dirty="0" smtClean="0"/>
              <a:t>type casting</a:t>
            </a:r>
            <a:r>
              <a:rPr lang="en-GB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Type casting in c is done in the following form: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(</a:t>
            </a:r>
            <a:r>
              <a:rPr lang="en-GB" sz="2800" b="1" dirty="0" err="1" smtClean="0"/>
              <a:t>data_type</a:t>
            </a:r>
            <a:r>
              <a:rPr lang="en-GB" sz="2800" b="1" dirty="0" smtClean="0"/>
              <a:t>)expression;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where, </a:t>
            </a:r>
            <a:r>
              <a:rPr lang="en-GB" sz="2800" i="1" dirty="0" err="1" smtClean="0"/>
              <a:t>data_type</a:t>
            </a:r>
            <a:r>
              <a:rPr lang="en-GB" sz="2800" dirty="0" smtClean="0"/>
              <a:t> is any valid c data type, and </a:t>
            </a:r>
            <a:r>
              <a:rPr lang="en-GB" sz="2800" i="1" dirty="0" smtClean="0"/>
              <a:t>expression</a:t>
            </a:r>
            <a:r>
              <a:rPr lang="en-GB" sz="2800" dirty="0" smtClean="0"/>
              <a:t> may be constant, variable or an expression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For example, x=(</a:t>
            </a:r>
            <a:r>
              <a:rPr lang="en-GB" sz="2800" dirty="0" err="1" smtClean="0"/>
              <a:t>int</a:t>
            </a:r>
            <a:r>
              <a:rPr lang="en-GB" sz="2800" dirty="0" smtClean="0"/>
              <a:t>)</a:t>
            </a:r>
            <a:r>
              <a:rPr lang="en-GB" sz="2800" dirty="0" err="1" smtClean="0"/>
              <a:t>a+b</a:t>
            </a:r>
            <a:r>
              <a:rPr lang="en-GB" sz="2800" dirty="0" smtClean="0"/>
              <a:t>*d;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Explicit Type Conversion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The following rules have to be followed while converting the expression from one type to another to avoid the loss of information: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integer types to be converted to float.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float types to be converted to double.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character types to be converted to integer.</a:t>
            </a:r>
          </a:p>
          <a:p>
            <a:pPr>
              <a:lnSpc>
                <a:spcPct val="150000"/>
              </a:lnSpc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(float)(a/b);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1.000000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(float)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1.650000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2990</Words>
  <Application>Microsoft Office PowerPoint</Application>
  <PresentationFormat>On-screen Show (4:3)</PresentationFormat>
  <Paragraphs>599</Paragraphs>
  <Slides>109</Slides>
  <Notes>87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Office Theme</vt:lpstr>
      <vt:lpstr>Divide and Conquer Strategy</vt:lpstr>
      <vt:lpstr>Counting basket of Coins</vt:lpstr>
      <vt:lpstr>Activity</vt:lpstr>
      <vt:lpstr>Divide And Conquer</vt:lpstr>
      <vt:lpstr>Divide And Conquer</vt:lpstr>
      <vt:lpstr>Divide And Conquer</vt:lpstr>
      <vt:lpstr>Isogram problem</vt:lpstr>
      <vt:lpstr>Technique to solve</vt:lpstr>
      <vt:lpstr>Isogram problem</vt:lpstr>
      <vt:lpstr>PowerPoint Presentation</vt:lpstr>
      <vt:lpstr>PowerPoint Presentation</vt:lpstr>
      <vt:lpstr>Tower of Hanoi</vt:lpstr>
      <vt:lpstr>Rules of the Puzzle</vt:lpstr>
      <vt:lpstr>ToH problem</vt:lpstr>
      <vt:lpstr>Initial Configuration</vt:lpstr>
      <vt:lpstr>Final Configuration</vt:lpstr>
      <vt:lpstr>Recursive Algorithm to Solve Tower of Hanoi</vt:lpstr>
      <vt:lpstr>Pseudocode for Tower of Hanoi</vt:lpstr>
      <vt:lpstr>Pseudocode for Tower of Hanoi</vt:lpstr>
      <vt:lpstr>Steps of Executing Pseudocode of ToH when n = 4</vt:lpstr>
      <vt:lpstr>Change of from, to and inter pegs in call of first solve in pseudocode when n = 4, </vt:lpstr>
      <vt:lpstr>Disc movements</vt:lpstr>
      <vt:lpstr>PowerPoint Presentation</vt:lpstr>
      <vt:lpstr>PowerPoint Presentation</vt:lpstr>
      <vt:lpstr>Steps in Learning a Natural Language</vt:lpstr>
      <vt:lpstr>Solve Isogram Problem using Computer</vt:lpstr>
      <vt:lpstr>Solve it using Computer</vt:lpstr>
      <vt:lpstr>Solve it using Computer</vt:lpstr>
      <vt:lpstr>Layout of a C program</vt:lpstr>
      <vt:lpstr>Components of a C program</vt:lpstr>
      <vt:lpstr>Partial C code for Isogram Problem</vt:lpstr>
      <vt:lpstr>Comments in C</vt:lpstr>
      <vt:lpstr>Multiline Comments in C</vt:lpstr>
      <vt:lpstr>Character set of C</vt:lpstr>
      <vt:lpstr>Constants, Variables and Keywords </vt:lpstr>
      <vt:lpstr>Types of C Constants </vt:lpstr>
      <vt:lpstr>Rules for Constructing Integer Constants </vt:lpstr>
      <vt:lpstr>What will be the Output of code?</vt:lpstr>
      <vt:lpstr>Output</vt:lpstr>
      <vt:lpstr>Real Constants </vt:lpstr>
      <vt:lpstr>Rules for Fractional Form Real Constants</vt:lpstr>
      <vt:lpstr>Exponential Form of Real Constants</vt:lpstr>
      <vt:lpstr>Rules for Exponential Form Real Constants</vt:lpstr>
      <vt:lpstr>Rules for Constructing Character Constants </vt:lpstr>
      <vt:lpstr>Types of C Variables </vt:lpstr>
      <vt:lpstr>Rules for Constructing Variable Names</vt:lpstr>
      <vt:lpstr>Data types in C</vt:lpstr>
      <vt:lpstr>Integer Types</vt:lpstr>
      <vt:lpstr>Floating Point Types</vt:lpstr>
      <vt:lpstr> Keywords </vt:lpstr>
      <vt:lpstr>Discuss Valid and Invalid variable names</vt:lpstr>
      <vt:lpstr>I/O in C</vt:lpstr>
      <vt:lpstr>I/O in C</vt:lpstr>
      <vt:lpstr>printf and scanf format codes</vt:lpstr>
      <vt:lpstr>printf and scanf format codes</vt:lpstr>
      <vt:lpstr>Address of a variable</vt:lpstr>
      <vt:lpstr>Arithmetic instructions in C</vt:lpstr>
      <vt:lpstr>Example 1</vt:lpstr>
      <vt:lpstr>Output 1</vt:lpstr>
      <vt:lpstr>Example 2</vt:lpstr>
      <vt:lpstr>Output 2</vt:lpstr>
      <vt:lpstr>Example 3</vt:lpstr>
      <vt:lpstr>Output 3</vt:lpstr>
      <vt:lpstr>Arithmetic Operators in C</vt:lpstr>
      <vt:lpstr>Precedence of Operators in C</vt:lpstr>
      <vt:lpstr>Example 4</vt:lpstr>
      <vt:lpstr>Output 4</vt:lpstr>
      <vt:lpstr>Example 5</vt:lpstr>
      <vt:lpstr>Output 5</vt:lpstr>
      <vt:lpstr>Example 6</vt:lpstr>
      <vt:lpstr>Output 6</vt:lpstr>
      <vt:lpstr>Example 7</vt:lpstr>
      <vt:lpstr>Output 7</vt:lpstr>
      <vt:lpstr>Example 8</vt:lpstr>
      <vt:lpstr>Output 8</vt:lpstr>
      <vt:lpstr>Associativity of Operators in C</vt:lpstr>
      <vt:lpstr>PowerPoint Presentation</vt:lpstr>
      <vt:lpstr>PowerPoint Presentation</vt:lpstr>
      <vt:lpstr>Partial C code for Isogram Problem</vt:lpstr>
      <vt:lpstr>Compile and Run</vt:lpstr>
      <vt:lpstr>Automatic Type Conversion in C</vt:lpstr>
      <vt:lpstr>Rules for Implicit Type Conversion in C</vt:lpstr>
      <vt:lpstr>Rules for Type Conversion in C</vt:lpstr>
      <vt:lpstr>Example 9</vt:lpstr>
      <vt:lpstr>Output 9</vt:lpstr>
      <vt:lpstr>Example 10</vt:lpstr>
      <vt:lpstr>Output 10</vt:lpstr>
      <vt:lpstr>Example 11</vt:lpstr>
      <vt:lpstr>Output 11</vt:lpstr>
      <vt:lpstr>Example 12</vt:lpstr>
      <vt:lpstr>Output 12</vt:lpstr>
      <vt:lpstr>Example 13</vt:lpstr>
      <vt:lpstr>Output 13</vt:lpstr>
      <vt:lpstr>Explicit Type Conversion</vt:lpstr>
      <vt:lpstr>Explicit Type Conversion</vt:lpstr>
      <vt:lpstr>Example 14</vt:lpstr>
      <vt:lpstr>Output 14</vt:lpstr>
      <vt:lpstr>Example 15</vt:lpstr>
      <vt:lpstr>Output 15</vt:lpstr>
      <vt:lpstr>Assignment</vt:lpstr>
      <vt:lpstr>Scope and Lifetime of a Variable in C Language</vt:lpstr>
      <vt:lpstr>Global vs Local Scope</vt:lpstr>
      <vt:lpstr>Global vs Local Scope</vt:lpstr>
      <vt:lpstr>Storage Classes in C</vt:lpstr>
      <vt:lpstr>Storage Classes in C</vt:lpstr>
      <vt:lpstr>Static in C</vt:lpstr>
      <vt:lpstr>Extern in C</vt:lpstr>
      <vt:lpstr>Extern in C</vt:lpstr>
      <vt:lpstr>Declaration and Definition of Variables in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Admin</cp:lastModifiedBy>
  <cp:revision>501</cp:revision>
  <dcterms:created xsi:type="dcterms:W3CDTF">2016-01-01T16:17:34Z</dcterms:created>
  <dcterms:modified xsi:type="dcterms:W3CDTF">2017-07-20T03:42:13Z</dcterms:modified>
</cp:coreProperties>
</file>