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258" r:id="rId5"/>
    <p:sldId id="260" r:id="rId6"/>
    <p:sldId id="261" r:id="rId7"/>
    <p:sldId id="263" r:id="rId8"/>
    <p:sldId id="269" r:id="rId9"/>
    <p:sldId id="266" r:id="rId10"/>
    <p:sldId id="273" r:id="rId11"/>
    <p:sldId id="268" r:id="rId12"/>
    <p:sldId id="267" r:id="rId13"/>
    <p:sldId id="262" r:id="rId14"/>
    <p:sldId id="288" r:id="rId15"/>
    <p:sldId id="289" r:id="rId16"/>
    <p:sldId id="264" r:id="rId17"/>
    <p:sldId id="284" r:id="rId18"/>
    <p:sldId id="271" r:id="rId19"/>
    <p:sldId id="272" r:id="rId20"/>
    <p:sldId id="270" r:id="rId21"/>
    <p:sldId id="276" r:id="rId22"/>
    <p:sldId id="277" r:id="rId23"/>
    <p:sldId id="300" r:id="rId24"/>
    <p:sldId id="278" r:id="rId25"/>
    <p:sldId id="279" r:id="rId26"/>
    <p:sldId id="274" r:id="rId27"/>
    <p:sldId id="275" r:id="rId28"/>
    <p:sldId id="280" r:id="rId29"/>
    <p:sldId id="281" r:id="rId30"/>
    <p:sldId id="285" r:id="rId31"/>
    <p:sldId id="283" r:id="rId32"/>
    <p:sldId id="286" r:id="rId33"/>
    <p:sldId id="282" r:id="rId34"/>
    <p:sldId id="287" r:id="rId35"/>
    <p:sldId id="290" r:id="rId36"/>
    <p:sldId id="292" r:id="rId37"/>
    <p:sldId id="291" r:id="rId38"/>
    <p:sldId id="294" r:id="rId39"/>
    <p:sldId id="295" r:id="rId40"/>
    <p:sldId id="296" r:id="rId41"/>
    <p:sldId id="297" r:id="rId42"/>
    <p:sldId id="293"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3/10/2021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extLst>
      <p:ext uri="{BB962C8B-B14F-4D97-AF65-F5344CB8AC3E}">
        <p14:creationId xmlns:p14="http://schemas.microsoft.com/office/powerpoint/2010/main" val="401961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3/10/2021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3/10/2021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3/10/2021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3/10/2021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Paper-and-pencil_gam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Single and Multidimensional 	Arrays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25470"/>
          </a:xfrm>
        </p:spPr>
        <p:txBody>
          <a:bodyPr>
            <a:normAutofit fontScale="90000"/>
          </a:bodyPr>
          <a:lstStyle/>
          <a:p>
            <a:r>
              <a:rPr lang="en-GB" b="1" dirty="0" smtClean="0"/>
              <a:t>Cannot assign one array to other</a:t>
            </a:r>
            <a:endParaRPr lang="en-GB" dirty="0"/>
          </a:p>
        </p:txBody>
      </p:sp>
      <p:sp>
        <p:nvSpPr>
          <p:cNvPr id="3" name="Content Placeholder 2"/>
          <p:cNvSpPr>
            <a:spLocks noGrp="1"/>
          </p:cNvSpPr>
          <p:nvPr>
            <p:ph idx="1"/>
          </p:nvPr>
        </p:nvSpPr>
        <p:spPr>
          <a:xfrm>
            <a:off x="428596" y="857232"/>
            <a:ext cx="8229600" cy="5643602"/>
          </a:xfrm>
        </p:spPr>
        <p:txBody>
          <a:bodyPr>
            <a:normAutofit fontScale="92500" lnSpcReduction="20000"/>
          </a:bodyPr>
          <a:lstStyle/>
          <a:p>
            <a:pPr>
              <a:buNone/>
            </a:pPr>
            <a:r>
              <a:rPr lang="en-GB" dirty="0" smtClean="0"/>
              <a:t>	</a:t>
            </a:r>
            <a:r>
              <a:rPr lang="en-GB" dirty="0" err="1" smtClean="0"/>
              <a:t>int</a:t>
            </a:r>
            <a:r>
              <a:rPr lang="en-GB" dirty="0" smtClean="0"/>
              <a:t> </a:t>
            </a:r>
            <a:r>
              <a:rPr lang="en-GB" dirty="0" err="1" smtClean="0"/>
              <a:t>ia</a:t>
            </a:r>
            <a:r>
              <a:rPr lang="en-GB" dirty="0" smtClean="0"/>
              <a:t>[] = {0, 1, 2}; // ok: array of </a:t>
            </a:r>
            <a:r>
              <a:rPr lang="en-GB" dirty="0" err="1" smtClean="0"/>
              <a:t>ints</a:t>
            </a:r>
            <a:r>
              <a:rPr lang="en-GB" dirty="0" smtClean="0"/>
              <a:t> </a:t>
            </a:r>
          </a:p>
          <a:p>
            <a:pPr>
              <a:buNone/>
            </a:pPr>
            <a:r>
              <a:rPr lang="en-GB" dirty="0" smtClean="0"/>
              <a:t>	</a:t>
            </a:r>
            <a:r>
              <a:rPr lang="en-GB" dirty="0" err="1" smtClean="0"/>
              <a:t>int</a:t>
            </a:r>
            <a:r>
              <a:rPr lang="en-GB" dirty="0" smtClean="0"/>
              <a:t> ia2[] = </a:t>
            </a:r>
            <a:r>
              <a:rPr lang="en-GB" smtClean="0"/>
              <a:t>ia; </a:t>
            </a:r>
            <a:r>
              <a:rPr lang="en-GB" dirty="0" smtClean="0"/>
              <a:t>// error: cannot initialize one array with another </a:t>
            </a:r>
          </a:p>
          <a:p>
            <a:pPr>
              <a:buNone/>
            </a:pPr>
            <a:r>
              <a:rPr lang="en-GB" dirty="0" smtClean="0"/>
              <a:t>	</a:t>
            </a:r>
            <a:r>
              <a:rPr lang="en-GB" dirty="0" err="1" smtClean="0"/>
              <a:t>int</a:t>
            </a:r>
            <a:r>
              <a:rPr lang="en-GB" dirty="0" smtClean="0"/>
              <a:t> main() </a:t>
            </a:r>
          </a:p>
          <a:p>
            <a:pPr>
              <a:buNone/>
            </a:pPr>
            <a:r>
              <a:rPr lang="en-GB" dirty="0" smtClean="0"/>
              <a:t>	{ </a:t>
            </a:r>
          </a:p>
          <a:p>
            <a:pPr>
              <a:buNone/>
            </a:pPr>
            <a:r>
              <a:rPr lang="en-GB" dirty="0" smtClean="0"/>
              <a:t>	const unsigned </a:t>
            </a:r>
            <a:r>
              <a:rPr lang="en-GB" dirty="0" err="1" smtClean="0"/>
              <a:t>array_size</a:t>
            </a:r>
            <a:r>
              <a:rPr lang="en-GB" dirty="0" smtClean="0"/>
              <a:t> = 3; </a:t>
            </a:r>
          </a:p>
          <a:p>
            <a:pPr>
              <a:buNone/>
            </a:pPr>
            <a:r>
              <a:rPr lang="en-GB" dirty="0" smtClean="0"/>
              <a:t>	</a:t>
            </a:r>
            <a:r>
              <a:rPr lang="en-GB" dirty="0" err="1" smtClean="0"/>
              <a:t>int</a:t>
            </a:r>
            <a:r>
              <a:rPr lang="en-GB" dirty="0" smtClean="0"/>
              <a:t> ia3[</a:t>
            </a:r>
            <a:r>
              <a:rPr lang="en-GB" dirty="0" err="1" smtClean="0"/>
              <a:t>array_size</a:t>
            </a:r>
            <a:r>
              <a:rPr lang="en-GB" dirty="0" smtClean="0"/>
              <a:t>]; </a:t>
            </a:r>
          </a:p>
          <a:p>
            <a:pPr>
              <a:buNone/>
            </a:pPr>
            <a:r>
              <a:rPr lang="en-GB" dirty="0" smtClean="0"/>
              <a:t>	// ok: but elements are uninitialized! </a:t>
            </a:r>
          </a:p>
          <a:p>
            <a:pPr>
              <a:buNone/>
            </a:pPr>
            <a:r>
              <a:rPr lang="en-GB" dirty="0" smtClean="0"/>
              <a:t>	ia3 = </a:t>
            </a:r>
            <a:r>
              <a:rPr lang="en-GB" dirty="0" err="1" smtClean="0"/>
              <a:t>ia</a:t>
            </a:r>
            <a:r>
              <a:rPr lang="en-GB" dirty="0" smtClean="0"/>
              <a:t>; // error: cannot assign one array to another </a:t>
            </a:r>
          </a:p>
          <a:p>
            <a:pPr>
              <a:buNone/>
            </a:pPr>
            <a:r>
              <a:rPr lang="en-GB" dirty="0" smtClean="0"/>
              <a:t>	return 0; </a:t>
            </a:r>
          </a:p>
          <a:p>
            <a:pPr>
              <a:buNone/>
            </a:pPr>
            <a:r>
              <a:rPr lang="en-GB" dirty="0" smtClean="0"/>
              <a:t>	}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28112"/>
            <a:ext cx="8643966" cy="6776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1142984"/>
            <a:ext cx="6500858" cy="37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Compare List and Arrays</a:t>
            </a:r>
            <a:endParaRPr lang="en-GB" dirty="0"/>
          </a:p>
        </p:txBody>
      </p:sp>
      <p:graphicFrame>
        <p:nvGraphicFramePr>
          <p:cNvPr id="4" name="Content Placeholder 3"/>
          <p:cNvGraphicFramePr>
            <a:graphicFrameLocks noGrp="1"/>
          </p:cNvGraphicFramePr>
          <p:nvPr>
            <p:ph idx="1"/>
          </p:nvPr>
        </p:nvGraphicFramePr>
        <p:xfrm>
          <a:off x="285720" y="1000108"/>
          <a:ext cx="8643966" cy="5333046"/>
        </p:xfrm>
        <a:graphic>
          <a:graphicData uri="http://schemas.openxmlformats.org/drawingml/2006/table">
            <a:tbl>
              <a:tblPr firstRow="1" bandRow="1">
                <a:tableStyleId>{5C22544A-7EE6-4342-B048-85BDC9FD1C3A}</a:tableStyleId>
              </a:tblPr>
              <a:tblGrid>
                <a:gridCol w="4786346"/>
                <a:gridCol w="3857620"/>
              </a:tblGrid>
              <a:tr h="700086">
                <a:tc>
                  <a:txBody>
                    <a:bodyPr/>
                    <a:lstStyle/>
                    <a:p>
                      <a:r>
                        <a:rPr lang="en-GB" sz="2800" dirty="0" smtClean="0"/>
                        <a:t>List</a:t>
                      </a:r>
                      <a:endParaRPr lang="en-GB" sz="2800" dirty="0"/>
                    </a:p>
                  </a:txBody>
                  <a:tcPr/>
                </a:tc>
                <a:tc>
                  <a:txBody>
                    <a:bodyPr/>
                    <a:lstStyle/>
                    <a:p>
                      <a:r>
                        <a:rPr lang="en-GB" sz="2800" dirty="0" smtClean="0"/>
                        <a:t>Arrays</a:t>
                      </a:r>
                      <a:endParaRPr lang="en-GB" sz="2800" dirty="0"/>
                    </a:p>
                  </a:txBody>
                  <a:tcPr/>
                </a:tc>
              </a:tr>
              <a:tr h="700086">
                <a:tc>
                  <a:txBody>
                    <a:bodyPr/>
                    <a:lstStyle/>
                    <a:p>
                      <a:r>
                        <a:rPr lang="en-GB" sz="2800" dirty="0" smtClean="0"/>
                        <a:t>Can have mixed type of elements</a:t>
                      </a:r>
                      <a:endParaRPr lang="en-GB" sz="2800" dirty="0"/>
                    </a:p>
                  </a:txBody>
                  <a:tcPr/>
                </a:tc>
                <a:tc>
                  <a:txBody>
                    <a:bodyPr/>
                    <a:lstStyle/>
                    <a:p>
                      <a:r>
                        <a:rPr lang="en-GB" sz="2800" dirty="0" smtClean="0"/>
                        <a:t>Can have only one type of element</a:t>
                      </a:r>
                      <a:endParaRPr lang="en-GB" sz="2800" dirty="0"/>
                    </a:p>
                  </a:txBody>
                  <a:tcPr/>
                </a:tc>
              </a:tr>
              <a:tr h="700086">
                <a:tc>
                  <a:txBody>
                    <a:bodyPr/>
                    <a:lstStyle/>
                    <a:p>
                      <a:r>
                        <a:rPr lang="en-GB" sz="2800" dirty="0" smtClean="0"/>
                        <a:t>Size is not given in the beginning L = []</a:t>
                      </a:r>
                      <a:endParaRPr lang="en-GB" sz="2800" dirty="0"/>
                    </a:p>
                  </a:txBody>
                  <a:tcPr/>
                </a:tc>
                <a:tc>
                  <a:txBody>
                    <a:bodyPr/>
                    <a:lstStyle/>
                    <a:p>
                      <a:r>
                        <a:rPr lang="en-GB" sz="2800" dirty="0" smtClean="0"/>
                        <a:t>Size has to be specified during</a:t>
                      </a:r>
                      <a:r>
                        <a:rPr lang="en-GB" sz="2800" baseline="0" dirty="0" smtClean="0"/>
                        <a:t> declaration</a:t>
                      </a:r>
                    </a:p>
                    <a:p>
                      <a:r>
                        <a:rPr lang="en-GB" sz="2800" baseline="0" dirty="0" err="1" smtClean="0"/>
                        <a:t>int</a:t>
                      </a:r>
                      <a:r>
                        <a:rPr lang="en-GB" sz="2800" baseline="0" dirty="0" smtClean="0"/>
                        <a:t> a[10];</a:t>
                      </a:r>
                      <a:endParaRPr lang="en-GB" sz="2800" dirty="0"/>
                    </a:p>
                  </a:txBody>
                  <a:tcPr/>
                </a:tc>
              </a:tr>
              <a:tr h="700086">
                <a:tc>
                  <a:txBody>
                    <a:bodyPr/>
                    <a:lstStyle/>
                    <a:p>
                      <a:r>
                        <a:rPr lang="en-GB" sz="2800" dirty="0" smtClean="0"/>
                        <a:t>Elements</a:t>
                      </a:r>
                      <a:r>
                        <a:rPr lang="en-GB" sz="2800" baseline="0" dirty="0" smtClean="0"/>
                        <a:t> are accessed by subscript operator L[0], L[1]...</a:t>
                      </a:r>
                      <a:endParaRPr lang="en-GB" sz="2800" dirty="0"/>
                    </a:p>
                  </a:txBody>
                  <a:tcPr/>
                </a:tc>
                <a:tc>
                  <a:txBody>
                    <a:bodyPr/>
                    <a:lstStyle/>
                    <a:p>
                      <a:r>
                        <a:rPr lang="en-GB" sz="2800" dirty="0" smtClean="0"/>
                        <a:t>Same way</a:t>
                      </a:r>
                    </a:p>
                    <a:p>
                      <a:r>
                        <a:rPr lang="en-GB" sz="2800" dirty="0" smtClean="0"/>
                        <a:t>a[0], a[1], a[2],...</a:t>
                      </a:r>
                      <a:endParaRPr lang="en-GB" sz="2800" dirty="0"/>
                    </a:p>
                  </a:txBody>
                  <a:tcPr/>
                </a:tc>
              </a:tr>
              <a:tr h="700086">
                <a:tc>
                  <a:txBody>
                    <a:bodyPr/>
                    <a:lstStyle/>
                    <a:p>
                      <a:r>
                        <a:rPr lang="en-GB" sz="2800" dirty="0" smtClean="0"/>
                        <a:t>Size is dynamic,</a:t>
                      </a:r>
                      <a:r>
                        <a:rPr lang="en-GB" sz="2800" baseline="0" dirty="0" smtClean="0"/>
                        <a:t> increases when elements are added and decreases when removed</a:t>
                      </a:r>
                      <a:endParaRPr lang="en-GB" sz="2800" dirty="0"/>
                    </a:p>
                  </a:txBody>
                  <a:tcPr/>
                </a:tc>
                <a:tc>
                  <a:txBody>
                    <a:bodyPr/>
                    <a:lstStyle/>
                    <a:p>
                      <a:r>
                        <a:rPr lang="en-GB" sz="2800" dirty="0" smtClean="0"/>
                        <a:t>Size</a:t>
                      </a:r>
                      <a:r>
                        <a:rPr lang="en-GB" sz="2800" baseline="0" dirty="0" smtClean="0"/>
                        <a:t> is static and memory</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214414" y="1142983"/>
            <a:ext cx="6215106" cy="3231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214282" y="785794"/>
            <a:ext cx="765344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Huffman Coding Problem</a:t>
            </a:r>
            <a:endParaRPr lang="en-GB" dirty="0"/>
          </a:p>
        </p:txBody>
      </p:sp>
      <p:sp>
        <p:nvSpPr>
          <p:cNvPr id="3" name="Content Placeholder 2"/>
          <p:cNvSpPr>
            <a:spLocks noGrp="1"/>
          </p:cNvSpPr>
          <p:nvPr>
            <p:ph idx="1"/>
          </p:nvPr>
        </p:nvSpPr>
        <p:spPr>
          <a:xfrm>
            <a:off x="428596" y="1071546"/>
            <a:ext cx="8229600" cy="5000660"/>
          </a:xfrm>
        </p:spPr>
        <p:txBody>
          <a:bodyPr>
            <a:normAutofit fontScale="92500"/>
          </a:bodyPr>
          <a:lstStyle/>
          <a:p>
            <a:pPr algn="just">
              <a:lnSpc>
                <a:spcPct val="150000"/>
              </a:lnSpc>
              <a:buNone/>
            </a:pPr>
            <a:r>
              <a:rPr lang="en-GB" b="1" dirty="0" smtClean="0"/>
              <a:t>	Huffman code</a:t>
            </a:r>
            <a:r>
              <a:rPr lang="en-GB" dirty="0" smtClean="0"/>
              <a:t> is a particular type of optimal prefix code for characters. It is commonly used for lossless data compression. It is a variable-length code derived from frequency of occurrence. Given a string develop an algorithm and write a C program to determine frequency of occurrence of each character in the string.</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Huffman Coding problem</a:t>
            </a:r>
            <a:endParaRPr lang="en-GB" b="1" dirty="0"/>
          </a:p>
        </p:txBody>
      </p:sp>
      <p:graphicFrame>
        <p:nvGraphicFramePr>
          <p:cNvPr id="7" name="Table 6"/>
          <p:cNvGraphicFramePr>
            <a:graphicFrameLocks noGrp="1"/>
          </p:cNvGraphicFramePr>
          <p:nvPr/>
        </p:nvGraphicFramePr>
        <p:xfrm>
          <a:off x="214282" y="1500174"/>
          <a:ext cx="8715435" cy="3629675"/>
        </p:xfrm>
        <a:graphic>
          <a:graphicData uri="http://schemas.openxmlformats.org/drawingml/2006/table">
            <a:tbl>
              <a:tblPr firstRow="1" bandRow="1">
                <a:tableStyleId>{5C22544A-7EE6-4342-B048-85BDC9FD1C3A}</a:tableStyleId>
              </a:tblPr>
              <a:tblGrid>
                <a:gridCol w="2000264"/>
                <a:gridCol w="2500330"/>
                <a:gridCol w="421484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A string S</a:t>
                      </a:r>
                      <a:endParaRPr lang="en-GB" sz="3200" dirty="0"/>
                    </a:p>
                  </a:txBody>
                  <a:tcPr/>
                </a:tc>
                <a:tc>
                  <a:txBody>
                    <a:bodyPr/>
                    <a:lstStyle/>
                    <a:p>
                      <a:r>
                        <a:rPr lang="en-GB" sz="3200" dirty="0" smtClean="0"/>
                        <a:t>Frequency</a:t>
                      </a:r>
                      <a:r>
                        <a:rPr lang="en-GB" sz="3200" baseline="0" dirty="0" smtClean="0"/>
                        <a:t> count of each letter in S</a:t>
                      </a:r>
                      <a:endParaRPr lang="en-GB" sz="3200" dirty="0"/>
                    </a:p>
                  </a:txBody>
                  <a:tcPr/>
                </a:tc>
                <a:tc>
                  <a:txBody>
                    <a:bodyPr/>
                    <a:lstStyle/>
                    <a:p>
                      <a:r>
                        <a:rPr lang="en-GB" sz="3100" dirty="0" smtClean="0"/>
                        <a:t>Convert all letters to uniform case and</a:t>
                      </a:r>
                      <a:r>
                        <a:rPr lang="en-GB" sz="3100" baseline="0" dirty="0" smtClean="0"/>
                        <a:t> check if it is a particular letter and increment corresponding count</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Algorithm</a:t>
            </a:r>
            <a:endParaRPr lang="en-GB" dirty="0"/>
          </a:p>
        </p:txBody>
      </p:sp>
      <p:sp>
        <p:nvSpPr>
          <p:cNvPr id="3" name="Content Placeholder 2"/>
          <p:cNvSpPr>
            <a:spLocks noGrp="1"/>
          </p:cNvSpPr>
          <p:nvPr>
            <p:ph idx="1"/>
          </p:nvPr>
        </p:nvSpPr>
        <p:spPr>
          <a:xfrm>
            <a:off x="428596" y="1071546"/>
            <a:ext cx="8229600" cy="5500726"/>
          </a:xfrm>
        </p:spPr>
        <p:txBody>
          <a:bodyPr>
            <a:normAutofit lnSpcReduction="10000"/>
          </a:bodyPr>
          <a:lstStyle/>
          <a:p>
            <a:pPr marL="514350" indent="-514350" algn="just">
              <a:lnSpc>
                <a:spcPct val="150000"/>
              </a:lnSpc>
              <a:buAutoNum type="arabicPeriod"/>
            </a:pPr>
            <a:r>
              <a:rPr lang="en-GB" dirty="0" smtClean="0"/>
              <a:t>Read a string</a:t>
            </a:r>
          </a:p>
          <a:p>
            <a:pPr marL="514350" indent="-514350" algn="just">
              <a:lnSpc>
                <a:spcPct val="150000"/>
              </a:lnSpc>
              <a:buAutoNum type="arabicPeriod"/>
            </a:pPr>
            <a:r>
              <a:rPr lang="en-GB" dirty="0" smtClean="0"/>
              <a:t>Make all letters in the string to be in lowercase</a:t>
            </a:r>
          </a:p>
          <a:p>
            <a:pPr marL="514350" indent="-514350" algn="just">
              <a:lnSpc>
                <a:spcPct val="150000"/>
              </a:lnSpc>
              <a:buAutoNum type="arabicPeriod"/>
            </a:pPr>
            <a:r>
              <a:rPr lang="en-GB" dirty="0" smtClean="0"/>
              <a:t>Process character by character</a:t>
            </a:r>
          </a:p>
          <a:p>
            <a:pPr marL="514350" indent="-514350" algn="just">
              <a:lnSpc>
                <a:spcPct val="150000"/>
              </a:lnSpc>
              <a:buAutoNum type="arabicPeriod"/>
            </a:pPr>
            <a:r>
              <a:rPr lang="en-GB" dirty="0" smtClean="0"/>
              <a:t>If the character is an alphabet then increment count of it</a:t>
            </a:r>
          </a:p>
          <a:p>
            <a:pPr marL="514350" indent="-514350" algn="just">
              <a:lnSpc>
                <a:spcPct val="150000"/>
              </a:lnSpc>
              <a:buAutoNum type="arabicPeriod"/>
            </a:pPr>
            <a:r>
              <a:rPr lang="en-GB" dirty="0" smtClean="0"/>
              <a:t>Print count of all alphabets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Strings in C</a:t>
            </a:r>
            <a:endParaRPr lang="en-GB" dirty="0"/>
          </a:p>
        </p:txBody>
      </p:sp>
      <p:sp>
        <p:nvSpPr>
          <p:cNvPr id="3" name="Content Placeholder 2"/>
          <p:cNvSpPr>
            <a:spLocks noGrp="1"/>
          </p:cNvSpPr>
          <p:nvPr>
            <p:ph idx="1"/>
          </p:nvPr>
        </p:nvSpPr>
        <p:spPr>
          <a:xfrm>
            <a:off x="428596" y="1071546"/>
            <a:ext cx="8229600" cy="2071702"/>
          </a:xfrm>
        </p:spPr>
        <p:txBody>
          <a:bodyPr>
            <a:normAutofit fontScale="70000" lnSpcReduction="20000"/>
          </a:bodyPr>
          <a:lstStyle/>
          <a:p>
            <a:pPr marL="514350" indent="-514350" algn="just">
              <a:lnSpc>
                <a:spcPct val="150000"/>
              </a:lnSpc>
            </a:pPr>
            <a:r>
              <a:rPr lang="en-GB" dirty="0" smtClean="0"/>
              <a:t>No data type string</a:t>
            </a:r>
          </a:p>
          <a:p>
            <a:pPr marL="514350" indent="-514350" algn="just">
              <a:lnSpc>
                <a:spcPct val="150000"/>
              </a:lnSpc>
            </a:pPr>
            <a:r>
              <a:rPr lang="en-GB" dirty="0" smtClean="0"/>
              <a:t>Represented as array of </a:t>
            </a:r>
            <a:r>
              <a:rPr lang="en-GB" dirty="0" smtClean="0"/>
              <a:t>characters</a:t>
            </a:r>
          </a:p>
          <a:p>
            <a:pPr marL="514350" indent="-514350" algn="just">
              <a:lnSpc>
                <a:spcPct val="150000"/>
              </a:lnSpc>
            </a:pPr>
            <a:endParaRPr lang="en-GB" dirty="0"/>
          </a:p>
          <a:p>
            <a:pPr marL="514350" indent="-514350" algn="just">
              <a:lnSpc>
                <a:spcPct val="150000"/>
              </a:lnSpc>
            </a:pPr>
            <a:r>
              <a:rPr lang="en-GB" dirty="0" err="1" smtClean="0"/>
              <a:t>strncpy</a:t>
            </a:r>
            <a:r>
              <a:rPr lang="en-GB" dirty="0" smtClean="0"/>
              <a:t>    </a:t>
            </a:r>
            <a:r>
              <a:rPr lang="en-GB" dirty="0" err="1" smtClean="0"/>
              <a:t>strcpy</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Accident Problem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algn="just">
              <a:buNone/>
            </a:pPr>
            <a:r>
              <a:rPr lang="en-GB" dirty="0" smtClean="0"/>
              <a:t>	Each year the Department of Traffic Accidents receives accident count reports from a number of cities and towns across the country. Given details of ‘n’ days, develop an algorithm and write a program to determine the average number of accidents and for each day, print the difference between the number of accidents on that day and average. For example, if the number </a:t>
            </a:r>
            <a:r>
              <a:rPr lang="en-GB" smtClean="0"/>
              <a:t>of days </a:t>
            </a:r>
            <a:r>
              <a:rPr lang="en-GB" dirty="0" smtClean="0"/>
              <a:t>is 5 and the values are 10, 12, 15, 13, 5 then average is 11 and the difference of values are 1, 1, 4, 2, 6</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Character Arrays Are Special</a:t>
            </a:r>
            <a:endParaRPr lang="en-GB" dirty="0"/>
          </a:p>
        </p:txBody>
      </p:sp>
      <p:sp>
        <p:nvSpPr>
          <p:cNvPr id="3" name="Content Placeholder 2"/>
          <p:cNvSpPr>
            <a:spLocks noGrp="1"/>
          </p:cNvSpPr>
          <p:nvPr>
            <p:ph idx="1"/>
          </p:nvPr>
        </p:nvSpPr>
        <p:spPr>
          <a:xfrm>
            <a:off x="428596" y="1071546"/>
            <a:ext cx="8229600" cy="4572032"/>
          </a:xfrm>
        </p:spPr>
        <p:txBody>
          <a:bodyPr>
            <a:normAutofit lnSpcReduction="10000"/>
          </a:bodyPr>
          <a:lstStyle/>
          <a:p>
            <a:pPr>
              <a:lnSpc>
                <a:spcPct val="150000"/>
              </a:lnSpc>
            </a:pPr>
            <a:r>
              <a:rPr lang="en-GB" dirty="0" smtClean="0"/>
              <a:t>Can be initialized with either a list of comma-separated character literals enclosed in braces or a string literal</a:t>
            </a:r>
          </a:p>
          <a:p>
            <a:pPr>
              <a:lnSpc>
                <a:spcPct val="150000"/>
              </a:lnSpc>
            </a:pPr>
            <a:r>
              <a:rPr lang="en-GB" dirty="0" smtClean="0"/>
              <a:t>Two forms are not equivalent</a:t>
            </a:r>
          </a:p>
          <a:p>
            <a:pPr>
              <a:lnSpc>
                <a:spcPct val="150000"/>
              </a:lnSpc>
            </a:pPr>
            <a:r>
              <a:rPr lang="en-GB" dirty="0" smtClean="0"/>
              <a:t>String literal contains an additional terminating null character</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Strcpy</a:t>
            </a:r>
            <a:endParaRPr lang="en-GB" dirty="0"/>
          </a:p>
        </p:txBody>
      </p:sp>
      <p:sp>
        <p:nvSpPr>
          <p:cNvPr id="3" name="Content Placeholder 2"/>
          <p:cNvSpPr>
            <a:spLocks noGrp="1"/>
          </p:cNvSpPr>
          <p:nvPr>
            <p:ph idx="1"/>
          </p:nvPr>
        </p:nvSpPr>
        <p:spPr>
          <a:xfrm>
            <a:off x="457200" y="1600201"/>
            <a:ext cx="8229600" cy="2328866"/>
          </a:xfrm>
        </p:spPr>
        <p:txBody>
          <a:bodyPr/>
          <a:lstStyle/>
          <a:p>
            <a:r>
              <a:rPr lang="en-GB" dirty="0" smtClean="0"/>
              <a:t>used to copy a string and can be as </a:t>
            </a:r>
            <a:r>
              <a:rPr lang="en-GB" dirty="0" err="1" smtClean="0"/>
              <a:t>strcpy</a:t>
            </a:r>
            <a:r>
              <a:rPr lang="en-GB" dirty="0" smtClean="0"/>
              <a:t>(destination, source)</a:t>
            </a:r>
          </a:p>
          <a:p>
            <a:r>
              <a:rPr lang="en-GB" dirty="0" smtClean="0"/>
              <a:t>Will not perform any boundary checking, and thus there is a risk of overrunning the strings</a:t>
            </a:r>
            <a:endParaRPr lang="en-GB" dirty="0"/>
          </a:p>
        </p:txBody>
      </p:sp>
      <p:pic>
        <p:nvPicPr>
          <p:cNvPr id="7170" name="Picture 2"/>
          <p:cNvPicPr>
            <a:picLocks noChangeAspect="1" noChangeArrowheads="1"/>
          </p:cNvPicPr>
          <p:nvPr/>
        </p:nvPicPr>
        <p:blipFill>
          <a:blip r:embed="rId2"/>
          <a:srcRect/>
          <a:stretch>
            <a:fillRect/>
          </a:stretch>
        </p:blipFill>
        <p:spPr bwMode="auto">
          <a:xfrm>
            <a:off x="285720" y="4071942"/>
            <a:ext cx="8004303"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dirty="0" err="1" smtClean="0"/>
              <a:t>Strcmp</a:t>
            </a:r>
            <a:endParaRPr lang="en-GB" dirty="0"/>
          </a:p>
        </p:txBody>
      </p:sp>
      <p:sp>
        <p:nvSpPr>
          <p:cNvPr id="3" name="Content Placeholder 2"/>
          <p:cNvSpPr>
            <a:spLocks noGrp="1"/>
          </p:cNvSpPr>
          <p:nvPr>
            <p:ph idx="1"/>
          </p:nvPr>
        </p:nvSpPr>
        <p:spPr>
          <a:xfrm>
            <a:off x="428596" y="928670"/>
            <a:ext cx="8229600" cy="4429156"/>
          </a:xfrm>
        </p:spPr>
        <p:txBody>
          <a:bodyPr/>
          <a:lstStyle/>
          <a:p>
            <a:r>
              <a:rPr lang="en-GB" dirty="0" smtClean="0"/>
              <a:t>used to compare two strings and can be used as </a:t>
            </a:r>
            <a:r>
              <a:rPr lang="en-GB" dirty="0" err="1" smtClean="0"/>
              <a:t>strcmp</a:t>
            </a:r>
            <a:r>
              <a:rPr lang="en-GB" dirty="0" smtClean="0"/>
              <a:t>(str1, str2)</a:t>
            </a:r>
          </a:p>
          <a:p>
            <a:r>
              <a:rPr lang="en-GB" dirty="0" smtClean="0"/>
              <a:t>If the first string is greater than the second string a number greater than null is returned.</a:t>
            </a:r>
          </a:p>
          <a:p>
            <a:r>
              <a:rPr lang="en-GB" dirty="0" smtClean="0"/>
              <a:t>If the first string is less than the second string a number less than null is returned.</a:t>
            </a:r>
          </a:p>
          <a:p>
            <a:r>
              <a:rPr lang="en-GB" dirty="0" smtClean="0"/>
              <a:t>If the first and the second string are equal a null is returned.</a:t>
            </a:r>
          </a:p>
          <a:p>
            <a:endParaRPr lang="en-GB" dirty="0"/>
          </a:p>
        </p:txBody>
      </p:sp>
      <p:pic>
        <p:nvPicPr>
          <p:cNvPr id="8194" name="Picture 2"/>
          <p:cNvPicPr>
            <a:picLocks noChangeAspect="1" noChangeArrowheads="1"/>
          </p:cNvPicPr>
          <p:nvPr/>
        </p:nvPicPr>
        <p:blipFill>
          <a:blip r:embed="rId2"/>
          <a:srcRect/>
          <a:stretch>
            <a:fillRect/>
          </a:stretch>
        </p:blipFill>
        <p:spPr bwMode="auto">
          <a:xfrm>
            <a:off x="1071538" y="5143512"/>
            <a:ext cx="6357982" cy="1455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9001000"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462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strcat</a:t>
            </a:r>
            <a:endParaRPr lang="en-GB" b="1" dirty="0"/>
          </a:p>
        </p:txBody>
      </p:sp>
      <p:sp>
        <p:nvSpPr>
          <p:cNvPr id="3" name="Content Placeholder 2"/>
          <p:cNvSpPr>
            <a:spLocks noGrp="1"/>
          </p:cNvSpPr>
          <p:nvPr>
            <p:ph idx="1"/>
          </p:nvPr>
        </p:nvSpPr>
        <p:spPr>
          <a:xfrm>
            <a:off x="457200" y="1285861"/>
            <a:ext cx="8229600" cy="3214710"/>
          </a:xfrm>
        </p:spPr>
        <p:txBody>
          <a:bodyPr/>
          <a:lstStyle/>
          <a:p>
            <a:r>
              <a:rPr lang="en-GB" dirty="0" smtClean="0"/>
              <a:t>concatenates a string onto the end of the other string and the resultant string is returned</a:t>
            </a:r>
          </a:p>
          <a:p>
            <a:r>
              <a:rPr lang="en-GB" dirty="0" err="1" smtClean="0"/>
              <a:t>strcat</a:t>
            </a:r>
            <a:r>
              <a:rPr lang="en-GB" dirty="0" smtClean="0"/>
              <a:t>() will not perform any boundary checking, and thus there is a risk of overrunning the strings.</a:t>
            </a:r>
            <a:endParaRPr lang="en-GB" dirty="0"/>
          </a:p>
        </p:txBody>
      </p:sp>
      <p:pic>
        <p:nvPicPr>
          <p:cNvPr id="9219" name="Picture 3"/>
          <p:cNvPicPr>
            <a:picLocks noChangeAspect="1" noChangeArrowheads="1"/>
          </p:cNvPicPr>
          <p:nvPr/>
        </p:nvPicPr>
        <p:blipFill>
          <a:blip r:embed="rId2"/>
          <a:srcRect/>
          <a:stretch>
            <a:fillRect/>
          </a:stretch>
        </p:blipFill>
        <p:spPr bwMode="auto">
          <a:xfrm>
            <a:off x="928662" y="4572008"/>
            <a:ext cx="6593575"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strlen</a:t>
            </a:r>
            <a:endParaRPr lang="en-GB" b="1" dirty="0"/>
          </a:p>
        </p:txBody>
      </p:sp>
      <p:sp>
        <p:nvSpPr>
          <p:cNvPr id="3" name="Content Placeholder 2"/>
          <p:cNvSpPr>
            <a:spLocks noGrp="1"/>
          </p:cNvSpPr>
          <p:nvPr>
            <p:ph idx="1"/>
          </p:nvPr>
        </p:nvSpPr>
        <p:spPr>
          <a:xfrm>
            <a:off x="457200" y="1285860"/>
            <a:ext cx="8229600" cy="4840303"/>
          </a:xfrm>
        </p:spPr>
        <p:txBody>
          <a:bodyPr/>
          <a:lstStyle/>
          <a:p>
            <a:r>
              <a:rPr lang="en-GB" dirty="0" smtClean="0"/>
              <a:t>returns the length of a string</a:t>
            </a:r>
          </a:p>
          <a:p>
            <a:r>
              <a:rPr lang="en-GB" dirty="0" smtClean="0"/>
              <a:t>All characters before the null termination</a:t>
            </a:r>
            <a:endParaRPr lang="en-GB" dirty="0"/>
          </a:p>
        </p:txBody>
      </p:sp>
      <p:pic>
        <p:nvPicPr>
          <p:cNvPr id="10242" name="Picture 2"/>
          <p:cNvPicPr>
            <a:picLocks noChangeAspect="1" noChangeArrowheads="1"/>
          </p:cNvPicPr>
          <p:nvPr/>
        </p:nvPicPr>
        <p:blipFill>
          <a:blip r:embed="rId2"/>
          <a:srcRect/>
          <a:stretch>
            <a:fillRect/>
          </a:stretch>
        </p:blipFill>
        <p:spPr bwMode="auto">
          <a:xfrm>
            <a:off x="287677" y="2928934"/>
            <a:ext cx="8284851" cy="1214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85720" y="142852"/>
            <a:ext cx="8429684" cy="653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28662" y="71414"/>
            <a:ext cx="5134624" cy="6572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Tic </a:t>
            </a:r>
            <a:r>
              <a:rPr lang="en-GB" b="1" dirty="0" err="1" smtClean="0"/>
              <a:t>Tac</a:t>
            </a:r>
            <a:r>
              <a:rPr lang="en-GB" b="1" dirty="0" smtClean="0"/>
              <a:t> Toe Problem</a:t>
            </a:r>
            <a:endParaRPr lang="en-GB" dirty="0"/>
          </a:p>
        </p:txBody>
      </p:sp>
      <p:sp>
        <p:nvSpPr>
          <p:cNvPr id="3" name="Content Placeholder 2"/>
          <p:cNvSpPr>
            <a:spLocks noGrp="1"/>
          </p:cNvSpPr>
          <p:nvPr>
            <p:ph idx="1"/>
          </p:nvPr>
        </p:nvSpPr>
        <p:spPr>
          <a:xfrm>
            <a:off x="428596" y="1071546"/>
            <a:ext cx="8229600" cy="3429024"/>
          </a:xfrm>
        </p:spPr>
        <p:txBody>
          <a:bodyPr>
            <a:normAutofit fontScale="92500" lnSpcReduction="10000"/>
          </a:bodyPr>
          <a:lstStyle/>
          <a:p>
            <a:pPr algn="just">
              <a:lnSpc>
                <a:spcPct val="150000"/>
              </a:lnSpc>
              <a:buNone/>
            </a:pPr>
            <a:r>
              <a:rPr lang="en-GB" b="1" dirty="0" smtClean="0"/>
              <a:t>	Tic-tac-toe </a:t>
            </a:r>
            <a:r>
              <a:rPr lang="en-GB" dirty="0" smtClean="0"/>
              <a:t>is a </a:t>
            </a:r>
            <a:r>
              <a:rPr lang="en-GB" dirty="0" smtClean="0">
                <a:hlinkClick r:id="rId2" tooltip="Paper-and-pencil game"/>
              </a:rPr>
              <a:t>paper-and-pencil game</a:t>
            </a:r>
            <a:r>
              <a:rPr lang="en-GB" dirty="0" smtClean="0"/>
              <a:t> for two players, </a:t>
            </a:r>
            <a:r>
              <a:rPr lang="en-GB" i="1" dirty="0" smtClean="0"/>
              <a:t>X</a:t>
            </a:r>
            <a:r>
              <a:rPr lang="en-GB" dirty="0" smtClean="0"/>
              <a:t> and </a:t>
            </a:r>
            <a:r>
              <a:rPr lang="en-GB" i="1" dirty="0" smtClean="0"/>
              <a:t>O</a:t>
            </a:r>
            <a:r>
              <a:rPr lang="en-GB" dirty="0" smtClean="0"/>
              <a:t>, who take turns marking the spaces in a 3×3 grid. Player who succeeds in placing three of their marks in a horizontal, vertical, or diagonal row wins the game.</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2" name="Picture 8" descr="Image result for tic tac toe"/>
          <p:cNvPicPr>
            <a:picLocks noChangeAspect="1" noChangeArrowheads="1"/>
          </p:cNvPicPr>
          <p:nvPr/>
        </p:nvPicPr>
        <p:blipFill>
          <a:blip r:embed="rId3"/>
          <a:srcRect/>
          <a:stretch>
            <a:fillRect/>
          </a:stretch>
        </p:blipFill>
        <p:spPr bwMode="auto">
          <a:xfrm>
            <a:off x="2571736" y="4714884"/>
            <a:ext cx="2886075" cy="137160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796908"/>
          </a:xfrm>
        </p:spPr>
        <p:txBody>
          <a:bodyPr>
            <a:normAutofit/>
          </a:bodyPr>
          <a:lstStyle/>
          <a:p>
            <a:r>
              <a:rPr lang="en-GB" b="1" dirty="0" smtClean="0"/>
              <a:t>Tic </a:t>
            </a:r>
            <a:r>
              <a:rPr lang="en-GB" b="1" dirty="0" err="1" smtClean="0"/>
              <a:t>Tac</a:t>
            </a:r>
            <a:r>
              <a:rPr lang="en-GB" b="1" dirty="0" smtClean="0"/>
              <a:t> Toe Problem Contd...</a:t>
            </a:r>
            <a:endParaRPr lang="en-GB" dirty="0"/>
          </a:p>
        </p:txBody>
      </p:sp>
      <p:sp>
        <p:nvSpPr>
          <p:cNvPr id="3" name="Content Placeholder 2"/>
          <p:cNvSpPr>
            <a:spLocks noGrp="1"/>
          </p:cNvSpPr>
          <p:nvPr>
            <p:ph idx="1"/>
          </p:nvPr>
        </p:nvSpPr>
        <p:spPr>
          <a:xfrm>
            <a:off x="285720" y="785794"/>
            <a:ext cx="8715404" cy="6000768"/>
          </a:xfrm>
        </p:spPr>
        <p:txBody>
          <a:bodyPr>
            <a:normAutofit fontScale="925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Accident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a:t>
                      </a:r>
                      <a:r>
                        <a:rPr lang="en-GB" sz="3200" baseline="0" dirty="0" smtClean="0"/>
                        <a:t> of ‘n’, ‘n’ numbers</a:t>
                      </a:r>
                      <a:endParaRPr lang="en-GB" sz="3200" dirty="0"/>
                    </a:p>
                  </a:txBody>
                  <a:tcPr/>
                </a:tc>
                <a:tc>
                  <a:txBody>
                    <a:bodyPr/>
                    <a:lstStyle/>
                    <a:p>
                      <a:r>
                        <a:rPr lang="en-GB" sz="3200" dirty="0" smtClean="0"/>
                        <a:t>Average and</a:t>
                      </a:r>
                      <a:r>
                        <a:rPr lang="en-GB" sz="3200" baseline="0" dirty="0" smtClean="0"/>
                        <a:t> ‘n’ values that is the difference between average and value</a:t>
                      </a:r>
                      <a:endParaRPr lang="en-GB" sz="3200" dirty="0"/>
                    </a:p>
                  </a:txBody>
                  <a:tcPr/>
                </a:tc>
                <a:tc>
                  <a:txBody>
                    <a:bodyPr/>
                    <a:lstStyle/>
                    <a:p>
                      <a:r>
                        <a:rPr lang="en-GB" sz="3100" dirty="0" smtClean="0"/>
                        <a:t>Find</a:t>
                      </a:r>
                      <a:r>
                        <a:rPr lang="en-GB" sz="3100" baseline="0" dirty="0" smtClean="0"/>
                        <a:t> a</a:t>
                      </a:r>
                      <a:r>
                        <a:rPr lang="en-GB" sz="3100" dirty="0" smtClean="0"/>
                        <a:t>verage and difference</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Tic </a:t>
            </a:r>
            <a:r>
              <a:rPr lang="en-GB" b="1" dirty="0" err="1" smtClean="0"/>
              <a:t>Tac</a:t>
            </a:r>
            <a:r>
              <a:rPr lang="en-GB" b="1" dirty="0" smtClean="0"/>
              <a:t> Toe problem</a:t>
            </a:r>
            <a:endParaRPr lang="en-GB" b="1" dirty="0"/>
          </a:p>
        </p:txBody>
      </p:sp>
      <p:graphicFrame>
        <p:nvGraphicFramePr>
          <p:cNvPr id="7" name="Table 6"/>
          <p:cNvGraphicFramePr>
            <a:graphicFrameLocks noGrp="1"/>
          </p:cNvGraphicFramePr>
          <p:nvPr/>
        </p:nvGraphicFramePr>
        <p:xfrm>
          <a:off x="214282" y="1500174"/>
          <a:ext cx="8715435" cy="321819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Current board configuration</a:t>
                      </a:r>
                      <a:endParaRPr lang="en-GB" sz="3200" dirty="0"/>
                    </a:p>
                  </a:txBody>
                  <a:tcPr/>
                </a:tc>
                <a:tc>
                  <a:txBody>
                    <a:bodyPr/>
                    <a:lstStyle/>
                    <a:p>
                      <a:r>
                        <a:rPr lang="en-GB" sz="3200" dirty="0" smtClean="0"/>
                        <a:t>State of the board as win, draw,</a:t>
                      </a:r>
                      <a:r>
                        <a:rPr lang="en-GB" sz="3200" baseline="0" dirty="0" smtClean="0"/>
                        <a:t> initial or intermediate</a:t>
                      </a:r>
                      <a:endParaRPr lang="en-GB" sz="3200" dirty="0"/>
                    </a:p>
                  </a:txBody>
                  <a:tcPr/>
                </a:tc>
                <a:tc>
                  <a:txBody>
                    <a:bodyPr/>
                    <a:lstStyle/>
                    <a:p>
                      <a:r>
                        <a:rPr lang="en-GB" sz="3100" smtClean="0"/>
                        <a:t>Logical</a:t>
                      </a:r>
                      <a:r>
                        <a:rPr lang="en-GB" sz="3100" baseline="0" smtClean="0"/>
                        <a:t> comparison</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100042" y="714356"/>
            <a:ext cx="9043958" cy="6072206"/>
          </a:xfrm>
        </p:spPr>
        <p:txBody>
          <a:bodyPr>
            <a:normAutofit lnSpcReduction="10000"/>
          </a:bodyPr>
          <a:lstStyle/>
          <a:p>
            <a:r>
              <a:rPr lang="en-GB" dirty="0" smtClean="0"/>
              <a:t>Represent the board in memory</a:t>
            </a:r>
          </a:p>
          <a:p>
            <a:r>
              <a:rPr lang="en-GB" dirty="0" smtClean="0"/>
              <a:t>Get the elements in first row, second row and so on</a:t>
            </a:r>
          </a:p>
          <a:p>
            <a:r>
              <a:rPr lang="en-GB" dirty="0" smtClean="0"/>
              <a:t>Process the elements </a:t>
            </a:r>
          </a:p>
          <a:p>
            <a:r>
              <a:rPr lang="en-GB" dirty="0" smtClean="0"/>
              <a:t>If all are -1 then print ‘empty’</a:t>
            </a:r>
          </a:p>
          <a:p>
            <a:r>
              <a:rPr lang="en-GB" dirty="0" smtClean="0"/>
              <a:t>If ‘1’ is placed row wise, column wise or diagonally then print ‘Player 1’ wins</a:t>
            </a:r>
          </a:p>
          <a:p>
            <a:r>
              <a:rPr lang="en-GB" dirty="0" smtClean="0"/>
              <a:t>If ‘2’ is placed row wise, column wise or diagonally then print ‘Player 2’ wins</a:t>
            </a:r>
          </a:p>
          <a:p>
            <a:r>
              <a:rPr lang="en-GB" dirty="0" smtClean="0"/>
              <a:t>If all cells are full and no one has won the game then print ‘Draw’</a:t>
            </a:r>
          </a:p>
          <a:p>
            <a:r>
              <a:rPr lang="en-GB" dirty="0" smtClean="0"/>
              <a:t>Otherwise print intermediate</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New Stuffs...</a:t>
            </a:r>
            <a:endParaRPr lang="en-GB" dirty="0"/>
          </a:p>
        </p:txBody>
      </p:sp>
      <p:sp>
        <p:nvSpPr>
          <p:cNvPr id="3" name="Content Placeholder 2"/>
          <p:cNvSpPr>
            <a:spLocks noGrp="1"/>
          </p:cNvSpPr>
          <p:nvPr>
            <p:ph idx="1"/>
          </p:nvPr>
        </p:nvSpPr>
        <p:spPr>
          <a:xfrm>
            <a:off x="100042" y="928670"/>
            <a:ext cx="8758238" cy="5572164"/>
          </a:xfrm>
        </p:spPr>
        <p:txBody>
          <a:bodyPr>
            <a:normAutofit/>
          </a:bodyPr>
          <a:lstStyle/>
          <a:p>
            <a:r>
              <a:rPr lang="en-GB" dirty="0" smtClean="0"/>
              <a:t>Represent the board in memory using a 2 d array</a:t>
            </a:r>
          </a:p>
          <a:p>
            <a:r>
              <a:rPr lang="en-GB" dirty="0" smtClean="0"/>
              <a:t>Traverse the board using nested loop</a:t>
            </a:r>
          </a:p>
          <a:p>
            <a:r>
              <a:rPr lang="en-GB" dirty="0" smtClean="0"/>
              <a:t>Memory is only a 1 d structure</a:t>
            </a:r>
          </a:p>
          <a:p>
            <a:r>
              <a:rPr lang="en-GB" dirty="0" smtClean="0"/>
              <a:t>But high level languages supports arrays of multiple dimensions</a:t>
            </a:r>
          </a:p>
          <a:p>
            <a:r>
              <a:rPr lang="en-GB" dirty="0" smtClean="0"/>
              <a:t>A kind of ordering is done internally to support multi dimensional arrays</a:t>
            </a:r>
          </a:p>
          <a:p>
            <a:r>
              <a:rPr lang="en-GB" dirty="0" smtClean="0"/>
              <a:t>Either row major or column major ordering is done</a:t>
            </a:r>
          </a:p>
          <a:p>
            <a:r>
              <a:rPr lang="en-GB" dirty="0" smtClean="0"/>
              <a:t>‘C’ does row major ordering for 2 D arrays</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501122" cy="796908"/>
          </a:xfrm>
        </p:spPr>
        <p:txBody>
          <a:bodyPr>
            <a:normAutofit/>
          </a:bodyPr>
          <a:lstStyle/>
          <a:p>
            <a:r>
              <a:rPr lang="en-GB" b="1" dirty="0" smtClean="0"/>
              <a:t>Representation of Tic </a:t>
            </a:r>
            <a:r>
              <a:rPr lang="en-GB" b="1" dirty="0" err="1" smtClean="0"/>
              <a:t>Tac</a:t>
            </a:r>
            <a:r>
              <a:rPr lang="en-GB" b="1" dirty="0" smtClean="0"/>
              <a:t> Toe Board</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9938" name="Picture 2"/>
          <p:cNvPicPr>
            <a:picLocks noChangeAspect="1" noChangeArrowheads="1"/>
          </p:cNvPicPr>
          <p:nvPr/>
        </p:nvPicPr>
        <p:blipFill>
          <a:blip r:embed="rId2"/>
          <a:srcRect/>
          <a:stretch>
            <a:fillRect/>
          </a:stretch>
        </p:blipFill>
        <p:spPr bwMode="auto">
          <a:xfrm>
            <a:off x="1785918" y="1428736"/>
            <a:ext cx="5429288" cy="2417519"/>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2500298" y="4214818"/>
            <a:ext cx="4076700" cy="120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Row Major Ordering of 2 D Arrays</a:t>
            </a:r>
            <a:endParaRPr lang="en-GB" dirty="0"/>
          </a:p>
        </p:txBody>
      </p:sp>
      <p:sp>
        <p:nvSpPr>
          <p:cNvPr id="3" name="Content Placeholder 2"/>
          <p:cNvSpPr>
            <a:spLocks noGrp="1"/>
          </p:cNvSpPr>
          <p:nvPr>
            <p:ph idx="1"/>
          </p:nvPr>
        </p:nvSpPr>
        <p:spPr>
          <a:xfrm>
            <a:off x="100042" y="928670"/>
            <a:ext cx="8758238" cy="5643602"/>
          </a:xfrm>
        </p:spPr>
        <p:txBody>
          <a:bodyPr>
            <a:normAutofit fontScale="92500" lnSpcReduction="10000"/>
          </a:bodyPr>
          <a:lstStyle/>
          <a:p>
            <a:pPr>
              <a:lnSpc>
                <a:spcPct val="150000"/>
              </a:lnSpc>
            </a:pPr>
            <a:r>
              <a:rPr lang="en-GB" dirty="0" smtClean="0"/>
              <a:t>Elements in the first row are placed followed by elements of second row and so on</a:t>
            </a:r>
          </a:p>
          <a:p>
            <a:pPr>
              <a:lnSpc>
                <a:spcPct val="150000"/>
              </a:lnSpc>
            </a:pPr>
            <a:r>
              <a:rPr lang="en-GB" dirty="0" smtClean="0"/>
              <a:t>Contiguous memory allocation is done and address of first byte of memory is stored in the name of the array</a:t>
            </a:r>
          </a:p>
          <a:p>
            <a:pPr>
              <a:lnSpc>
                <a:spcPct val="150000"/>
              </a:lnSpc>
            </a:pPr>
            <a:r>
              <a:rPr lang="en-GB" dirty="0" smtClean="0"/>
              <a:t>Address of nth element in an array named as a (i.e.) a[n], is determined as: (</a:t>
            </a:r>
            <a:r>
              <a:rPr lang="en-GB" dirty="0" err="1" smtClean="0"/>
              <a:t>a+n</a:t>
            </a:r>
            <a:r>
              <a:rPr lang="en-GB" dirty="0" smtClean="0"/>
              <a:t>*b) where b is the number of bytes allocated for the data type</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fontScale="90000"/>
          </a:bodyPr>
          <a:lstStyle/>
          <a:p>
            <a:r>
              <a:rPr lang="en-GB" dirty="0" smtClean="0"/>
              <a:t>Initialization of a Character 2 D Arrays</a:t>
            </a:r>
            <a:endParaRPr lang="en-GB" dirty="0"/>
          </a:p>
        </p:txBody>
      </p:sp>
      <p:pic>
        <p:nvPicPr>
          <p:cNvPr id="43010" name="Picture 2"/>
          <p:cNvPicPr>
            <a:picLocks noChangeAspect="1" noChangeArrowheads="1"/>
          </p:cNvPicPr>
          <p:nvPr/>
        </p:nvPicPr>
        <p:blipFill>
          <a:blip r:embed="rId2"/>
          <a:srcRect/>
          <a:stretch>
            <a:fillRect/>
          </a:stretch>
        </p:blipFill>
        <p:spPr bwMode="auto">
          <a:xfrm>
            <a:off x="123047" y="1643050"/>
            <a:ext cx="8735233" cy="1214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Multi dimensional Arrays</a:t>
            </a:r>
            <a:endParaRPr lang="en-GB" dirty="0"/>
          </a:p>
        </p:txBody>
      </p:sp>
      <p:sp>
        <p:nvSpPr>
          <p:cNvPr id="3" name="Content Placeholder 2"/>
          <p:cNvSpPr>
            <a:spLocks noGrp="1"/>
          </p:cNvSpPr>
          <p:nvPr>
            <p:ph idx="1"/>
          </p:nvPr>
        </p:nvSpPr>
        <p:spPr>
          <a:xfrm>
            <a:off x="100042" y="928670"/>
            <a:ext cx="8758238" cy="3571900"/>
          </a:xfrm>
        </p:spPr>
        <p:txBody>
          <a:bodyPr>
            <a:normAutofit fontScale="92500" lnSpcReduction="10000"/>
          </a:bodyPr>
          <a:lstStyle/>
          <a:p>
            <a:pPr>
              <a:lnSpc>
                <a:spcPct val="150000"/>
              </a:lnSpc>
            </a:pPr>
            <a:r>
              <a:rPr lang="en-GB" dirty="0" smtClean="0"/>
              <a:t> store the enrolment data for a college</a:t>
            </a:r>
          </a:p>
          <a:p>
            <a:pPr>
              <a:lnSpc>
                <a:spcPct val="150000"/>
              </a:lnSpc>
            </a:pPr>
            <a:r>
              <a:rPr lang="en-GB" dirty="0" smtClean="0"/>
              <a:t> assume that the college offers  100  ( MAXCRS ) courses at five different campuses</a:t>
            </a:r>
          </a:p>
          <a:p>
            <a:pPr>
              <a:lnSpc>
                <a:spcPct val="150000"/>
              </a:lnSpc>
            </a:pPr>
            <a:r>
              <a:rPr lang="en-GB" dirty="0" smtClean="0"/>
              <a:t>Students from any of the four years can opt for the courses</a:t>
            </a:r>
          </a:p>
          <a:p>
            <a:pPr>
              <a:lnSpc>
                <a:spcPct val="150000"/>
              </a:lnSpc>
            </a:pPr>
            <a:endParaRPr lang="en-GB" dirty="0" smtClean="0"/>
          </a:p>
          <a:p>
            <a:pPr>
              <a:lnSpc>
                <a:spcPct val="150000"/>
              </a:lnSpc>
            </a:pPr>
            <a:endParaRPr lang="en-GB" dirty="0"/>
          </a:p>
        </p:txBody>
      </p:sp>
      <p:pic>
        <p:nvPicPr>
          <p:cNvPr id="4" name="Picture 3"/>
          <p:cNvPicPr>
            <a:picLocks noChangeAspect="1" noChangeArrowheads="1"/>
          </p:cNvPicPr>
          <p:nvPr/>
        </p:nvPicPr>
        <p:blipFill>
          <a:blip r:embed="rId2"/>
          <a:srcRect/>
          <a:stretch>
            <a:fillRect/>
          </a:stretch>
        </p:blipFill>
        <p:spPr bwMode="auto">
          <a:xfrm>
            <a:off x="2143108" y="5500702"/>
            <a:ext cx="4111120" cy="135732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428727" y="4443200"/>
            <a:ext cx="5757253"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785786" y="642918"/>
            <a:ext cx="6715172" cy="4979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71406" y="571480"/>
            <a:ext cx="896336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73602" y="1214422"/>
            <a:ext cx="8929718"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buAutoNum type="arabicPeriod"/>
            </a:pPr>
            <a:r>
              <a:rPr lang="en-GB" dirty="0" smtClean="0"/>
              <a:t>Read the value of ‘n’</a:t>
            </a:r>
          </a:p>
          <a:p>
            <a:pPr marL="514350" indent="-514350" algn="just">
              <a:buAutoNum type="arabicPeriod"/>
            </a:pPr>
            <a:r>
              <a:rPr lang="en-GB" dirty="0" smtClean="0"/>
              <a:t>Read the number of accidents happened in ‘n’ days</a:t>
            </a:r>
          </a:p>
          <a:p>
            <a:pPr marL="514350" indent="-514350" algn="just">
              <a:buAutoNum type="arabicPeriod"/>
            </a:pPr>
            <a:r>
              <a:rPr lang="en-GB" dirty="0" smtClean="0"/>
              <a:t>Find average</a:t>
            </a:r>
          </a:p>
          <a:p>
            <a:pPr marL="514350" indent="-514350" algn="just">
              <a:buAutoNum type="arabicPeriod"/>
            </a:pPr>
            <a:r>
              <a:rPr lang="en-GB" dirty="0" smtClean="0"/>
              <a:t>For each value print the difference between average and the value</a:t>
            </a:r>
          </a:p>
          <a:p>
            <a:pPr marL="514350" indent="-514350" algn="just">
              <a:buAutoNum type="arabicPeriod"/>
            </a:pPr>
            <a:endParaRPr lang="en-GB" dirty="0" smtClean="0"/>
          </a:p>
          <a:p>
            <a:pPr marL="514350" indent="-514350" algn="just">
              <a:buAutoNum type="arabicPeriod"/>
            </a:pP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2" y="642918"/>
            <a:ext cx="9136031"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a:stretch>
            <a:fillRect/>
          </a:stretch>
        </p:blipFill>
        <p:spPr bwMode="auto">
          <a:xfrm>
            <a:off x="96804" y="642942"/>
            <a:ext cx="8832914"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147888" y="1604963"/>
            <a:ext cx="484822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Lab Practice Problems</a:t>
            </a:r>
            <a:endParaRPr lang="en-GB" dirty="0"/>
          </a:p>
        </p:txBody>
      </p:sp>
      <p:sp>
        <p:nvSpPr>
          <p:cNvPr id="3" name="Content Placeholder 2"/>
          <p:cNvSpPr>
            <a:spLocks noGrp="1"/>
          </p:cNvSpPr>
          <p:nvPr>
            <p:ph idx="1"/>
          </p:nvPr>
        </p:nvSpPr>
        <p:spPr/>
        <p:txBody>
          <a:bodyPr/>
          <a:lstStyle/>
          <a:p>
            <a:r>
              <a:rPr lang="en-GB" dirty="0" smtClean="0"/>
              <a:t>Add two matrices</a:t>
            </a:r>
          </a:p>
          <a:p>
            <a:r>
              <a:rPr lang="en-GB" dirty="0" smtClean="0"/>
              <a:t>Multiply two matrices</a:t>
            </a:r>
          </a:p>
          <a:p>
            <a:r>
              <a:rPr lang="en-GB" dirty="0" smtClean="0"/>
              <a:t>Check if </a:t>
            </a:r>
            <a:r>
              <a:rPr lang="en-GB" smtClean="0"/>
              <a:t>a matrix is sparse</a:t>
            </a:r>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25002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New Stuff...	</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r>
              <a:rPr lang="en-GB" dirty="0" smtClean="0"/>
              <a:t>We can find the difference between average and the number of accidents on a particular day only after reading all numbers from the user</a:t>
            </a:r>
          </a:p>
          <a:p>
            <a:pPr marL="514350" indent="-514350" algn="just"/>
            <a:r>
              <a:rPr lang="en-GB" dirty="0" smtClean="0"/>
              <a:t>So data has to be stored</a:t>
            </a:r>
          </a:p>
          <a:p>
            <a:pPr marL="514350" indent="-514350" algn="just"/>
            <a:r>
              <a:rPr lang="en-GB" dirty="0" smtClean="0"/>
              <a:t>Same type of data is to be stored</a:t>
            </a:r>
          </a:p>
          <a:p>
            <a:pPr marL="514350" indent="-514350" algn="just"/>
            <a:r>
              <a:rPr lang="en-GB" dirty="0" smtClean="0"/>
              <a:t>Number of items not known prior</a:t>
            </a:r>
          </a:p>
          <a:p>
            <a:pPr marL="514350" indent="-514350" algn="just"/>
            <a:r>
              <a:rPr lang="en-GB" dirty="0" smtClean="0"/>
              <a:t>Best choice would be using arrays in C</a:t>
            </a:r>
          </a:p>
          <a:p>
            <a:pPr marL="514350" indent="-514350" algn="just"/>
            <a:r>
              <a:rPr lang="en-GB" dirty="0" smtClean="0"/>
              <a:t>Array - Can store a fixed-size sequential collection of elements of the same type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Arrays in C</a:t>
            </a:r>
            <a:endParaRPr lang="en-GB" dirty="0"/>
          </a:p>
        </p:txBody>
      </p:sp>
      <p:sp>
        <p:nvSpPr>
          <p:cNvPr id="3" name="Content Placeholder 2"/>
          <p:cNvSpPr>
            <a:spLocks noGrp="1"/>
          </p:cNvSpPr>
          <p:nvPr>
            <p:ph idx="1"/>
          </p:nvPr>
        </p:nvSpPr>
        <p:spPr>
          <a:xfrm>
            <a:off x="500034" y="928670"/>
            <a:ext cx="8229600" cy="4214842"/>
          </a:xfrm>
        </p:spPr>
        <p:txBody>
          <a:bodyPr>
            <a:normAutofit/>
          </a:bodyPr>
          <a:lstStyle/>
          <a:p>
            <a:r>
              <a:rPr lang="en-GB" dirty="0" smtClean="0"/>
              <a:t> Consist of contiguous memory locations</a:t>
            </a:r>
          </a:p>
          <a:p>
            <a:r>
              <a:rPr lang="en-GB" dirty="0" smtClean="0"/>
              <a:t>lowest address corresponds to the first element </a:t>
            </a:r>
          </a:p>
          <a:p>
            <a:r>
              <a:rPr lang="en-GB" dirty="0" smtClean="0"/>
              <a:t>highest address to the last element</a:t>
            </a:r>
          </a:p>
          <a:p>
            <a:r>
              <a:rPr lang="en-GB" dirty="0" smtClean="0"/>
              <a:t>Array indices start with zero</a:t>
            </a:r>
          </a:p>
          <a:p>
            <a:r>
              <a:rPr lang="en-GB" dirty="0" smtClean="0"/>
              <a:t>The elements have indices from 0 to ‘n-1’</a:t>
            </a:r>
          </a:p>
          <a:p>
            <a:r>
              <a:rPr lang="en-GB" dirty="0" smtClean="0"/>
              <a:t>Similar to list in Python but homogenous</a:t>
            </a:r>
            <a:endParaRPr lang="en-GB" dirty="0"/>
          </a:p>
        </p:txBody>
      </p:sp>
      <p:pic>
        <p:nvPicPr>
          <p:cNvPr id="1026" name="Picture 2"/>
          <p:cNvPicPr>
            <a:picLocks noChangeAspect="1" noChangeArrowheads="1"/>
          </p:cNvPicPr>
          <p:nvPr/>
        </p:nvPicPr>
        <p:blipFill>
          <a:blip r:embed="rId2"/>
          <a:srcRect/>
          <a:stretch>
            <a:fillRect/>
          </a:stretch>
        </p:blipFill>
        <p:spPr bwMode="auto">
          <a:xfrm>
            <a:off x="2000232" y="5429264"/>
            <a:ext cx="42291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Declaration of Arrays in C</a:t>
            </a:r>
            <a:endParaRPr lang="en-GB" dirty="0"/>
          </a:p>
        </p:txBody>
      </p:sp>
      <p:sp>
        <p:nvSpPr>
          <p:cNvPr id="3" name="Content Placeholder 2"/>
          <p:cNvSpPr>
            <a:spLocks noGrp="1"/>
          </p:cNvSpPr>
          <p:nvPr>
            <p:ph idx="1"/>
          </p:nvPr>
        </p:nvSpPr>
        <p:spPr>
          <a:xfrm>
            <a:off x="500034" y="928670"/>
            <a:ext cx="8229600" cy="3857652"/>
          </a:xfrm>
        </p:spPr>
        <p:txBody>
          <a:bodyPr>
            <a:normAutofit/>
          </a:bodyPr>
          <a:lstStyle/>
          <a:p>
            <a:r>
              <a:rPr lang="en-GB" dirty="0" smtClean="0"/>
              <a:t>type </a:t>
            </a:r>
            <a:r>
              <a:rPr lang="en-GB" dirty="0" err="1" smtClean="0"/>
              <a:t>arrayName</a:t>
            </a:r>
            <a:r>
              <a:rPr lang="en-GB" dirty="0" smtClean="0"/>
              <a:t> [ </a:t>
            </a:r>
            <a:r>
              <a:rPr lang="en-GB" dirty="0" err="1" smtClean="0"/>
              <a:t>arraySize</a:t>
            </a:r>
            <a:r>
              <a:rPr lang="en-GB" dirty="0" smtClean="0"/>
              <a:t> ];</a:t>
            </a:r>
          </a:p>
          <a:p>
            <a:r>
              <a:rPr lang="en-GB" dirty="0" smtClean="0"/>
              <a:t>double balance[10];</a:t>
            </a:r>
          </a:p>
          <a:p>
            <a:pPr>
              <a:buNone/>
            </a:pPr>
            <a:endParaRPr lang="en-GB" sz="1600" dirty="0" smtClean="0"/>
          </a:p>
          <a:p>
            <a:pPr>
              <a:buNone/>
            </a:pPr>
            <a:r>
              <a:rPr lang="en-GB" b="1" dirty="0" smtClean="0"/>
              <a:t>Initializing Arrays</a:t>
            </a:r>
          </a:p>
          <a:p>
            <a:pPr>
              <a:buNone/>
            </a:pPr>
            <a:r>
              <a:rPr lang="fr-FR" dirty="0" smtClean="0"/>
              <a:t>double balance[] = {1000.0, 2.0, 3.4, 7.0, 50.0};</a:t>
            </a:r>
          </a:p>
          <a:p>
            <a:pPr algn="ctr">
              <a:buNone/>
            </a:pPr>
            <a:r>
              <a:rPr lang="fr-FR" dirty="0" smtClean="0"/>
              <a:t>(or)</a:t>
            </a:r>
          </a:p>
          <a:p>
            <a:pPr>
              <a:buNone/>
            </a:pPr>
            <a:r>
              <a:rPr lang="fr-FR" dirty="0" smtClean="0"/>
              <a:t>double balance[5] = {1000.0, 2.0, 3.4, 7.0, 50.0};</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785786" y="5000635"/>
            <a:ext cx="6143668" cy="15359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Initialization and Assignment</a:t>
            </a:r>
            <a:endParaRPr lang="en-GB" dirty="0"/>
          </a:p>
        </p:txBody>
      </p:sp>
      <p:sp>
        <p:nvSpPr>
          <p:cNvPr id="3" name="Content Placeholder 2"/>
          <p:cNvSpPr>
            <a:spLocks noGrp="1"/>
          </p:cNvSpPr>
          <p:nvPr>
            <p:ph idx="1"/>
          </p:nvPr>
        </p:nvSpPr>
        <p:spPr/>
        <p:txBody>
          <a:bodyPr/>
          <a:lstStyle/>
          <a:p>
            <a:r>
              <a:rPr lang="en-GB" dirty="0" smtClean="0"/>
              <a:t>Assignment</a:t>
            </a:r>
          </a:p>
          <a:p>
            <a:r>
              <a:rPr lang="en-GB" dirty="0" err="1" smtClean="0"/>
              <a:t>int</a:t>
            </a:r>
            <a:r>
              <a:rPr lang="en-GB" dirty="0" smtClean="0"/>
              <a:t> a;</a:t>
            </a:r>
          </a:p>
          <a:p>
            <a:r>
              <a:rPr lang="en-GB" dirty="0" smtClean="0"/>
              <a:t>a = 5;</a:t>
            </a:r>
          </a:p>
          <a:p>
            <a:pPr>
              <a:buNone/>
            </a:pPr>
            <a:r>
              <a:rPr lang="en-GB" dirty="0" err="1" smtClean="0"/>
              <a:t>Intialization</a:t>
            </a:r>
            <a:endParaRPr lang="en-GB" dirty="0" smtClean="0"/>
          </a:p>
          <a:p>
            <a:r>
              <a:rPr lang="en-GB" dirty="0" err="1" smtClean="0"/>
              <a:t>int</a:t>
            </a:r>
            <a:r>
              <a:rPr lang="en-GB" dirty="0" smtClean="0"/>
              <a:t> a = 5;</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52" y="214290"/>
            <a:ext cx="8429652" cy="6486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897</Words>
  <Application>Microsoft Office PowerPoint</Application>
  <PresentationFormat>On-screen Show (4:3)</PresentationFormat>
  <Paragraphs>152</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Single and Multidimensional  Arrays</vt:lpstr>
      <vt:lpstr>Accident Problem</vt:lpstr>
      <vt:lpstr>Accident problem</vt:lpstr>
      <vt:lpstr>Algorithm</vt:lpstr>
      <vt:lpstr>New Stuff... </vt:lpstr>
      <vt:lpstr>Arrays in C</vt:lpstr>
      <vt:lpstr>Declaration of Arrays in C</vt:lpstr>
      <vt:lpstr>Difference between Initialization and Assignment</vt:lpstr>
      <vt:lpstr>PowerPoint Presentation</vt:lpstr>
      <vt:lpstr>Cannot assign one array to other</vt:lpstr>
      <vt:lpstr>PowerPoint Presentation</vt:lpstr>
      <vt:lpstr>PowerPoint Presentation</vt:lpstr>
      <vt:lpstr>Compare List and Arrays</vt:lpstr>
      <vt:lpstr>PowerPoint Presentation</vt:lpstr>
      <vt:lpstr>PowerPoint Presentation</vt:lpstr>
      <vt:lpstr>Huffman Coding Problem</vt:lpstr>
      <vt:lpstr>Huffman Coding problem</vt:lpstr>
      <vt:lpstr>Algorithm</vt:lpstr>
      <vt:lpstr>Strings in C</vt:lpstr>
      <vt:lpstr>Character Arrays Are Special</vt:lpstr>
      <vt:lpstr>Strcpy</vt:lpstr>
      <vt:lpstr>Strcmp</vt:lpstr>
      <vt:lpstr>PowerPoint Presentation</vt:lpstr>
      <vt:lpstr>strcat</vt:lpstr>
      <vt:lpstr>strlen</vt:lpstr>
      <vt:lpstr>PowerPoint Presentation</vt:lpstr>
      <vt:lpstr>PowerPoint Presentation</vt:lpstr>
      <vt:lpstr>Tic Tac Toe Problem</vt:lpstr>
      <vt:lpstr>Tic Tac Toe Problem Contd...</vt:lpstr>
      <vt:lpstr>Tic Tac Toe problem</vt:lpstr>
      <vt:lpstr>Algorithm</vt:lpstr>
      <vt:lpstr>New Stuffs...</vt:lpstr>
      <vt:lpstr>Representation of Tic Tac Toe Board</vt:lpstr>
      <vt:lpstr>Row Major Ordering of 2 D Arrays</vt:lpstr>
      <vt:lpstr>Initialization of a Character 2 D Arrays</vt:lpstr>
      <vt:lpstr>Multi dimensional Arrays</vt:lpstr>
      <vt:lpstr>PowerPoint Presentation</vt:lpstr>
      <vt:lpstr>PowerPoint Presentation</vt:lpstr>
      <vt:lpstr>PowerPoint Presentation</vt:lpstr>
      <vt:lpstr>PowerPoint Presentation</vt:lpstr>
      <vt:lpstr>PowerPoint Presentation</vt:lpstr>
      <vt:lpstr>PowerPoint Presentation</vt:lpstr>
      <vt:lpstr>In Lab Practice Problems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198</cp:revision>
  <dcterms:created xsi:type="dcterms:W3CDTF">2016-01-12T05:48:54Z</dcterms:created>
  <dcterms:modified xsi:type="dcterms:W3CDTF">2021-03-10T11:27:48Z</dcterms:modified>
</cp:coreProperties>
</file>