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1" r:id="rId3"/>
    <p:sldId id="299" r:id="rId4"/>
    <p:sldId id="303" r:id="rId5"/>
    <p:sldId id="302" r:id="rId6"/>
    <p:sldId id="300" r:id="rId7"/>
    <p:sldId id="304" r:id="rId8"/>
    <p:sldId id="305" r:id="rId9"/>
    <p:sldId id="306" r:id="rId10"/>
    <p:sldId id="307" r:id="rId11"/>
    <p:sldId id="308" r:id="rId12"/>
    <p:sldId id="309" r:id="rId13"/>
    <p:sldId id="310" r:id="rId14"/>
    <p:sldId id="312" r:id="rId15"/>
    <p:sldId id="311" r:id="rId16"/>
    <p:sldId id="332" r:id="rId17"/>
    <p:sldId id="333" r:id="rId18"/>
    <p:sldId id="334" r:id="rId19"/>
    <p:sldId id="331" r:id="rId20"/>
    <p:sldId id="335" r:id="rId21"/>
    <p:sldId id="316" r:id="rId22"/>
    <p:sldId id="318" r:id="rId23"/>
    <p:sldId id="313" r:id="rId24"/>
    <p:sldId id="320" r:id="rId25"/>
    <p:sldId id="321" r:id="rId26"/>
    <p:sldId id="322" r:id="rId27"/>
    <p:sldId id="323" r:id="rId28"/>
    <p:sldId id="324" r:id="rId29"/>
    <p:sldId id="325" r:id="rId30"/>
    <p:sldId id="326" r:id="rId31"/>
    <p:sldId id="327" r:id="rId32"/>
    <p:sldId id="328" r:id="rId33"/>
    <p:sldId id="329" r:id="rId34"/>
    <p:sldId id="330" r:id="rId35"/>
    <p:sldId id="317" r:id="rId36"/>
    <p:sldId id="336" r:id="rId37"/>
    <p:sldId id="337" r:id="rId38"/>
    <p:sldId id="339" r:id="rId39"/>
    <p:sldId id="319" r:id="rId40"/>
    <p:sldId id="314" r:id="rId41"/>
    <p:sldId id="338" r:id="rId42"/>
    <p:sldId id="340"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7/31/2020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extLst>
      <p:ext uri="{BB962C8B-B14F-4D97-AF65-F5344CB8AC3E}">
        <p14:creationId xmlns:p14="http://schemas.microsoft.com/office/powerpoint/2010/main" val="164079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7/31/2020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7/31/2020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7/31/2020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7/31/2020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7/31/2020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7/31/2020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7/31/2020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7/31/2020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7/31/2020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7/31/2020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7/31/2020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7/31/2020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Functions in C</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dirty="0" smtClean="0"/>
              <a:t>Functions in C</a:t>
            </a:r>
            <a:endParaRPr lang="en-GB" dirty="0"/>
          </a:p>
        </p:txBody>
      </p:sp>
      <p:sp>
        <p:nvSpPr>
          <p:cNvPr id="3" name="Content Placeholder 2"/>
          <p:cNvSpPr>
            <a:spLocks noGrp="1"/>
          </p:cNvSpPr>
          <p:nvPr>
            <p:ph idx="1"/>
          </p:nvPr>
        </p:nvSpPr>
        <p:spPr>
          <a:xfrm>
            <a:off x="428596" y="1071546"/>
            <a:ext cx="8229600" cy="5072098"/>
          </a:xfrm>
        </p:spPr>
        <p:txBody>
          <a:bodyPr>
            <a:normAutofit lnSpcReduction="10000"/>
          </a:bodyPr>
          <a:lstStyle/>
          <a:p>
            <a:pPr marL="514350" indent="-514350" algn="just">
              <a:lnSpc>
                <a:spcPct val="150000"/>
              </a:lnSpc>
            </a:pPr>
            <a:r>
              <a:rPr lang="en-GB" dirty="0" smtClean="0"/>
              <a:t>Modularity is supported in C by functions</a:t>
            </a:r>
          </a:p>
          <a:p>
            <a:pPr marL="514350" indent="-514350" algn="just">
              <a:lnSpc>
                <a:spcPct val="150000"/>
              </a:lnSpc>
            </a:pPr>
            <a:r>
              <a:rPr lang="en-US" dirty="0" smtClean="0"/>
              <a:t>All variables declared inside functions are local variables</a:t>
            </a:r>
          </a:p>
          <a:p>
            <a:pPr lvl="2">
              <a:lnSpc>
                <a:spcPct val="150000"/>
              </a:lnSpc>
            </a:pPr>
            <a:r>
              <a:rPr lang="en-US" dirty="0" smtClean="0"/>
              <a:t>Known only in function defined</a:t>
            </a:r>
          </a:p>
          <a:p>
            <a:pPr>
              <a:lnSpc>
                <a:spcPct val="150000"/>
              </a:lnSpc>
            </a:pPr>
            <a:r>
              <a:rPr lang="en-US" dirty="0" smtClean="0"/>
              <a:t>Parameters</a:t>
            </a:r>
          </a:p>
          <a:p>
            <a:pPr lvl="2">
              <a:lnSpc>
                <a:spcPct val="150000"/>
              </a:lnSpc>
            </a:pPr>
            <a:r>
              <a:rPr lang="en-US" dirty="0" smtClean="0"/>
              <a:t>Communicate information between functions</a:t>
            </a:r>
          </a:p>
          <a:p>
            <a:pPr lvl="2">
              <a:lnSpc>
                <a:spcPct val="150000"/>
              </a:lnSpc>
            </a:pPr>
            <a:r>
              <a:rPr lang="en-US" dirty="0" smtClean="0"/>
              <a:t>Local variables</a:t>
            </a:r>
          </a:p>
          <a:p>
            <a:pPr>
              <a:lnSpc>
                <a:spcPct val="150000"/>
              </a:lnSpc>
            </a:pPr>
            <a:endParaRPr lang="en-US" dirty="0" smtClean="0"/>
          </a:p>
          <a:p>
            <a:pPr marL="514350" indent="-514350" algn="just">
              <a:lnSpc>
                <a:spcPct val="150000"/>
              </a:lnSpc>
            </a:pPr>
            <a:endParaRPr lang="en-GB" dirty="0" smtClean="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Declaration</a:t>
            </a:r>
          </a:p>
        </p:txBody>
      </p:sp>
      <p:sp>
        <p:nvSpPr>
          <p:cNvPr id="3" name="Content Placeholder 2"/>
          <p:cNvSpPr>
            <a:spLocks noGrp="1"/>
          </p:cNvSpPr>
          <p:nvPr>
            <p:ph idx="1"/>
          </p:nvPr>
        </p:nvSpPr>
        <p:spPr>
          <a:xfrm>
            <a:off x="428596" y="1071546"/>
            <a:ext cx="8229600" cy="5643602"/>
          </a:xfrm>
        </p:spPr>
        <p:txBody>
          <a:bodyPr>
            <a:normAutofit/>
          </a:bodyPr>
          <a:lstStyle/>
          <a:p>
            <a:pPr marL="514350" indent="-514350" algn="just">
              <a:lnSpc>
                <a:spcPct val="150000"/>
              </a:lnSpc>
            </a:pPr>
            <a:r>
              <a:rPr lang="en-GB" dirty="0" err="1" smtClean="0"/>
              <a:t>ftype</a:t>
            </a:r>
            <a:r>
              <a:rPr lang="en-GB" dirty="0" smtClean="0"/>
              <a:t> </a:t>
            </a:r>
            <a:r>
              <a:rPr lang="en-GB" dirty="0" err="1" smtClean="0"/>
              <a:t>fname</a:t>
            </a:r>
            <a:r>
              <a:rPr lang="en-GB" dirty="0" smtClean="0"/>
              <a:t> (void); </a:t>
            </a:r>
          </a:p>
          <a:p>
            <a:pPr marL="514350" indent="-514350" algn="just">
              <a:lnSpc>
                <a:spcPct val="150000"/>
              </a:lnSpc>
              <a:buNone/>
            </a:pPr>
            <a:r>
              <a:rPr lang="en-GB" dirty="0" smtClean="0"/>
              <a:t>	void </a:t>
            </a:r>
            <a:r>
              <a:rPr lang="en-GB" dirty="0" err="1" smtClean="0"/>
              <a:t>draw_circle</a:t>
            </a:r>
            <a:r>
              <a:rPr lang="en-GB" dirty="0" smtClean="0"/>
              <a:t>(void);</a:t>
            </a:r>
          </a:p>
          <a:p>
            <a:pPr marL="514350" indent="-514350" algn="just">
              <a:lnSpc>
                <a:spcPct val="150000"/>
              </a:lnSpc>
            </a:pPr>
            <a:r>
              <a:rPr lang="en-US" dirty="0" smtClean="0"/>
              <a:t>Declarations and statements: function body (block)</a:t>
            </a:r>
          </a:p>
          <a:p>
            <a:pPr marL="514350" indent="-514350" algn="just">
              <a:lnSpc>
                <a:spcPct val="150000"/>
              </a:lnSpc>
            </a:pPr>
            <a:r>
              <a:rPr lang="en-US" dirty="0" smtClean="0"/>
              <a:t>Functions can not be defined inside other functions</a:t>
            </a: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Definition</a:t>
            </a:r>
          </a:p>
        </p:txBody>
      </p:sp>
      <p:sp>
        <p:nvSpPr>
          <p:cNvPr id="3" name="Content Placeholder 2"/>
          <p:cNvSpPr>
            <a:spLocks noGrp="1"/>
          </p:cNvSpPr>
          <p:nvPr>
            <p:ph idx="1"/>
          </p:nvPr>
        </p:nvSpPr>
        <p:spPr>
          <a:xfrm>
            <a:off x="428596" y="1071546"/>
            <a:ext cx="8229600" cy="4929222"/>
          </a:xfrm>
        </p:spPr>
        <p:txBody>
          <a:bodyPr>
            <a:normAutofit lnSpcReduction="10000"/>
          </a:bodyPr>
          <a:lstStyle/>
          <a:p>
            <a:pPr marL="514350" indent="-514350" algn="just">
              <a:lnSpc>
                <a:spcPct val="150000"/>
              </a:lnSpc>
              <a:buNone/>
            </a:pPr>
            <a:r>
              <a:rPr lang="en-GB" dirty="0" smtClean="0"/>
              <a:t>function header</a:t>
            </a:r>
          </a:p>
          <a:p>
            <a:pPr marL="514350" indent="-514350" algn="just">
              <a:lnSpc>
                <a:spcPct val="150000"/>
              </a:lnSpc>
              <a:buNone/>
            </a:pPr>
            <a:r>
              <a:rPr lang="en-GB" dirty="0" smtClean="0"/>
              <a:t>{</a:t>
            </a:r>
          </a:p>
          <a:p>
            <a:pPr marL="514350" indent="-514350" algn="just">
              <a:lnSpc>
                <a:spcPct val="150000"/>
              </a:lnSpc>
              <a:buNone/>
            </a:pPr>
            <a:r>
              <a:rPr lang="en-GB" dirty="0" smtClean="0"/>
              <a:t>statements</a:t>
            </a:r>
          </a:p>
          <a:p>
            <a:pPr marL="514350" indent="-514350" algn="just">
              <a:lnSpc>
                <a:spcPct val="150000"/>
              </a:lnSpc>
              <a:buNone/>
            </a:pPr>
            <a:r>
              <a:rPr lang="en-GB" dirty="0" smtClean="0"/>
              <a:t>}</a:t>
            </a:r>
          </a:p>
          <a:p>
            <a:pPr marL="514350" indent="-514350" algn="just">
              <a:lnSpc>
                <a:spcPct val="150000"/>
              </a:lnSpc>
              <a:buNone/>
            </a:pPr>
            <a:r>
              <a:rPr lang="en-GB" b="1" dirty="0" smtClean="0"/>
              <a:t>Syntax of function header</a:t>
            </a:r>
          </a:p>
          <a:p>
            <a:pPr marL="514350" indent="-514350" algn="just">
              <a:lnSpc>
                <a:spcPct val="150000"/>
              </a:lnSpc>
              <a:buNone/>
            </a:pPr>
            <a:r>
              <a:rPr lang="en-GB" dirty="0" err="1" smtClean="0"/>
              <a:t>return_type</a:t>
            </a:r>
            <a:r>
              <a:rPr lang="en-GB" dirty="0" smtClean="0"/>
              <a:t> </a:t>
            </a:r>
            <a:r>
              <a:rPr lang="en-GB" dirty="0" err="1" smtClean="0"/>
              <a:t>function_Name</a:t>
            </a:r>
            <a:r>
              <a:rPr lang="en-GB" dirty="0" smtClean="0"/>
              <a:t>(</a:t>
            </a:r>
            <a:r>
              <a:rPr lang="en-GB" dirty="0" err="1" smtClean="0"/>
              <a:t>parameter_List</a:t>
            </a:r>
            <a:r>
              <a:rPr lang="en-GB" dirty="0" smtClean="0"/>
              <a:t>)</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GB" dirty="0" smtClean="0"/>
              <a:t>Passing Arguments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Call by value</a:t>
            </a:r>
          </a:p>
          <a:p>
            <a:pPr lvl="1"/>
            <a:r>
              <a:rPr lang="en-US" dirty="0" smtClean="0"/>
              <a:t>Copy of argument passed to function</a:t>
            </a:r>
          </a:p>
          <a:p>
            <a:pPr lvl="1"/>
            <a:r>
              <a:rPr lang="en-US" dirty="0" smtClean="0"/>
              <a:t>Changes in function do not effect original</a:t>
            </a:r>
          </a:p>
          <a:p>
            <a:pPr lvl="1"/>
            <a:r>
              <a:rPr lang="en-US" dirty="0" smtClean="0"/>
              <a:t>Use when function does not need to modify argument</a:t>
            </a:r>
          </a:p>
          <a:p>
            <a:pPr lvl="2"/>
            <a:r>
              <a:rPr lang="en-US" dirty="0" smtClean="0"/>
              <a:t>Avoids accidental changes</a:t>
            </a:r>
          </a:p>
          <a:p>
            <a:r>
              <a:rPr lang="en-US" dirty="0" smtClean="0"/>
              <a:t>Call by reference </a:t>
            </a:r>
          </a:p>
          <a:p>
            <a:pPr lvl="1"/>
            <a:r>
              <a:rPr lang="en-US" dirty="0" smtClean="0"/>
              <a:t>Passes original argument</a:t>
            </a:r>
          </a:p>
          <a:p>
            <a:pPr lvl="1"/>
            <a:r>
              <a:rPr lang="en-US" dirty="0" smtClean="0"/>
              <a:t>Changes in function effect original</a:t>
            </a:r>
          </a:p>
          <a:p>
            <a:pPr lvl="1"/>
            <a:r>
              <a:rPr lang="en-US" dirty="0" smtClean="0"/>
              <a:t>Only used with trusted functions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Return Statement</a:t>
            </a:r>
          </a:p>
        </p:txBody>
      </p:sp>
      <p:sp>
        <p:nvSpPr>
          <p:cNvPr id="3" name="Content Placeholder 2"/>
          <p:cNvSpPr>
            <a:spLocks noGrp="1"/>
          </p:cNvSpPr>
          <p:nvPr>
            <p:ph idx="1"/>
          </p:nvPr>
        </p:nvSpPr>
        <p:spPr>
          <a:xfrm>
            <a:off x="428596" y="1071546"/>
            <a:ext cx="4071966" cy="1357322"/>
          </a:xfrm>
        </p:spPr>
        <p:txBody>
          <a:bodyPr>
            <a:normAutofit/>
          </a:bodyPr>
          <a:lstStyle/>
          <a:p>
            <a:pPr marL="514350" indent="-514350" algn="just">
              <a:buNone/>
            </a:pPr>
            <a:r>
              <a:rPr lang="en-GB" dirty="0" smtClean="0"/>
              <a:t>return;</a:t>
            </a:r>
          </a:p>
          <a:p>
            <a:pPr marL="514350" indent="-514350" algn="just">
              <a:buNone/>
            </a:pPr>
            <a:r>
              <a:rPr lang="en-GB" dirty="0" smtClean="0"/>
              <a:t>return expression;</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8914" name="Picture 2"/>
          <p:cNvPicPr>
            <a:picLocks noChangeAspect="1" noChangeArrowheads="1"/>
          </p:cNvPicPr>
          <p:nvPr/>
        </p:nvPicPr>
        <p:blipFill>
          <a:blip r:embed="rId2"/>
          <a:srcRect/>
          <a:stretch>
            <a:fillRect/>
          </a:stretch>
        </p:blipFill>
        <p:spPr bwMode="auto">
          <a:xfrm>
            <a:off x="4572000" y="1285860"/>
            <a:ext cx="3324481" cy="8572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285720" y="2928934"/>
            <a:ext cx="8553924" cy="1714512"/>
          </a:xfrm>
          <a:prstGeom prst="rect">
            <a:avLst/>
          </a:prstGeom>
          <a:noFill/>
          <a:ln w="9525">
            <a:noFill/>
            <a:miter lim="800000"/>
            <a:headEnd/>
            <a:tailEnd/>
          </a:ln>
          <a:effectLst/>
        </p:spPr>
      </p:pic>
      <p:sp>
        <p:nvSpPr>
          <p:cNvPr id="9" name="Content Placeholder 2"/>
          <p:cNvSpPr txBox="1">
            <a:spLocks/>
          </p:cNvSpPr>
          <p:nvPr/>
        </p:nvSpPr>
        <p:spPr>
          <a:xfrm>
            <a:off x="357158" y="4714884"/>
            <a:ext cx="7143800" cy="1357322"/>
          </a:xfrm>
          <a:prstGeom prst="rect">
            <a:avLst/>
          </a:prstGeom>
        </p:spPr>
        <p:txBody>
          <a:bodyPr vert="horz" lIns="91440" tIns="45720" rIns="91440" bIns="45720" rtlCol="0">
            <a:norm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Unlike Python C can return only value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24" y="928670"/>
            <a:ext cx="7072362" cy="5485747"/>
          </a:xfrm>
          <a:prstGeom prst="rect">
            <a:avLst/>
          </a:prstGeom>
          <a:noFill/>
          <a:ln w="9525">
            <a:noFill/>
            <a:miter lim="800000"/>
            <a:headEnd/>
            <a:tailEnd/>
          </a:ln>
          <a:effectLst/>
        </p:spPr>
      </p:pic>
      <p:sp>
        <p:nvSpPr>
          <p:cNvPr id="3" name="TextBox 2"/>
          <p:cNvSpPr txBox="1"/>
          <p:nvPr/>
        </p:nvSpPr>
        <p:spPr>
          <a:xfrm>
            <a:off x="1285852" y="142852"/>
            <a:ext cx="5857916" cy="584775"/>
          </a:xfrm>
          <a:prstGeom prst="rect">
            <a:avLst/>
          </a:prstGeom>
          <a:noFill/>
        </p:spPr>
        <p:txBody>
          <a:bodyPr wrap="square" rtlCol="0">
            <a:spAutoFit/>
          </a:bodyPr>
          <a:lstStyle/>
          <a:p>
            <a:pPr algn="ctr"/>
            <a:r>
              <a:rPr lang="en-GB" sz="3200" b="1" dirty="0" smtClean="0"/>
              <a:t>Pass by Value</a:t>
            </a:r>
            <a:endParaRPr lang="en-GB"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avaguru.co/wp-content/uploads/2015/01/java-2Bpass-2Bby-2Breference-375x195.png"/>
          <p:cNvPicPr>
            <a:picLocks noChangeAspect="1" noChangeArrowheads="1"/>
          </p:cNvPicPr>
          <p:nvPr/>
        </p:nvPicPr>
        <p:blipFill>
          <a:blip r:embed="rId2"/>
          <a:srcRect/>
          <a:stretch>
            <a:fillRect/>
          </a:stretch>
        </p:blipFill>
        <p:spPr bwMode="auto">
          <a:xfrm>
            <a:off x="1142976" y="785794"/>
            <a:ext cx="5907370" cy="307183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age.slidesharecdn.com/classes-functionoverloading-120928143139-phpapp01/95/classes-function-overloading-11-728.jpg?cb=1348842768"/>
          <p:cNvPicPr>
            <a:picLocks noChangeAspect="1" noChangeArrowheads="1"/>
          </p:cNvPicPr>
          <p:nvPr/>
        </p:nvPicPr>
        <p:blipFill>
          <a:blip r:embed="rId2"/>
          <a:srcRect/>
          <a:stretch>
            <a:fillRect/>
          </a:stretch>
        </p:blipFill>
        <p:spPr bwMode="auto">
          <a:xfrm>
            <a:off x="500034" y="428604"/>
            <a:ext cx="7786742" cy="584005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Pass by Address or Reference</a:t>
            </a:r>
          </a:p>
        </p:txBody>
      </p:sp>
      <p:sp>
        <p:nvSpPr>
          <p:cNvPr id="3" name="Content Placeholder 2"/>
          <p:cNvSpPr>
            <a:spLocks noGrp="1"/>
          </p:cNvSpPr>
          <p:nvPr>
            <p:ph idx="1"/>
          </p:nvPr>
        </p:nvSpPr>
        <p:spPr>
          <a:xfrm>
            <a:off x="428596" y="1071546"/>
            <a:ext cx="8072494" cy="5572164"/>
          </a:xfrm>
        </p:spPr>
        <p:txBody>
          <a:bodyPr>
            <a:normAutofit lnSpcReduction="10000"/>
          </a:bodyPr>
          <a:lstStyle/>
          <a:p>
            <a:pPr marL="514350" indent="-514350" algn="just"/>
            <a:r>
              <a:rPr lang="en-GB" dirty="0" smtClean="0"/>
              <a:t>Address of variable is passed</a:t>
            </a:r>
          </a:p>
          <a:p>
            <a:pPr marL="514350" indent="-514350" algn="just"/>
            <a:r>
              <a:rPr lang="en-GB" dirty="0" smtClean="0"/>
              <a:t>Pointer variables are used in function declaration and definition</a:t>
            </a:r>
          </a:p>
          <a:p>
            <a:pPr marL="514350" indent="-514350" algn="just"/>
            <a:r>
              <a:rPr lang="en-GB" dirty="0" smtClean="0"/>
              <a:t>Address of variable is got by prefixing variable name with an ‘&amp;’</a:t>
            </a:r>
          </a:p>
          <a:p>
            <a:pPr marL="514350" indent="-514350" algn="just"/>
            <a:r>
              <a:rPr lang="en-GB" dirty="0" smtClean="0"/>
              <a:t>Pointer variables are declared with a ‘*’ in front</a:t>
            </a:r>
          </a:p>
          <a:p>
            <a:pPr marL="514350" indent="-514350" algn="just"/>
            <a:r>
              <a:rPr lang="en-GB" dirty="0" smtClean="0"/>
              <a:t>An integer pointer variable is declared as</a:t>
            </a:r>
          </a:p>
          <a:p>
            <a:pPr marL="514350" indent="-514350" algn="just">
              <a:buNone/>
            </a:pPr>
            <a:r>
              <a:rPr lang="en-GB" dirty="0" smtClean="0"/>
              <a:t>	</a:t>
            </a:r>
            <a:r>
              <a:rPr lang="en-GB" dirty="0" err="1" smtClean="0"/>
              <a:t>int</a:t>
            </a:r>
            <a:r>
              <a:rPr lang="en-GB" dirty="0" smtClean="0"/>
              <a:t>* a;</a:t>
            </a:r>
          </a:p>
          <a:p>
            <a:pPr marL="514350" indent="-514350" algn="just"/>
            <a:r>
              <a:rPr lang="en-GB" dirty="0" smtClean="0"/>
              <a:t>Value of an address is got by using ‘*’ operator</a:t>
            </a:r>
          </a:p>
          <a:p>
            <a:pPr marL="514350" indent="-514350" algn="just">
              <a:buNone/>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asypacelearning.com/design/images/carparts2.jpg"/>
          <p:cNvPicPr>
            <a:picLocks noChangeAspect="1" noChangeArrowheads="1"/>
          </p:cNvPicPr>
          <p:nvPr/>
        </p:nvPicPr>
        <p:blipFill>
          <a:blip r:embed="rId2"/>
          <a:srcRect/>
          <a:stretch>
            <a:fillRect/>
          </a:stretch>
        </p:blipFill>
        <p:spPr bwMode="auto">
          <a:xfrm>
            <a:off x="285720" y="500042"/>
            <a:ext cx="8643998" cy="56378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714348" y="571480"/>
            <a:ext cx="6786610" cy="5981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srcRect/>
          <a:stretch>
            <a:fillRect/>
          </a:stretch>
        </p:blipFill>
        <p:spPr bwMode="auto">
          <a:xfrm>
            <a:off x="214282" y="520196"/>
            <a:ext cx="8358246" cy="6337804"/>
          </a:xfrm>
          <a:prstGeom prst="rect">
            <a:avLst/>
          </a:prstGeom>
          <a:noFill/>
          <a:ln w="9525">
            <a:noFill/>
            <a:miter lim="800000"/>
            <a:headEnd/>
            <a:tailEnd/>
          </a:ln>
          <a:effectLst/>
        </p:spPr>
      </p:pic>
      <p:sp>
        <p:nvSpPr>
          <p:cNvPr id="4" name="Title 1"/>
          <p:cNvSpPr txBox="1">
            <a:spLocks/>
          </p:cNvSpPr>
          <p:nvPr/>
        </p:nvSpPr>
        <p:spPr>
          <a:xfrm>
            <a:off x="428596" y="71414"/>
            <a:ext cx="8229600" cy="511156"/>
          </a:xfrm>
          <a:prstGeom prst="rect">
            <a:avLst/>
          </a:prstGeom>
        </p:spPr>
        <p:txBody>
          <a:bodyPr>
            <a:normAutofit fontScale="45000" lnSpcReduction="20000"/>
          </a:bodyPr>
          <a:lstStyle/>
          <a:p>
            <a:pPr marL="514350" marR="0" lvl="0" indent="-514350" algn="ctr" defTabSz="914400" rtl="0" eaLnBrk="1" fontAlgn="auto" latinLnBrk="0" hangingPunct="1">
              <a:lnSpc>
                <a:spcPct val="150000"/>
              </a:lnSpc>
              <a:spcBef>
                <a:spcPct val="0"/>
              </a:spcBef>
              <a:spcAft>
                <a:spcPts val="0"/>
              </a:spcAft>
              <a:buClrTx/>
              <a:buSzTx/>
              <a:buFontTx/>
              <a:buNone/>
              <a:tabLst/>
              <a:defRPr/>
            </a:pPr>
            <a:r>
              <a:rPr kumimoji="0" lang="en-GB" sz="4400" b="1" i="0" u="none" strike="noStrike" kern="1200" cap="none" spc="0" normalizeH="0" baseline="0" noProof="0" dirty="0" err="1" smtClean="0">
                <a:ln>
                  <a:noFill/>
                </a:ln>
                <a:solidFill>
                  <a:schemeClr val="tx1"/>
                </a:solidFill>
                <a:effectLst/>
                <a:uLnTx/>
                <a:uFillTx/>
                <a:latin typeface="+mj-lt"/>
                <a:ea typeface="+mj-ea"/>
                <a:cs typeface="+mj-cs"/>
              </a:rPr>
              <a:t>Isogram</a:t>
            </a:r>
            <a:r>
              <a:rPr kumimoji="0" lang="en-GB" sz="4400" b="1" i="0" u="none" strike="noStrike" kern="1200" cap="none" spc="0" normalizeH="0" noProof="0" dirty="0" smtClean="0">
                <a:ln>
                  <a:noFill/>
                </a:ln>
                <a:solidFill>
                  <a:schemeClr val="tx1"/>
                </a:solidFill>
                <a:effectLst/>
                <a:uLnTx/>
                <a:uFillTx/>
                <a:latin typeface="+mj-lt"/>
                <a:ea typeface="+mj-ea"/>
                <a:cs typeface="+mj-cs"/>
              </a:rPr>
              <a:t> </a:t>
            </a:r>
            <a:r>
              <a:rPr kumimoji="0" lang="en-GB" sz="4400" b="1" i="0" u="none" strike="noStrike" kern="1200" cap="none" spc="0" normalizeH="0" noProof="0" dirty="0" err="1" smtClean="0">
                <a:ln>
                  <a:noFill/>
                </a:ln>
                <a:solidFill>
                  <a:schemeClr val="tx1"/>
                </a:solidFill>
                <a:effectLst/>
                <a:uLnTx/>
                <a:uFillTx/>
                <a:latin typeface="+mj-lt"/>
                <a:ea typeface="+mj-ea"/>
                <a:cs typeface="+mj-cs"/>
              </a:rPr>
              <a:t>Proble</a:t>
            </a:r>
            <a:r>
              <a:rPr lang="en-GB" sz="4400" b="1" dirty="0" smtClean="0">
                <a:latin typeface="+mj-lt"/>
                <a:ea typeface="+mj-ea"/>
                <a:cs typeface="+mj-cs"/>
              </a:rPr>
              <a:t>m with Functions</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bogotobogo.com/cplusplus/images/stackunwinding/call_stack.png"/>
          <p:cNvPicPr>
            <a:picLocks noChangeAspect="1" noChangeArrowheads="1"/>
          </p:cNvPicPr>
          <p:nvPr/>
        </p:nvPicPr>
        <p:blipFill>
          <a:blip r:embed="rId2"/>
          <a:srcRect/>
          <a:stretch>
            <a:fillRect/>
          </a:stretch>
        </p:blipFill>
        <p:spPr bwMode="auto">
          <a:xfrm>
            <a:off x="571472" y="112038"/>
            <a:ext cx="7500990" cy="668971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Default Passing Mechanisms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Primitive data types such as </a:t>
            </a:r>
            <a:r>
              <a:rPr lang="en-US" dirty="0" err="1" smtClean="0"/>
              <a:t>int</a:t>
            </a:r>
            <a:r>
              <a:rPr lang="en-US" dirty="0" smtClean="0"/>
              <a:t>, float, long, double, char are passed by value  – so changes do not reflect in calling function</a:t>
            </a:r>
          </a:p>
          <a:p>
            <a:r>
              <a:rPr lang="en-US" dirty="0" smtClean="0"/>
              <a:t>Arrays are passed by address – so changes reflect in calling function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939784"/>
          </a:xfrm>
        </p:spPr>
        <p:txBody>
          <a:bodyPr>
            <a:normAutofit fontScale="90000"/>
          </a:bodyPr>
          <a:lstStyle/>
          <a:p>
            <a:r>
              <a:rPr lang="en-US" dirty="0" smtClean="0"/>
              <a:t>Pass a Single Dimensional Array as Argument</a:t>
            </a:r>
            <a:endParaRPr lang="en-GB" dirty="0"/>
          </a:p>
        </p:txBody>
      </p:sp>
      <p:sp>
        <p:nvSpPr>
          <p:cNvPr id="3" name="Content Placeholder 2"/>
          <p:cNvSpPr>
            <a:spLocks noGrp="1"/>
          </p:cNvSpPr>
          <p:nvPr>
            <p:ph idx="1"/>
          </p:nvPr>
        </p:nvSpPr>
        <p:spPr>
          <a:xfrm>
            <a:off x="457200" y="1428736"/>
            <a:ext cx="8229600" cy="2500330"/>
          </a:xfrm>
        </p:spPr>
        <p:txBody>
          <a:bodyPr>
            <a:normAutofit/>
          </a:bodyPr>
          <a:lstStyle/>
          <a:p>
            <a:r>
              <a:rPr lang="en-US" dirty="0" smtClean="0"/>
              <a:t>Passed by reference or address by default</a:t>
            </a:r>
          </a:p>
          <a:p>
            <a:r>
              <a:rPr lang="en-US" dirty="0" smtClean="0"/>
              <a:t>Changes made in function gets reflected in main()</a:t>
            </a:r>
          </a:p>
          <a:p>
            <a:r>
              <a:rPr lang="en-US" dirty="0" smtClean="0"/>
              <a:t>Three ways to pass arrays in C all are same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2406131"/>
              </p:ext>
            </p:extLst>
          </p:nvPr>
        </p:nvGraphicFramePr>
        <p:xfrm>
          <a:off x="428596" y="3786190"/>
          <a:ext cx="8286808" cy="2357454"/>
        </p:xfrm>
        <a:graphic>
          <a:graphicData uri="http://schemas.openxmlformats.org/drawingml/2006/table">
            <a:tbl>
              <a:tblPr firstRow="1" bandRow="1">
                <a:tableStyleId>{5C22544A-7EE6-4342-B048-85BDC9FD1C3A}</a:tableStyleId>
              </a:tblPr>
              <a:tblGrid>
                <a:gridCol w="2714644"/>
                <a:gridCol w="2809895"/>
                <a:gridCol w="2762269"/>
              </a:tblGrid>
              <a:tr h="535785">
                <a:tc>
                  <a:txBody>
                    <a:bodyPr/>
                    <a:lstStyle/>
                    <a:p>
                      <a:r>
                        <a:rPr lang="en-GB" sz="2400" dirty="0" smtClean="0"/>
                        <a:t>Way1</a:t>
                      </a:r>
                      <a:endParaRPr lang="en-GB" sz="2400" dirty="0"/>
                    </a:p>
                  </a:txBody>
                  <a:tcPr/>
                </a:tc>
                <a:tc>
                  <a:txBody>
                    <a:bodyPr/>
                    <a:lstStyle/>
                    <a:p>
                      <a:r>
                        <a:rPr lang="en-GB" sz="2400" dirty="0" smtClean="0"/>
                        <a:t>Way2</a:t>
                      </a:r>
                      <a:endParaRPr lang="en-GB" sz="2400" dirty="0"/>
                    </a:p>
                  </a:txBody>
                  <a:tcPr/>
                </a:tc>
                <a:tc>
                  <a:txBody>
                    <a:bodyPr/>
                    <a:lstStyle/>
                    <a:p>
                      <a:r>
                        <a:rPr lang="en-GB" sz="2400" dirty="0" smtClean="0"/>
                        <a:t>Way3</a:t>
                      </a:r>
                      <a:endParaRPr lang="en-GB" sz="2400" dirty="0"/>
                    </a:p>
                  </a:txBody>
                  <a:tcPr/>
                </a:tc>
              </a:tr>
              <a:tr h="1821669">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kern="1200" dirty="0" smtClean="0">
                          <a:solidFill>
                            <a:schemeClr val="dk1"/>
                          </a:solidFill>
                          <a:latin typeface="+mn-lt"/>
                          <a:ea typeface="+mn-ea"/>
                          <a:cs typeface="+mn-cs"/>
                        </a:rPr>
                        <a:t>*a)</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kern="1200" baseline="0" dirty="0" smtClean="0">
                          <a:solidFill>
                            <a:schemeClr val="dk1"/>
                          </a:solidFill>
                          <a:latin typeface="+mn-lt"/>
                          <a:ea typeface="+mn-ea"/>
                          <a:cs typeface="+mn-cs"/>
                        </a:rPr>
                        <a:t> a</a:t>
                      </a:r>
                      <a:r>
                        <a:rPr lang="en-GB" sz="2400" kern="1200" dirty="0" smtClean="0">
                          <a:solidFill>
                            <a:schemeClr val="dk1"/>
                          </a:solidFill>
                          <a:latin typeface="+mn-lt"/>
                          <a:ea typeface="+mn-ea"/>
                          <a:cs typeface="+mn-cs"/>
                        </a:rPr>
                        <a:t>[10])</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smtClean="0"/>
                        <a:t>a</a:t>
                      </a:r>
                      <a:r>
                        <a:rPr lang="en-GB" sz="2400" kern="1200" smtClean="0">
                          <a:solidFill>
                            <a:schemeClr val="dk1"/>
                          </a:solidFill>
                          <a:latin typeface="+mn-lt"/>
                          <a:ea typeface="+mn-ea"/>
                          <a:cs typeface="+mn-cs"/>
                        </a:rPr>
                        <a:t>[]</a:t>
                      </a:r>
                      <a:r>
                        <a:rPr lang="en-GB" sz="2400" kern="1200" baseline="0" smtClean="0">
                          <a:solidFill>
                            <a:schemeClr val="dk1"/>
                          </a:solidFill>
                          <a:latin typeface="+mn-lt"/>
                          <a:ea typeface="+mn-ea"/>
                          <a:cs typeface="+mn-cs"/>
                        </a:rPr>
                        <a:t> </a:t>
                      </a:r>
                      <a:r>
                        <a:rPr lang="en-GB" sz="2400" kern="1200" dirty="0" smtClean="0">
                          <a:solidFill>
                            <a:schemeClr val="dk1"/>
                          </a:solidFill>
                          <a:latin typeface="+mn-lt"/>
                          <a:ea typeface="+mn-ea"/>
                          <a:cs typeface="+mn-cs"/>
                        </a:rPr>
                        <a:t>)</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28662" y="357166"/>
            <a:ext cx="7143800" cy="5227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1142976" y="1071546"/>
            <a:ext cx="6643734" cy="2962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42910" y="1142984"/>
            <a:ext cx="6143668" cy="3063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571472" y="1428736"/>
            <a:ext cx="7970749"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Passing 2D Array to Functions</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[3][3],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Modularity in Car</a:t>
            </a:r>
            <a:endParaRPr lang="en-GB" b="1"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Each component in car is independently manufactured and tested</a:t>
            </a:r>
          </a:p>
          <a:p>
            <a:pPr algn="just">
              <a:lnSpc>
                <a:spcPct val="150000"/>
              </a:lnSpc>
            </a:pPr>
            <a:r>
              <a:rPr lang="en-GB" dirty="0" smtClean="0"/>
              <a:t>Can be fitted to any car</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First Dimension is Optional</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[][n],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As a Single Dimensional Array</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void print(</a:t>
            </a:r>
            <a:r>
              <a:rPr lang="en-GB" dirty="0" err="1" smtClean="0"/>
              <a:t>int</a:t>
            </a:r>
            <a:r>
              <a:rPr lang="en-GB" dirty="0" smtClean="0"/>
              <a:t> *</a:t>
            </a:r>
            <a:r>
              <a:rPr lang="en-GB" dirty="0" err="1" smtClean="0"/>
              <a:t>arr</a:t>
            </a:r>
            <a:r>
              <a:rPr lang="en-GB" dirty="0" smtClean="0"/>
              <a:t>, </a:t>
            </a:r>
            <a:r>
              <a:rPr lang="en-GB" dirty="0" err="1" smtClean="0"/>
              <a:t>int</a:t>
            </a:r>
            <a:r>
              <a:rPr lang="en-GB" dirty="0" smtClean="0"/>
              <a:t> m, </a:t>
            </a:r>
            <a:r>
              <a:rPr lang="en-GB" dirty="0" err="1" smtClean="0"/>
              <a:t>int</a:t>
            </a:r>
            <a:r>
              <a:rPr lang="en-GB" dirty="0" smtClean="0"/>
              <a:t> 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arr+i</a:t>
            </a:r>
            <a:r>
              <a:rPr lang="en-GB" dirty="0" smtClean="0"/>
              <a:t>*n) + 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a:t>
            </a:r>
            <a:r>
              <a:rPr lang="en-GB" dirty="0" err="1" smtClean="0"/>
              <a:t>int</a:t>
            </a:r>
            <a:r>
              <a:rPr lang="en-GB" dirty="0" smtClean="0"/>
              <a:t> m = 3, n = 3;</a:t>
            </a:r>
          </a:p>
          <a:p>
            <a:pPr fontAlgn="base">
              <a:buNone/>
            </a:pPr>
            <a:r>
              <a:rPr lang="en-GB" dirty="0" smtClean="0"/>
              <a:t>    print((</a:t>
            </a:r>
            <a:r>
              <a:rPr lang="en-GB" dirty="0" err="1" smtClean="0"/>
              <a:t>int</a:t>
            </a:r>
            <a:r>
              <a:rPr lang="en-GB" dirty="0" smtClean="0"/>
              <a:t> *)</a:t>
            </a:r>
            <a:r>
              <a:rPr lang="en-GB" dirty="0" err="1" smtClean="0"/>
              <a:t>arr</a:t>
            </a:r>
            <a:r>
              <a:rPr lang="en-GB" dirty="0" smtClean="0"/>
              <a:t>, m, n);</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7215206" cy="64127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42844" y="214290"/>
            <a:ext cx="8772554"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srcRect/>
          <a:stretch>
            <a:fillRect/>
          </a:stretch>
        </p:blipFill>
        <p:spPr bwMode="auto">
          <a:xfrm>
            <a:off x="229827" y="214290"/>
            <a:ext cx="8628453"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Recursive functions </a:t>
            </a:r>
          </a:p>
          <a:p>
            <a:pPr lvl="1"/>
            <a:r>
              <a:rPr lang="en-US" dirty="0" smtClean="0"/>
              <a:t>Functions that call themselves</a:t>
            </a:r>
          </a:p>
          <a:p>
            <a:pPr lvl="1"/>
            <a:r>
              <a:rPr lang="en-US" dirty="0" smtClean="0"/>
              <a:t>Can only solve a base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3249" name="Object 1"/>
          <p:cNvGraphicFramePr>
            <a:graphicFrameLocks noChangeAspect="1"/>
          </p:cNvGraphicFramePr>
          <p:nvPr/>
        </p:nvGraphicFramePr>
        <p:xfrm>
          <a:off x="714348" y="1000108"/>
          <a:ext cx="8072494" cy="5259905"/>
        </p:xfrm>
        <a:graphic>
          <a:graphicData uri="http://schemas.openxmlformats.org/presentationml/2006/ole">
            <mc:AlternateContent xmlns:mc="http://schemas.openxmlformats.org/markup-compatibility/2006">
              <mc:Choice xmlns:v="urn:schemas-microsoft-com:vml" Requires="v">
                <p:oleObj spid="_x0000_s53250" name="Bitmap Image" r:id="rId3" imgW="2123810" imgH="1380952" progId="PBrush">
                  <p:embed/>
                </p:oleObj>
              </mc:Choice>
              <mc:Fallback>
                <p:oleObj name="Bitmap Image" r:id="rId3" imgW="2123810" imgH="1380952" progId="PBrush">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000108"/>
                        <a:ext cx="8072494" cy="52599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500034" y="203200"/>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Consider a Big Classroom</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25470"/>
          </a:xfrm>
        </p:spPr>
        <p:txBody>
          <a:bodyPr>
            <a:normAutofit fontScale="90000"/>
          </a:bodyPr>
          <a:lstStyle/>
          <a:p>
            <a:r>
              <a:rPr lang="en-US" dirty="0" smtClean="0"/>
              <a:t>Recursion in Real Life</a:t>
            </a:r>
            <a:endParaRPr lang="en-GB" dirty="0"/>
          </a:p>
        </p:txBody>
      </p:sp>
      <p:sp>
        <p:nvSpPr>
          <p:cNvPr id="3" name="Content Placeholder 2"/>
          <p:cNvSpPr>
            <a:spLocks noGrp="1"/>
          </p:cNvSpPr>
          <p:nvPr>
            <p:ph idx="1"/>
          </p:nvPr>
        </p:nvSpPr>
        <p:spPr>
          <a:xfrm>
            <a:off x="285720" y="714356"/>
            <a:ext cx="8686800" cy="6143644"/>
          </a:xfrm>
        </p:spPr>
        <p:txBody>
          <a:bodyPr>
            <a:normAutofit fontScale="85000" lnSpcReduction="10000"/>
          </a:bodyPr>
          <a:lstStyle/>
          <a:p>
            <a:r>
              <a:rPr lang="en-US" dirty="0" smtClean="0"/>
              <a:t>John is seated in the last row of a very big classroom. Mike is sitting in last but one row of the same classroom. John wants to know how many rows are there in the classroom. </a:t>
            </a:r>
            <a:endParaRPr lang="en-GB" dirty="0" smtClean="0"/>
          </a:p>
          <a:p>
            <a:r>
              <a:rPr lang="en-US" dirty="0" smtClean="0"/>
              <a:t>John: Hi Mike! Can you please say me in which row you are seated?</a:t>
            </a:r>
            <a:endParaRPr lang="en-GB" dirty="0" smtClean="0"/>
          </a:p>
          <a:p>
            <a:r>
              <a:rPr lang="en-US" dirty="0" smtClean="0"/>
              <a:t>Mike: Yes… Of course John.</a:t>
            </a:r>
            <a:endParaRPr lang="en-GB" dirty="0" smtClean="0"/>
          </a:p>
          <a:p>
            <a:r>
              <a:rPr lang="en-US" dirty="0" smtClean="0"/>
              <a:t>Mike ask the same question to </a:t>
            </a:r>
            <a:r>
              <a:rPr lang="en-US" dirty="0" err="1" smtClean="0"/>
              <a:t>Patil</a:t>
            </a:r>
            <a:r>
              <a:rPr lang="en-US" dirty="0" smtClean="0"/>
              <a:t> who is seated in front of him and so on… till Alice who is seated first row is asked the question</a:t>
            </a:r>
            <a:endParaRPr lang="en-GB" dirty="0" smtClean="0"/>
          </a:p>
          <a:p>
            <a:r>
              <a:rPr lang="en-US" dirty="0" smtClean="0"/>
              <a:t> Alice: Alice can answer as one to Jack who is seated in the second row</a:t>
            </a:r>
            <a:endParaRPr lang="en-GB" dirty="0" smtClean="0"/>
          </a:p>
          <a:p>
            <a:r>
              <a:rPr lang="en-US" dirty="0" smtClean="0"/>
              <a:t> This is the base case </a:t>
            </a:r>
            <a:endParaRPr lang="en-GB" dirty="0" smtClean="0"/>
          </a:p>
          <a:p>
            <a:r>
              <a:rPr lang="en-US" dirty="0" smtClean="0"/>
              <a:t>Jack adds 1 to Alice's answer and tells it to Jill who is in the third row and so on… until the answer reaches John</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357290" y="1285860"/>
            <a:ext cx="6286544" cy="4641467"/>
          </a:xfrm>
          <a:prstGeom prst="rect">
            <a:avLst/>
          </a:prstGeom>
          <a:noFill/>
          <a:ln w="9525">
            <a:noFill/>
            <a:miter lim="800000"/>
            <a:headEnd/>
            <a:tailEnd/>
          </a:ln>
          <a:effectLst/>
        </p:spPr>
      </p:pic>
      <p:sp>
        <p:nvSpPr>
          <p:cNvPr id="3" name="Title 1"/>
          <p:cNvSpPr txBox="1">
            <a:spLocks/>
          </p:cNvSpPr>
          <p:nvPr/>
        </p:nvSpPr>
        <p:spPr>
          <a:xfrm>
            <a:off x="500034" y="60324"/>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Factorial using</a:t>
            </a:r>
            <a:r>
              <a:rPr kumimoji="0" lang="en-US" sz="4400" b="0" i="0" u="none" strike="noStrike" kern="1200" cap="none" spc="0" normalizeH="0" noProof="0" dirty="0" smtClean="0">
                <a:ln>
                  <a:noFill/>
                </a:ln>
                <a:solidFill>
                  <a:schemeClr val="tx1"/>
                </a:solidFill>
                <a:effectLst/>
                <a:uLnTx/>
                <a:uFillTx/>
                <a:latin typeface="+mj-lt"/>
                <a:ea typeface="+mj-ea"/>
                <a:cs typeface="+mj-cs"/>
              </a:rPr>
              <a:t> Recursion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i.stack.imgur.com/PK6Ht.png"/>
          <p:cNvPicPr>
            <a:picLocks noChangeAspect="1" noChangeArrowheads="1"/>
          </p:cNvPicPr>
          <p:nvPr/>
        </p:nvPicPr>
        <p:blipFill>
          <a:blip r:embed="rId2"/>
          <a:srcRect/>
          <a:stretch>
            <a:fillRect/>
          </a:stretch>
        </p:blipFill>
        <p:spPr bwMode="auto">
          <a:xfrm>
            <a:off x="857224" y="214290"/>
            <a:ext cx="7286676" cy="63386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Used in Every Day Life</a:t>
            </a:r>
            <a:endParaRPr lang="en-GB" b="1" dirty="0"/>
          </a:p>
        </p:txBody>
      </p:sp>
      <p:sp>
        <p:nvSpPr>
          <p:cNvPr id="3" name="Content Placeholder 2"/>
          <p:cNvSpPr>
            <a:spLocks noGrp="1"/>
          </p:cNvSpPr>
          <p:nvPr>
            <p:ph idx="1"/>
          </p:nvPr>
        </p:nvSpPr>
        <p:spPr>
          <a:xfrm>
            <a:off x="428596" y="1071546"/>
            <a:ext cx="8229600" cy="5429288"/>
          </a:xfrm>
        </p:spPr>
        <p:txBody>
          <a:bodyPr>
            <a:normAutofit fontScale="92500" lnSpcReduction="20000"/>
          </a:bodyPr>
          <a:lstStyle/>
          <a:p>
            <a:pPr algn="just">
              <a:lnSpc>
                <a:spcPct val="150000"/>
              </a:lnSpc>
            </a:pPr>
            <a:r>
              <a:rPr lang="en-GB" dirty="0" smtClean="0"/>
              <a:t>When a marriage is organized</a:t>
            </a:r>
          </a:p>
          <a:p>
            <a:pPr algn="just">
              <a:lnSpc>
                <a:spcPct val="150000"/>
              </a:lnSpc>
            </a:pPr>
            <a:r>
              <a:rPr lang="en-GB" dirty="0" smtClean="0"/>
              <a:t>Catering, decoration, music, seating arrangements, travel, boarding are modules</a:t>
            </a:r>
          </a:p>
          <a:p>
            <a:pPr algn="just">
              <a:lnSpc>
                <a:spcPct val="150000"/>
              </a:lnSpc>
            </a:pPr>
            <a:r>
              <a:rPr lang="en-GB" dirty="0" smtClean="0"/>
              <a:t>Each one is done independently</a:t>
            </a:r>
          </a:p>
          <a:p>
            <a:pPr algn="just">
              <a:lnSpc>
                <a:spcPct val="150000"/>
              </a:lnSpc>
            </a:pPr>
            <a:r>
              <a:rPr lang="en-GB" dirty="0" smtClean="0"/>
              <a:t>Rice + Dhal -&gt; </a:t>
            </a:r>
            <a:r>
              <a:rPr lang="en-GB" dirty="0" err="1" smtClean="0"/>
              <a:t>Idli</a:t>
            </a:r>
            <a:endParaRPr lang="en-GB" dirty="0" smtClean="0"/>
          </a:p>
          <a:p>
            <a:pPr algn="just">
              <a:lnSpc>
                <a:spcPct val="150000"/>
              </a:lnSpc>
            </a:pPr>
            <a:r>
              <a:rPr lang="en-GB" dirty="0" smtClean="0"/>
              <a:t>Can be separated to two modules</a:t>
            </a:r>
          </a:p>
          <a:p>
            <a:pPr lvl="1" algn="just">
              <a:lnSpc>
                <a:spcPct val="150000"/>
              </a:lnSpc>
            </a:pPr>
            <a:r>
              <a:rPr lang="en-GB" dirty="0" smtClean="0"/>
              <a:t>Preparing wet flour</a:t>
            </a:r>
          </a:p>
          <a:p>
            <a:pPr lvl="1" algn="just">
              <a:lnSpc>
                <a:spcPct val="150000"/>
              </a:lnSpc>
            </a:pPr>
            <a:r>
              <a:rPr lang="en-GB" dirty="0" smtClean="0"/>
              <a:t>Wet flour to </a:t>
            </a:r>
            <a:r>
              <a:rPr lang="en-GB" dirty="0" err="1" smtClean="0"/>
              <a:t>Idlis</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Fibonacci series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pPr lvl="2">
              <a:buFontTx/>
              <a:buNone/>
            </a:pPr>
            <a:r>
              <a:rPr lang="en-US" dirty="0" smtClean="0"/>
              <a:t> 0, 1, 1, 2, 3, 5, 8...</a:t>
            </a:r>
            <a:endParaRPr lang="en-US" b="1" dirty="0" smtClean="0">
              <a:latin typeface="Courier New" pitchFamily="49" charset="0"/>
            </a:endParaRPr>
          </a:p>
          <a:p>
            <a:pPr lvl="2">
              <a:buFontTx/>
              <a:buNone/>
            </a:pP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n )</a:t>
            </a:r>
          </a:p>
          <a:p>
            <a:pPr lvl="2">
              <a:buFontTx/>
              <a:buNone/>
            </a:pPr>
            <a:r>
              <a:rPr lang="en-US" b="1" dirty="0" smtClean="0">
                <a:latin typeface="Courier New" pitchFamily="49" charset="0"/>
              </a:rPr>
              <a:t>{</a:t>
            </a:r>
          </a:p>
          <a:p>
            <a:pPr lvl="2">
              <a:buFontTx/>
              <a:buNone/>
            </a:pPr>
            <a:r>
              <a:rPr lang="en-US" b="1" dirty="0" smtClean="0">
                <a:latin typeface="Courier New" pitchFamily="49" charset="0"/>
              </a:rPr>
              <a:t>	if (n == 0 || n == 1)  // base case</a:t>
            </a:r>
          </a:p>
          <a:p>
            <a:pPr lvl="2">
              <a:buFontTx/>
              <a:buNone/>
            </a:pPr>
            <a:r>
              <a:rPr lang="en-US" b="1" dirty="0" smtClean="0">
                <a:latin typeface="Courier New" pitchFamily="49" charset="0"/>
              </a:rPr>
              <a:t>    return n;</a:t>
            </a:r>
          </a:p>
          <a:p>
            <a:pPr lvl="2">
              <a:buFontTx/>
              <a:buNone/>
            </a:pPr>
            <a:r>
              <a:rPr lang="en-US" b="1" dirty="0" smtClean="0">
                <a:latin typeface="Courier New" pitchFamily="49" charset="0"/>
              </a:rPr>
              <a:t>	else</a:t>
            </a:r>
          </a:p>
          <a:p>
            <a:pPr lvl="2">
              <a:buFontTx/>
              <a:buNone/>
            </a:pPr>
            <a:r>
              <a:rPr lang="en-US" b="1" dirty="0" smtClean="0">
                <a:latin typeface="Courier New" pitchFamily="49" charset="0"/>
              </a:rPr>
              <a:t>    return </a:t>
            </a:r>
            <a:r>
              <a:rPr lang="en-US" b="1" dirty="0" err="1" smtClean="0">
                <a:latin typeface="Courier New" pitchFamily="49" charset="0"/>
              </a:rPr>
              <a:t>fibonacci</a:t>
            </a:r>
            <a:r>
              <a:rPr lang="en-US" b="1" dirty="0" smtClean="0">
                <a:latin typeface="Courier New" pitchFamily="49" charset="0"/>
              </a:rPr>
              <a:t>( n - 1) +</a:t>
            </a:r>
            <a:br>
              <a:rPr lang="en-US" b="1" dirty="0" smtClean="0">
                <a:latin typeface="Courier New" pitchFamily="49" charset="0"/>
              </a:rPr>
            </a:b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n – 2 );</a:t>
            </a:r>
          </a:p>
          <a:p>
            <a:pPr lvl="2">
              <a:buFontTx/>
              <a:buNone/>
            </a:pPr>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214290"/>
            <a:ext cx="9144000" cy="5941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p:cNvPicPr>
            <a:picLocks noChangeAspect="1" noChangeArrowheads="1"/>
          </p:cNvPicPr>
          <p:nvPr/>
        </p:nvPicPr>
        <p:blipFill>
          <a:blip r:embed="rId2"/>
          <a:srcRect/>
          <a:stretch>
            <a:fillRect/>
          </a:stretch>
        </p:blipFill>
        <p:spPr bwMode="auto">
          <a:xfrm>
            <a:off x="0" y="357166"/>
            <a:ext cx="9038121"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 vs. Iteration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Repetition</a:t>
            </a:r>
          </a:p>
          <a:p>
            <a:pPr lvl="1"/>
            <a:r>
              <a:rPr lang="en-US" dirty="0" smtClean="0"/>
              <a:t>Iteration:  explicit loop</a:t>
            </a:r>
          </a:p>
          <a:p>
            <a:pPr lvl="1"/>
            <a:r>
              <a:rPr lang="en-US" dirty="0" smtClean="0"/>
              <a:t>Recursion:  repeated function calls</a:t>
            </a:r>
          </a:p>
          <a:p>
            <a:r>
              <a:rPr lang="en-US" dirty="0" smtClean="0"/>
              <a:t>Termination</a:t>
            </a:r>
          </a:p>
          <a:p>
            <a:pPr lvl="1"/>
            <a:r>
              <a:rPr lang="en-US" dirty="0" smtClean="0"/>
              <a:t>Iteration: loop condition fails</a:t>
            </a:r>
          </a:p>
          <a:p>
            <a:pPr lvl="1"/>
            <a:r>
              <a:rPr lang="en-US" dirty="0" smtClean="0"/>
              <a:t>Recursion: base case recognized</a:t>
            </a:r>
          </a:p>
          <a:p>
            <a:r>
              <a:rPr lang="en-US" dirty="0" smtClean="0"/>
              <a:t>Both can have infinite loops</a:t>
            </a:r>
          </a:p>
          <a:p>
            <a:r>
              <a:rPr lang="en-US" dirty="0" smtClean="0"/>
              <a:t>Balance </a:t>
            </a:r>
          </a:p>
          <a:p>
            <a:pPr lvl="1"/>
            <a:r>
              <a:rPr lang="en-US" dirty="0" smtClean="0"/>
              <a:t>Choice between performance (iteration) and good software engineering (recursion)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071546"/>
            <a:ext cx="8229600" cy="5429288"/>
          </a:xfrm>
        </p:spPr>
        <p:txBody>
          <a:bodyPr>
            <a:normAutofit fontScale="850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Drawbacks of Previous Code</a:t>
            </a:r>
            <a:endParaRPr lang="en-GB"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Previous code was 65 lines long</a:t>
            </a:r>
          </a:p>
          <a:p>
            <a:pPr algn="just">
              <a:lnSpc>
                <a:spcPct val="150000"/>
              </a:lnSpc>
            </a:pPr>
            <a:r>
              <a:rPr lang="en-GB" dirty="0" smtClean="0"/>
              <a:t>Difficult to understand and determine error</a:t>
            </a:r>
          </a:p>
          <a:p>
            <a:pPr algn="just">
              <a:lnSpc>
                <a:spcPct val="150000"/>
              </a:lnSpc>
            </a:pPr>
            <a:r>
              <a:rPr lang="en-GB" dirty="0" smtClean="0"/>
              <a:t>Better if it can be done through smaller modules</a:t>
            </a:r>
          </a:p>
          <a:p>
            <a:pPr algn="just">
              <a:lnSpc>
                <a:spcPct val="150000"/>
              </a:lnSpc>
            </a:pPr>
            <a:r>
              <a:rPr lang="en-GB" dirty="0" smtClean="0"/>
              <a:t>Part of code can be reused</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Modules </a:t>
            </a:r>
            <a:br>
              <a:rPr lang="en-GB" b="1" dirty="0" smtClean="0"/>
            </a:br>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428736"/>
            <a:ext cx="8229600" cy="4929222"/>
          </a:xfrm>
        </p:spPr>
        <p:txBody>
          <a:bodyPr>
            <a:normAutofit/>
          </a:bodyPr>
          <a:lstStyle/>
          <a:p>
            <a:pPr marL="514350" indent="-514350" algn="just">
              <a:lnSpc>
                <a:spcPct val="150000"/>
              </a:lnSpc>
              <a:buAutoNum type="arabicPeriod"/>
            </a:pPr>
            <a:r>
              <a:rPr lang="en-GB" dirty="0" smtClean="0"/>
              <a:t>Read state of board</a:t>
            </a:r>
          </a:p>
          <a:p>
            <a:pPr marL="514350" indent="-514350" algn="just">
              <a:lnSpc>
                <a:spcPct val="150000"/>
              </a:lnSpc>
              <a:buAutoNum type="arabicPeriod"/>
            </a:pPr>
            <a:r>
              <a:rPr lang="en-GB" dirty="0" smtClean="0"/>
              <a:t>Count number of empty cells</a:t>
            </a:r>
          </a:p>
          <a:p>
            <a:pPr marL="514350" indent="-514350" algn="just">
              <a:lnSpc>
                <a:spcPct val="150000"/>
              </a:lnSpc>
              <a:buAutoNum type="arabicPeriod"/>
            </a:pPr>
            <a:r>
              <a:rPr lang="en-GB" dirty="0" smtClean="0"/>
              <a:t>Check if same coin is in a row</a:t>
            </a:r>
          </a:p>
          <a:p>
            <a:pPr marL="514350" indent="-514350" algn="just">
              <a:lnSpc>
                <a:spcPct val="150000"/>
              </a:lnSpc>
              <a:buFont typeface="Arial" pitchFamily="34" charset="0"/>
              <a:buAutoNum type="arabicPeriod"/>
            </a:pPr>
            <a:r>
              <a:rPr lang="en-GB" dirty="0" smtClean="0"/>
              <a:t>Check if same coin is in a column</a:t>
            </a:r>
          </a:p>
          <a:p>
            <a:pPr marL="514350" indent="-514350" algn="just">
              <a:lnSpc>
                <a:spcPct val="150000"/>
              </a:lnSpc>
              <a:buFont typeface="Arial" pitchFamily="34" charset="0"/>
              <a:buAutoNum type="arabicPeriod"/>
            </a:pPr>
            <a:r>
              <a:rPr lang="en-GB" dirty="0" smtClean="0"/>
              <a:t>Check if same coin is placed diagonally</a:t>
            </a:r>
          </a:p>
          <a:p>
            <a:pPr marL="514350" indent="-514350" algn="just">
              <a:lnSpc>
                <a:spcPct val="150000"/>
              </a:lnSpc>
              <a:buAutoNum type="arabicPeriod"/>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t>
            </a:r>
            <a:r>
              <a:rPr lang="en-GB" b="1" dirty="0" err="1" smtClean="0"/>
              <a:t>Isogram</a:t>
            </a:r>
            <a:r>
              <a:rPr lang="en-GB" b="1" dirty="0" smtClean="0"/>
              <a:t> Problem</a:t>
            </a:r>
            <a:endParaRPr lang="en-GB" dirty="0"/>
          </a:p>
        </p:txBody>
      </p:sp>
      <p:sp>
        <p:nvSpPr>
          <p:cNvPr id="3" name="Content Placeholder 2"/>
          <p:cNvSpPr>
            <a:spLocks noGrp="1"/>
          </p:cNvSpPr>
          <p:nvPr>
            <p:ph idx="1"/>
          </p:nvPr>
        </p:nvSpPr>
        <p:spPr>
          <a:xfrm>
            <a:off x="428596" y="1428736"/>
            <a:ext cx="8229600" cy="1500198"/>
          </a:xfrm>
        </p:spPr>
        <p:txBody>
          <a:bodyPr>
            <a:normAutofit/>
          </a:bodyPr>
          <a:lstStyle/>
          <a:p>
            <a:pPr marL="514350" indent="-514350" algn="just">
              <a:lnSpc>
                <a:spcPct val="150000"/>
              </a:lnSpc>
              <a:buNone/>
            </a:pPr>
            <a:r>
              <a:rPr lang="en-GB" dirty="0" smtClean="0"/>
              <a:t>Module to find factorial of a number</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715</Words>
  <Application>Microsoft Office PowerPoint</Application>
  <PresentationFormat>On-screen Show (4:3)</PresentationFormat>
  <Paragraphs>182</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Bitmap Image</vt:lpstr>
      <vt:lpstr>Functions in C</vt:lpstr>
      <vt:lpstr>PowerPoint Presentation</vt:lpstr>
      <vt:lpstr>Modularity in Car</vt:lpstr>
      <vt:lpstr>Used in Every Day Life</vt:lpstr>
      <vt:lpstr>Tic Tac Toe - State of Board Problems</vt:lpstr>
      <vt:lpstr>Drawbacks of Previous Code</vt:lpstr>
      <vt:lpstr>Modules  Tic Tac Toe - State of Board Problems</vt:lpstr>
      <vt:lpstr>Modules in Isogram Problem</vt:lpstr>
      <vt:lpstr>Modules in Accident Problem</vt:lpstr>
      <vt:lpstr>Modules in Accident Problem</vt:lpstr>
      <vt:lpstr>Functions in C</vt:lpstr>
      <vt:lpstr>Syntax for Function Declaration</vt:lpstr>
      <vt:lpstr>Syntax for Function Definition</vt:lpstr>
      <vt:lpstr>Passing Arguments</vt:lpstr>
      <vt:lpstr>Return Statement</vt:lpstr>
      <vt:lpstr>PowerPoint Presentation</vt:lpstr>
      <vt:lpstr>PowerPoint Presentation</vt:lpstr>
      <vt:lpstr>PowerPoint Presentation</vt:lpstr>
      <vt:lpstr>Pass by Address or Reference</vt:lpstr>
      <vt:lpstr>PowerPoint Presentation</vt:lpstr>
      <vt:lpstr>PowerPoint Presentation</vt:lpstr>
      <vt:lpstr>PowerPoint Presentation</vt:lpstr>
      <vt:lpstr>Default Passing Mechanisms</vt:lpstr>
      <vt:lpstr>Pass a Single Dimensional Array as Argument</vt:lpstr>
      <vt:lpstr>PowerPoint Presentation</vt:lpstr>
      <vt:lpstr>PowerPoint Presentation</vt:lpstr>
      <vt:lpstr>PowerPoint Presentation</vt:lpstr>
      <vt:lpstr>PowerPoint Presentation</vt:lpstr>
      <vt:lpstr>Passing 2D Array to Functions</vt:lpstr>
      <vt:lpstr>First Dimension is Optional</vt:lpstr>
      <vt:lpstr>As a Single Dimensional Array</vt:lpstr>
      <vt:lpstr>PowerPoint Presentation</vt:lpstr>
      <vt:lpstr>PowerPoint Presentation</vt:lpstr>
      <vt:lpstr>PowerPoint Presentation</vt:lpstr>
      <vt:lpstr>Recursion</vt:lpstr>
      <vt:lpstr>PowerPoint Presentation</vt:lpstr>
      <vt:lpstr>Recursion in Real Life</vt:lpstr>
      <vt:lpstr>PowerPoint Presentation</vt:lpstr>
      <vt:lpstr>PowerPoint Presentation</vt:lpstr>
      <vt:lpstr>Fibonacci series</vt:lpstr>
      <vt:lpstr>PowerPoint Presentation</vt:lpstr>
      <vt:lpstr>PowerPoint Presentation</vt:lpstr>
      <vt:lpstr>Recursion vs. Iteration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385</cp:revision>
  <dcterms:created xsi:type="dcterms:W3CDTF">2016-01-12T05:48:54Z</dcterms:created>
  <dcterms:modified xsi:type="dcterms:W3CDTF">2020-07-31T07:28:34Z</dcterms:modified>
</cp:coreProperties>
</file>