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83"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82" r:id="rId22"/>
    <p:sldId id="275" r:id="rId23"/>
    <p:sldId id="276" r:id="rId24"/>
    <p:sldId id="277" r:id="rId25"/>
    <p:sldId id="278" r:id="rId26"/>
    <p:sldId id="279" r:id="rId27"/>
    <p:sldId id="280" r:id="rId28"/>
    <p:sldId id="281" r:id="rId29"/>
    <p:sldId id="290" r:id="rId30"/>
    <p:sldId id="284" r:id="rId31"/>
    <p:sldId id="285" r:id="rId32"/>
    <p:sldId id="286" r:id="rId33"/>
    <p:sldId id="287" r:id="rId34"/>
    <p:sldId id="288" r:id="rId35"/>
    <p:sldId id="289"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5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907CB9-E1A1-473E-ABF7-1036683F41C8}" type="datetimeFigureOut">
              <a:rPr lang="en-US" smtClean="0"/>
              <a:pPr/>
              <a:t>1/24/2017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9E6A1F-FF6C-45D5-BDB9-9E4C666F59D6}"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973F6EF-E829-494C-9D43-63732235D912}" type="datetimeFigureOut">
              <a:rPr lang="en-US" smtClean="0"/>
              <a:pPr/>
              <a:t>1/24/2017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14139A-E8A9-4CCA-AD79-55BF8E503EA0}"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73F6EF-E829-494C-9D43-63732235D912}" type="datetimeFigureOut">
              <a:rPr lang="en-US" smtClean="0"/>
              <a:pPr/>
              <a:t>1/24/2017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14139A-E8A9-4CCA-AD79-55BF8E503EA0}"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73F6EF-E829-494C-9D43-63732235D912}" type="datetimeFigureOut">
              <a:rPr lang="en-US" smtClean="0"/>
              <a:pPr/>
              <a:t>1/24/2017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14139A-E8A9-4CCA-AD79-55BF8E503EA0}"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73F6EF-E829-494C-9D43-63732235D912}" type="datetimeFigureOut">
              <a:rPr lang="en-US" smtClean="0"/>
              <a:pPr/>
              <a:t>1/24/2017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14139A-E8A9-4CCA-AD79-55BF8E503EA0}"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73F6EF-E829-494C-9D43-63732235D912}" type="datetimeFigureOut">
              <a:rPr lang="en-US" smtClean="0"/>
              <a:pPr/>
              <a:t>1/24/2017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14139A-E8A9-4CCA-AD79-55BF8E503EA0}"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973F6EF-E829-494C-9D43-63732235D912}" type="datetimeFigureOut">
              <a:rPr lang="en-US" smtClean="0"/>
              <a:pPr/>
              <a:t>1/24/2017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14139A-E8A9-4CCA-AD79-55BF8E503EA0}"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973F6EF-E829-494C-9D43-63732235D912}" type="datetimeFigureOut">
              <a:rPr lang="en-US" smtClean="0"/>
              <a:pPr/>
              <a:t>1/24/2017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714139A-E8A9-4CCA-AD79-55BF8E503EA0}"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973F6EF-E829-494C-9D43-63732235D912}" type="datetimeFigureOut">
              <a:rPr lang="en-US" smtClean="0"/>
              <a:pPr/>
              <a:t>1/24/2017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714139A-E8A9-4CCA-AD79-55BF8E503EA0}"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3F6EF-E829-494C-9D43-63732235D912}" type="datetimeFigureOut">
              <a:rPr lang="en-US" smtClean="0"/>
              <a:pPr/>
              <a:t>1/24/2017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714139A-E8A9-4CCA-AD79-55BF8E503EA0}"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3F6EF-E829-494C-9D43-63732235D912}" type="datetimeFigureOut">
              <a:rPr lang="en-US" smtClean="0"/>
              <a:pPr/>
              <a:t>1/24/2017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14139A-E8A9-4CCA-AD79-55BF8E503EA0}"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3F6EF-E829-494C-9D43-63732235D912}" type="datetimeFigureOut">
              <a:rPr lang="en-US" smtClean="0"/>
              <a:pPr/>
              <a:t>1/24/2017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14139A-E8A9-4CCA-AD79-55BF8E503EA0}"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73F6EF-E829-494C-9D43-63732235D912}" type="datetimeFigureOut">
              <a:rPr lang="en-US" smtClean="0"/>
              <a:pPr/>
              <a:t>1/24/2017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14139A-E8A9-4CCA-AD79-55BF8E503EA0}"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Dynamic Memory Allocation</a:t>
            </a:r>
            <a:endParaRPr lang="en-GB" dirty="0"/>
          </a:p>
        </p:txBody>
      </p:sp>
      <p:sp>
        <p:nvSpPr>
          <p:cNvPr id="3" name="Subtitle 2"/>
          <p:cNvSpPr>
            <a:spLocks noGrp="1"/>
          </p:cNvSpPr>
          <p:nvPr>
            <p:ph type="subTitle" idx="1"/>
          </p:nvPr>
        </p:nvSpPr>
        <p:spPr/>
        <p:txBody>
          <a:bodyPr/>
          <a:lstStyle/>
          <a:p>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rtlCol="0">
            <a:normAutofit/>
          </a:bodyPr>
          <a:lstStyle/>
          <a:p>
            <a:pPr fontAlgn="auto">
              <a:spcAft>
                <a:spcPts val="0"/>
              </a:spcAft>
              <a:defRPr/>
            </a:pPr>
            <a:r>
              <a:rPr lang="en-US" dirty="0"/>
              <a:t>Assignment of Pointer </a:t>
            </a:r>
            <a:r>
              <a:rPr lang="en-US" dirty="0" smtClean="0"/>
              <a:t>Variables</a:t>
            </a:r>
            <a:endParaRPr lang="en-US" dirty="0"/>
          </a:p>
        </p:txBody>
      </p:sp>
      <p:sp>
        <p:nvSpPr>
          <p:cNvPr id="29698" name="Rectangle 4"/>
          <p:cNvSpPr>
            <a:spLocks noChangeArrowheads="1"/>
          </p:cNvSpPr>
          <p:nvPr/>
        </p:nvSpPr>
        <p:spPr bwMode="auto">
          <a:xfrm>
            <a:off x="762000" y="1828800"/>
            <a:ext cx="3886200" cy="4114800"/>
          </a:xfrm>
          <a:prstGeom prst="rect">
            <a:avLst/>
          </a:prstGeom>
          <a:noFill/>
          <a:ln w="9525">
            <a:noFill/>
            <a:miter lim="800000"/>
            <a:headEnd/>
            <a:tailEnd/>
          </a:ln>
        </p:spPr>
        <p:txBody>
          <a:bodyPr lIns="0" tIns="46038" rIns="0" bIns="46038"/>
          <a:lstStyle/>
          <a:p>
            <a:pPr marL="342900" indent="-342900">
              <a:lnSpc>
                <a:spcPct val="80000"/>
              </a:lnSpc>
              <a:spcBef>
                <a:spcPct val="20000"/>
              </a:spcBef>
            </a:pPr>
            <a:endParaRPr lang="en-US" sz="2000" b="1">
              <a:solidFill>
                <a:schemeClr val="tx2"/>
              </a:solidFill>
              <a:latin typeface="Courier New" pitchFamily="49" charset="0"/>
            </a:endParaRPr>
          </a:p>
          <a:p>
            <a:pPr marL="342900" indent="-342900">
              <a:lnSpc>
                <a:spcPct val="80000"/>
              </a:lnSpc>
              <a:spcBef>
                <a:spcPct val="20000"/>
              </a:spcBef>
            </a:pPr>
            <a:endParaRPr lang="en-US" sz="2000" b="1">
              <a:solidFill>
                <a:schemeClr val="tx2"/>
              </a:solidFill>
              <a:latin typeface="Courier New" pitchFamily="49" charset="0"/>
            </a:endParaRPr>
          </a:p>
          <a:p>
            <a:pPr marL="342900" indent="-342900">
              <a:lnSpc>
                <a:spcPct val="80000"/>
              </a:lnSpc>
              <a:spcBef>
                <a:spcPct val="20000"/>
              </a:spcBef>
            </a:pPr>
            <a:endParaRPr lang="en-US" sz="2000" b="1">
              <a:solidFill>
                <a:schemeClr val="tx2"/>
              </a:solidFill>
              <a:latin typeface="Courier New" pitchFamily="49" charset="0"/>
            </a:endParaRPr>
          </a:p>
          <a:p>
            <a:pPr marL="342900" indent="-342900">
              <a:lnSpc>
                <a:spcPct val="80000"/>
              </a:lnSpc>
              <a:spcBef>
                <a:spcPct val="20000"/>
              </a:spcBef>
            </a:pPr>
            <a:endParaRPr lang="en-US" sz="2000" b="1">
              <a:solidFill>
                <a:schemeClr val="tx2"/>
              </a:solidFill>
              <a:latin typeface="Courier New" pitchFamily="49" charset="0"/>
            </a:endParaRPr>
          </a:p>
          <a:p>
            <a:pPr marL="342900" indent="-342900">
              <a:lnSpc>
                <a:spcPct val="120000"/>
              </a:lnSpc>
              <a:spcBef>
                <a:spcPct val="20000"/>
              </a:spcBef>
            </a:pPr>
            <a:r>
              <a:rPr lang="en-US" sz="2000" b="1">
                <a:solidFill>
                  <a:schemeClr val="tx2"/>
                </a:solidFill>
                <a:latin typeface="Courier New" pitchFamily="49" charset="0"/>
              </a:rPr>
              <a:t>   float data = 50.8;</a:t>
            </a:r>
          </a:p>
          <a:p>
            <a:pPr marL="342900" indent="-342900">
              <a:lnSpc>
                <a:spcPct val="120000"/>
              </a:lnSpc>
              <a:spcBef>
                <a:spcPct val="20000"/>
              </a:spcBef>
            </a:pPr>
            <a:r>
              <a:rPr lang="en-US" sz="2000" b="1">
                <a:solidFill>
                  <a:schemeClr val="tx2"/>
                </a:solidFill>
                <a:latin typeface="Courier New" pitchFamily="49" charset="0"/>
              </a:rPr>
              <a:t>   float *ptr;</a:t>
            </a:r>
          </a:p>
          <a:p>
            <a:pPr marL="342900" indent="-342900">
              <a:lnSpc>
                <a:spcPct val="120000"/>
              </a:lnSpc>
              <a:spcBef>
                <a:spcPct val="20000"/>
              </a:spcBef>
            </a:pPr>
            <a:r>
              <a:rPr lang="en-US" sz="2000" b="1">
                <a:solidFill>
                  <a:schemeClr val="tx2"/>
                </a:solidFill>
                <a:latin typeface="Courier New" pitchFamily="49" charset="0"/>
              </a:rPr>
              <a:t>   ptr = &amp;data;</a:t>
            </a:r>
          </a:p>
          <a:p>
            <a:pPr marL="342900" indent="-342900">
              <a:lnSpc>
                <a:spcPct val="80000"/>
              </a:lnSpc>
              <a:spcBef>
                <a:spcPct val="20000"/>
              </a:spcBef>
            </a:pPr>
            <a:endParaRPr lang="en-US" sz="2000" b="1">
              <a:solidFill>
                <a:schemeClr val="tx2"/>
              </a:solidFill>
              <a:latin typeface="Courier New" pitchFamily="49" charset="0"/>
            </a:endParaRPr>
          </a:p>
        </p:txBody>
      </p:sp>
      <p:sp>
        <p:nvSpPr>
          <p:cNvPr id="29699" name="Rectangle 5" descr="Light upward diagonal"/>
          <p:cNvSpPr>
            <a:spLocks noChangeArrowheads="1"/>
          </p:cNvSpPr>
          <p:nvPr/>
        </p:nvSpPr>
        <p:spPr bwMode="auto">
          <a:xfrm>
            <a:off x="7499350" y="2644775"/>
            <a:ext cx="1116013" cy="433388"/>
          </a:xfrm>
          <a:prstGeom prst="rect">
            <a:avLst/>
          </a:prstGeom>
          <a:noFill/>
          <a:ln w="12700">
            <a:solidFill>
              <a:schemeClr val="tx1"/>
            </a:solidFill>
            <a:miter lim="800000"/>
            <a:headEnd/>
            <a:tailEnd/>
          </a:ln>
        </p:spPr>
        <p:txBody>
          <a:bodyPr wrap="none" anchor="ctr"/>
          <a:lstStyle/>
          <a:p>
            <a:pPr algn="ctr" eaLnBrk="0" hangingPunct="0"/>
            <a:endParaRPr lang="en-US" sz="2000">
              <a:latin typeface="Tahoma" pitchFamily="34" charset="0"/>
            </a:endParaRPr>
          </a:p>
        </p:txBody>
      </p:sp>
      <p:sp>
        <p:nvSpPr>
          <p:cNvPr id="29700" name="Rectangle 6" descr="Light upward diagonal"/>
          <p:cNvSpPr>
            <a:spLocks noChangeArrowheads="1"/>
          </p:cNvSpPr>
          <p:nvPr/>
        </p:nvSpPr>
        <p:spPr bwMode="auto">
          <a:xfrm>
            <a:off x="7499350" y="2209800"/>
            <a:ext cx="1116013" cy="434975"/>
          </a:xfrm>
          <a:prstGeom prst="rect">
            <a:avLst/>
          </a:prstGeom>
          <a:noFill/>
          <a:ln w="12700">
            <a:solidFill>
              <a:schemeClr val="tx1"/>
            </a:solidFill>
            <a:miter lim="800000"/>
            <a:headEnd/>
            <a:tailEnd/>
          </a:ln>
        </p:spPr>
        <p:txBody>
          <a:bodyPr wrap="none" anchor="ctr"/>
          <a:lstStyle/>
          <a:p>
            <a:pPr algn="ctr" eaLnBrk="0" hangingPunct="0"/>
            <a:endParaRPr lang="en-US" sz="2000">
              <a:latin typeface="Tahoma" pitchFamily="34" charset="0"/>
            </a:endParaRPr>
          </a:p>
        </p:txBody>
      </p:sp>
      <p:sp>
        <p:nvSpPr>
          <p:cNvPr id="29701" name="Rectangle 8" descr="Light upward diagonal"/>
          <p:cNvSpPr>
            <a:spLocks noChangeArrowheads="1"/>
          </p:cNvSpPr>
          <p:nvPr/>
        </p:nvSpPr>
        <p:spPr bwMode="auto">
          <a:xfrm>
            <a:off x="7499350" y="3078163"/>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29702" name="Rectangle 9" descr="Light upward diagonal"/>
          <p:cNvSpPr>
            <a:spLocks noChangeArrowheads="1"/>
          </p:cNvSpPr>
          <p:nvPr/>
        </p:nvSpPr>
        <p:spPr bwMode="auto">
          <a:xfrm>
            <a:off x="7499350" y="3513138"/>
            <a:ext cx="1116013" cy="433387"/>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29703" name="Rectangle 10" descr="Light upward diagonal"/>
          <p:cNvSpPr>
            <a:spLocks noChangeArrowheads="1"/>
          </p:cNvSpPr>
          <p:nvPr/>
        </p:nvSpPr>
        <p:spPr bwMode="auto">
          <a:xfrm>
            <a:off x="7499350" y="3946525"/>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50.8</a:t>
            </a:r>
          </a:p>
        </p:txBody>
      </p:sp>
      <p:sp>
        <p:nvSpPr>
          <p:cNvPr id="29704" name="Rectangle 11" descr="Light upward diagonal"/>
          <p:cNvSpPr>
            <a:spLocks noChangeArrowheads="1"/>
          </p:cNvSpPr>
          <p:nvPr/>
        </p:nvSpPr>
        <p:spPr bwMode="auto">
          <a:xfrm>
            <a:off x="7499350" y="43815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29705" name="Rectangle 12" descr="Light upward diagonal"/>
          <p:cNvSpPr>
            <a:spLocks noChangeArrowheads="1"/>
          </p:cNvSpPr>
          <p:nvPr/>
        </p:nvSpPr>
        <p:spPr bwMode="auto">
          <a:xfrm>
            <a:off x="7499350" y="4816475"/>
            <a:ext cx="1116013" cy="433388"/>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29706" name="Rectangle 14"/>
          <p:cNvSpPr>
            <a:spLocks noChangeArrowheads="1"/>
          </p:cNvSpPr>
          <p:nvPr/>
        </p:nvSpPr>
        <p:spPr bwMode="auto">
          <a:xfrm>
            <a:off x="6477000" y="26447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FFF1</a:t>
            </a:r>
          </a:p>
        </p:txBody>
      </p:sp>
      <p:sp>
        <p:nvSpPr>
          <p:cNvPr id="29707" name="Rectangle 15"/>
          <p:cNvSpPr>
            <a:spLocks noChangeArrowheads="1"/>
          </p:cNvSpPr>
          <p:nvPr/>
        </p:nvSpPr>
        <p:spPr bwMode="auto">
          <a:xfrm>
            <a:off x="6477000" y="22098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FFF0</a:t>
            </a:r>
          </a:p>
        </p:txBody>
      </p:sp>
      <p:sp>
        <p:nvSpPr>
          <p:cNvPr id="29708" name="Rectangle 17"/>
          <p:cNvSpPr>
            <a:spLocks noChangeArrowheads="1"/>
          </p:cNvSpPr>
          <p:nvPr/>
        </p:nvSpPr>
        <p:spPr bwMode="auto">
          <a:xfrm>
            <a:off x="6477000" y="3078163"/>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FFF2</a:t>
            </a:r>
          </a:p>
        </p:txBody>
      </p:sp>
      <p:sp>
        <p:nvSpPr>
          <p:cNvPr id="29709" name="Rectangle 18"/>
          <p:cNvSpPr>
            <a:spLocks noChangeArrowheads="1"/>
          </p:cNvSpPr>
          <p:nvPr/>
        </p:nvSpPr>
        <p:spPr bwMode="auto">
          <a:xfrm>
            <a:off x="6477000" y="3513138"/>
            <a:ext cx="1022350" cy="433387"/>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FFF3</a:t>
            </a:r>
          </a:p>
        </p:txBody>
      </p:sp>
      <p:sp>
        <p:nvSpPr>
          <p:cNvPr id="29710" name="Rectangle 19"/>
          <p:cNvSpPr>
            <a:spLocks noChangeArrowheads="1"/>
          </p:cNvSpPr>
          <p:nvPr/>
        </p:nvSpPr>
        <p:spPr bwMode="auto">
          <a:xfrm>
            <a:off x="6477000" y="3946525"/>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FFF4</a:t>
            </a:r>
          </a:p>
        </p:txBody>
      </p:sp>
      <p:sp>
        <p:nvSpPr>
          <p:cNvPr id="29711" name="Rectangle 20"/>
          <p:cNvSpPr>
            <a:spLocks noChangeArrowheads="1"/>
          </p:cNvSpPr>
          <p:nvPr/>
        </p:nvSpPr>
        <p:spPr bwMode="auto">
          <a:xfrm>
            <a:off x="6477000" y="43815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FFF5</a:t>
            </a:r>
          </a:p>
        </p:txBody>
      </p:sp>
      <p:sp>
        <p:nvSpPr>
          <p:cNvPr id="29712" name="Rectangle 21"/>
          <p:cNvSpPr>
            <a:spLocks noChangeArrowheads="1"/>
          </p:cNvSpPr>
          <p:nvPr/>
        </p:nvSpPr>
        <p:spPr bwMode="auto">
          <a:xfrm>
            <a:off x="6477000" y="48164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FFF6</a:t>
            </a:r>
          </a:p>
        </p:txBody>
      </p:sp>
      <p:sp>
        <p:nvSpPr>
          <p:cNvPr id="29713" name="Text Box 23"/>
          <p:cNvSpPr txBox="1">
            <a:spLocks noChangeArrowheads="1"/>
          </p:cNvSpPr>
          <p:nvPr/>
        </p:nvSpPr>
        <p:spPr bwMode="auto">
          <a:xfrm>
            <a:off x="5643563" y="21336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ptr</a:t>
            </a:r>
          </a:p>
        </p:txBody>
      </p:sp>
      <p:sp>
        <p:nvSpPr>
          <p:cNvPr id="29714" name="Text Box 24"/>
          <p:cNvSpPr txBox="1">
            <a:spLocks noChangeArrowheads="1"/>
          </p:cNvSpPr>
          <p:nvPr/>
        </p:nvSpPr>
        <p:spPr bwMode="auto">
          <a:xfrm>
            <a:off x="5643563" y="39624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data</a:t>
            </a:r>
          </a:p>
        </p:txBody>
      </p:sp>
      <p:sp>
        <p:nvSpPr>
          <p:cNvPr id="29715" name="Rectangle 25"/>
          <p:cNvSpPr>
            <a:spLocks noChangeArrowheads="1"/>
          </p:cNvSpPr>
          <p:nvPr/>
        </p:nvSpPr>
        <p:spPr bwMode="auto">
          <a:xfrm>
            <a:off x="7624763" y="2209800"/>
            <a:ext cx="914400" cy="381000"/>
          </a:xfrm>
          <a:prstGeom prst="rect">
            <a:avLst/>
          </a:prstGeom>
          <a:noFill/>
          <a:ln w="9525">
            <a:noFill/>
            <a:miter lim="800000"/>
            <a:headEnd/>
            <a:tailEnd/>
          </a:ln>
        </p:spPr>
        <p:txBody>
          <a:bodyPr wrap="none" anchor="ctr"/>
          <a:lstStyle/>
          <a:p>
            <a:pPr algn="ctr" eaLnBrk="0" hangingPunct="0"/>
            <a:endParaRPr lang="en-US" sz="2000">
              <a:latin typeface="Tahoma" pitchFamily="34" charset="0"/>
            </a:endParaRPr>
          </a:p>
        </p:txBody>
      </p:sp>
      <p:sp>
        <p:nvSpPr>
          <p:cNvPr id="29716" name="AutoShape 26"/>
          <p:cNvSpPr>
            <a:spLocks noChangeArrowheads="1"/>
          </p:cNvSpPr>
          <p:nvPr/>
        </p:nvSpPr>
        <p:spPr bwMode="auto">
          <a:xfrm>
            <a:off x="228600" y="3657600"/>
            <a:ext cx="533400" cy="152400"/>
          </a:xfrm>
          <a:prstGeom prst="rightArrow">
            <a:avLst>
              <a:gd name="adj1" fmla="val 50000"/>
              <a:gd name="adj2" fmla="val 87500"/>
            </a:avLst>
          </a:prstGeom>
          <a:solidFill>
            <a:schemeClr val="accent1"/>
          </a:solidFill>
          <a:ln w="12700">
            <a:solidFill>
              <a:schemeClr val="tx1"/>
            </a:solidFill>
            <a:miter lim="800000"/>
            <a:headEnd type="none" w="sm" len="sm"/>
            <a:tailEnd type="none" w="sm" len="sm"/>
          </a:ln>
        </p:spPr>
        <p:txBody>
          <a:bodyPr wrap="none" anchor="ctr"/>
          <a:lstStyle/>
          <a:p>
            <a:endParaRPr lang="en-US">
              <a:latin typeface="Constantia" pitchFamily="18" charset="0"/>
            </a:endParaRPr>
          </a:p>
        </p:txBody>
      </p:sp>
      <p:sp>
        <p:nvSpPr>
          <p:cNvPr id="29717" name="Rectangle 28" descr="Light upward diagonal"/>
          <p:cNvSpPr>
            <a:spLocks noChangeArrowheads="1"/>
          </p:cNvSpPr>
          <p:nvPr/>
        </p:nvSpPr>
        <p:spPr bwMode="auto">
          <a:xfrm>
            <a:off x="7499350" y="57912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29718" name="Line 29" descr="Light upward diagonal"/>
          <p:cNvSpPr>
            <a:spLocks noChangeShapeType="1"/>
          </p:cNvSpPr>
          <p:nvPr/>
        </p:nvSpPr>
        <p:spPr bwMode="auto">
          <a:xfrm>
            <a:off x="8058150" y="5337175"/>
            <a:ext cx="1588" cy="377825"/>
          </a:xfrm>
          <a:prstGeom prst="line">
            <a:avLst/>
          </a:prstGeom>
          <a:noFill/>
          <a:ln w="12700" cap="rnd">
            <a:solidFill>
              <a:schemeClr val="tx1"/>
            </a:solidFill>
            <a:prstDash val="sysDot"/>
            <a:round/>
            <a:headEnd/>
            <a:tailEnd/>
          </a:ln>
        </p:spPr>
        <p:txBody>
          <a:bodyPr wrap="none" anchor="ctr"/>
          <a:lstStyle/>
          <a:p>
            <a:endParaRPr lang="en-GB"/>
          </a:p>
        </p:txBody>
      </p:sp>
      <p:sp>
        <p:nvSpPr>
          <p:cNvPr id="29719" name="Rectangle 30"/>
          <p:cNvSpPr>
            <a:spLocks noChangeArrowheads="1"/>
          </p:cNvSpPr>
          <p:nvPr/>
        </p:nvSpPr>
        <p:spPr bwMode="auto">
          <a:xfrm>
            <a:off x="6477000" y="5791200"/>
            <a:ext cx="1022350" cy="434975"/>
          </a:xfrm>
          <a:prstGeom prst="rect">
            <a:avLst/>
          </a:prstGeom>
          <a:noFill/>
          <a:ln w="12700">
            <a:solidFill>
              <a:schemeClr val="tx1"/>
            </a:solidFill>
            <a:miter lim="800000"/>
            <a:headEnd/>
            <a:tailEnd/>
          </a:ln>
        </p:spPr>
        <p:txBody>
          <a:bodyPr wrap="none" anchor="ctr"/>
          <a:lstStyle/>
          <a:p>
            <a:pPr algn="ctr" eaLnBrk="0" hangingPunct="0"/>
            <a:endParaRPr lang="en-US" b="1">
              <a:latin typeface="Courier New" pitchFamily="49" charset="0"/>
            </a:endParaRPr>
          </a:p>
        </p:txBody>
      </p:sp>
      <p:sp>
        <p:nvSpPr>
          <p:cNvPr id="29720" name="Line 31"/>
          <p:cNvSpPr>
            <a:spLocks noChangeShapeType="1"/>
          </p:cNvSpPr>
          <p:nvPr/>
        </p:nvSpPr>
        <p:spPr bwMode="auto">
          <a:xfrm>
            <a:off x="6942138" y="5337175"/>
            <a:ext cx="1587" cy="377825"/>
          </a:xfrm>
          <a:prstGeom prst="line">
            <a:avLst/>
          </a:prstGeom>
          <a:noFill/>
          <a:ln w="12700" cap="rnd">
            <a:solidFill>
              <a:schemeClr val="tx1"/>
            </a:solidFill>
            <a:prstDash val="sysDot"/>
            <a:round/>
            <a:headEnd/>
            <a:tailEnd/>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rtlCol="0">
            <a:normAutofit/>
          </a:bodyPr>
          <a:lstStyle/>
          <a:p>
            <a:pPr fontAlgn="auto">
              <a:spcAft>
                <a:spcPts val="0"/>
              </a:spcAft>
              <a:defRPr/>
            </a:pPr>
            <a:r>
              <a:rPr lang="en-US" dirty="0"/>
              <a:t>Assignment of Pointer </a:t>
            </a:r>
            <a:r>
              <a:rPr lang="en-US" dirty="0" smtClean="0"/>
              <a:t>Variables</a:t>
            </a:r>
            <a:endParaRPr lang="en-US" dirty="0"/>
          </a:p>
        </p:txBody>
      </p:sp>
      <p:sp>
        <p:nvSpPr>
          <p:cNvPr id="30722" name="Rectangle 4"/>
          <p:cNvSpPr>
            <a:spLocks noChangeArrowheads="1"/>
          </p:cNvSpPr>
          <p:nvPr/>
        </p:nvSpPr>
        <p:spPr bwMode="auto">
          <a:xfrm>
            <a:off x="762000" y="1828800"/>
            <a:ext cx="3886200" cy="4114800"/>
          </a:xfrm>
          <a:prstGeom prst="rect">
            <a:avLst/>
          </a:prstGeom>
          <a:noFill/>
          <a:ln w="9525">
            <a:noFill/>
            <a:miter lim="800000"/>
            <a:headEnd/>
            <a:tailEnd/>
          </a:ln>
        </p:spPr>
        <p:txBody>
          <a:bodyPr lIns="0" tIns="46038" rIns="0" bIns="46038"/>
          <a:lstStyle/>
          <a:p>
            <a:pPr marL="342900" indent="-342900">
              <a:lnSpc>
                <a:spcPct val="80000"/>
              </a:lnSpc>
              <a:spcBef>
                <a:spcPct val="20000"/>
              </a:spcBef>
            </a:pPr>
            <a:endParaRPr lang="en-US" sz="2000" b="1">
              <a:solidFill>
                <a:schemeClr val="tx2"/>
              </a:solidFill>
              <a:latin typeface="Courier New" pitchFamily="49" charset="0"/>
            </a:endParaRPr>
          </a:p>
          <a:p>
            <a:pPr marL="342900" indent="-342900">
              <a:lnSpc>
                <a:spcPct val="80000"/>
              </a:lnSpc>
              <a:spcBef>
                <a:spcPct val="20000"/>
              </a:spcBef>
            </a:pPr>
            <a:endParaRPr lang="en-US" sz="2000" b="1">
              <a:solidFill>
                <a:schemeClr val="tx2"/>
              </a:solidFill>
              <a:latin typeface="Courier New" pitchFamily="49" charset="0"/>
            </a:endParaRPr>
          </a:p>
          <a:p>
            <a:pPr marL="342900" indent="-342900">
              <a:lnSpc>
                <a:spcPct val="80000"/>
              </a:lnSpc>
              <a:spcBef>
                <a:spcPct val="20000"/>
              </a:spcBef>
            </a:pPr>
            <a:endParaRPr lang="en-US" sz="2000" b="1">
              <a:solidFill>
                <a:schemeClr val="tx2"/>
              </a:solidFill>
              <a:latin typeface="Courier New" pitchFamily="49" charset="0"/>
            </a:endParaRPr>
          </a:p>
          <a:p>
            <a:pPr marL="342900" indent="-342900">
              <a:lnSpc>
                <a:spcPct val="80000"/>
              </a:lnSpc>
              <a:spcBef>
                <a:spcPct val="20000"/>
              </a:spcBef>
            </a:pPr>
            <a:endParaRPr lang="en-US" sz="2000" b="1">
              <a:solidFill>
                <a:schemeClr val="tx2"/>
              </a:solidFill>
              <a:latin typeface="Courier New" pitchFamily="49" charset="0"/>
            </a:endParaRPr>
          </a:p>
          <a:p>
            <a:pPr marL="342900" indent="-342900">
              <a:lnSpc>
                <a:spcPct val="120000"/>
              </a:lnSpc>
              <a:spcBef>
                <a:spcPct val="20000"/>
              </a:spcBef>
            </a:pPr>
            <a:r>
              <a:rPr lang="en-US" sz="2000" b="1">
                <a:solidFill>
                  <a:schemeClr val="tx2"/>
                </a:solidFill>
                <a:latin typeface="Courier New" pitchFamily="49" charset="0"/>
              </a:rPr>
              <a:t>   float data = 50.8;</a:t>
            </a:r>
          </a:p>
          <a:p>
            <a:pPr marL="342900" indent="-342900">
              <a:lnSpc>
                <a:spcPct val="120000"/>
              </a:lnSpc>
              <a:spcBef>
                <a:spcPct val="20000"/>
              </a:spcBef>
            </a:pPr>
            <a:r>
              <a:rPr lang="en-US" sz="2000" b="1">
                <a:solidFill>
                  <a:schemeClr val="tx2"/>
                </a:solidFill>
                <a:latin typeface="Courier New" pitchFamily="49" charset="0"/>
              </a:rPr>
              <a:t>   float *ptr;</a:t>
            </a:r>
          </a:p>
          <a:p>
            <a:pPr marL="342900" indent="-342900">
              <a:lnSpc>
                <a:spcPct val="120000"/>
              </a:lnSpc>
              <a:spcBef>
                <a:spcPct val="20000"/>
              </a:spcBef>
            </a:pPr>
            <a:r>
              <a:rPr lang="en-US" sz="2000" b="1">
                <a:solidFill>
                  <a:schemeClr val="tx2"/>
                </a:solidFill>
                <a:latin typeface="Courier New" pitchFamily="49" charset="0"/>
              </a:rPr>
              <a:t>   ptr = &amp;data;</a:t>
            </a:r>
          </a:p>
          <a:p>
            <a:pPr marL="342900" indent="-342900">
              <a:lnSpc>
                <a:spcPct val="80000"/>
              </a:lnSpc>
              <a:spcBef>
                <a:spcPct val="20000"/>
              </a:spcBef>
            </a:pPr>
            <a:endParaRPr lang="en-US" sz="2000" b="1">
              <a:solidFill>
                <a:schemeClr val="tx2"/>
              </a:solidFill>
              <a:latin typeface="Courier New" pitchFamily="49" charset="0"/>
            </a:endParaRPr>
          </a:p>
        </p:txBody>
      </p:sp>
      <p:sp>
        <p:nvSpPr>
          <p:cNvPr id="30723" name="Rectangle 5" descr="Light upward diagonal"/>
          <p:cNvSpPr>
            <a:spLocks noChangeArrowheads="1"/>
          </p:cNvSpPr>
          <p:nvPr/>
        </p:nvSpPr>
        <p:spPr bwMode="auto">
          <a:xfrm>
            <a:off x="7499350" y="2644775"/>
            <a:ext cx="1116013" cy="433388"/>
          </a:xfrm>
          <a:prstGeom prst="rect">
            <a:avLst/>
          </a:prstGeom>
          <a:noFill/>
          <a:ln w="12700">
            <a:solidFill>
              <a:schemeClr val="tx1"/>
            </a:solidFill>
            <a:miter lim="800000"/>
            <a:headEnd/>
            <a:tailEnd/>
          </a:ln>
        </p:spPr>
        <p:txBody>
          <a:bodyPr wrap="none" anchor="ctr"/>
          <a:lstStyle/>
          <a:p>
            <a:pPr algn="ctr" eaLnBrk="0" hangingPunct="0"/>
            <a:endParaRPr lang="en-US" sz="2000">
              <a:latin typeface="Tahoma" pitchFamily="34" charset="0"/>
            </a:endParaRPr>
          </a:p>
        </p:txBody>
      </p:sp>
      <p:sp>
        <p:nvSpPr>
          <p:cNvPr id="30724" name="Rectangle 6" descr="Light upward diagonal"/>
          <p:cNvSpPr>
            <a:spLocks noChangeArrowheads="1"/>
          </p:cNvSpPr>
          <p:nvPr/>
        </p:nvSpPr>
        <p:spPr bwMode="auto">
          <a:xfrm>
            <a:off x="7499350" y="2209800"/>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FFF4</a:t>
            </a:r>
          </a:p>
        </p:txBody>
      </p:sp>
      <p:sp>
        <p:nvSpPr>
          <p:cNvPr id="30725" name="Rectangle 8" descr="Light upward diagonal"/>
          <p:cNvSpPr>
            <a:spLocks noChangeArrowheads="1"/>
          </p:cNvSpPr>
          <p:nvPr/>
        </p:nvSpPr>
        <p:spPr bwMode="auto">
          <a:xfrm>
            <a:off x="7499350" y="3078163"/>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0726" name="Rectangle 9" descr="Light upward diagonal"/>
          <p:cNvSpPr>
            <a:spLocks noChangeArrowheads="1"/>
          </p:cNvSpPr>
          <p:nvPr/>
        </p:nvSpPr>
        <p:spPr bwMode="auto">
          <a:xfrm>
            <a:off x="7499350" y="3513138"/>
            <a:ext cx="1116013" cy="433387"/>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0727" name="Rectangle 10" descr="Light upward diagonal"/>
          <p:cNvSpPr>
            <a:spLocks noChangeArrowheads="1"/>
          </p:cNvSpPr>
          <p:nvPr/>
        </p:nvSpPr>
        <p:spPr bwMode="auto">
          <a:xfrm>
            <a:off x="7499350" y="3946525"/>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50.8</a:t>
            </a:r>
          </a:p>
        </p:txBody>
      </p:sp>
      <p:sp>
        <p:nvSpPr>
          <p:cNvPr id="30728" name="Rectangle 11" descr="Light upward diagonal"/>
          <p:cNvSpPr>
            <a:spLocks noChangeArrowheads="1"/>
          </p:cNvSpPr>
          <p:nvPr/>
        </p:nvSpPr>
        <p:spPr bwMode="auto">
          <a:xfrm>
            <a:off x="7499350" y="43815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0729" name="Rectangle 12" descr="Light upward diagonal"/>
          <p:cNvSpPr>
            <a:spLocks noChangeArrowheads="1"/>
          </p:cNvSpPr>
          <p:nvPr/>
        </p:nvSpPr>
        <p:spPr bwMode="auto">
          <a:xfrm>
            <a:off x="7499350" y="4816475"/>
            <a:ext cx="1116013" cy="433388"/>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0730" name="Rectangle 14"/>
          <p:cNvSpPr>
            <a:spLocks noChangeArrowheads="1"/>
          </p:cNvSpPr>
          <p:nvPr/>
        </p:nvSpPr>
        <p:spPr bwMode="auto">
          <a:xfrm>
            <a:off x="6477000" y="26447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FFF1</a:t>
            </a:r>
          </a:p>
        </p:txBody>
      </p:sp>
      <p:sp>
        <p:nvSpPr>
          <p:cNvPr id="30731" name="Rectangle 15"/>
          <p:cNvSpPr>
            <a:spLocks noChangeArrowheads="1"/>
          </p:cNvSpPr>
          <p:nvPr/>
        </p:nvSpPr>
        <p:spPr bwMode="auto">
          <a:xfrm>
            <a:off x="6477000" y="22098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FFF0</a:t>
            </a:r>
          </a:p>
        </p:txBody>
      </p:sp>
      <p:sp>
        <p:nvSpPr>
          <p:cNvPr id="30732" name="Rectangle 17"/>
          <p:cNvSpPr>
            <a:spLocks noChangeArrowheads="1"/>
          </p:cNvSpPr>
          <p:nvPr/>
        </p:nvSpPr>
        <p:spPr bwMode="auto">
          <a:xfrm>
            <a:off x="6477000" y="3078163"/>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FFF2</a:t>
            </a:r>
          </a:p>
        </p:txBody>
      </p:sp>
      <p:sp>
        <p:nvSpPr>
          <p:cNvPr id="30733" name="Rectangle 18"/>
          <p:cNvSpPr>
            <a:spLocks noChangeArrowheads="1"/>
          </p:cNvSpPr>
          <p:nvPr/>
        </p:nvSpPr>
        <p:spPr bwMode="auto">
          <a:xfrm>
            <a:off x="6477000" y="3513138"/>
            <a:ext cx="1022350" cy="433387"/>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FFF3</a:t>
            </a:r>
          </a:p>
        </p:txBody>
      </p:sp>
      <p:sp>
        <p:nvSpPr>
          <p:cNvPr id="30734" name="Rectangle 19"/>
          <p:cNvSpPr>
            <a:spLocks noChangeArrowheads="1"/>
          </p:cNvSpPr>
          <p:nvPr/>
        </p:nvSpPr>
        <p:spPr bwMode="auto">
          <a:xfrm>
            <a:off x="6477000" y="3946525"/>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FFF4</a:t>
            </a:r>
          </a:p>
        </p:txBody>
      </p:sp>
      <p:sp>
        <p:nvSpPr>
          <p:cNvPr id="30735" name="Rectangle 20"/>
          <p:cNvSpPr>
            <a:spLocks noChangeArrowheads="1"/>
          </p:cNvSpPr>
          <p:nvPr/>
        </p:nvSpPr>
        <p:spPr bwMode="auto">
          <a:xfrm>
            <a:off x="6477000" y="43815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FFF5</a:t>
            </a:r>
          </a:p>
        </p:txBody>
      </p:sp>
      <p:sp>
        <p:nvSpPr>
          <p:cNvPr id="30736" name="Rectangle 21"/>
          <p:cNvSpPr>
            <a:spLocks noChangeArrowheads="1"/>
          </p:cNvSpPr>
          <p:nvPr/>
        </p:nvSpPr>
        <p:spPr bwMode="auto">
          <a:xfrm>
            <a:off x="6477000" y="48164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FFF6</a:t>
            </a:r>
          </a:p>
        </p:txBody>
      </p:sp>
      <p:sp>
        <p:nvSpPr>
          <p:cNvPr id="30737" name="Text Box 23"/>
          <p:cNvSpPr txBox="1">
            <a:spLocks noChangeArrowheads="1"/>
          </p:cNvSpPr>
          <p:nvPr/>
        </p:nvSpPr>
        <p:spPr bwMode="auto">
          <a:xfrm>
            <a:off x="5643563" y="21336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ptr</a:t>
            </a:r>
          </a:p>
        </p:txBody>
      </p:sp>
      <p:sp>
        <p:nvSpPr>
          <p:cNvPr id="30738" name="Text Box 24"/>
          <p:cNvSpPr txBox="1">
            <a:spLocks noChangeArrowheads="1"/>
          </p:cNvSpPr>
          <p:nvPr/>
        </p:nvSpPr>
        <p:spPr bwMode="auto">
          <a:xfrm>
            <a:off x="5643563" y="39624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data</a:t>
            </a:r>
          </a:p>
        </p:txBody>
      </p:sp>
      <p:grpSp>
        <p:nvGrpSpPr>
          <p:cNvPr id="2" name="Group 25"/>
          <p:cNvGrpSpPr>
            <a:grpSpLocks/>
          </p:cNvGrpSpPr>
          <p:nvPr/>
        </p:nvGrpSpPr>
        <p:grpSpPr bwMode="auto">
          <a:xfrm>
            <a:off x="6248400" y="1905000"/>
            <a:ext cx="2590800" cy="2286000"/>
            <a:chOff x="1296" y="2640"/>
            <a:chExt cx="1632" cy="1440"/>
          </a:xfrm>
        </p:grpSpPr>
        <p:sp>
          <p:nvSpPr>
            <p:cNvPr id="30745" name="Line 26"/>
            <p:cNvSpPr>
              <a:spLocks noChangeShapeType="1"/>
            </p:cNvSpPr>
            <p:nvPr/>
          </p:nvSpPr>
          <p:spPr bwMode="auto">
            <a:xfrm flipH="1">
              <a:off x="2640" y="2976"/>
              <a:ext cx="288" cy="0"/>
            </a:xfrm>
            <a:prstGeom prst="line">
              <a:avLst/>
            </a:prstGeom>
            <a:noFill/>
            <a:ln w="12700">
              <a:solidFill>
                <a:schemeClr val="tx1"/>
              </a:solidFill>
              <a:prstDash val="lgDash"/>
              <a:round/>
              <a:headEnd/>
              <a:tailEnd/>
            </a:ln>
          </p:spPr>
          <p:txBody>
            <a:bodyPr wrap="none" anchor="ctr"/>
            <a:lstStyle/>
            <a:p>
              <a:endParaRPr lang="en-GB"/>
            </a:p>
          </p:txBody>
        </p:sp>
        <p:sp>
          <p:nvSpPr>
            <p:cNvPr id="30746" name="Line 27"/>
            <p:cNvSpPr>
              <a:spLocks noChangeShapeType="1"/>
            </p:cNvSpPr>
            <p:nvPr/>
          </p:nvSpPr>
          <p:spPr bwMode="auto">
            <a:xfrm flipH="1" flipV="1">
              <a:off x="2928" y="2640"/>
              <a:ext cx="0" cy="336"/>
            </a:xfrm>
            <a:prstGeom prst="line">
              <a:avLst/>
            </a:prstGeom>
            <a:noFill/>
            <a:ln w="12700">
              <a:solidFill>
                <a:schemeClr val="tx1"/>
              </a:solidFill>
              <a:prstDash val="lgDash"/>
              <a:round/>
              <a:headEnd/>
              <a:tailEnd/>
            </a:ln>
          </p:spPr>
          <p:txBody>
            <a:bodyPr wrap="none" anchor="ctr"/>
            <a:lstStyle/>
            <a:p>
              <a:endParaRPr lang="en-GB"/>
            </a:p>
          </p:txBody>
        </p:sp>
        <p:sp>
          <p:nvSpPr>
            <p:cNvPr id="30747" name="Line 28"/>
            <p:cNvSpPr>
              <a:spLocks noChangeShapeType="1"/>
            </p:cNvSpPr>
            <p:nvPr/>
          </p:nvSpPr>
          <p:spPr bwMode="auto">
            <a:xfrm>
              <a:off x="1296" y="2640"/>
              <a:ext cx="1632" cy="0"/>
            </a:xfrm>
            <a:prstGeom prst="line">
              <a:avLst/>
            </a:prstGeom>
            <a:noFill/>
            <a:ln w="12700">
              <a:solidFill>
                <a:schemeClr val="tx1"/>
              </a:solidFill>
              <a:prstDash val="lgDash"/>
              <a:round/>
              <a:headEnd/>
              <a:tailEnd/>
            </a:ln>
          </p:spPr>
          <p:txBody>
            <a:bodyPr wrap="none" anchor="ctr"/>
            <a:lstStyle/>
            <a:p>
              <a:endParaRPr lang="en-GB"/>
            </a:p>
          </p:txBody>
        </p:sp>
        <p:sp>
          <p:nvSpPr>
            <p:cNvPr id="30748" name="Line 29"/>
            <p:cNvSpPr>
              <a:spLocks noChangeShapeType="1"/>
            </p:cNvSpPr>
            <p:nvPr/>
          </p:nvSpPr>
          <p:spPr bwMode="auto">
            <a:xfrm flipH="1">
              <a:off x="1296" y="2640"/>
              <a:ext cx="0" cy="1440"/>
            </a:xfrm>
            <a:prstGeom prst="line">
              <a:avLst/>
            </a:prstGeom>
            <a:noFill/>
            <a:ln w="12700">
              <a:solidFill>
                <a:schemeClr val="tx1"/>
              </a:solidFill>
              <a:prstDash val="lgDash"/>
              <a:round/>
              <a:headEnd/>
              <a:tailEnd/>
            </a:ln>
          </p:spPr>
          <p:txBody>
            <a:bodyPr wrap="none" anchor="ctr"/>
            <a:lstStyle/>
            <a:p>
              <a:endParaRPr lang="en-GB"/>
            </a:p>
          </p:txBody>
        </p:sp>
        <p:sp>
          <p:nvSpPr>
            <p:cNvPr id="30749" name="Line 30"/>
            <p:cNvSpPr>
              <a:spLocks noChangeShapeType="1"/>
            </p:cNvSpPr>
            <p:nvPr/>
          </p:nvSpPr>
          <p:spPr bwMode="auto">
            <a:xfrm flipV="1">
              <a:off x="1296" y="4080"/>
              <a:ext cx="144" cy="0"/>
            </a:xfrm>
            <a:prstGeom prst="line">
              <a:avLst/>
            </a:prstGeom>
            <a:noFill/>
            <a:ln w="12700">
              <a:solidFill>
                <a:schemeClr val="tx1"/>
              </a:solidFill>
              <a:prstDash val="lgDash"/>
              <a:round/>
              <a:headEnd/>
              <a:tailEnd type="triangle" w="med" len="med"/>
            </a:ln>
          </p:spPr>
          <p:txBody>
            <a:bodyPr wrap="none" anchor="ctr"/>
            <a:lstStyle/>
            <a:p>
              <a:endParaRPr lang="en-GB"/>
            </a:p>
          </p:txBody>
        </p:sp>
      </p:grpSp>
      <p:sp>
        <p:nvSpPr>
          <p:cNvPr id="30740" name="AutoShape 31"/>
          <p:cNvSpPr>
            <a:spLocks noChangeArrowheads="1"/>
          </p:cNvSpPr>
          <p:nvPr/>
        </p:nvSpPr>
        <p:spPr bwMode="auto">
          <a:xfrm>
            <a:off x="228600" y="4114800"/>
            <a:ext cx="533400" cy="152400"/>
          </a:xfrm>
          <a:prstGeom prst="rightArrow">
            <a:avLst>
              <a:gd name="adj1" fmla="val 50000"/>
              <a:gd name="adj2" fmla="val 87500"/>
            </a:avLst>
          </a:prstGeom>
          <a:solidFill>
            <a:schemeClr val="accent1"/>
          </a:solidFill>
          <a:ln w="12700">
            <a:solidFill>
              <a:schemeClr val="tx1"/>
            </a:solidFill>
            <a:miter lim="800000"/>
            <a:headEnd type="none" w="sm" len="sm"/>
            <a:tailEnd type="none" w="sm" len="sm"/>
          </a:ln>
        </p:spPr>
        <p:txBody>
          <a:bodyPr wrap="none" anchor="ctr"/>
          <a:lstStyle/>
          <a:p>
            <a:endParaRPr lang="en-US">
              <a:latin typeface="Constantia" pitchFamily="18" charset="0"/>
            </a:endParaRPr>
          </a:p>
        </p:txBody>
      </p:sp>
      <p:sp>
        <p:nvSpPr>
          <p:cNvPr id="30741" name="Rectangle 33" descr="Light upward diagonal"/>
          <p:cNvSpPr>
            <a:spLocks noChangeArrowheads="1"/>
          </p:cNvSpPr>
          <p:nvPr/>
        </p:nvSpPr>
        <p:spPr bwMode="auto">
          <a:xfrm>
            <a:off x="7499350" y="57912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0742" name="Line 34" descr="Light upward diagonal"/>
          <p:cNvSpPr>
            <a:spLocks noChangeShapeType="1"/>
          </p:cNvSpPr>
          <p:nvPr/>
        </p:nvSpPr>
        <p:spPr bwMode="auto">
          <a:xfrm>
            <a:off x="8058150" y="5337175"/>
            <a:ext cx="1588" cy="377825"/>
          </a:xfrm>
          <a:prstGeom prst="line">
            <a:avLst/>
          </a:prstGeom>
          <a:noFill/>
          <a:ln w="12700" cap="rnd">
            <a:solidFill>
              <a:schemeClr val="tx1"/>
            </a:solidFill>
            <a:prstDash val="sysDot"/>
            <a:round/>
            <a:headEnd/>
            <a:tailEnd/>
          </a:ln>
        </p:spPr>
        <p:txBody>
          <a:bodyPr wrap="none" anchor="ctr"/>
          <a:lstStyle/>
          <a:p>
            <a:endParaRPr lang="en-GB"/>
          </a:p>
        </p:txBody>
      </p:sp>
      <p:sp>
        <p:nvSpPr>
          <p:cNvPr id="30743" name="Rectangle 35"/>
          <p:cNvSpPr>
            <a:spLocks noChangeArrowheads="1"/>
          </p:cNvSpPr>
          <p:nvPr/>
        </p:nvSpPr>
        <p:spPr bwMode="auto">
          <a:xfrm>
            <a:off x="6477000" y="5791200"/>
            <a:ext cx="1022350" cy="434975"/>
          </a:xfrm>
          <a:prstGeom prst="rect">
            <a:avLst/>
          </a:prstGeom>
          <a:noFill/>
          <a:ln w="12700">
            <a:solidFill>
              <a:schemeClr val="tx1"/>
            </a:solidFill>
            <a:miter lim="800000"/>
            <a:headEnd/>
            <a:tailEnd/>
          </a:ln>
        </p:spPr>
        <p:txBody>
          <a:bodyPr wrap="none" anchor="ctr"/>
          <a:lstStyle/>
          <a:p>
            <a:pPr algn="ctr" eaLnBrk="0" hangingPunct="0"/>
            <a:endParaRPr lang="en-US" b="1">
              <a:latin typeface="Courier New" pitchFamily="49" charset="0"/>
            </a:endParaRPr>
          </a:p>
        </p:txBody>
      </p:sp>
      <p:sp>
        <p:nvSpPr>
          <p:cNvPr id="30744" name="Line 36"/>
          <p:cNvSpPr>
            <a:spLocks noChangeShapeType="1"/>
          </p:cNvSpPr>
          <p:nvPr/>
        </p:nvSpPr>
        <p:spPr bwMode="auto">
          <a:xfrm>
            <a:off x="6942138" y="5337175"/>
            <a:ext cx="1587" cy="377825"/>
          </a:xfrm>
          <a:prstGeom prst="line">
            <a:avLst/>
          </a:prstGeom>
          <a:noFill/>
          <a:ln w="12700" cap="rnd">
            <a:solidFill>
              <a:schemeClr val="tx1"/>
            </a:solidFill>
            <a:prstDash val="sysDot"/>
            <a:round/>
            <a:headEnd/>
            <a:tailEnd/>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rtlCol="0">
            <a:normAutofit/>
          </a:bodyPr>
          <a:lstStyle/>
          <a:p>
            <a:pPr fontAlgn="auto">
              <a:spcAft>
                <a:spcPts val="0"/>
              </a:spcAft>
              <a:defRPr/>
            </a:pPr>
            <a:r>
              <a:rPr lang="en-US" dirty="0"/>
              <a:t>Assignment of Pointer </a:t>
            </a:r>
            <a:r>
              <a:rPr lang="en-US" dirty="0" smtClean="0"/>
              <a:t>Variables</a:t>
            </a:r>
            <a:endParaRPr lang="en-US" dirty="0"/>
          </a:p>
        </p:txBody>
      </p:sp>
      <p:sp>
        <p:nvSpPr>
          <p:cNvPr id="69635" name="Rectangle 3"/>
          <p:cNvSpPr>
            <a:spLocks noGrp="1" noChangeArrowheads="1"/>
          </p:cNvSpPr>
          <p:nvPr>
            <p:ph idx="1"/>
          </p:nvPr>
        </p:nvSpPr>
        <p:spPr>
          <a:xfrm>
            <a:off x="533400" y="1214422"/>
            <a:ext cx="8229600" cy="1905000"/>
          </a:xfrm>
        </p:spPr>
        <p:txBody>
          <a:bodyPr rtlCol="0">
            <a:normAutofit lnSpcReduction="10000"/>
          </a:bodyPr>
          <a:lstStyle/>
          <a:p>
            <a:pPr fontAlgn="auto">
              <a:spcAft>
                <a:spcPts val="0"/>
              </a:spcAft>
              <a:defRPr/>
            </a:pPr>
            <a:r>
              <a:rPr lang="en-US" sz="2800" dirty="0" smtClean="0"/>
              <a:t>Don’t try to assign a specific integer value to a pointer variable since it can be disastrous</a:t>
            </a:r>
          </a:p>
          <a:p>
            <a:pPr lvl="1" fontAlgn="auto">
              <a:spcAft>
                <a:spcPts val="0"/>
              </a:spcAft>
              <a:buFontTx/>
              <a:buNone/>
              <a:defRPr/>
            </a:pPr>
            <a:r>
              <a:rPr lang="en-US" b="1" dirty="0" smtClean="0">
                <a:solidFill>
                  <a:schemeClr val="tx2"/>
                </a:solidFill>
                <a:latin typeface="Courier New" pitchFamily="49" charset="0"/>
              </a:rPr>
              <a:t>      float *</a:t>
            </a:r>
            <a:r>
              <a:rPr lang="en-US" b="1" dirty="0" err="1" smtClean="0">
                <a:solidFill>
                  <a:schemeClr val="tx2"/>
                </a:solidFill>
                <a:latin typeface="Courier New" pitchFamily="49" charset="0"/>
              </a:rPr>
              <a:t>ptr</a:t>
            </a:r>
            <a:r>
              <a:rPr lang="en-US" b="1" dirty="0" smtClean="0">
                <a:solidFill>
                  <a:schemeClr val="tx2"/>
                </a:solidFill>
                <a:latin typeface="Courier New" pitchFamily="49" charset="0"/>
              </a:rPr>
              <a:t>;</a:t>
            </a:r>
          </a:p>
          <a:p>
            <a:pPr lvl="1" fontAlgn="auto">
              <a:spcAft>
                <a:spcPts val="0"/>
              </a:spcAft>
              <a:buFontTx/>
              <a:buNone/>
              <a:defRPr/>
            </a:pPr>
            <a:r>
              <a:rPr lang="en-US" b="1" dirty="0" smtClean="0">
                <a:solidFill>
                  <a:schemeClr val="tx2"/>
                </a:solidFill>
                <a:latin typeface="Courier New" pitchFamily="49" charset="0"/>
              </a:rPr>
              <a:t>      </a:t>
            </a:r>
            <a:r>
              <a:rPr lang="en-US" b="1" dirty="0" err="1" smtClean="0">
                <a:solidFill>
                  <a:schemeClr val="tx2"/>
                </a:solidFill>
                <a:latin typeface="Courier New" pitchFamily="49" charset="0"/>
              </a:rPr>
              <a:t>ptr</a:t>
            </a:r>
            <a:r>
              <a:rPr lang="en-US" b="1" dirty="0" smtClean="0">
                <a:solidFill>
                  <a:schemeClr val="tx2"/>
                </a:solidFill>
                <a:latin typeface="Courier New" pitchFamily="49" charset="0"/>
              </a:rPr>
              <a:t> = 120;</a:t>
            </a:r>
          </a:p>
        </p:txBody>
      </p:sp>
      <p:sp>
        <p:nvSpPr>
          <p:cNvPr id="69636" name="Rectangle 4"/>
          <p:cNvSpPr>
            <a:spLocks noChangeArrowheads="1"/>
          </p:cNvSpPr>
          <p:nvPr/>
        </p:nvSpPr>
        <p:spPr bwMode="auto">
          <a:xfrm>
            <a:off x="1200184" y="1928802"/>
            <a:ext cx="8229600" cy="2971800"/>
          </a:xfrm>
          <a:prstGeom prst="rect">
            <a:avLst/>
          </a:prstGeom>
          <a:noFill/>
          <a:ln w="9525">
            <a:noFill/>
            <a:miter lim="800000"/>
            <a:headEnd/>
            <a:tailEnd/>
          </a:ln>
        </p:spPr>
        <p:txBody>
          <a:bodyPr lIns="90488" tIns="44450" rIns="90488" bIns="44450"/>
          <a:lstStyle/>
          <a:p>
            <a:pPr marL="342900" indent="-342900">
              <a:spcBef>
                <a:spcPct val="20000"/>
              </a:spcBef>
              <a:buFontTx/>
              <a:buChar char="•"/>
            </a:pPr>
            <a:r>
              <a:rPr lang="en-US" sz="2800" dirty="0">
                <a:solidFill>
                  <a:schemeClr val="bg1"/>
                </a:solidFill>
                <a:latin typeface="Tahoma" pitchFamily="34" charset="0"/>
              </a:rPr>
              <a:t>You cannot assign the address of one type of variable to a pointer variable of another type even though they are both integrals</a:t>
            </a:r>
          </a:p>
          <a:p>
            <a:pPr marL="342900" indent="-342900">
              <a:lnSpc>
                <a:spcPct val="120000"/>
              </a:lnSpc>
              <a:spcBef>
                <a:spcPct val="20000"/>
              </a:spcBef>
            </a:pPr>
            <a:r>
              <a:rPr lang="en-US" dirty="0">
                <a:solidFill>
                  <a:schemeClr val="hlink"/>
                </a:solidFill>
                <a:latin typeface="Courier New" pitchFamily="49" charset="0"/>
              </a:rPr>
              <a:t>   </a:t>
            </a:r>
            <a:r>
              <a:rPr lang="en-US" b="1" dirty="0">
                <a:solidFill>
                  <a:schemeClr val="tx2"/>
                </a:solidFill>
                <a:latin typeface="Courier New" pitchFamily="49" charset="0"/>
              </a:rPr>
              <a:t>     </a:t>
            </a:r>
            <a:r>
              <a:rPr lang="en-US" b="1" dirty="0" err="1">
                <a:solidFill>
                  <a:schemeClr val="tx2"/>
                </a:solidFill>
                <a:latin typeface="Courier New" pitchFamily="49" charset="0"/>
              </a:rPr>
              <a:t>int</a:t>
            </a:r>
            <a:r>
              <a:rPr lang="en-US" b="1" dirty="0">
                <a:solidFill>
                  <a:schemeClr val="tx2"/>
                </a:solidFill>
                <a:latin typeface="Courier New" pitchFamily="49" charset="0"/>
              </a:rPr>
              <a:t> data = 50;</a:t>
            </a:r>
          </a:p>
          <a:p>
            <a:pPr marL="342900" indent="-342900">
              <a:lnSpc>
                <a:spcPct val="70000"/>
              </a:lnSpc>
              <a:spcBef>
                <a:spcPct val="20000"/>
              </a:spcBef>
            </a:pPr>
            <a:r>
              <a:rPr lang="en-US" b="1" dirty="0">
                <a:solidFill>
                  <a:schemeClr val="tx2"/>
                </a:solidFill>
                <a:latin typeface="Courier New" pitchFamily="49" charset="0"/>
              </a:rPr>
              <a:t>        float *</a:t>
            </a:r>
            <a:r>
              <a:rPr lang="en-US" b="1" dirty="0" err="1">
                <a:solidFill>
                  <a:schemeClr val="tx2"/>
                </a:solidFill>
                <a:latin typeface="Courier New" pitchFamily="49" charset="0"/>
              </a:rPr>
              <a:t>ptr</a:t>
            </a:r>
            <a:r>
              <a:rPr lang="en-US" b="1" dirty="0">
                <a:solidFill>
                  <a:schemeClr val="tx2"/>
                </a:solidFill>
                <a:latin typeface="Courier New" pitchFamily="49" charset="0"/>
              </a:rPr>
              <a:t>;</a:t>
            </a:r>
          </a:p>
          <a:p>
            <a:pPr marL="342900" indent="-342900">
              <a:lnSpc>
                <a:spcPct val="70000"/>
              </a:lnSpc>
              <a:spcBef>
                <a:spcPct val="20000"/>
              </a:spcBef>
            </a:pPr>
            <a:r>
              <a:rPr lang="en-US" b="1" dirty="0">
                <a:solidFill>
                  <a:schemeClr val="tx2"/>
                </a:solidFill>
                <a:latin typeface="Courier New" pitchFamily="49" charset="0"/>
              </a:rPr>
              <a:t>        </a:t>
            </a:r>
            <a:r>
              <a:rPr lang="en-US" b="1" dirty="0" err="1">
                <a:solidFill>
                  <a:schemeClr val="tx2"/>
                </a:solidFill>
                <a:latin typeface="Courier New" pitchFamily="49" charset="0"/>
              </a:rPr>
              <a:t>ptr</a:t>
            </a:r>
            <a:r>
              <a:rPr lang="en-US" b="1" dirty="0">
                <a:solidFill>
                  <a:schemeClr val="tx2"/>
                </a:solidFill>
                <a:latin typeface="Courier New" pitchFamily="49" charset="0"/>
              </a:rPr>
              <a:t> = &amp;data;</a:t>
            </a:r>
          </a:p>
        </p:txBody>
      </p:sp>
      <p:sp>
        <p:nvSpPr>
          <p:cNvPr id="69637" name="Line 5"/>
          <p:cNvSpPr>
            <a:spLocks noChangeShapeType="1"/>
          </p:cNvSpPr>
          <p:nvPr/>
        </p:nvSpPr>
        <p:spPr bwMode="auto">
          <a:xfrm>
            <a:off x="2209800" y="3429000"/>
            <a:ext cx="1600200" cy="0"/>
          </a:xfrm>
          <a:prstGeom prst="line">
            <a:avLst/>
          </a:prstGeom>
          <a:noFill/>
          <a:ln w="25400">
            <a:solidFill>
              <a:schemeClr val="tx1"/>
            </a:solidFill>
            <a:round/>
            <a:headEnd/>
            <a:tailEnd/>
          </a:ln>
        </p:spPr>
        <p:txBody>
          <a:bodyPr wrap="none" anchor="ctr"/>
          <a:lstStyle/>
          <a:p>
            <a:endParaRPr lang="en-GB"/>
          </a:p>
        </p:txBody>
      </p:sp>
      <p:sp>
        <p:nvSpPr>
          <p:cNvPr id="69638" name="Line 6"/>
          <p:cNvSpPr>
            <a:spLocks noChangeShapeType="1"/>
          </p:cNvSpPr>
          <p:nvPr/>
        </p:nvSpPr>
        <p:spPr bwMode="auto">
          <a:xfrm>
            <a:off x="2209800" y="5943600"/>
            <a:ext cx="1905000" cy="0"/>
          </a:xfrm>
          <a:prstGeom prst="line">
            <a:avLst/>
          </a:prstGeom>
          <a:noFill/>
          <a:ln w="25400">
            <a:solidFill>
              <a:schemeClr val="tx1"/>
            </a:solidFill>
            <a:round/>
            <a:headEnd/>
            <a:tailEnd/>
          </a:ln>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animEffect transition="in" filter="wipe(left)">
                                      <p:cBhvr>
                                        <p:cTn id="11" dur="500"/>
                                        <p:tgtEl>
                                          <p:spTgt spid="69635">
                                            <p:txEl>
                                              <p:pRg st="1" end="1"/>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9635">
                                            <p:txEl>
                                              <p:pRg st="2" end="2"/>
                                            </p:txEl>
                                          </p:spTgt>
                                        </p:tgtEl>
                                        <p:attrNameLst>
                                          <p:attrName>style.visibility</p:attrName>
                                        </p:attrNameLst>
                                      </p:cBhvr>
                                      <p:to>
                                        <p:strVal val="visible"/>
                                      </p:to>
                                    </p:set>
                                    <p:animEffect transition="in" filter="wipe(left)">
                                      <p:cBhvr>
                                        <p:cTn id="14" dur="500"/>
                                        <p:tgtEl>
                                          <p:spTgt spid="69635">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9637"/>
                                        </p:tgtEl>
                                        <p:attrNameLst>
                                          <p:attrName>style.visibility</p:attrName>
                                        </p:attrNameLst>
                                      </p:cBhvr>
                                      <p:to>
                                        <p:strVal val="visible"/>
                                      </p:to>
                                    </p:set>
                                    <p:animEffect transition="in" filter="wipe(left)">
                                      <p:cBhvr>
                                        <p:cTn id="19" dur="500"/>
                                        <p:tgtEl>
                                          <p:spTgt spid="6963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9636"/>
                                        </p:tgtEl>
                                        <p:attrNameLst>
                                          <p:attrName>style.visibility</p:attrName>
                                        </p:attrNameLst>
                                      </p:cBhvr>
                                      <p:to>
                                        <p:strVal val="visible"/>
                                      </p:to>
                                    </p:set>
                                    <p:animEffect transition="in" filter="wipe(left)">
                                      <p:cBhvr>
                                        <p:cTn id="24" dur="500"/>
                                        <p:tgtEl>
                                          <p:spTgt spid="6963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9638"/>
                                        </p:tgtEl>
                                        <p:attrNameLst>
                                          <p:attrName>style.visibility</p:attrName>
                                        </p:attrNameLst>
                                      </p:cBhvr>
                                      <p:to>
                                        <p:strVal val="visible"/>
                                      </p:to>
                                    </p:set>
                                    <p:animEffect transition="in" filter="wipe(left)">
                                      <p:cBhvr>
                                        <p:cTn id="29" dur="500"/>
                                        <p:tgtEl>
                                          <p:spTgt spid="69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P spid="69636" grpId="0" autoUpdateAnimBg="0"/>
      <p:bldP spid="69637" grpId="0" animBg="1"/>
      <p:bldP spid="69638"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smtClean="0"/>
              <a:t>Initializing pointers</a:t>
            </a:r>
          </a:p>
        </p:txBody>
      </p:sp>
      <p:sp>
        <p:nvSpPr>
          <p:cNvPr id="70659" name="Rectangle 3"/>
          <p:cNvSpPr>
            <a:spLocks noGrp="1" noChangeArrowheads="1"/>
          </p:cNvSpPr>
          <p:nvPr>
            <p:ph idx="1"/>
          </p:nvPr>
        </p:nvSpPr>
        <p:spPr>
          <a:xfrm>
            <a:off x="685800" y="1905000"/>
            <a:ext cx="8001000" cy="4114800"/>
          </a:xfrm>
        </p:spPr>
        <p:txBody>
          <a:bodyPr lIns="0" rIns="0"/>
          <a:lstStyle/>
          <a:p>
            <a:r>
              <a:rPr lang="en-US" sz="2800" dirty="0" smtClean="0"/>
              <a:t>If a pointer is not initialized during declaration, it is wise to give it a </a:t>
            </a:r>
            <a:r>
              <a:rPr lang="en-US" sz="2800" b="1" dirty="0" smtClean="0">
                <a:solidFill>
                  <a:schemeClr val="tx2"/>
                </a:solidFill>
                <a:latin typeface="Courier New" pitchFamily="49" charset="0"/>
              </a:rPr>
              <a:t>NULL</a:t>
            </a:r>
            <a:r>
              <a:rPr lang="en-US" sz="2800" dirty="0" smtClean="0"/>
              <a:t> value</a:t>
            </a:r>
          </a:p>
          <a:p>
            <a:pPr lvl="1">
              <a:buFontTx/>
              <a:buNone/>
            </a:pPr>
            <a:r>
              <a:rPr lang="en-US" b="1" dirty="0" smtClean="0">
                <a:solidFill>
                  <a:schemeClr val="tx2"/>
                </a:solidFill>
                <a:latin typeface="Courier New" pitchFamily="49" charset="0"/>
              </a:rPr>
              <a:t>float *</a:t>
            </a:r>
            <a:r>
              <a:rPr lang="en-US" b="1" dirty="0" err="1" smtClean="0">
                <a:solidFill>
                  <a:schemeClr val="tx2"/>
                </a:solidFill>
                <a:latin typeface="Courier New" pitchFamily="49" charset="0"/>
              </a:rPr>
              <a:t>fp</a:t>
            </a:r>
            <a:r>
              <a:rPr lang="en-US" b="1" dirty="0" smtClean="0">
                <a:solidFill>
                  <a:schemeClr val="tx2"/>
                </a:solidFill>
                <a:latin typeface="Courier New" pitchFamily="49" charset="0"/>
              </a:rPr>
              <a:t> = NULL;</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anim calcmode="lin" valueType="num">
                                      <p:cBhvr additive="base">
                                        <p:cTn id="11" dur="500" fill="hold"/>
                                        <p:tgtEl>
                                          <p:spTgt spid="7065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065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r>
              <a:rPr lang="en-US" smtClean="0"/>
              <a:t>The </a:t>
            </a:r>
            <a:r>
              <a:rPr lang="en-US" b="1" smtClean="0">
                <a:latin typeface="Courier New" pitchFamily="49" charset="0"/>
              </a:rPr>
              <a:t>NULL</a:t>
            </a:r>
            <a:r>
              <a:rPr lang="en-US" smtClean="0"/>
              <a:t> pointer</a:t>
            </a:r>
          </a:p>
        </p:txBody>
      </p:sp>
      <p:sp>
        <p:nvSpPr>
          <p:cNvPr id="71683" name="Rectangle 3"/>
          <p:cNvSpPr>
            <a:spLocks noGrp="1" noChangeArrowheads="1"/>
          </p:cNvSpPr>
          <p:nvPr>
            <p:ph idx="1"/>
          </p:nvPr>
        </p:nvSpPr>
        <p:spPr>
          <a:xfrm>
            <a:off x="685800" y="1981200"/>
            <a:ext cx="8001000" cy="4114800"/>
          </a:xfrm>
        </p:spPr>
        <p:txBody>
          <a:bodyPr/>
          <a:lstStyle/>
          <a:p>
            <a:r>
              <a:rPr lang="en-US" smtClean="0"/>
              <a:t>The </a:t>
            </a:r>
            <a:r>
              <a:rPr lang="en-US" b="1" smtClean="0">
                <a:solidFill>
                  <a:schemeClr val="tx2"/>
                </a:solidFill>
                <a:latin typeface="Courier New" pitchFamily="49" charset="0"/>
              </a:rPr>
              <a:t>NULL</a:t>
            </a:r>
            <a:r>
              <a:rPr lang="en-US" smtClean="0"/>
              <a:t> pointer is a valid address for any data type.</a:t>
            </a:r>
          </a:p>
          <a:p>
            <a:pPr lvl="1"/>
            <a:r>
              <a:rPr lang="en-US" smtClean="0"/>
              <a:t>But </a:t>
            </a:r>
            <a:r>
              <a:rPr lang="en-US" b="1" smtClean="0">
                <a:solidFill>
                  <a:schemeClr val="tx2"/>
                </a:solidFill>
                <a:latin typeface="Courier New" pitchFamily="49" charset="0"/>
              </a:rPr>
              <a:t>NULL</a:t>
            </a:r>
            <a:r>
              <a:rPr lang="en-US" smtClean="0"/>
              <a:t> is not memory address 0.</a:t>
            </a:r>
          </a:p>
          <a:p>
            <a:r>
              <a:rPr lang="en-US" smtClean="0"/>
              <a:t>It is an error to dereference a pointer whose value is </a:t>
            </a:r>
            <a:r>
              <a:rPr lang="en-US" b="1" smtClean="0">
                <a:solidFill>
                  <a:schemeClr val="tx2"/>
                </a:solidFill>
                <a:latin typeface="Courier New" pitchFamily="49" charset="0"/>
              </a:rPr>
              <a:t>NULL</a:t>
            </a:r>
            <a:r>
              <a:rPr lang="en-US" smtClean="0"/>
              <a:t>.</a:t>
            </a:r>
          </a:p>
          <a:p>
            <a:pPr lvl="1"/>
            <a:r>
              <a:rPr lang="en-US" smtClean="0"/>
              <a:t>Such an error may cause your program to crash, or behave erratically.</a:t>
            </a:r>
          </a:p>
          <a:p>
            <a:pPr lvl="1"/>
            <a:r>
              <a:rPr lang="en-US" smtClean="0"/>
              <a:t>It is the programmer’s job to check for this.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anim calcmode="lin" valueType="num">
                                      <p:cBhvr additive="base">
                                        <p:cTn id="11"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1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 calcmode="lin" valueType="num">
                                      <p:cBhvr additive="base">
                                        <p:cTn id="17" dur="500" fill="hold"/>
                                        <p:tgtEl>
                                          <p:spTgt spid="7168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168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1683">
                                            <p:txEl>
                                              <p:pRg st="3" end="3"/>
                                            </p:txEl>
                                          </p:spTgt>
                                        </p:tgtEl>
                                        <p:attrNameLst>
                                          <p:attrName>style.visibility</p:attrName>
                                        </p:attrNameLst>
                                      </p:cBhvr>
                                      <p:to>
                                        <p:strVal val="visible"/>
                                      </p:to>
                                    </p:set>
                                    <p:anim calcmode="lin" valueType="num">
                                      <p:cBhvr additive="base">
                                        <p:cTn id="21" dur="500" fill="hold"/>
                                        <p:tgtEl>
                                          <p:spTgt spid="7168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168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71683">
                                            <p:txEl>
                                              <p:pRg st="4" end="4"/>
                                            </p:txEl>
                                          </p:spTgt>
                                        </p:tgtEl>
                                        <p:attrNameLst>
                                          <p:attrName>style.visibility</p:attrName>
                                        </p:attrNameLst>
                                      </p:cBhvr>
                                      <p:to>
                                        <p:strVal val="visible"/>
                                      </p:to>
                                    </p:set>
                                    <p:anim calcmode="lin" valueType="num">
                                      <p:cBhvr additive="base">
                                        <p:cTn id="25" dur="500" fill="hold"/>
                                        <p:tgtEl>
                                          <p:spTgt spid="7168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68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r>
              <a:rPr lang="en-US" smtClean="0"/>
              <a:t>Dereferencing Example</a:t>
            </a:r>
          </a:p>
        </p:txBody>
      </p:sp>
      <p:sp>
        <p:nvSpPr>
          <p:cNvPr id="37890" name="Rectangle 4"/>
          <p:cNvSpPr>
            <a:spLocks noChangeArrowheads="1"/>
          </p:cNvSpPr>
          <p:nvPr/>
        </p:nvSpPr>
        <p:spPr bwMode="auto">
          <a:xfrm>
            <a:off x="457200" y="1828800"/>
            <a:ext cx="5105400" cy="4648200"/>
          </a:xfrm>
          <a:prstGeom prst="rect">
            <a:avLst/>
          </a:prstGeom>
          <a:noFill/>
          <a:ln w="9525">
            <a:noFill/>
            <a:miter lim="800000"/>
            <a:headEnd/>
            <a:tailEnd/>
          </a:ln>
        </p:spPr>
        <p:txBody>
          <a:bodyPr lIns="0" tIns="46038" rIns="0" bIns="46038"/>
          <a:lstStyle/>
          <a:p>
            <a:pPr marL="342900" indent="-342900"/>
            <a:r>
              <a:rPr lang="en-US" sz="2000" b="1">
                <a:solidFill>
                  <a:schemeClr val="tx2"/>
                </a:solidFill>
                <a:latin typeface="Courier New" pitchFamily="49" charset="0"/>
              </a:rPr>
              <a:t>#include &lt;iostream.h&gt;</a:t>
            </a:r>
          </a:p>
          <a:p>
            <a:pPr marL="342900" indent="-342900"/>
            <a:endParaRPr lang="en-US" sz="2000" b="1">
              <a:solidFill>
                <a:schemeClr val="tx2"/>
              </a:solidFill>
              <a:latin typeface="Courier New" pitchFamily="49" charset="0"/>
            </a:endParaRPr>
          </a:p>
          <a:p>
            <a:pPr marL="342900" indent="-342900"/>
            <a:r>
              <a:rPr lang="en-US" sz="2000" b="1">
                <a:solidFill>
                  <a:schemeClr val="tx2"/>
                </a:solidFill>
                <a:latin typeface="Courier New" pitchFamily="49" charset="0"/>
              </a:rPr>
              <a:t>void main()</a:t>
            </a:r>
          </a:p>
          <a:p>
            <a:pPr marL="342900" indent="-342900"/>
            <a:r>
              <a:rPr lang="en-US" sz="2000" b="1">
                <a:solidFill>
                  <a:schemeClr val="tx2"/>
                </a:solidFill>
                <a:latin typeface="Courier New" pitchFamily="49" charset="0"/>
              </a:rPr>
              <a:t>{</a:t>
            </a:r>
          </a:p>
          <a:p>
            <a:pPr marL="342900" indent="-342900"/>
            <a:r>
              <a:rPr lang="en-US" sz="2000" b="1">
                <a:solidFill>
                  <a:schemeClr val="tx2"/>
                </a:solidFill>
                <a:latin typeface="Courier New" pitchFamily="49" charset="0"/>
              </a:rPr>
              <a:t>   float data = 50.8;</a:t>
            </a:r>
          </a:p>
          <a:p>
            <a:pPr marL="342900" indent="-342900"/>
            <a:r>
              <a:rPr lang="en-US" sz="2000" b="1">
                <a:solidFill>
                  <a:schemeClr val="tx2"/>
                </a:solidFill>
                <a:latin typeface="Courier New" pitchFamily="49" charset="0"/>
              </a:rPr>
              <a:t>   float *ptr;</a:t>
            </a:r>
          </a:p>
          <a:p>
            <a:pPr marL="342900" indent="-342900"/>
            <a:r>
              <a:rPr lang="en-US" sz="2000" b="1">
                <a:solidFill>
                  <a:schemeClr val="tx2"/>
                </a:solidFill>
                <a:latin typeface="Courier New" pitchFamily="49" charset="0"/>
              </a:rPr>
              <a:t>   ptr = &amp;data;</a:t>
            </a:r>
          </a:p>
          <a:p>
            <a:pPr marL="342900" indent="-342900"/>
            <a:r>
              <a:rPr lang="en-US" sz="2000" b="1">
                <a:solidFill>
                  <a:schemeClr val="tx2"/>
                </a:solidFill>
                <a:latin typeface="Courier New" pitchFamily="49" charset="0"/>
              </a:rPr>
              <a:t>   cout &lt;&lt; ptr &lt;&lt; *ptr &lt;&lt; endl;</a:t>
            </a:r>
          </a:p>
          <a:p>
            <a:pPr marL="342900" indent="-342900"/>
            <a:r>
              <a:rPr lang="en-US" sz="2000" b="1">
                <a:solidFill>
                  <a:schemeClr val="tx2"/>
                </a:solidFill>
                <a:latin typeface="Courier New" pitchFamily="49" charset="0"/>
              </a:rPr>
              <a:t>   *ptr = 27.4;</a:t>
            </a:r>
          </a:p>
          <a:p>
            <a:pPr marL="342900" indent="-342900"/>
            <a:r>
              <a:rPr lang="en-US" sz="2000" b="1">
                <a:solidFill>
                  <a:schemeClr val="tx2"/>
                </a:solidFill>
                <a:latin typeface="Courier New" pitchFamily="49" charset="0"/>
              </a:rPr>
              <a:t>   cout &lt;&lt; *ptr &lt;&lt; endl;</a:t>
            </a:r>
          </a:p>
          <a:p>
            <a:pPr marL="342900" indent="-342900"/>
            <a:r>
              <a:rPr lang="en-US" sz="2000" b="1">
                <a:solidFill>
                  <a:schemeClr val="tx2"/>
                </a:solidFill>
                <a:latin typeface="Courier New" pitchFamily="49" charset="0"/>
              </a:rPr>
              <a:t>   cout &lt;&lt; data &lt;&lt; endl;</a:t>
            </a:r>
          </a:p>
          <a:p>
            <a:pPr marL="342900" indent="-342900"/>
            <a:r>
              <a:rPr lang="en-US" sz="2000" b="1">
                <a:solidFill>
                  <a:schemeClr val="tx2"/>
                </a:solidFill>
                <a:latin typeface="Courier New" pitchFamily="49" charset="0"/>
              </a:rPr>
              <a:t>}</a:t>
            </a:r>
          </a:p>
          <a:p>
            <a:pPr marL="342900" indent="-342900"/>
            <a:endParaRPr lang="en-US" sz="2000" b="1">
              <a:solidFill>
                <a:schemeClr val="tx2"/>
              </a:solidFill>
              <a:latin typeface="Courier New" pitchFamily="49" charset="0"/>
            </a:endParaRPr>
          </a:p>
          <a:p>
            <a:pPr marL="342900" indent="-342900"/>
            <a:r>
              <a:rPr lang="en-US" sz="2000" u="sng">
                <a:solidFill>
                  <a:schemeClr val="bg1"/>
                </a:solidFill>
                <a:latin typeface="Tahoma" pitchFamily="34" charset="0"/>
              </a:rPr>
              <a:t>Output:</a:t>
            </a:r>
          </a:p>
        </p:txBody>
      </p:sp>
      <p:sp>
        <p:nvSpPr>
          <p:cNvPr id="37891" name="AutoShape 5"/>
          <p:cNvSpPr>
            <a:spLocks noChangeArrowheads="1"/>
          </p:cNvSpPr>
          <p:nvPr/>
        </p:nvSpPr>
        <p:spPr bwMode="auto">
          <a:xfrm>
            <a:off x="0" y="3810000"/>
            <a:ext cx="533400" cy="152400"/>
          </a:xfrm>
          <a:prstGeom prst="rightArrow">
            <a:avLst>
              <a:gd name="adj1" fmla="val 50000"/>
              <a:gd name="adj2" fmla="val 87500"/>
            </a:avLst>
          </a:prstGeom>
          <a:solidFill>
            <a:schemeClr val="accent1"/>
          </a:solidFill>
          <a:ln w="12700">
            <a:solidFill>
              <a:schemeClr val="tx1"/>
            </a:solidFill>
            <a:miter lim="800000"/>
            <a:headEnd type="none" w="sm" len="sm"/>
            <a:tailEnd type="none" w="sm" len="sm"/>
          </a:ln>
        </p:spPr>
        <p:txBody>
          <a:bodyPr wrap="none" anchor="ctr"/>
          <a:lstStyle/>
          <a:p>
            <a:endParaRPr lang="en-US">
              <a:latin typeface="Constantia" pitchFamily="18" charset="0"/>
            </a:endParaRPr>
          </a:p>
        </p:txBody>
      </p:sp>
      <p:sp>
        <p:nvSpPr>
          <p:cNvPr id="37892" name="Rectangle 6" descr="Light upward diagonal"/>
          <p:cNvSpPr>
            <a:spLocks noChangeArrowheads="1"/>
          </p:cNvSpPr>
          <p:nvPr/>
        </p:nvSpPr>
        <p:spPr bwMode="auto">
          <a:xfrm>
            <a:off x="7499350" y="2644775"/>
            <a:ext cx="1116013" cy="433388"/>
          </a:xfrm>
          <a:prstGeom prst="rect">
            <a:avLst/>
          </a:prstGeom>
          <a:noFill/>
          <a:ln w="12700">
            <a:solidFill>
              <a:schemeClr val="tx1"/>
            </a:solidFill>
            <a:miter lim="800000"/>
            <a:headEnd/>
            <a:tailEnd/>
          </a:ln>
        </p:spPr>
        <p:txBody>
          <a:bodyPr wrap="none" anchor="ctr"/>
          <a:lstStyle/>
          <a:p>
            <a:pPr algn="ctr" eaLnBrk="0" hangingPunct="0"/>
            <a:endParaRPr lang="en-US" sz="2000">
              <a:solidFill>
                <a:schemeClr val="accent2"/>
              </a:solidFill>
              <a:latin typeface="Tahoma" pitchFamily="34" charset="0"/>
            </a:endParaRPr>
          </a:p>
        </p:txBody>
      </p:sp>
      <p:sp>
        <p:nvSpPr>
          <p:cNvPr id="37893" name="Rectangle 7" descr="Light upward diagonal"/>
          <p:cNvSpPr>
            <a:spLocks noChangeArrowheads="1"/>
          </p:cNvSpPr>
          <p:nvPr/>
        </p:nvSpPr>
        <p:spPr bwMode="auto">
          <a:xfrm>
            <a:off x="7499350" y="2209800"/>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FFF4</a:t>
            </a:r>
          </a:p>
        </p:txBody>
      </p:sp>
      <p:sp>
        <p:nvSpPr>
          <p:cNvPr id="37894" name="Rectangle 9" descr="Light upward diagonal"/>
          <p:cNvSpPr>
            <a:spLocks noChangeArrowheads="1"/>
          </p:cNvSpPr>
          <p:nvPr/>
        </p:nvSpPr>
        <p:spPr bwMode="auto">
          <a:xfrm>
            <a:off x="7499350" y="3078163"/>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7895" name="Rectangle 10" descr="Light upward diagonal"/>
          <p:cNvSpPr>
            <a:spLocks noChangeArrowheads="1"/>
          </p:cNvSpPr>
          <p:nvPr/>
        </p:nvSpPr>
        <p:spPr bwMode="auto">
          <a:xfrm>
            <a:off x="7499350" y="3513138"/>
            <a:ext cx="1116013" cy="433387"/>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7896" name="Rectangle 11" descr="Light upward diagonal"/>
          <p:cNvSpPr>
            <a:spLocks noChangeArrowheads="1"/>
          </p:cNvSpPr>
          <p:nvPr/>
        </p:nvSpPr>
        <p:spPr bwMode="auto">
          <a:xfrm>
            <a:off x="7499350" y="3946525"/>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50.8</a:t>
            </a:r>
          </a:p>
        </p:txBody>
      </p:sp>
      <p:sp>
        <p:nvSpPr>
          <p:cNvPr id="37897" name="Rectangle 12" descr="Light upward diagonal"/>
          <p:cNvSpPr>
            <a:spLocks noChangeArrowheads="1"/>
          </p:cNvSpPr>
          <p:nvPr/>
        </p:nvSpPr>
        <p:spPr bwMode="auto">
          <a:xfrm>
            <a:off x="7499350" y="43815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7898" name="Rectangle 13" descr="Light upward diagonal"/>
          <p:cNvSpPr>
            <a:spLocks noChangeArrowheads="1"/>
          </p:cNvSpPr>
          <p:nvPr/>
        </p:nvSpPr>
        <p:spPr bwMode="auto">
          <a:xfrm>
            <a:off x="7499350" y="4816475"/>
            <a:ext cx="1116013" cy="433388"/>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7899" name="Rectangle 15"/>
          <p:cNvSpPr>
            <a:spLocks noChangeArrowheads="1"/>
          </p:cNvSpPr>
          <p:nvPr/>
        </p:nvSpPr>
        <p:spPr bwMode="auto">
          <a:xfrm>
            <a:off x="6477000" y="26447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FFF1</a:t>
            </a:r>
          </a:p>
        </p:txBody>
      </p:sp>
      <p:sp>
        <p:nvSpPr>
          <p:cNvPr id="37900" name="Rectangle 16"/>
          <p:cNvSpPr>
            <a:spLocks noChangeArrowheads="1"/>
          </p:cNvSpPr>
          <p:nvPr/>
        </p:nvSpPr>
        <p:spPr bwMode="auto">
          <a:xfrm>
            <a:off x="6477000" y="22098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FFF0</a:t>
            </a:r>
          </a:p>
        </p:txBody>
      </p:sp>
      <p:sp>
        <p:nvSpPr>
          <p:cNvPr id="37901" name="Rectangle 18"/>
          <p:cNvSpPr>
            <a:spLocks noChangeArrowheads="1"/>
          </p:cNvSpPr>
          <p:nvPr/>
        </p:nvSpPr>
        <p:spPr bwMode="auto">
          <a:xfrm>
            <a:off x="6477000" y="3078163"/>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FFF2</a:t>
            </a:r>
          </a:p>
        </p:txBody>
      </p:sp>
      <p:sp>
        <p:nvSpPr>
          <p:cNvPr id="37902" name="Rectangle 19"/>
          <p:cNvSpPr>
            <a:spLocks noChangeArrowheads="1"/>
          </p:cNvSpPr>
          <p:nvPr/>
        </p:nvSpPr>
        <p:spPr bwMode="auto">
          <a:xfrm>
            <a:off x="6477000" y="3513138"/>
            <a:ext cx="1022350" cy="433387"/>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FFF3</a:t>
            </a:r>
          </a:p>
        </p:txBody>
      </p:sp>
      <p:sp>
        <p:nvSpPr>
          <p:cNvPr id="37903" name="Rectangle 20"/>
          <p:cNvSpPr>
            <a:spLocks noChangeArrowheads="1"/>
          </p:cNvSpPr>
          <p:nvPr/>
        </p:nvSpPr>
        <p:spPr bwMode="auto">
          <a:xfrm>
            <a:off x="6477000" y="3946525"/>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FFF4</a:t>
            </a:r>
          </a:p>
        </p:txBody>
      </p:sp>
      <p:sp>
        <p:nvSpPr>
          <p:cNvPr id="37904" name="Rectangle 21"/>
          <p:cNvSpPr>
            <a:spLocks noChangeArrowheads="1"/>
          </p:cNvSpPr>
          <p:nvPr/>
        </p:nvSpPr>
        <p:spPr bwMode="auto">
          <a:xfrm>
            <a:off x="6477000" y="43815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FFF5</a:t>
            </a:r>
          </a:p>
        </p:txBody>
      </p:sp>
      <p:sp>
        <p:nvSpPr>
          <p:cNvPr id="37905" name="Rectangle 22"/>
          <p:cNvSpPr>
            <a:spLocks noChangeArrowheads="1"/>
          </p:cNvSpPr>
          <p:nvPr/>
        </p:nvSpPr>
        <p:spPr bwMode="auto">
          <a:xfrm>
            <a:off x="6477000" y="48164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FFF6</a:t>
            </a:r>
          </a:p>
        </p:txBody>
      </p:sp>
      <p:sp>
        <p:nvSpPr>
          <p:cNvPr id="37906" name="Text Box 24"/>
          <p:cNvSpPr txBox="1">
            <a:spLocks noChangeArrowheads="1"/>
          </p:cNvSpPr>
          <p:nvPr/>
        </p:nvSpPr>
        <p:spPr bwMode="auto">
          <a:xfrm>
            <a:off x="5643563" y="21336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ptr</a:t>
            </a:r>
            <a:endParaRPr lang="en-US" sz="1200" i="1">
              <a:solidFill>
                <a:schemeClr val="tx2"/>
              </a:solidFill>
              <a:latin typeface="Tahoma" pitchFamily="34" charset="0"/>
            </a:endParaRPr>
          </a:p>
        </p:txBody>
      </p:sp>
      <p:sp>
        <p:nvSpPr>
          <p:cNvPr id="37907" name="Text Box 25"/>
          <p:cNvSpPr txBox="1">
            <a:spLocks noChangeArrowheads="1"/>
          </p:cNvSpPr>
          <p:nvPr/>
        </p:nvSpPr>
        <p:spPr bwMode="auto">
          <a:xfrm>
            <a:off x="5643563" y="39624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data</a:t>
            </a:r>
            <a:endParaRPr lang="en-US" sz="1200" i="1">
              <a:solidFill>
                <a:schemeClr val="tx2"/>
              </a:solidFill>
              <a:latin typeface="Tahoma" pitchFamily="34" charset="0"/>
            </a:endParaRPr>
          </a:p>
        </p:txBody>
      </p:sp>
      <p:grpSp>
        <p:nvGrpSpPr>
          <p:cNvPr id="2" name="Group 26"/>
          <p:cNvGrpSpPr>
            <a:grpSpLocks/>
          </p:cNvGrpSpPr>
          <p:nvPr/>
        </p:nvGrpSpPr>
        <p:grpSpPr bwMode="auto">
          <a:xfrm>
            <a:off x="6248400" y="1905000"/>
            <a:ext cx="2590800" cy="2286000"/>
            <a:chOff x="1296" y="2640"/>
            <a:chExt cx="1632" cy="1440"/>
          </a:xfrm>
        </p:grpSpPr>
        <p:sp>
          <p:nvSpPr>
            <p:cNvPr id="37913" name="Line 27"/>
            <p:cNvSpPr>
              <a:spLocks noChangeShapeType="1"/>
            </p:cNvSpPr>
            <p:nvPr/>
          </p:nvSpPr>
          <p:spPr bwMode="auto">
            <a:xfrm flipH="1">
              <a:off x="2640" y="2976"/>
              <a:ext cx="288" cy="0"/>
            </a:xfrm>
            <a:prstGeom prst="line">
              <a:avLst/>
            </a:prstGeom>
            <a:noFill/>
            <a:ln w="12700">
              <a:solidFill>
                <a:schemeClr val="tx1"/>
              </a:solidFill>
              <a:prstDash val="lgDash"/>
              <a:round/>
              <a:headEnd/>
              <a:tailEnd/>
            </a:ln>
          </p:spPr>
          <p:txBody>
            <a:bodyPr wrap="none" anchor="ctr"/>
            <a:lstStyle/>
            <a:p>
              <a:endParaRPr lang="en-GB"/>
            </a:p>
          </p:txBody>
        </p:sp>
        <p:sp>
          <p:nvSpPr>
            <p:cNvPr id="37914" name="Line 28"/>
            <p:cNvSpPr>
              <a:spLocks noChangeShapeType="1"/>
            </p:cNvSpPr>
            <p:nvPr/>
          </p:nvSpPr>
          <p:spPr bwMode="auto">
            <a:xfrm flipH="1" flipV="1">
              <a:off x="2928" y="2640"/>
              <a:ext cx="0" cy="336"/>
            </a:xfrm>
            <a:prstGeom prst="line">
              <a:avLst/>
            </a:prstGeom>
            <a:noFill/>
            <a:ln w="12700">
              <a:solidFill>
                <a:schemeClr val="tx1"/>
              </a:solidFill>
              <a:prstDash val="lgDash"/>
              <a:round/>
              <a:headEnd/>
              <a:tailEnd/>
            </a:ln>
          </p:spPr>
          <p:txBody>
            <a:bodyPr wrap="none" anchor="ctr"/>
            <a:lstStyle/>
            <a:p>
              <a:endParaRPr lang="en-GB"/>
            </a:p>
          </p:txBody>
        </p:sp>
        <p:sp>
          <p:nvSpPr>
            <p:cNvPr id="37915" name="Line 29"/>
            <p:cNvSpPr>
              <a:spLocks noChangeShapeType="1"/>
            </p:cNvSpPr>
            <p:nvPr/>
          </p:nvSpPr>
          <p:spPr bwMode="auto">
            <a:xfrm>
              <a:off x="1296" y="2640"/>
              <a:ext cx="1632" cy="0"/>
            </a:xfrm>
            <a:prstGeom prst="line">
              <a:avLst/>
            </a:prstGeom>
            <a:noFill/>
            <a:ln w="12700">
              <a:solidFill>
                <a:schemeClr val="tx1"/>
              </a:solidFill>
              <a:prstDash val="lgDash"/>
              <a:round/>
              <a:headEnd/>
              <a:tailEnd/>
            </a:ln>
          </p:spPr>
          <p:txBody>
            <a:bodyPr wrap="none" anchor="ctr"/>
            <a:lstStyle/>
            <a:p>
              <a:endParaRPr lang="en-GB"/>
            </a:p>
          </p:txBody>
        </p:sp>
        <p:sp>
          <p:nvSpPr>
            <p:cNvPr id="37916" name="Line 30"/>
            <p:cNvSpPr>
              <a:spLocks noChangeShapeType="1"/>
            </p:cNvSpPr>
            <p:nvPr/>
          </p:nvSpPr>
          <p:spPr bwMode="auto">
            <a:xfrm flipH="1">
              <a:off x="1296" y="2640"/>
              <a:ext cx="0" cy="1440"/>
            </a:xfrm>
            <a:prstGeom prst="line">
              <a:avLst/>
            </a:prstGeom>
            <a:noFill/>
            <a:ln w="12700">
              <a:solidFill>
                <a:schemeClr val="tx1"/>
              </a:solidFill>
              <a:prstDash val="lgDash"/>
              <a:round/>
              <a:headEnd/>
              <a:tailEnd/>
            </a:ln>
          </p:spPr>
          <p:txBody>
            <a:bodyPr wrap="none" anchor="ctr"/>
            <a:lstStyle/>
            <a:p>
              <a:endParaRPr lang="en-GB"/>
            </a:p>
          </p:txBody>
        </p:sp>
        <p:sp>
          <p:nvSpPr>
            <p:cNvPr id="37917" name="Line 31"/>
            <p:cNvSpPr>
              <a:spLocks noChangeShapeType="1"/>
            </p:cNvSpPr>
            <p:nvPr/>
          </p:nvSpPr>
          <p:spPr bwMode="auto">
            <a:xfrm flipV="1">
              <a:off x="1296" y="4080"/>
              <a:ext cx="144" cy="0"/>
            </a:xfrm>
            <a:prstGeom prst="line">
              <a:avLst/>
            </a:prstGeom>
            <a:noFill/>
            <a:ln w="12700">
              <a:solidFill>
                <a:schemeClr val="tx1"/>
              </a:solidFill>
              <a:prstDash val="lgDash"/>
              <a:round/>
              <a:headEnd/>
              <a:tailEnd type="triangle" w="med" len="med"/>
            </a:ln>
          </p:spPr>
          <p:txBody>
            <a:bodyPr wrap="none" anchor="ctr"/>
            <a:lstStyle/>
            <a:p>
              <a:endParaRPr lang="en-GB"/>
            </a:p>
          </p:txBody>
        </p:sp>
      </p:grpSp>
      <p:sp>
        <p:nvSpPr>
          <p:cNvPr id="37909" name="Rectangle 33" descr="Light upward diagonal"/>
          <p:cNvSpPr>
            <a:spLocks noChangeArrowheads="1"/>
          </p:cNvSpPr>
          <p:nvPr/>
        </p:nvSpPr>
        <p:spPr bwMode="auto">
          <a:xfrm>
            <a:off x="7499350" y="57912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7910" name="Line 34" descr="Light upward diagonal"/>
          <p:cNvSpPr>
            <a:spLocks noChangeShapeType="1"/>
          </p:cNvSpPr>
          <p:nvPr/>
        </p:nvSpPr>
        <p:spPr bwMode="auto">
          <a:xfrm>
            <a:off x="8058150" y="5337175"/>
            <a:ext cx="1588" cy="377825"/>
          </a:xfrm>
          <a:prstGeom prst="line">
            <a:avLst/>
          </a:prstGeom>
          <a:noFill/>
          <a:ln w="12700" cap="rnd">
            <a:solidFill>
              <a:schemeClr val="tx1"/>
            </a:solidFill>
            <a:prstDash val="sysDot"/>
            <a:round/>
            <a:headEnd/>
            <a:tailEnd/>
          </a:ln>
        </p:spPr>
        <p:txBody>
          <a:bodyPr wrap="none" anchor="ctr"/>
          <a:lstStyle/>
          <a:p>
            <a:endParaRPr lang="en-GB"/>
          </a:p>
        </p:txBody>
      </p:sp>
      <p:sp>
        <p:nvSpPr>
          <p:cNvPr id="37911" name="Rectangle 35"/>
          <p:cNvSpPr>
            <a:spLocks noChangeArrowheads="1"/>
          </p:cNvSpPr>
          <p:nvPr/>
        </p:nvSpPr>
        <p:spPr bwMode="auto">
          <a:xfrm>
            <a:off x="6477000" y="5791200"/>
            <a:ext cx="1022350" cy="434975"/>
          </a:xfrm>
          <a:prstGeom prst="rect">
            <a:avLst/>
          </a:prstGeom>
          <a:noFill/>
          <a:ln w="12700">
            <a:solidFill>
              <a:schemeClr val="tx1"/>
            </a:solidFill>
            <a:miter lim="800000"/>
            <a:headEnd/>
            <a:tailEnd/>
          </a:ln>
        </p:spPr>
        <p:txBody>
          <a:bodyPr wrap="none" anchor="ctr"/>
          <a:lstStyle/>
          <a:p>
            <a:pPr algn="ctr" eaLnBrk="0" hangingPunct="0"/>
            <a:endParaRPr lang="en-US" b="1">
              <a:latin typeface="Courier New" pitchFamily="49" charset="0"/>
            </a:endParaRPr>
          </a:p>
        </p:txBody>
      </p:sp>
      <p:sp>
        <p:nvSpPr>
          <p:cNvPr id="37912" name="Line 36"/>
          <p:cNvSpPr>
            <a:spLocks noChangeShapeType="1"/>
          </p:cNvSpPr>
          <p:nvPr/>
        </p:nvSpPr>
        <p:spPr bwMode="auto">
          <a:xfrm>
            <a:off x="6942138" y="5337175"/>
            <a:ext cx="1587" cy="377825"/>
          </a:xfrm>
          <a:prstGeom prst="line">
            <a:avLst/>
          </a:prstGeom>
          <a:noFill/>
          <a:ln w="12700" cap="rnd">
            <a:solidFill>
              <a:schemeClr val="tx1"/>
            </a:solidFill>
            <a:prstDash val="sysDot"/>
            <a:round/>
            <a:headEnd/>
            <a:tailEnd/>
          </a:ln>
        </p:spPr>
        <p:txBody>
          <a:bodyPr wrap="none" anchor="ctr"/>
          <a:lstStyle/>
          <a:p>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r>
              <a:rPr lang="en-US" dirty="0" smtClean="0"/>
              <a:t>Dereferencing Example</a:t>
            </a:r>
          </a:p>
        </p:txBody>
      </p:sp>
      <p:sp>
        <p:nvSpPr>
          <p:cNvPr id="38914" name="Rectangle 4"/>
          <p:cNvSpPr>
            <a:spLocks noChangeArrowheads="1"/>
          </p:cNvSpPr>
          <p:nvPr/>
        </p:nvSpPr>
        <p:spPr bwMode="auto">
          <a:xfrm>
            <a:off x="457200" y="1828800"/>
            <a:ext cx="5105400" cy="4648200"/>
          </a:xfrm>
          <a:prstGeom prst="rect">
            <a:avLst/>
          </a:prstGeom>
          <a:noFill/>
          <a:ln w="9525">
            <a:noFill/>
            <a:miter lim="800000"/>
            <a:headEnd/>
            <a:tailEnd/>
          </a:ln>
        </p:spPr>
        <p:txBody>
          <a:bodyPr lIns="0" tIns="46038" rIns="0" bIns="46038"/>
          <a:lstStyle/>
          <a:p>
            <a:pPr marL="342900" indent="-342900"/>
            <a:r>
              <a:rPr lang="en-US" sz="2000" b="1">
                <a:solidFill>
                  <a:schemeClr val="tx2"/>
                </a:solidFill>
                <a:latin typeface="Courier New" pitchFamily="49" charset="0"/>
              </a:rPr>
              <a:t>#include &lt;iostream.h&gt;</a:t>
            </a:r>
          </a:p>
          <a:p>
            <a:pPr marL="342900" indent="-342900"/>
            <a:endParaRPr lang="en-US" sz="2000" b="1">
              <a:solidFill>
                <a:schemeClr val="tx2"/>
              </a:solidFill>
              <a:latin typeface="Courier New" pitchFamily="49" charset="0"/>
            </a:endParaRPr>
          </a:p>
          <a:p>
            <a:pPr marL="342900" indent="-342900"/>
            <a:r>
              <a:rPr lang="en-US" sz="2000" b="1">
                <a:solidFill>
                  <a:schemeClr val="tx2"/>
                </a:solidFill>
                <a:latin typeface="Courier New" pitchFamily="49" charset="0"/>
              </a:rPr>
              <a:t>void main()</a:t>
            </a:r>
          </a:p>
          <a:p>
            <a:pPr marL="342900" indent="-342900"/>
            <a:r>
              <a:rPr lang="en-US" sz="2000" b="1">
                <a:solidFill>
                  <a:schemeClr val="tx2"/>
                </a:solidFill>
                <a:latin typeface="Courier New" pitchFamily="49" charset="0"/>
              </a:rPr>
              <a:t>{</a:t>
            </a:r>
          </a:p>
          <a:p>
            <a:pPr marL="342900" indent="-342900"/>
            <a:r>
              <a:rPr lang="en-US" sz="2000" b="1">
                <a:solidFill>
                  <a:schemeClr val="tx2"/>
                </a:solidFill>
                <a:latin typeface="Courier New" pitchFamily="49" charset="0"/>
              </a:rPr>
              <a:t>   float data = 50.8;</a:t>
            </a:r>
          </a:p>
          <a:p>
            <a:pPr marL="342900" indent="-342900"/>
            <a:r>
              <a:rPr lang="en-US" sz="2000" b="1">
                <a:solidFill>
                  <a:schemeClr val="tx2"/>
                </a:solidFill>
                <a:latin typeface="Courier New" pitchFamily="49" charset="0"/>
              </a:rPr>
              <a:t>   float *ptr;</a:t>
            </a:r>
          </a:p>
          <a:p>
            <a:pPr marL="342900" indent="-342900"/>
            <a:r>
              <a:rPr lang="en-US" sz="2000" b="1">
                <a:solidFill>
                  <a:schemeClr val="tx2"/>
                </a:solidFill>
                <a:latin typeface="Courier New" pitchFamily="49" charset="0"/>
              </a:rPr>
              <a:t>   ptr = &amp;data;</a:t>
            </a:r>
          </a:p>
          <a:p>
            <a:pPr marL="342900" indent="-342900"/>
            <a:r>
              <a:rPr lang="en-US" sz="2000" b="1">
                <a:solidFill>
                  <a:schemeClr val="tx2"/>
                </a:solidFill>
                <a:latin typeface="Courier New" pitchFamily="49" charset="0"/>
              </a:rPr>
              <a:t>   cout &lt;&lt; ptr &lt;&lt; *ptr &lt;&lt; endl;</a:t>
            </a:r>
          </a:p>
          <a:p>
            <a:pPr marL="342900" indent="-342900"/>
            <a:r>
              <a:rPr lang="en-US" sz="2000" b="1">
                <a:solidFill>
                  <a:schemeClr val="tx2"/>
                </a:solidFill>
                <a:latin typeface="Courier New" pitchFamily="49" charset="0"/>
              </a:rPr>
              <a:t>   *ptr = 27.4;</a:t>
            </a:r>
          </a:p>
          <a:p>
            <a:pPr marL="342900" indent="-342900"/>
            <a:r>
              <a:rPr lang="en-US" sz="2000" b="1">
                <a:solidFill>
                  <a:schemeClr val="tx2"/>
                </a:solidFill>
                <a:latin typeface="Courier New" pitchFamily="49" charset="0"/>
              </a:rPr>
              <a:t>   cout &lt;&lt; *ptr &lt;&lt; endl;</a:t>
            </a:r>
          </a:p>
          <a:p>
            <a:pPr marL="342900" indent="-342900"/>
            <a:r>
              <a:rPr lang="en-US" sz="2000" b="1">
                <a:solidFill>
                  <a:schemeClr val="tx2"/>
                </a:solidFill>
                <a:latin typeface="Courier New" pitchFamily="49" charset="0"/>
              </a:rPr>
              <a:t>   cout &lt;&lt; data &lt;&lt; endl;</a:t>
            </a:r>
          </a:p>
          <a:p>
            <a:pPr marL="342900" indent="-342900"/>
            <a:r>
              <a:rPr lang="en-US" sz="2000" b="1">
                <a:solidFill>
                  <a:schemeClr val="tx2"/>
                </a:solidFill>
                <a:latin typeface="Courier New" pitchFamily="49" charset="0"/>
              </a:rPr>
              <a:t>}</a:t>
            </a:r>
          </a:p>
          <a:p>
            <a:pPr marL="342900" indent="-342900"/>
            <a:endParaRPr lang="en-US" sz="2000" b="1">
              <a:solidFill>
                <a:schemeClr val="tx2"/>
              </a:solidFill>
              <a:latin typeface="Courier New" pitchFamily="49" charset="0"/>
            </a:endParaRPr>
          </a:p>
          <a:p>
            <a:pPr marL="342900" indent="-342900"/>
            <a:r>
              <a:rPr lang="en-US" sz="2000" u="sng">
                <a:solidFill>
                  <a:schemeClr val="bg1"/>
                </a:solidFill>
                <a:latin typeface="Tahoma" pitchFamily="34" charset="0"/>
              </a:rPr>
              <a:t>Output:</a:t>
            </a:r>
            <a:endParaRPr lang="en-US" sz="2000">
              <a:solidFill>
                <a:schemeClr val="bg1"/>
              </a:solidFill>
              <a:latin typeface="Tahoma" pitchFamily="34" charset="0"/>
            </a:endParaRPr>
          </a:p>
          <a:p>
            <a:pPr marL="342900" indent="-342900"/>
            <a:endParaRPr lang="en-US" sz="2000">
              <a:solidFill>
                <a:schemeClr val="bg1"/>
              </a:solidFill>
              <a:latin typeface="Tahoma" pitchFamily="34" charset="0"/>
            </a:endParaRPr>
          </a:p>
          <a:p>
            <a:pPr marL="342900" indent="-342900"/>
            <a:r>
              <a:rPr lang="en-US" sz="2000">
                <a:solidFill>
                  <a:schemeClr val="bg1"/>
                </a:solidFill>
                <a:latin typeface="Tahoma" pitchFamily="34" charset="0"/>
              </a:rPr>
              <a:t>FFF4 50.80</a:t>
            </a:r>
          </a:p>
        </p:txBody>
      </p:sp>
      <p:sp>
        <p:nvSpPr>
          <p:cNvPr id="38915" name="AutoShape 5"/>
          <p:cNvSpPr>
            <a:spLocks noChangeArrowheads="1"/>
          </p:cNvSpPr>
          <p:nvPr/>
        </p:nvSpPr>
        <p:spPr bwMode="auto">
          <a:xfrm>
            <a:off x="0" y="4114800"/>
            <a:ext cx="533400" cy="152400"/>
          </a:xfrm>
          <a:prstGeom prst="rightArrow">
            <a:avLst>
              <a:gd name="adj1" fmla="val 50000"/>
              <a:gd name="adj2" fmla="val 87500"/>
            </a:avLst>
          </a:prstGeom>
          <a:solidFill>
            <a:schemeClr val="accent1"/>
          </a:solidFill>
          <a:ln w="12700">
            <a:solidFill>
              <a:schemeClr val="tx1"/>
            </a:solidFill>
            <a:miter lim="800000"/>
            <a:headEnd type="none" w="sm" len="sm"/>
            <a:tailEnd type="none" w="sm" len="sm"/>
          </a:ln>
        </p:spPr>
        <p:txBody>
          <a:bodyPr wrap="none" anchor="ctr"/>
          <a:lstStyle/>
          <a:p>
            <a:endParaRPr lang="en-US">
              <a:latin typeface="Constantia" pitchFamily="18" charset="0"/>
            </a:endParaRPr>
          </a:p>
        </p:txBody>
      </p:sp>
      <p:sp>
        <p:nvSpPr>
          <p:cNvPr id="38916" name="Rectangle 6" descr="Light upward diagonal"/>
          <p:cNvSpPr>
            <a:spLocks noChangeArrowheads="1"/>
          </p:cNvSpPr>
          <p:nvPr/>
        </p:nvSpPr>
        <p:spPr bwMode="auto">
          <a:xfrm>
            <a:off x="7499350" y="2644775"/>
            <a:ext cx="1116013" cy="433388"/>
          </a:xfrm>
          <a:prstGeom prst="rect">
            <a:avLst/>
          </a:prstGeom>
          <a:noFill/>
          <a:ln w="12700">
            <a:solidFill>
              <a:schemeClr val="tx1"/>
            </a:solidFill>
            <a:miter lim="800000"/>
            <a:headEnd/>
            <a:tailEnd/>
          </a:ln>
        </p:spPr>
        <p:txBody>
          <a:bodyPr wrap="none" anchor="ctr"/>
          <a:lstStyle/>
          <a:p>
            <a:pPr algn="ctr" eaLnBrk="0" hangingPunct="0"/>
            <a:endParaRPr lang="en-US" sz="2000">
              <a:solidFill>
                <a:schemeClr val="accent2"/>
              </a:solidFill>
              <a:latin typeface="Book Antiqua" pitchFamily="18" charset="0"/>
            </a:endParaRPr>
          </a:p>
        </p:txBody>
      </p:sp>
      <p:sp>
        <p:nvSpPr>
          <p:cNvPr id="38917" name="Rectangle 7" descr="Light upward diagonal"/>
          <p:cNvSpPr>
            <a:spLocks noChangeArrowheads="1"/>
          </p:cNvSpPr>
          <p:nvPr/>
        </p:nvSpPr>
        <p:spPr bwMode="auto">
          <a:xfrm>
            <a:off x="7499350" y="2209800"/>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FFF4</a:t>
            </a:r>
          </a:p>
        </p:txBody>
      </p:sp>
      <p:sp>
        <p:nvSpPr>
          <p:cNvPr id="38918" name="Rectangle 9" descr="Light upward diagonal"/>
          <p:cNvSpPr>
            <a:spLocks noChangeArrowheads="1"/>
          </p:cNvSpPr>
          <p:nvPr/>
        </p:nvSpPr>
        <p:spPr bwMode="auto">
          <a:xfrm>
            <a:off x="7499350" y="3078163"/>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8919" name="Rectangle 10" descr="Light upward diagonal"/>
          <p:cNvSpPr>
            <a:spLocks noChangeArrowheads="1"/>
          </p:cNvSpPr>
          <p:nvPr/>
        </p:nvSpPr>
        <p:spPr bwMode="auto">
          <a:xfrm>
            <a:off x="7499350" y="3513138"/>
            <a:ext cx="1116013" cy="433387"/>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8920" name="Rectangle 11" descr="Light upward diagonal"/>
          <p:cNvSpPr>
            <a:spLocks noChangeArrowheads="1"/>
          </p:cNvSpPr>
          <p:nvPr/>
        </p:nvSpPr>
        <p:spPr bwMode="auto">
          <a:xfrm>
            <a:off x="7499350" y="3946525"/>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50.8</a:t>
            </a:r>
          </a:p>
        </p:txBody>
      </p:sp>
      <p:sp>
        <p:nvSpPr>
          <p:cNvPr id="38921" name="Rectangle 12" descr="Light upward diagonal"/>
          <p:cNvSpPr>
            <a:spLocks noChangeArrowheads="1"/>
          </p:cNvSpPr>
          <p:nvPr/>
        </p:nvSpPr>
        <p:spPr bwMode="auto">
          <a:xfrm>
            <a:off x="7499350" y="43815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8922" name="Rectangle 13" descr="Light upward diagonal"/>
          <p:cNvSpPr>
            <a:spLocks noChangeArrowheads="1"/>
          </p:cNvSpPr>
          <p:nvPr/>
        </p:nvSpPr>
        <p:spPr bwMode="auto">
          <a:xfrm>
            <a:off x="7499350" y="4816475"/>
            <a:ext cx="1116013" cy="433388"/>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8923" name="Rectangle 15"/>
          <p:cNvSpPr>
            <a:spLocks noChangeArrowheads="1"/>
          </p:cNvSpPr>
          <p:nvPr/>
        </p:nvSpPr>
        <p:spPr bwMode="auto">
          <a:xfrm>
            <a:off x="6477000" y="26447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FFF1</a:t>
            </a:r>
          </a:p>
        </p:txBody>
      </p:sp>
      <p:sp>
        <p:nvSpPr>
          <p:cNvPr id="38924" name="Rectangle 16"/>
          <p:cNvSpPr>
            <a:spLocks noChangeArrowheads="1"/>
          </p:cNvSpPr>
          <p:nvPr/>
        </p:nvSpPr>
        <p:spPr bwMode="auto">
          <a:xfrm>
            <a:off x="6477000" y="22098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FFF0</a:t>
            </a:r>
          </a:p>
        </p:txBody>
      </p:sp>
      <p:sp>
        <p:nvSpPr>
          <p:cNvPr id="38925" name="Rectangle 18"/>
          <p:cNvSpPr>
            <a:spLocks noChangeArrowheads="1"/>
          </p:cNvSpPr>
          <p:nvPr/>
        </p:nvSpPr>
        <p:spPr bwMode="auto">
          <a:xfrm>
            <a:off x="6477000" y="3078163"/>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FFF2</a:t>
            </a:r>
          </a:p>
        </p:txBody>
      </p:sp>
      <p:sp>
        <p:nvSpPr>
          <p:cNvPr id="38926" name="Rectangle 19"/>
          <p:cNvSpPr>
            <a:spLocks noChangeArrowheads="1"/>
          </p:cNvSpPr>
          <p:nvPr/>
        </p:nvSpPr>
        <p:spPr bwMode="auto">
          <a:xfrm>
            <a:off x="6477000" y="3513138"/>
            <a:ext cx="1022350" cy="433387"/>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FFF3</a:t>
            </a:r>
          </a:p>
        </p:txBody>
      </p:sp>
      <p:sp>
        <p:nvSpPr>
          <p:cNvPr id="38927" name="Rectangle 20"/>
          <p:cNvSpPr>
            <a:spLocks noChangeArrowheads="1"/>
          </p:cNvSpPr>
          <p:nvPr/>
        </p:nvSpPr>
        <p:spPr bwMode="auto">
          <a:xfrm>
            <a:off x="6477000" y="3946525"/>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FFF4</a:t>
            </a:r>
          </a:p>
        </p:txBody>
      </p:sp>
      <p:sp>
        <p:nvSpPr>
          <p:cNvPr id="38928" name="Rectangle 21"/>
          <p:cNvSpPr>
            <a:spLocks noChangeArrowheads="1"/>
          </p:cNvSpPr>
          <p:nvPr/>
        </p:nvSpPr>
        <p:spPr bwMode="auto">
          <a:xfrm>
            <a:off x="6477000" y="43815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FFF5</a:t>
            </a:r>
          </a:p>
        </p:txBody>
      </p:sp>
      <p:sp>
        <p:nvSpPr>
          <p:cNvPr id="38929" name="Rectangle 22"/>
          <p:cNvSpPr>
            <a:spLocks noChangeArrowheads="1"/>
          </p:cNvSpPr>
          <p:nvPr/>
        </p:nvSpPr>
        <p:spPr bwMode="auto">
          <a:xfrm>
            <a:off x="6477000" y="48164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FFF6</a:t>
            </a:r>
          </a:p>
        </p:txBody>
      </p:sp>
      <p:sp>
        <p:nvSpPr>
          <p:cNvPr id="38930" name="Text Box 24"/>
          <p:cNvSpPr txBox="1">
            <a:spLocks noChangeArrowheads="1"/>
          </p:cNvSpPr>
          <p:nvPr/>
        </p:nvSpPr>
        <p:spPr bwMode="auto">
          <a:xfrm>
            <a:off x="5643563" y="21336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ptr</a:t>
            </a:r>
            <a:endParaRPr lang="en-US" sz="1200" i="1">
              <a:solidFill>
                <a:schemeClr val="tx2"/>
              </a:solidFill>
              <a:latin typeface="Tahoma" pitchFamily="34" charset="0"/>
            </a:endParaRPr>
          </a:p>
        </p:txBody>
      </p:sp>
      <p:sp>
        <p:nvSpPr>
          <p:cNvPr id="38931" name="Text Box 25"/>
          <p:cNvSpPr txBox="1">
            <a:spLocks noChangeArrowheads="1"/>
          </p:cNvSpPr>
          <p:nvPr/>
        </p:nvSpPr>
        <p:spPr bwMode="auto">
          <a:xfrm>
            <a:off x="5643563" y="39624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data</a:t>
            </a:r>
            <a:endParaRPr lang="en-US" sz="1200" i="1">
              <a:solidFill>
                <a:schemeClr val="tx2"/>
              </a:solidFill>
              <a:latin typeface="Tahoma" pitchFamily="34" charset="0"/>
            </a:endParaRPr>
          </a:p>
        </p:txBody>
      </p:sp>
      <p:grpSp>
        <p:nvGrpSpPr>
          <p:cNvPr id="2" name="Group 26"/>
          <p:cNvGrpSpPr>
            <a:grpSpLocks/>
          </p:cNvGrpSpPr>
          <p:nvPr/>
        </p:nvGrpSpPr>
        <p:grpSpPr bwMode="auto">
          <a:xfrm>
            <a:off x="6248400" y="1905000"/>
            <a:ext cx="2590800" cy="2286000"/>
            <a:chOff x="1296" y="2640"/>
            <a:chExt cx="1632" cy="1440"/>
          </a:xfrm>
        </p:grpSpPr>
        <p:sp>
          <p:nvSpPr>
            <p:cNvPr id="38937" name="Line 27"/>
            <p:cNvSpPr>
              <a:spLocks noChangeShapeType="1"/>
            </p:cNvSpPr>
            <p:nvPr/>
          </p:nvSpPr>
          <p:spPr bwMode="auto">
            <a:xfrm flipH="1">
              <a:off x="2640" y="2976"/>
              <a:ext cx="288" cy="0"/>
            </a:xfrm>
            <a:prstGeom prst="line">
              <a:avLst/>
            </a:prstGeom>
            <a:noFill/>
            <a:ln w="12700">
              <a:solidFill>
                <a:schemeClr val="tx1"/>
              </a:solidFill>
              <a:prstDash val="lgDash"/>
              <a:round/>
              <a:headEnd/>
              <a:tailEnd/>
            </a:ln>
          </p:spPr>
          <p:txBody>
            <a:bodyPr wrap="none" anchor="ctr"/>
            <a:lstStyle/>
            <a:p>
              <a:endParaRPr lang="en-GB"/>
            </a:p>
          </p:txBody>
        </p:sp>
        <p:sp>
          <p:nvSpPr>
            <p:cNvPr id="38938" name="Line 28"/>
            <p:cNvSpPr>
              <a:spLocks noChangeShapeType="1"/>
            </p:cNvSpPr>
            <p:nvPr/>
          </p:nvSpPr>
          <p:spPr bwMode="auto">
            <a:xfrm flipH="1" flipV="1">
              <a:off x="2928" y="2640"/>
              <a:ext cx="0" cy="336"/>
            </a:xfrm>
            <a:prstGeom prst="line">
              <a:avLst/>
            </a:prstGeom>
            <a:noFill/>
            <a:ln w="12700">
              <a:solidFill>
                <a:schemeClr val="tx1"/>
              </a:solidFill>
              <a:prstDash val="lgDash"/>
              <a:round/>
              <a:headEnd/>
              <a:tailEnd/>
            </a:ln>
          </p:spPr>
          <p:txBody>
            <a:bodyPr wrap="none" anchor="ctr"/>
            <a:lstStyle/>
            <a:p>
              <a:endParaRPr lang="en-GB"/>
            </a:p>
          </p:txBody>
        </p:sp>
        <p:sp>
          <p:nvSpPr>
            <p:cNvPr id="38939" name="Line 29"/>
            <p:cNvSpPr>
              <a:spLocks noChangeShapeType="1"/>
            </p:cNvSpPr>
            <p:nvPr/>
          </p:nvSpPr>
          <p:spPr bwMode="auto">
            <a:xfrm>
              <a:off x="1296" y="2640"/>
              <a:ext cx="1632" cy="0"/>
            </a:xfrm>
            <a:prstGeom prst="line">
              <a:avLst/>
            </a:prstGeom>
            <a:noFill/>
            <a:ln w="12700">
              <a:solidFill>
                <a:schemeClr val="tx1"/>
              </a:solidFill>
              <a:prstDash val="lgDash"/>
              <a:round/>
              <a:headEnd/>
              <a:tailEnd/>
            </a:ln>
          </p:spPr>
          <p:txBody>
            <a:bodyPr wrap="none" anchor="ctr"/>
            <a:lstStyle/>
            <a:p>
              <a:endParaRPr lang="en-GB"/>
            </a:p>
          </p:txBody>
        </p:sp>
        <p:sp>
          <p:nvSpPr>
            <p:cNvPr id="38940" name="Line 30"/>
            <p:cNvSpPr>
              <a:spLocks noChangeShapeType="1"/>
            </p:cNvSpPr>
            <p:nvPr/>
          </p:nvSpPr>
          <p:spPr bwMode="auto">
            <a:xfrm flipH="1">
              <a:off x="1296" y="2640"/>
              <a:ext cx="0" cy="1440"/>
            </a:xfrm>
            <a:prstGeom prst="line">
              <a:avLst/>
            </a:prstGeom>
            <a:noFill/>
            <a:ln w="12700">
              <a:solidFill>
                <a:schemeClr val="tx1"/>
              </a:solidFill>
              <a:prstDash val="lgDash"/>
              <a:round/>
              <a:headEnd/>
              <a:tailEnd/>
            </a:ln>
          </p:spPr>
          <p:txBody>
            <a:bodyPr wrap="none" anchor="ctr"/>
            <a:lstStyle/>
            <a:p>
              <a:endParaRPr lang="en-GB"/>
            </a:p>
          </p:txBody>
        </p:sp>
        <p:sp>
          <p:nvSpPr>
            <p:cNvPr id="38941" name="Line 31"/>
            <p:cNvSpPr>
              <a:spLocks noChangeShapeType="1"/>
            </p:cNvSpPr>
            <p:nvPr/>
          </p:nvSpPr>
          <p:spPr bwMode="auto">
            <a:xfrm flipV="1">
              <a:off x="1296" y="4080"/>
              <a:ext cx="144" cy="0"/>
            </a:xfrm>
            <a:prstGeom prst="line">
              <a:avLst/>
            </a:prstGeom>
            <a:noFill/>
            <a:ln w="12700">
              <a:solidFill>
                <a:schemeClr val="tx1"/>
              </a:solidFill>
              <a:prstDash val="lgDash"/>
              <a:round/>
              <a:headEnd/>
              <a:tailEnd type="triangle" w="med" len="med"/>
            </a:ln>
          </p:spPr>
          <p:txBody>
            <a:bodyPr wrap="none" anchor="ctr"/>
            <a:lstStyle/>
            <a:p>
              <a:endParaRPr lang="en-GB"/>
            </a:p>
          </p:txBody>
        </p:sp>
      </p:grpSp>
      <p:sp>
        <p:nvSpPr>
          <p:cNvPr id="38933" name="Rectangle 33" descr="Light upward diagonal"/>
          <p:cNvSpPr>
            <a:spLocks noChangeArrowheads="1"/>
          </p:cNvSpPr>
          <p:nvPr/>
        </p:nvSpPr>
        <p:spPr bwMode="auto">
          <a:xfrm>
            <a:off x="7499350" y="57912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8934" name="Line 34" descr="Light upward diagonal"/>
          <p:cNvSpPr>
            <a:spLocks noChangeShapeType="1"/>
          </p:cNvSpPr>
          <p:nvPr/>
        </p:nvSpPr>
        <p:spPr bwMode="auto">
          <a:xfrm>
            <a:off x="8058150" y="5337175"/>
            <a:ext cx="1588" cy="377825"/>
          </a:xfrm>
          <a:prstGeom prst="line">
            <a:avLst/>
          </a:prstGeom>
          <a:noFill/>
          <a:ln w="12700" cap="rnd">
            <a:solidFill>
              <a:schemeClr val="tx1"/>
            </a:solidFill>
            <a:prstDash val="sysDot"/>
            <a:round/>
            <a:headEnd/>
            <a:tailEnd/>
          </a:ln>
        </p:spPr>
        <p:txBody>
          <a:bodyPr wrap="none" anchor="ctr"/>
          <a:lstStyle/>
          <a:p>
            <a:endParaRPr lang="en-GB"/>
          </a:p>
        </p:txBody>
      </p:sp>
      <p:sp>
        <p:nvSpPr>
          <p:cNvPr id="38935" name="Rectangle 35"/>
          <p:cNvSpPr>
            <a:spLocks noChangeArrowheads="1"/>
          </p:cNvSpPr>
          <p:nvPr/>
        </p:nvSpPr>
        <p:spPr bwMode="auto">
          <a:xfrm>
            <a:off x="6477000" y="5791200"/>
            <a:ext cx="1022350" cy="434975"/>
          </a:xfrm>
          <a:prstGeom prst="rect">
            <a:avLst/>
          </a:prstGeom>
          <a:noFill/>
          <a:ln w="12700">
            <a:solidFill>
              <a:schemeClr val="tx1"/>
            </a:solidFill>
            <a:miter lim="800000"/>
            <a:headEnd/>
            <a:tailEnd/>
          </a:ln>
        </p:spPr>
        <p:txBody>
          <a:bodyPr wrap="none" anchor="ctr"/>
          <a:lstStyle/>
          <a:p>
            <a:pPr algn="ctr" eaLnBrk="0" hangingPunct="0"/>
            <a:endParaRPr lang="en-US" b="1">
              <a:latin typeface="Courier New" pitchFamily="49" charset="0"/>
            </a:endParaRPr>
          </a:p>
        </p:txBody>
      </p:sp>
      <p:sp>
        <p:nvSpPr>
          <p:cNvPr id="38936" name="Line 36"/>
          <p:cNvSpPr>
            <a:spLocks noChangeShapeType="1"/>
          </p:cNvSpPr>
          <p:nvPr/>
        </p:nvSpPr>
        <p:spPr bwMode="auto">
          <a:xfrm>
            <a:off x="6942138" y="5337175"/>
            <a:ext cx="1587" cy="377825"/>
          </a:xfrm>
          <a:prstGeom prst="line">
            <a:avLst/>
          </a:prstGeom>
          <a:noFill/>
          <a:ln w="12700" cap="rnd">
            <a:solidFill>
              <a:schemeClr val="tx1"/>
            </a:solidFill>
            <a:prstDash val="sysDot"/>
            <a:round/>
            <a:headEnd/>
            <a:tailEnd/>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1"/>
          <p:cNvSpPr>
            <a:spLocks noGrp="1" noChangeArrowheads="1"/>
          </p:cNvSpPr>
          <p:nvPr>
            <p:ph type="title"/>
          </p:nvPr>
        </p:nvSpPr>
        <p:spPr/>
        <p:txBody>
          <a:bodyPr/>
          <a:lstStyle/>
          <a:p>
            <a:r>
              <a:rPr lang="en-US" dirty="0" smtClean="0"/>
              <a:t>Dereferencing Example</a:t>
            </a:r>
          </a:p>
        </p:txBody>
      </p:sp>
      <p:sp>
        <p:nvSpPr>
          <p:cNvPr id="39938" name="Rectangle 3" descr="Light upward diagonal"/>
          <p:cNvSpPr>
            <a:spLocks noChangeArrowheads="1"/>
          </p:cNvSpPr>
          <p:nvPr/>
        </p:nvSpPr>
        <p:spPr bwMode="auto">
          <a:xfrm>
            <a:off x="7499350" y="2644775"/>
            <a:ext cx="1116013" cy="433388"/>
          </a:xfrm>
          <a:prstGeom prst="rect">
            <a:avLst/>
          </a:prstGeom>
          <a:noFill/>
          <a:ln w="12700">
            <a:solidFill>
              <a:schemeClr val="tx1"/>
            </a:solidFill>
            <a:miter lim="800000"/>
            <a:headEnd/>
            <a:tailEnd/>
          </a:ln>
        </p:spPr>
        <p:txBody>
          <a:bodyPr wrap="none" anchor="ctr"/>
          <a:lstStyle/>
          <a:p>
            <a:pPr algn="ctr" eaLnBrk="0" hangingPunct="0"/>
            <a:endParaRPr lang="en-US" sz="2000">
              <a:solidFill>
                <a:schemeClr val="accent2"/>
              </a:solidFill>
              <a:latin typeface="Book Antiqua" pitchFamily="18" charset="0"/>
            </a:endParaRPr>
          </a:p>
        </p:txBody>
      </p:sp>
      <p:sp>
        <p:nvSpPr>
          <p:cNvPr id="39939" name="Rectangle 4" descr="Light upward diagonal"/>
          <p:cNvSpPr>
            <a:spLocks noChangeArrowheads="1"/>
          </p:cNvSpPr>
          <p:nvPr/>
        </p:nvSpPr>
        <p:spPr bwMode="auto">
          <a:xfrm>
            <a:off x="7499350" y="2209800"/>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FFF4</a:t>
            </a:r>
            <a:endParaRPr lang="en-US" sz="1400">
              <a:solidFill>
                <a:schemeClr val="accent2"/>
              </a:solidFill>
              <a:latin typeface="Tahoma" pitchFamily="34" charset="0"/>
            </a:endParaRPr>
          </a:p>
        </p:txBody>
      </p:sp>
      <p:sp>
        <p:nvSpPr>
          <p:cNvPr id="39940" name="Rectangle 6" descr="Light upward diagonal"/>
          <p:cNvSpPr>
            <a:spLocks noChangeArrowheads="1"/>
          </p:cNvSpPr>
          <p:nvPr/>
        </p:nvSpPr>
        <p:spPr bwMode="auto">
          <a:xfrm>
            <a:off x="7499350" y="3078163"/>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9941" name="Rectangle 7" descr="Light upward diagonal"/>
          <p:cNvSpPr>
            <a:spLocks noChangeArrowheads="1"/>
          </p:cNvSpPr>
          <p:nvPr/>
        </p:nvSpPr>
        <p:spPr bwMode="auto">
          <a:xfrm>
            <a:off x="7499350" y="3513138"/>
            <a:ext cx="1116013" cy="433387"/>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9942" name="Rectangle 8" descr="Light upward diagonal"/>
          <p:cNvSpPr>
            <a:spLocks noChangeArrowheads="1"/>
          </p:cNvSpPr>
          <p:nvPr/>
        </p:nvSpPr>
        <p:spPr bwMode="auto">
          <a:xfrm>
            <a:off x="7499350" y="3946525"/>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27.4</a:t>
            </a:r>
          </a:p>
        </p:txBody>
      </p:sp>
      <p:sp>
        <p:nvSpPr>
          <p:cNvPr id="39943" name="Rectangle 9" descr="Light upward diagonal"/>
          <p:cNvSpPr>
            <a:spLocks noChangeArrowheads="1"/>
          </p:cNvSpPr>
          <p:nvPr/>
        </p:nvSpPr>
        <p:spPr bwMode="auto">
          <a:xfrm>
            <a:off x="7499350" y="43815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9944" name="Rectangle 10" descr="Light upward diagonal"/>
          <p:cNvSpPr>
            <a:spLocks noChangeArrowheads="1"/>
          </p:cNvSpPr>
          <p:nvPr/>
        </p:nvSpPr>
        <p:spPr bwMode="auto">
          <a:xfrm>
            <a:off x="7499350" y="4816475"/>
            <a:ext cx="1116013" cy="433388"/>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9945" name="Rectangle 12"/>
          <p:cNvSpPr>
            <a:spLocks noChangeArrowheads="1"/>
          </p:cNvSpPr>
          <p:nvPr/>
        </p:nvSpPr>
        <p:spPr bwMode="auto">
          <a:xfrm>
            <a:off x="6477000" y="26447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FFF1</a:t>
            </a:r>
          </a:p>
        </p:txBody>
      </p:sp>
      <p:sp>
        <p:nvSpPr>
          <p:cNvPr id="39946" name="Rectangle 13"/>
          <p:cNvSpPr>
            <a:spLocks noChangeArrowheads="1"/>
          </p:cNvSpPr>
          <p:nvPr/>
        </p:nvSpPr>
        <p:spPr bwMode="auto">
          <a:xfrm>
            <a:off x="6477000" y="22098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FFF0</a:t>
            </a:r>
          </a:p>
        </p:txBody>
      </p:sp>
      <p:sp>
        <p:nvSpPr>
          <p:cNvPr id="39947" name="Rectangle 15"/>
          <p:cNvSpPr>
            <a:spLocks noChangeArrowheads="1"/>
          </p:cNvSpPr>
          <p:nvPr/>
        </p:nvSpPr>
        <p:spPr bwMode="auto">
          <a:xfrm>
            <a:off x="6477000" y="3078163"/>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FFF2</a:t>
            </a:r>
          </a:p>
        </p:txBody>
      </p:sp>
      <p:sp>
        <p:nvSpPr>
          <p:cNvPr id="39948" name="Rectangle 16"/>
          <p:cNvSpPr>
            <a:spLocks noChangeArrowheads="1"/>
          </p:cNvSpPr>
          <p:nvPr/>
        </p:nvSpPr>
        <p:spPr bwMode="auto">
          <a:xfrm>
            <a:off x="6477000" y="3513138"/>
            <a:ext cx="1022350" cy="433387"/>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FFF3</a:t>
            </a:r>
          </a:p>
        </p:txBody>
      </p:sp>
      <p:sp>
        <p:nvSpPr>
          <p:cNvPr id="39949" name="Rectangle 17"/>
          <p:cNvSpPr>
            <a:spLocks noChangeArrowheads="1"/>
          </p:cNvSpPr>
          <p:nvPr/>
        </p:nvSpPr>
        <p:spPr bwMode="auto">
          <a:xfrm>
            <a:off x="6477000" y="3946525"/>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FFF4</a:t>
            </a:r>
          </a:p>
        </p:txBody>
      </p:sp>
      <p:sp>
        <p:nvSpPr>
          <p:cNvPr id="39950" name="Rectangle 18"/>
          <p:cNvSpPr>
            <a:spLocks noChangeArrowheads="1"/>
          </p:cNvSpPr>
          <p:nvPr/>
        </p:nvSpPr>
        <p:spPr bwMode="auto">
          <a:xfrm>
            <a:off x="6477000" y="43815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FFF5</a:t>
            </a:r>
          </a:p>
        </p:txBody>
      </p:sp>
      <p:sp>
        <p:nvSpPr>
          <p:cNvPr id="39951" name="Rectangle 19"/>
          <p:cNvSpPr>
            <a:spLocks noChangeArrowheads="1"/>
          </p:cNvSpPr>
          <p:nvPr/>
        </p:nvSpPr>
        <p:spPr bwMode="auto">
          <a:xfrm>
            <a:off x="6477000" y="48164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FFF6</a:t>
            </a:r>
          </a:p>
        </p:txBody>
      </p:sp>
      <p:sp>
        <p:nvSpPr>
          <p:cNvPr id="39952" name="Text Box 21"/>
          <p:cNvSpPr txBox="1">
            <a:spLocks noChangeArrowheads="1"/>
          </p:cNvSpPr>
          <p:nvPr/>
        </p:nvSpPr>
        <p:spPr bwMode="auto">
          <a:xfrm>
            <a:off x="5643563" y="21336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ptr</a:t>
            </a:r>
            <a:endParaRPr lang="en-US" sz="1200" i="1">
              <a:solidFill>
                <a:schemeClr val="tx2"/>
              </a:solidFill>
              <a:latin typeface="Tahoma" pitchFamily="34" charset="0"/>
            </a:endParaRPr>
          </a:p>
        </p:txBody>
      </p:sp>
      <p:sp>
        <p:nvSpPr>
          <p:cNvPr id="39953" name="Text Box 22"/>
          <p:cNvSpPr txBox="1">
            <a:spLocks noChangeArrowheads="1"/>
          </p:cNvSpPr>
          <p:nvPr/>
        </p:nvSpPr>
        <p:spPr bwMode="auto">
          <a:xfrm>
            <a:off x="5643563" y="39624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data</a:t>
            </a:r>
            <a:endParaRPr lang="en-US" sz="1200" i="1">
              <a:solidFill>
                <a:schemeClr val="tx2"/>
              </a:solidFill>
              <a:latin typeface="Tahoma" pitchFamily="34" charset="0"/>
            </a:endParaRPr>
          </a:p>
        </p:txBody>
      </p:sp>
      <p:grpSp>
        <p:nvGrpSpPr>
          <p:cNvPr id="2" name="Group 23"/>
          <p:cNvGrpSpPr>
            <a:grpSpLocks/>
          </p:cNvGrpSpPr>
          <p:nvPr/>
        </p:nvGrpSpPr>
        <p:grpSpPr bwMode="auto">
          <a:xfrm>
            <a:off x="6248400" y="1905000"/>
            <a:ext cx="2590800" cy="2286000"/>
            <a:chOff x="1296" y="2640"/>
            <a:chExt cx="1632" cy="1440"/>
          </a:xfrm>
        </p:grpSpPr>
        <p:sp>
          <p:nvSpPr>
            <p:cNvPr id="39961" name="Line 24"/>
            <p:cNvSpPr>
              <a:spLocks noChangeShapeType="1"/>
            </p:cNvSpPr>
            <p:nvPr/>
          </p:nvSpPr>
          <p:spPr bwMode="auto">
            <a:xfrm flipH="1">
              <a:off x="2640" y="2976"/>
              <a:ext cx="288" cy="0"/>
            </a:xfrm>
            <a:prstGeom prst="line">
              <a:avLst/>
            </a:prstGeom>
            <a:noFill/>
            <a:ln w="12700">
              <a:solidFill>
                <a:schemeClr val="tx1"/>
              </a:solidFill>
              <a:prstDash val="lgDash"/>
              <a:round/>
              <a:headEnd/>
              <a:tailEnd/>
            </a:ln>
          </p:spPr>
          <p:txBody>
            <a:bodyPr wrap="none" anchor="ctr"/>
            <a:lstStyle/>
            <a:p>
              <a:endParaRPr lang="en-GB"/>
            </a:p>
          </p:txBody>
        </p:sp>
        <p:sp>
          <p:nvSpPr>
            <p:cNvPr id="39962" name="Line 25"/>
            <p:cNvSpPr>
              <a:spLocks noChangeShapeType="1"/>
            </p:cNvSpPr>
            <p:nvPr/>
          </p:nvSpPr>
          <p:spPr bwMode="auto">
            <a:xfrm flipH="1" flipV="1">
              <a:off x="2928" y="2640"/>
              <a:ext cx="0" cy="336"/>
            </a:xfrm>
            <a:prstGeom prst="line">
              <a:avLst/>
            </a:prstGeom>
            <a:noFill/>
            <a:ln w="12700">
              <a:solidFill>
                <a:schemeClr val="tx1"/>
              </a:solidFill>
              <a:prstDash val="lgDash"/>
              <a:round/>
              <a:headEnd/>
              <a:tailEnd/>
            </a:ln>
          </p:spPr>
          <p:txBody>
            <a:bodyPr wrap="none" anchor="ctr"/>
            <a:lstStyle/>
            <a:p>
              <a:endParaRPr lang="en-GB"/>
            </a:p>
          </p:txBody>
        </p:sp>
        <p:sp>
          <p:nvSpPr>
            <p:cNvPr id="39963" name="Line 26"/>
            <p:cNvSpPr>
              <a:spLocks noChangeShapeType="1"/>
            </p:cNvSpPr>
            <p:nvPr/>
          </p:nvSpPr>
          <p:spPr bwMode="auto">
            <a:xfrm>
              <a:off x="1296" y="2640"/>
              <a:ext cx="1632" cy="0"/>
            </a:xfrm>
            <a:prstGeom prst="line">
              <a:avLst/>
            </a:prstGeom>
            <a:noFill/>
            <a:ln w="12700">
              <a:solidFill>
                <a:schemeClr val="tx1"/>
              </a:solidFill>
              <a:prstDash val="lgDash"/>
              <a:round/>
              <a:headEnd/>
              <a:tailEnd/>
            </a:ln>
          </p:spPr>
          <p:txBody>
            <a:bodyPr wrap="none" anchor="ctr"/>
            <a:lstStyle/>
            <a:p>
              <a:endParaRPr lang="en-GB"/>
            </a:p>
          </p:txBody>
        </p:sp>
        <p:sp>
          <p:nvSpPr>
            <p:cNvPr id="39964" name="Line 27"/>
            <p:cNvSpPr>
              <a:spLocks noChangeShapeType="1"/>
            </p:cNvSpPr>
            <p:nvPr/>
          </p:nvSpPr>
          <p:spPr bwMode="auto">
            <a:xfrm flipH="1">
              <a:off x="1296" y="2640"/>
              <a:ext cx="0" cy="1440"/>
            </a:xfrm>
            <a:prstGeom prst="line">
              <a:avLst/>
            </a:prstGeom>
            <a:noFill/>
            <a:ln w="12700">
              <a:solidFill>
                <a:schemeClr val="tx1"/>
              </a:solidFill>
              <a:prstDash val="lgDash"/>
              <a:round/>
              <a:headEnd/>
              <a:tailEnd/>
            </a:ln>
          </p:spPr>
          <p:txBody>
            <a:bodyPr wrap="none" anchor="ctr"/>
            <a:lstStyle/>
            <a:p>
              <a:endParaRPr lang="en-GB"/>
            </a:p>
          </p:txBody>
        </p:sp>
        <p:sp>
          <p:nvSpPr>
            <p:cNvPr id="39965" name="Line 28"/>
            <p:cNvSpPr>
              <a:spLocks noChangeShapeType="1"/>
            </p:cNvSpPr>
            <p:nvPr/>
          </p:nvSpPr>
          <p:spPr bwMode="auto">
            <a:xfrm flipV="1">
              <a:off x="1296" y="4080"/>
              <a:ext cx="144" cy="0"/>
            </a:xfrm>
            <a:prstGeom prst="line">
              <a:avLst/>
            </a:prstGeom>
            <a:noFill/>
            <a:ln w="12700">
              <a:solidFill>
                <a:schemeClr val="tx1"/>
              </a:solidFill>
              <a:prstDash val="lgDash"/>
              <a:round/>
              <a:headEnd/>
              <a:tailEnd type="triangle" w="med" len="med"/>
            </a:ln>
          </p:spPr>
          <p:txBody>
            <a:bodyPr wrap="none" anchor="ctr"/>
            <a:lstStyle/>
            <a:p>
              <a:endParaRPr lang="en-GB"/>
            </a:p>
          </p:txBody>
        </p:sp>
      </p:grpSp>
      <p:sp>
        <p:nvSpPr>
          <p:cNvPr id="39955" name="Rectangle 29"/>
          <p:cNvSpPr>
            <a:spLocks noChangeArrowheads="1"/>
          </p:cNvSpPr>
          <p:nvPr/>
        </p:nvSpPr>
        <p:spPr bwMode="auto">
          <a:xfrm>
            <a:off x="457200" y="1828800"/>
            <a:ext cx="5105400" cy="4648200"/>
          </a:xfrm>
          <a:prstGeom prst="rect">
            <a:avLst/>
          </a:prstGeom>
          <a:noFill/>
          <a:ln w="9525">
            <a:noFill/>
            <a:miter lim="800000"/>
            <a:headEnd/>
            <a:tailEnd/>
          </a:ln>
        </p:spPr>
        <p:txBody>
          <a:bodyPr lIns="0" tIns="46038" rIns="0" bIns="46038"/>
          <a:lstStyle/>
          <a:p>
            <a:pPr marL="342900" indent="-342900"/>
            <a:r>
              <a:rPr lang="en-US" sz="2000" b="1">
                <a:solidFill>
                  <a:schemeClr val="tx2"/>
                </a:solidFill>
                <a:latin typeface="Courier New" pitchFamily="49" charset="0"/>
              </a:rPr>
              <a:t>#include &lt;iostream.h&gt;</a:t>
            </a:r>
          </a:p>
          <a:p>
            <a:pPr marL="342900" indent="-342900"/>
            <a:endParaRPr lang="en-US" sz="2000" b="1">
              <a:solidFill>
                <a:schemeClr val="tx2"/>
              </a:solidFill>
              <a:latin typeface="Courier New" pitchFamily="49" charset="0"/>
            </a:endParaRPr>
          </a:p>
          <a:p>
            <a:pPr marL="342900" indent="-342900"/>
            <a:r>
              <a:rPr lang="en-US" sz="2000" b="1">
                <a:solidFill>
                  <a:schemeClr val="tx2"/>
                </a:solidFill>
                <a:latin typeface="Courier New" pitchFamily="49" charset="0"/>
              </a:rPr>
              <a:t>void main()</a:t>
            </a:r>
          </a:p>
          <a:p>
            <a:pPr marL="342900" indent="-342900"/>
            <a:r>
              <a:rPr lang="en-US" sz="2000" b="1">
                <a:solidFill>
                  <a:schemeClr val="tx2"/>
                </a:solidFill>
                <a:latin typeface="Courier New" pitchFamily="49" charset="0"/>
              </a:rPr>
              <a:t>{</a:t>
            </a:r>
          </a:p>
          <a:p>
            <a:pPr marL="342900" indent="-342900"/>
            <a:r>
              <a:rPr lang="en-US" sz="2000" b="1">
                <a:solidFill>
                  <a:schemeClr val="tx2"/>
                </a:solidFill>
                <a:latin typeface="Courier New" pitchFamily="49" charset="0"/>
              </a:rPr>
              <a:t>   float data = 50.8;</a:t>
            </a:r>
          </a:p>
          <a:p>
            <a:pPr marL="342900" indent="-342900"/>
            <a:r>
              <a:rPr lang="en-US" sz="2000" b="1">
                <a:solidFill>
                  <a:schemeClr val="tx2"/>
                </a:solidFill>
                <a:latin typeface="Courier New" pitchFamily="49" charset="0"/>
              </a:rPr>
              <a:t>   float *ptr;</a:t>
            </a:r>
          </a:p>
          <a:p>
            <a:pPr marL="342900" indent="-342900"/>
            <a:r>
              <a:rPr lang="en-US" sz="2000" b="1">
                <a:solidFill>
                  <a:schemeClr val="tx2"/>
                </a:solidFill>
                <a:latin typeface="Courier New" pitchFamily="49" charset="0"/>
              </a:rPr>
              <a:t>   ptr = &amp;data;</a:t>
            </a:r>
          </a:p>
          <a:p>
            <a:pPr marL="342900" indent="-342900"/>
            <a:r>
              <a:rPr lang="en-US" sz="2000" b="1">
                <a:solidFill>
                  <a:schemeClr val="tx2"/>
                </a:solidFill>
                <a:latin typeface="Courier New" pitchFamily="49" charset="0"/>
              </a:rPr>
              <a:t>   cout &lt;&lt; ptr &lt;&lt; *ptr &lt;&lt; endl;</a:t>
            </a:r>
          </a:p>
          <a:p>
            <a:pPr marL="342900" indent="-342900"/>
            <a:r>
              <a:rPr lang="en-US" sz="2000" b="1">
                <a:solidFill>
                  <a:schemeClr val="tx2"/>
                </a:solidFill>
                <a:latin typeface="Courier New" pitchFamily="49" charset="0"/>
              </a:rPr>
              <a:t>   *ptr = 27.4;</a:t>
            </a:r>
          </a:p>
          <a:p>
            <a:pPr marL="342900" indent="-342900"/>
            <a:r>
              <a:rPr lang="en-US" sz="2000" b="1">
                <a:solidFill>
                  <a:schemeClr val="tx2"/>
                </a:solidFill>
                <a:latin typeface="Courier New" pitchFamily="49" charset="0"/>
              </a:rPr>
              <a:t>   cout &lt;&lt; *ptr &lt;&lt; endl;</a:t>
            </a:r>
          </a:p>
          <a:p>
            <a:pPr marL="342900" indent="-342900"/>
            <a:r>
              <a:rPr lang="en-US" sz="2000" b="1">
                <a:solidFill>
                  <a:schemeClr val="tx2"/>
                </a:solidFill>
                <a:latin typeface="Courier New" pitchFamily="49" charset="0"/>
              </a:rPr>
              <a:t>   cout &lt;&lt; data &lt;&lt; endl;</a:t>
            </a:r>
          </a:p>
          <a:p>
            <a:pPr marL="342900" indent="-342900"/>
            <a:r>
              <a:rPr lang="en-US" sz="2000" b="1">
                <a:solidFill>
                  <a:schemeClr val="tx2"/>
                </a:solidFill>
                <a:latin typeface="Courier New" pitchFamily="49" charset="0"/>
              </a:rPr>
              <a:t>}</a:t>
            </a:r>
          </a:p>
          <a:p>
            <a:pPr marL="342900" indent="-342900"/>
            <a:endParaRPr lang="en-US" sz="2000" b="1">
              <a:solidFill>
                <a:schemeClr val="tx2"/>
              </a:solidFill>
              <a:latin typeface="Courier New" pitchFamily="49" charset="0"/>
            </a:endParaRPr>
          </a:p>
          <a:p>
            <a:pPr marL="342900" indent="-342900"/>
            <a:r>
              <a:rPr lang="en-US" sz="2000" u="sng">
                <a:solidFill>
                  <a:schemeClr val="bg1"/>
                </a:solidFill>
                <a:latin typeface="Tahoma" pitchFamily="34" charset="0"/>
              </a:rPr>
              <a:t>Output:</a:t>
            </a:r>
          </a:p>
        </p:txBody>
      </p:sp>
      <p:sp>
        <p:nvSpPr>
          <p:cNvPr id="39956" name="AutoShape 30"/>
          <p:cNvSpPr>
            <a:spLocks noChangeArrowheads="1"/>
          </p:cNvSpPr>
          <p:nvPr/>
        </p:nvSpPr>
        <p:spPr bwMode="auto">
          <a:xfrm>
            <a:off x="0" y="4419600"/>
            <a:ext cx="533400" cy="152400"/>
          </a:xfrm>
          <a:prstGeom prst="rightArrow">
            <a:avLst>
              <a:gd name="adj1" fmla="val 50000"/>
              <a:gd name="adj2" fmla="val 87500"/>
            </a:avLst>
          </a:prstGeom>
          <a:solidFill>
            <a:schemeClr val="accent1"/>
          </a:solidFill>
          <a:ln w="12700">
            <a:solidFill>
              <a:schemeClr val="tx1"/>
            </a:solidFill>
            <a:miter lim="800000"/>
            <a:headEnd type="none" w="sm" len="sm"/>
            <a:tailEnd type="none" w="sm" len="sm"/>
          </a:ln>
        </p:spPr>
        <p:txBody>
          <a:bodyPr wrap="none" anchor="ctr"/>
          <a:lstStyle/>
          <a:p>
            <a:endParaRPr lang="en-US">
              <a:latin typeface="Constantia" pitchFamily="18" charset="0"/>
            </a:endParaRPr>
          </a:p>
        </p:txBody>
      </p:sp>
      <p:sp>
        <p:nvSpPr>
          <p:cNvPr id="39957" name="Rectangle 33" descr="Light upward diagonal"/>
          <p:cNvSpPr>
            <a:spLocks noChangeArrowheads="1"/>
          </p:cNvSpPr>
          <p:nvPr/>
        </p:nvSpPr>
        <p:spPr bwMode="auto">
          <a:xfrm>
            <a:off x="7499350" y="57912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9958" name="Line 34" descr="Light upward diagonal"/>
          <p:cNvSpPr>
            <a:spLocks noChangeShapeType="1"/>
          </p:cNvSpPr>
          <p:nvPr/>
        </p:nvSpPr>
        <p:spPr bwMode="auto">
          <a:xfrm>
            <a:off x="8058150" y="5337175"/>
            <a:ext cx="1588" cy="377825"/>
          </a:xfrm>
          <a:prstGeom prst="line">
            <a:avLst/>
          </a:prstGeom>
          <a:noFill/>
          <a:ln w="12700" cap="rnd">
            <a:solidFill>
              <a:schemeClr val="tx1"/>
            </a:solidFill>
            <a:prstDash val="sysDot"/>
            <a:round/>
            <a:headEnd/>
            <a:tailEnd/>
          </a:ln>
        </p:spPr>
        <p:txBody>
          <a:bodyPr wrap="none" anchor="ctr"/>
          <a:lstStyle/>
          <a:p>
            <a:endParaRPr lang="en-GB"/>
          </a:p>
        </p:txBody>
      </p:sp>
      <p:sp>
        <p:nvSpPr>
          <p:cNvPr id="39959" name="Rectangle 35"/>
          <p:cNvSpPr>
            <a:spLocks noChangeArrowheads="1"/>
          </p:cNvSpPr>
          <p:nvPr/>
        </p:nvSpPr>
        <p:spPr bwMode="auto">
          <a:xfrm>
            <a:off x="6477000" y="5791200"/>
            <a:ext cx="1022350" cy="434975"/>
          </a:xfrm>
          <a:prstGeom prst="rect">
            <a:avLst/>
          </a:prstGeom>
          <a:noFill/>
          <a:ln w="12700">
            <a:solidFill>
              <a:schemeClr val="tx1"/>
            </a:solidFill>
            <a:miter lim="800000"/>
            <a:headEnd/>
            <a:tailEnd/>
          </a:ln>
        </p:spPr>
        <p:txBody>
          <a:bodyPr wrap="none" anchor="ctr"/>
          <a:lstStyle/>
          <a:p>
            <a:pPr algn="ctr" eaLnBrk="0" hangingPunct="0"/>
            <a:endParaRPr lang="en-US" b="1">
              <a:latin typeface="Courier New" pitchFamily="49" charset="0"/>
            </a:endParaRPr>
          </a:p>
        </p:txBody>
      </p:sp>
      <p:sp>
        <p:nvSpPr>
          <p:cNvPr id="39960" name="Line 36"/>
          <p:cNvSpPr>
            <a:spLocks noChangeShapeType="1"/>
          </p:cNvSpPr>
          <p:nvPr/>
        </p:nvSpPr>
        <p:spPr bwMode="auto">
          <a:xfrm>
            <a:off x="6942138" y="5337175"/>
            <a:ext cx="1587" cy="377825"/>
          </a:xfrm>
          <a:prstGeom prst="line">
            <a:avLst/>
          </a:prstGeom>
          <a:noFill/>
          <a:ln w="12700" cap="rnd">
            <a:solidFill>
              <a:schemeClr val="tx1"/>
            </a:solidFill>
            <a:prstDash val="sysDot"/>
            <a:round/>
            <a:headEnd/>
            <a:tailEnd/>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1"/>
          <p:cNvSpPr>
            <a:spLocks noGrp="1" noChangeArrowheads="1"/>
          </p:cNvSpPr>
          <p:nvPr>
            <p:ph type="title"/>
          </p:nvPr>
        </p:nvSpPr>
        <p:spPr/>
        <p:txBody>
          <a:bodyPr/>
          <a:lstStyle/>
          <a:p>
            <a:r>
              <a:rPr lang="en-US" dirty="0" smtClean="0"/>
              <a:t>Dereferencing Example</a:t>
            </a:r>
          </a:p>
        </p:txBody>
      </p:sp>
      <p:sp>
        <p:nvSpPr>
          <p:cNvPr id="40962" name="Rectangle 3" descr="Light upward diagonal"/>
          <p:cNvSpPr>
            <a:spLocks noChangeArrowheads="1"/>
          </p:cNvSpPr>
          <p:nvPr/>
        </p:nvSpPr>
        <p:spPr bwMode="auto">
          <a:xfrm>
            <a:off x="7499350" y="2644775"/>
            <a:ext cx="1116013" cy="433388"/>
          </a:xfrm>
          <a:prstGeom prst="rect">
            <a:avLst/>
          </a:prstGeom>
          <a:noFill/>
          <a:ln w="12700">
            <a:solidFill>
              <a:schemeClr val="tx1"/>
            </a:solidFill>
            <a:miter lim="800000"/>
            <a:headEnd/>
            <a:tailEnd/>
          </a:ln>
        </p:spPr>
        <p:txBody>
          <a:bodyPr wrap="none" anchor="ctr"/>
          <a:lstStyle/>
          <a:p>
            <a:pPr algn="ctr" eaLnBrk="0" hangingPunct="0"/>
            <a:endParaRPr lang="en-US" sz="2000">
              <a:solidFill>
                <a:schemeClr val="accent2"/>
              </a:solidFill>
              <a:latin typeface="Tahoma" pitchFamily="34" charset="0"/>
            </a:endParaRPr>
          </a:p>
        </p:txBody>
      </p:sp>
      <p:sp>
        <p:nvSpPr>
          <p:cNvPr id="40963" name="Rectangle 4" descr="Light upward diagonal"/>
          <p:cNvSpPr>
            <a:spLocks noChangeArrowheads="1"/>
          </p:cNvSpPr>
          <p:nvPr/>
        </p:nvSpPr>
        <p:spPr bwMode="auto">
          <a:xfrm>
            <a:off x="7499350" y="2209800"/>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FFF4</a:t>
            </a:r>
          </a:p>
        </p:txBody>
      </p:sp>
      <p:sp>
        <p:nvSpPr>
          <p:cNvPr id="40964" name="Rectangle 6" descr="Light upward diagonal"/>
          <p:cNvSpPr>
            <a:spLocks noChangeArrowheads="1"/>
          </p:cNvSpPr>
          <p:nvPr/>
        </p:nvSpPr>
        <p:spPr bwMode="auto">
          <a:xfrm>
            <a:off x="7499350" y="3078163"/>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40965" name="Rectangle 7" descr="Light upward diagonal"/>
          <p:cNvSpPr>
            <a:spLocks noChangeArrowheads="1"/>
          </p:cNvSpPr>
          <p:nvPr/>
        </p:nvSpPr>
        <p:spPr bwMode="auto">
          <a:xfrm>
            <a:off x="7499350" y="3513138"/>
            <a:ext cx="1116013" cy="433387"/>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40966" name="Rectangle 8" descr="Light upward diagonal"/>
          <p:cNvSpPr>
            <a:spLocks noChangeArrowheads="1"/>
          </p:cNvSpPr>
          <p:nvPr/>
        </p:nvSpPr>
        <p:spPr bwMode="auto">
          <a:xfrm>
            <a:off x="7499350" y="3946525"/>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27.4</a:t>
            </a:r>
          </a:p>
        </p:txBody>
      </p:sp>
      <p:sp>
        <p:nvSpPr>
          <p:cNvPr id="40967" name="Rectangle 9" descr="Light upward diagonal"/>
          <p:cNvSpPr>
            <a:spLocks noChangeArrowheads="1"/>
          </p:cNvSpPr>
          <p:nvPr/>
        </p:nvSpPr>
        <p:spPr bwMode="auto">
          <a:xfrm>
            <a:off x="7499350" y="43815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40968" name="Rectangle 10" descr="Light upward diagonal"/>
          <p:cNvSpPr>
            <a:spLocks noChangeArrowheads="1"/>
          </p:cNvSpPr>
          <p:nvPr/>
        </p:nvSpPr>
        <p:spPr bwMode="auto">
          <a:xfrm>
            <a:off x="7499350" y="4816475"/>
            <a:ext cx="1116013" cy="433388"/>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40969" name="Rectangle 12"/>
          <p:cNvSpPr>
            <a:spLocks noChangeArrowheads="1"/>
          </p:cNvSpPr>
          <p:nvPr/>
        </p:nvSpPr>
        <p:spPr bwMode="auto">
          <a:xfrm>
            <a:off x="6477000" y="26447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FFF1</a:t>
            </a:r>
          </a:p>
        </p:txBody>
      </p:sp>
      <p:sp>
        <p:nvSpPr>
          <p:cNvPr id="40970" name="Rectangle 13"/>
          <p:cNvSpPr>
            <a:spLocks noChangeArrowheads="1"/>
          </p:cNvSpPr>
          <p:nvPr/>
        </p:nvSpPr>
        <p:spPr bwMode="auto">
          <a:xfrm>
            <a:off x="6477000" y="22098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FFF0</a:t>
            </a:r>
          </a:p>
        </p:txBody>
      </p:sp>
      <p:sp>
        <p:nvSpPr>
          <p:cNvPr id="40971" name="Rectangle 15"/>
          <p:cNvSpPr>
            <a:spLocks noChangeArrowheads="1"/>
          </p:cNvSpPr>
          <p:nvPr/>
        </p:nvSpPr>
        <p:spPr bwMode="auto">
          <a:xfrm>
            <a:off x="6477000" y="3078163"/>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FFF2</a:t>
            </a:r>
          </a:p>
        </p:txBody>
      </p:sp>
      <p:sp>
        <p:nvSpPr>
          <p:cNvPr id="40972" name="Rectangle 16"/>
          <p:cNvSpPr>
            <a:spLocks noChangeArrowheads="1"/>
          </p:cNvSpPr>
          <p:nvPr/>
        </p:nvSpPr>
        <p:spPr bwMode="auto">
          <a:xfrm>
            <a:off x="6477000" y="3513138"/>
            <a:ext cx="1022350" cy="433387"/>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FFF3</a:t>
            </a:r>
          </a:p>
        </p:txBody>
      </p:sp>
      <p:sp>
        <p:nvSpPr>
          <p:cNvPr id="40973" name="Rectangle 17"/>
          <p:cNvSpPr>
            <a:spLocks noChangeArrowheads="1"/>
          </p:cNvSpPr>
          <p:nvPr/>
        </p:nvSpPr>
        <p:spPr bwMode="auto">
          <a:xfrm>
            <a:off x="6477000" y="3946525"/>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FFF4</a:t>
            </a:r>
          </a:p>
        </p:txBody>
      </p:sp>
      <p:sp>
        <p:nvSpPr>
          <p:cNvPr id="40974" name="Rectangle 18"/>
          <p:cNvSpPr>
            <a:spLocks noChangeArrowheads="1"/>
          </p:cNvSpPr>
          <p:nvPr/>
        </p:nvSpPr>
        <p:spPr bwMode="auto">
          <a:xfrm>
            <a:off x="6477000" y="43815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FFF5</a:t>
            </a:r>
          </a:p>
        </p:txBody>
      </p:sp>
      <p:sp>
        <p:nvSpPr>
          <p:cNvPr id="40975" name="Rectangle 19"/>
          <p:cNvSpPr>
            <a:spLocks noChangeArrowheads="1"/>
          </p:cNvSpPr>
          <p:nvPr/>
        </p:nvSpPr>
        <p:spPr bwMode="auto">
          <a:xfrm>
            <a:off x="6477000" y="48164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FFF6</a:t>
            </a:r>
          </a:p>
        </p:txBody>
      </p:sp>
      <p:sp>
        <p:nvSpPr>
          <p:cNvPr id="40976" name="Text Box 21"/>
          <p:cNvSpPr txBox="1">
            <a:spLocks noChangeArrowheads="1"/>
          </p:cNvSpPr>
          <p:nvPr/>
        </p:nvSpPr>
        <p:spPr bwMode="auto">
          <a:xfrm>
            <a:off x="5643563" y="21336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ptr</a:t>
            </a:r>
            <a:endParaRPr lang="en-US" sz="1200" i="1">
              <a:solidFill>
                <a:schemeClr val="tx2"/>
              </a:solidFill>
              <a:latin typeface="Tahoma" pitchFamily="34" charset="0"/>
            </a:endParaRPr>
          </a:p>
        </p:txBody>
      </p:sp>
      <p:sp>
        <p:nvSpPr>
          <p:cNvPr id="40977" name="Text Box 22"/>
          <p:cNvSpPr txBox="1">
            <a:spLocks noChangeArrowheads="1"/>
          </p:cNvSpPr>
          <p:nvPr/>
        </p:nvSpPr>
        <p:spPr bwMode="auto">
          <a:xfrm>
            <a:off x="5643563" y="39624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data</a:t>
            </a:r>
            <a:endParaRPr lang="en-US" sz="1200" i="1">
              <a:solidFill>
                <a:schemeClr val="tx2"/>
              </a:solidFill>
              <a:latin typeface="Tahoma" pitchFamily="34" charset="0"/>
            </a:endParaRPr>
          </a:p>
        </p:txBody>
      </p:sp>
      <p:grpSp>
        <p:nvGrpSpPr>
          <p:cNvPr id="2" name="Group 23"/>
          <p:cNvGrpSpPr>
            <a:grpSpLocks/>
          </p:cNvGrpSpPr>
          <p:nvPr/>
        </p:nvGrpSpPr>
        <p:grpSpPr bwMode="auto">
          <a:xfrm>
            <a:off x="6248400" y="1905000"/>
            <a:ext cx="2590800" cy="2286000"/>
            <a:chOff x="1296" y="2640"/>
            <a:chExt cx="1632" cy="1440"/>
          </a:xfrm>
        </p:grpSpPr>
        <p:sp>
          <p:nvSpPr>
            <p:cNvPr id="40985" name="Line 24"/>
            <p:cNvSpPr>
              <a:spLocks noChangeShapeType="1"/>
            </p:cNvSpPr>
            <p:nvPr/>
          </p:nvSpPr>
          <p:spPr bwMode="auto">
            <a:xfrm flipH="1">
              <a:off x="2640" y="2976"/>
              <a:ext cx="288" cy="0"/>
            </a:xfrm>
            <a:prstGeom prst="line">
              <a:avLst/>
            </a:prstGeom>
            <a:noFill/>
            <a:ln w="12700">
              <a:solidFill>
                <a:schemeClr val="tx1"/>
              </a:solidFill>
              <a:prstDash val="lgDash"/>
              <a:round/>
              <a:headEnd/>
              <a:tailEnd/>
            </a:ln>
          </p:spPr>
          <p:txBody>
            <a:bodyPr wrap="none" anchor="ctr"/>
            <a:lstStyle/>
            <a:p>
              <a:endParaRPr lang="en-GB"/>
            </a:p>
          </p:txBody>
        </p:sp>
        <p:sp>
          <p:nvSpPr>
            <p:cNvPr id="40986" name="Line 25"/>
            <p:cNvSpPr>
              <a:spLocks noChangeShapeType="1"/>
            </p:cNvSpPr>
            <p:nvPr/>
          </p:nvSpPr>
          <p:spPr bwMode="auto">
            <a:xfrm flipH="1" flipV="1">
              <a:off x="2928" y="2640"/>
              <a:ext cx="0" cy="336"/>
            </a:xfrm>
            <a:prstGeom prst="line">
              <a:avLst/>
            </a:prstGeom>
            <a:noFill/>
            <a:ln w="12700">
              <a:solidFill>
                <a:schemeClr val="tx1"/>
              </a:solidFill>
              <a:prstDash val="lgDash"/>
              <a:round/>
              <a:headEnd/>
              <a:tailEnd/>
            </a:ln>
          </p:spPr>
          <p:txBody>
            <a:bodyPr wrap="none" anchor="ctr"/>
            <a:lstStyle/>
            <a:p>
              <a:endParaRPr lang="en-GB"/>
            </a:p>
          </p:txBody>
        </p:sp>
        <p:sp>
          <p:nvSpPr>
            <p:cNvPr id="40987" name="Line 26"/>
            <p:cNvSpPr>
              <a:spLocks noChangeShapeType="1"/>
            </p:cNvSpPr>
            <p:nvPr/>
          </p:nvSpPr>
          <p:spPr bwMode="auto">
            <a:xfrm>
              <a:off x="1296" y="2640"/>
              <a:ext cx="1632" cy="0"/>
            </a:xfrm>
            <a:prstGeom prst="line">
              <a:avLst/>
            </a:prstGeom>
            <a:noFill/>
            <a:ln w="12700">
              <a:solidFill>
                <a:schemeClr val="tx1"/>
              </a:solidFill>
              <a:prstDash val="lgDash"/>
              <a:round/>
              <a:headEnd/>
              <a:tailEnd/>
            </a:ln>
          </p:spPr>
          <p:txBody>
            <a:bodyPr wrap="none" anchor="ctr"/>
            <a:lstStyle/>
            <a:p>
              <a:endParaRPr lang="en-GB"/>
            </a:p>
          </p:txBody>
        </p:sp>
        <p:sp>
          <p:nvSpPr>
            <p:cNvPr id="40988" name="Line 27"/>
            <p:cNvSpPr>
              <a:spLocks noChangeShapeType="1"/>
            </p:cNvSpPr>
            <p:nvPr/>
          </p:nvSpPr>
          <p:spPr bwMode="auto">
            <a:xfrm flipH="1">
              <a:off x="1296" y="2640"/>
              <a:ext cx="0" cy="1440"/>
            </a:xfrm>
            <a:prstGeom prst="line">
              <a:avLst/>
            </a:prstGeom>
            <a:noFill/>
            <a:ln w="12700">
              <a:solidFill>
                <a:schemeClr val="tx1"/>
              </a:solidFill>
              <a:prstDash val="lgDash"/>
              <a:round/>
              <a:headEnd/>
              <a:tailEnd/>
            </a:ln>
          </p:spPr>
          <p:txBody>
            <a:bodyPr wrap="none" anchor="ctr"/>
            <a:lstStyle/>
            <a:p>
              <a:endParaRPr lang="en-GB"/>
            </a:p>
          </p:txBody>
        </p:sp>
        <p:sp>
          <p:nvSpPr>
            <p:cNvPr id="40989" name="Line 28"/>
            <p:cNvSpPr>
              <a:spLocks noChangeShapeType="1"/>
            </p:cNvSpPr>
            <p:nvPr/>
          </p:nvSpPr>
          <p:spPr bwMode="auto">
            <a:xfrm flipV="1">
              <a:off x="1296" y="4080"/>
              <a:ext cx="144" cy="0"/>
            </a:xfrm>
            <a:prstGeom prst="line">
              <a:avLst/>
            </a:prstGeom>
            <a:noFill/>
            <a:ln w="12700">
              <a:solidFill>
                <a:schemeClr val="tx1"/>
              </a:solidFill>
              <a:prstDash val="lgDash"/>
              <a:round/>
              <a:headEnd/>
              <a:tailEnd type="triangle" w="med" len="med"/>
            </a:ln>
          </p:spPr>
          <p:txBody>
            <a:bodyPr wrap="none" anchor="ctr"/>
            <a:lstStyle/>
            <a:p>
              <a:endParaRPr lang="en-GB"/>
            </a:p>
          </p:txBody>
        </p:sp>
      </p:grpSp>
      <p:sp>
        <p:nvSpPr>
          <p:cNvPr id="40979" name="Rectangle 29"/>
          <p:cNvSpPr>
            <a:spLocks noChangeArrowheads="1"/>
          </p:cNvSpPr>
          <p:nvPr/>
        </p:nvSpPr>
        <p:spPr bwMode="auto">
          <a:xfrm>
            <a:off x="457200" y="1828800"/>
            <a:ext cx="5105400" cy="4648200"/>
          </a:xfrm>
          <a:prstGeom prst="rect">
            <a:avLst/>
          </a:prstGeom>
          <a:noFill/>
          <a:ln w="9525">
            <a:noFill/>
            <a:miter lim="800000"/>
            <a:headEnd/>
            <a:tailEnd/>
          </a:ln>
        </p:spPr>
        <p:txBody>
          <a:bodyPr lIns="0" tIns="46038" rIns="0" bIns="46038"/>
          <a:lstStyle/>
          <a:p>
            <a:pPr marL="342900" indent="-342900"/>
            <a:r>
              <a:rPr lang="en-US" sz="2000" b="1">
                <a:solidFill>
                  <a:schemeClr val="tx2"/>
                </a:solidFill>
                <a:latin typeface="Courier New" pitchFamily="49" charset="0"/>
              </a:rPr>
              <a:t>#include &lt;iostream.h&gt;</a:t>
            </a:r>
          </a:p>
          <a:p>
            <a:pPr marL="342900" indent="-342900"/>
            <a:endParaRPr lang="en-US" sz="2000" b="1">
              <a:solidFill>
                <a:schemeClr val="tx2"/>
              </a:solidFill>
              <a:latin typeface="Courier New" pitchFamily="49" charset="0"/>
            </a:endParaRPr>
          </a:p>
          <a:p>
            <a:pPr marL="342900" indent="-342900"/>
            <a:r>
              <a:rPr lang="en-US" sz="2000" b="1">
                <a:solidFill>
                  <a:schemeClr val="tx2"/>
                </a:solidFill>
                <a:latin typeface="Courier New" pitchFamily="49" charset="0"/>
              </a:rPr>
              <a:t>void main()</a:t>
            </a:r>
          </a:p>
          <a:p>
            <a:pPr marL="342900" indent="-342900"/>
            <a:r>
              <a:rPr lang="en-US" sz="2000" b="1">
                <a:solidFill>
                  <a:schemeClr val="tx2"/>
                </a:solidFill>
                <a:latin typeface="Courier New" pitchFamily="49" charset="0"/>
              </a:rPr>
              <a:t>{</a:t>
            </a:r>
          </a:p>
          <a:p>
            <a:pPr marL="342900" indent="-342900"/>
            <a:r>
              <a:rPr lang="en-US" sz="2000" b="1">
                <a:solidFill>
                  <a:schemeClr val="tx2"/>
                </a:solidFill>
                <a:latin typeface="Courier New" pitchFamily="49" charset="0"/>
              </a:rPr>
              <a:t>   float data = 50.8;</a:t>
            </a:r>
          </a:p>
          <a:p>
            <a:pPr marL="342900" indent="-342900"/>
            <a:r>
              <a:rPr lang="en-US" sz="2000" b="1">
                <a:solidFill>
                  <a:schemeClr val="tx2"/>
                </a:solidFill>
                <a:latin typeface="Courier New" pitchFamily="49" charset="0"/>
              </a:rPr>
              <a:t>   float *ptr;</a:t>
            </a:r>
          </a:p>
          <a:p>
            <a:pPr marL="342900" indent="-342900"/>
            <a:r>
              <a:rPr lang="en-US" sz="2000" b="1">
                <a:solidFill>
                  <a:schemeClr val="tx2"/>
                </a:solidFill>
                <a:latin typeface="Courier New" pitchFamily="49" charset="0"/>
              </a:rPr>
              <a:t>   ptr = &amp;data;</a:t>
            </a:r>
          </a:p>
          <a:p>
            <a:pPr marL="342900" indent="-342900"/>
            <a:r>
              <a:rPr lang="en-US" sz="2000" b="1">
                <a:solidFill>
                  <a:schemeClr val="tx2"/>
                </a:solidFill>
                <a:latin typeface="Courier New" pitchFamily="49" charset="0"/>
              </a:rPr>
              <a:t>   cout &lt;&lt; ptr &lt;&lt; *ptr &lt;&lt; endl;</a:t>
            </a:r>
          </a:p>
          <a:p>
            <a:pPr marL="342900" indent="-342900"/>
            <a:r>
              <a:rPr lang="en-US" sz="2000" b="1">
                <a:solidFill>
                  <a:schemeClr val="tx2"/>
                </a:solidFill>
                <a:latin typeface="Courier New" pitchFamily="49" charset="0"/>
              </a:rPr>
              <a:t>   *ptr = 27.4;</a:t>
            </a:r>
          </a:p>
          <a:p>
            <a:pPr marL="342900" indent="-342900"/>
            <a:r>
              <a:rPr lang="en-US" sz="2000" b="1">
                <a:solidFill>
                  <a:schemeClr val="tx2"/>
                </a:solidFill>
                <a:latin typeface="Courier New" pitchFamily="49" charset="0"/>
              </a:rPr>
              <a:t>   cout &lt;&lt; *ptr &lt;&lt; endl;</a:t>
            </a:r>
          </a:p>
          <a:p>
            <a:pPr marL="342900" indent="-342900"/>
            <a:r>
              <a:rPr lang="en-US" sz="2000" b="1">
                <a:solidFill>
                  <a:schemeClr val="tx2"/>
                </a:solidFill>
                <a:latin typeface="Courier New" pitchFamily="49" charset="0"/>
              </a:rPr>
              <a:t>   cout &lt;&lt; data &lt;&lt; endl;</a:t>
            </a:r>
          </a:p>
          <a:p>
            <a:pPr marL="342900" indent="-342900"/>
            <a:r>
              <a:rPr lang="en-US" sz="2000" b="1">
                <a:solidFill>
                  <a:schemeClr val="tx2"/>
                </a:solidFill>
                <a:latin typeface="Courier New" pitchFamily="49" charset="0"/>
              </a:rPr>
              <a:t>}</a:t>
            </a:r>
          </a:p>
          <a:p>
            <a:pPr marL="342900" indent="-342900"/>
            <a:endParaRPr lang="en-US" sz="2000" b="1">
              <a:solidFill>
                <a:schemeClr val="tx2"/>
              </a:solidFill>
              <a:latin typeface="Courier New" pitchFamily="49" charset="0"/>
            </a:endParaRPr>
          </a:p>
          <a:p>
            <a:pPr marL="342900" indent="-342900"/>
            <a:r>
              <a:rPr lang="en-US" sz="2000" u="sng">
                <a:solidFill>
                  <a:schemeClr val="bg1"/>
                </a:solidFill>
                <a:latin typeface="Tahoma" pitchFamily="34" charset="0"/>
              </a:rPr>
              <a:t>Output:</a:t>
            </a:r>
            <a:endParaRPr lang="en-US" sz="2000">
              <a:solidFill>
                <a:schemeClr val="bg1"/>
              </a:solidFill>
              <a:latin typeface="Tahoma" pitchFamily="34" charset="0"/>
            </a:endParaRPr>
          </a:p>
          <a:p>
            <a:pPr marL="342900" indent="-342900"/>
            <a:endParaRPr lang="en-US" sz="2000">
              <a:solidFill>
                <a:schemeClr val="bg1"/>
              </a:solidFill>
              <a:latin typeface="Tahoma" pitchFamily="34" charset="0"/>
            </a:endParaRPr>
          </a:p>
          <a:p>
            <a:pPr marL="342900" indent="-342900"/>
            <a:r>
              <a:rPr lang="en-US" sz="2000">
                <a:solidFill>
                  <a:schemeClr val="bg1"/>
                </a:solidFill>
                <a:latin typeface="Tahoma" pitchFamily="34" charset="0"/>
              </a:rPr>
              <a:t>27.4</a:t>
            </a:r>
          </a:p>
        </p:txBody>
      </p:sp>
      <p:sp>
        <p:nvSpPr>
          <p:cNvPr id="40980" name="AutoShape 30"/>
          <p:cNvSpPr>
            <a:spLocks noChangeArrowheads="1"/>
          </p:cNvSpPr>
          <p:nvPr/>
        </p:nvSpPr>
        <p:spPr bwMode="auto">
          <a:xfrm>
            <a:off x="0" y="4724400"/>
            <a:ext cx="533400" cy="152400"/>
          </a:xfrm>
          <a:prstGeom prst="rightArrow">
            <a:avLst>
              <a:gd name="adj1" fmla="val 50000"/>
              <a:gd name="adj2" fmla="val 87500"/>
            </a:avLst>
          </a:prstGeom>
          <a:solidFill>
            <a:schemeClr val="accent1"/>
          </a:solidFill>
          <a:ln w="12700">
            <a:solidFill>
              <a:schemeClr val="tx1"/>
            </a:solidFill>
            <a:miter lim="800000"/>
            <a:headEnd type="none" w="sm" len="sm"/>
            <a:tailEnd type="none" w="sm" len="sm"/>
          </a:ln>
        </p:spPr>
        <p:txBody>
          <a:bodyPr wrap="none" anchor="ctr"/>
          <a:lstStyle/>
          <a:p>
            <a:endParaRPr lang="en-US">
              <a:latin typeface="Constantia" pitchFamily="18" charset="0"/>
            </a:endParaRPr>
          </a:p>
        </p:txBody>
      </p:sp>
      <p:sp>
        <p:nvSpPr>
          <p:cNvPr id="40981" name="Rectangle 33" descr="Light upward diagonal"/>
          <p:cNvSpPr>
            <a:spLocks noChangeArrowheads="1"/>
          </p:cNvSpPr>
          <p:nvPr/>
        </p:nvSpPr>
        <p:spPr bwMode="auto">
          <a:xfrm>
            <a:off x="7499350" y="57912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40982" name="Line 34" descr="Light upward diagonal"/>
          <p:cNvSpPr>
            <a:spLocks noChangeShapeType="1"/>
          </p:cNvSpPr>
          <p:nvPr/>
        </p:nvSpPr>
        <p:spPr bwMode="auto">
          <a:xfrm>
            <a:off x="8058150" y="5337175"/>
            <a:ext cx="1588" cy="377825"/>
          </a:xfrm>
          <a:prstGeom prst="line">
            <a:avLst/>
          </a:prstGeom>
          <a:noFill/>
          <a:ln w="12700" cap="rnd">
            <a:solidFill>
              <a:schemeClr val="tx1"/>
            </a:solidFill>
            <a:prstDash val="sysDot"/>
            <a:round/>
            <a:headEnd/>
            <a:tailEnd/>
          </a:ln>
        </p:spPr>
        <p:txBody>
          <a:bodyPr wrap="none" anchor="ctr"/>
          <a:lstStyle/>
          <a:p>
            <a:endParaRPr lang="en-GB"/>
          </a:p>
        </p:txBody>
      </p:sp>
      <p:sp>
        <p:nvSpPr>
          <p:cNvPr id="40983" name="Rectangle 35"/>
          <p:cNvSpPr>
            <a:spLocks noChangeArrowheads="1"/>
          </p:cNvSpPr>
          <p:nvPr/>
        </p:nvSpPr>
        <p:spPr bwMode="auto">
          <a:xfrm>
            <a:off x="6477000" y="5791200"/>
            <a:ext cx="1022350" cy="434975"/>
          </a:xfrm>
          <a:prstGeom prst="rect">
            <a:avLst/>
          </a:prstGeom>
          <a:noFill/>
          <a:ln w="12700">
            <a:solidFill>
              <a:schemeClr val="tx1"/>
            </a:solidFill>
            <a:miter lim="800000"/>
            <a:headEnd/>
            <a:tailEnd/>
          </a:ln>
        </p:spPr>
        <p:txBody>
          <a:bodyPr wrap="none" anchor="ctr"/>
          <a:lstStyle/>
          <a:p>
            <a:pPr algn="ctr" eaLnBrk="0" hangingPunct="0"/>
            <a:endParaRPr lang="en-US" b="1">
              <a:latin typeface="Courier New" pitchFamily="49" charset="0"/>
            </a:endParaRPr>
          </a:p>
        </p:txBody>
      </p:sp>
      <p:sp>
        <p:nvSpPr>
          <p:cNvPr id="40984" name="Line 36"/>
          <p:cNvSpPr>
            <a:spLocks noChangeShapeType="1"/>
          </p:cNvSpPr>
          <p:nvPr/>
        </p:nvSpPr>
        <p:spPr bwMode="auto">
          <a:xfrm>
            <a:off x="6942138" y="5337175"/>
            <a:ext cx="1587" cy="377825"/>
          </a:xfrm>
          <a:prstGeom prst="line">
            <a:avLst/>
          </a:prstGeom>
          <a:noFill/>
          <a:ln w="12700" cap="rnd">
            <a:solidFill>
              <a:schemeClr val="tx1"/>
            </a:solidFill>
            <a:prstDash val="sysDot"/>
            <a:round/>
            <a:headEnd/>
            <a:tailEnd/>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1"/>
          <p:cNvSpPr>
            <a:spLocks noGrp="1" noChangeArrowheads="1"/>
          </p:cNvSpPr>
          <p:nvPr>
            <p:ph type="title"/>
          </p:nvPr>
        </p:nvSpPr>
        <p:spPr/>
        <p:txBody>
          <a:bodyPr/>
          <a:lstStyle/>
          <a:p>
            <a:r>
              <a:rPr lang="en-US" smtClean="0"/>
              <a:t>Dereferencing Example (Cont ..)</a:t>
            </a:r>
          </a:p>
        </p:txBody>
      </p:sp>
      <p:sp>
        <p:nvSpPr>
          <p:cNvPr id="41986" name="Rectangle 3" descr="Light upward diagonal"/>
          <p:cNvSpPr>
            <a:spLocks noChangeArrowheads="1"/>
          </p:cNvSpPr>
          <p:nvPr/>
        </p:nvSpPr>
        <p:spPr bwMode="auto">
          <a:xfrm>
            <a:off x="7499350" y="2644775"/>
            <a:ext cx="1116013" cy="433388"/>
          </a:xfrm>
          <a:prstGeom prst="rect">
            <a:avLst/>
          </a:prstGeom>
          <a:noFill/>
          <a:ln w="12700">
            <a:solidFill>
              <a:schemeClr val="tx1"/>
            </a:solidFill>
            <a:miter lim="800000"/>
            <a:headEnd/>
            <a:tailEnd/>
          </a:ln>
        </p:spPr>
        <p:txBody>
          <a:bodyPr wrap="none" anchor="ctr"/>
          <a:lstStyle/>
          <a:p>
            <a:pPr algn="ctr" eaLnBrk="0" hangingPunct="0"/>
            <a:endParaRPr lang="en-US" sz="2000">
              <a:solidFill>
                <a:schemeClr val="accent2"/>
              </a:solidFill>
              <a:latin typeface="Tahoma" pitchFamily="34" charset="0"/>
            </a:endParaRPr>
          </a:p>
        </p:txBody>
      </p:sp>
      <p:sp>
        <p:nvSpPr>
          <p:cNvPr id="41987" name="Rectangle 4" descr="Light upward diagonal"/>
          <p:cNvSpPr>
            <a:spLocks noChangeArrowheads="1"/>
          </p:cNvSpPr>
          <p:nvPr/>
        </p:nvSpPr>
        <p:spPr bwMode="auto">
          <a:xfrm>
            <a:off x="7499350" y="2209800"/>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FFF4</a:t>
            </a:r>
          </a:p>
        </p:txBody>
      </p:sp>
      <p:sp>
        <p:nvSpPr>
          <p:cNvPr id="41988" name="Rectangle 6" descr="Light upward diagonal"/>
          <p:cNvSpPr>
            <a:spLocks noChangeArrowheads="1"/>
          </p:cNvSpPr>
          <p:nvPr/>
        </p:nvSpPr>
        <p:spPr bwMode="auto">
          <a:xfrm>
            <a:off x="7499350" y="3078163"/>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41989" name="Rectangle 7" descr="Light upward diagonal"/>
          <p:cNvSpPr>
            <a:spLocks noChangeArrowheads="1"/>
          </p:cNvSpPr>
          <p:nvPr/>
        </p:nvSpPr>
        <p:spPr bwMode="auto">
          <a:xfrm>
            <a:off x="7499350" y="3513138"/>
            <a:ext cx="1116013" cy="433387"/>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41990" name="Rectangle 8" descr="Light upward diagonal"/>
          <p:cNvSpPr>
            <a:spLocks noChangeArrowheads="1"/>
          </p:cNvSpPr>
          <p:nvPr/>
        </p:nvSpPr>
        <p:spPr bwMode="auto">
          <a:xfrm>
            <a:off x="7499350" y="3946525"/>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27.4</a:t>
            </a:r>
          </a:p>
        </p:txBody>
      </p:sp>
      <p:sp>
        <p:nvSpPr>
          <p:cNvPr id="41991" name="Rectangle 9" descr="Light upward diagonal"/>
          <p:cNvSpPr>
            <a:spLocks noChangeArrowheads="1"/>
          </p:cNvSpPr>
          <p:nvPr/>
        </p:nvSpPr>
        <p:spPr bwMode="auto">
          <a:xfrm>
            <a:off x="7499350" y="43815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41992" name="Rectangle 10" descr="Light upward diagonal"/>
          <p:cNvSpPr>
            <a:spLocks noChangeArrowheads="1"/>
          </p:cNvSpPr>
          <p:nvPr/>
        </p:nvSpPr>
        <p:spPr bwMode="auto">
          <a:xfrm>
            <a:off x="7499350" y="4816475"/>
            <a:ext cx="1116013" cy="433388"/>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41993" name="Rectangle 12"/>
          <p:cNvSpPr>
            <a:spLocks noChangeArrowheads="1"/>
          </p:cNvSpPr>
          <p:nvPr/>
        </p:nvSpPr>
        <p:spPr bwMode="auto">
          <a:xfrm>
            <a:off x="6477000" y="26447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FFF1</a:t>
            </a:r>
          </a:p>
        </p:txBody>
      </p:sp>
      <p:sp>
        <p:nvSpPr>
          <p:cNvPr id="41994" name="Rectangle 13"/>
          <p:cNvSpPr>
            <a:spLocks noChangeArrowheads="1"/>
          </p:cNvSpPr>
          <p:nvPr/>
        </p:nvSpPr>
        <p:spPr bwMode="auto">
          <a:xfrm>
            <a:off x="6477000" y="22098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FFF0</a:t>
            </a:r>
          </a:p>
        </p:txBody>
      </p:sp>
      <p:sp>
        <p:nvSpPr>
          <p:cNvPr id="41995" name="Rectangle 15"/>
          <p:cNvSpPr>
            <a:spLocks noChangeArrowheads="1"/>
          </p:cNvSpPr>
          <p:nvPr/>
        </p:nvSpPr>
        <p:spPr bwMode="auto">
          <a:xfrm>
            <a:off x="6477000" y="3078163"/>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FFF2</a:t>
            </a:r>
          </a:p>
        </p:txBody>
      </p:sp>
      <p:sp>
        <p:nvSpPr>
          <p:cNvPr id="41996" name="Rectangle 16"/>
          <p:cNvSpPr>
            <a:spLocks noChangeArrowheads="1"/>
          </p:cNvSpPr>
          <p:nvPr/>
        </p:nvSpPr>
        <p:spPr bwMode="auto">
          <a:xfrm>
            <a:off x="6477000" y="3513138"/>
            <a:ext cx="1022350" cy="433387"/>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FFF3</a:t>
            </a:r>
          </a:p>
        </p:txBody>
      </p:sp>
      <p:sp>
        <p:nvSpPr>
          <p:cNvPr id="41997" name="Rectangle 17"/>
          <p:cNvSpPr>
            <a:spLocks noChangeArrowheads="1"/>
          </p:cNvSpPr>
          <p:nvPr/>
        </p:nvSpPr>
        <p:spPr bwMode="auto">
          <a:xfrm>
            <a:off x="6477000" y="3946525"/>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FFF4</a:t>
            </a:r>
          </a:p>
        </p:txBody>
      </p:sp>
      <p:sp>
        <p:nvSpPr>
          <p:cNvPr id="41998" name="Rectangle 18"/>
          <p:cNvSpPr>
            <a:spLocks noChangeArrowheads="1"/>
          </p:cNvSpPr>
          <p:nvPr/>
        </p:nvSpPr>
        <p:spPr bwMode="auto">
          <a:xfrm>
            <a:off x="6477000" y="43815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FFF5</a:t>
            </a:r>
          </a:p>
        </p:txBody>
      </p:sp>
      <p:sp>
        <p:nvSpPr>
          <p:cNvPr id="41999" name="Rectangle 19"/>
          <p:cNvSpPr>
            <a:spLocks noChangeArrowheads="1"/>
          </p:cNvSpPr>
          <p:nvPr/>
        </p:nvSpPr>
        <p:spPr bwMode="auto">
          <a:xfrm>
            <a:off x="6477000" y="48164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FFF6</a:t>
            </a:r>
          </a:p>
        </p:txBody>
      </p:sp>
      <p:sp>
        <p:nvSpPr>
          <p:cNvPr id="42000" name="Text Box 21"/>
          <p:cNvSpPr txBox="1">
            <a:spLocks noChangeArrowheads="1"/>
          </p:cNvSpPr>
          <p:nvPr/>
        </p:nvSpPr>
        <p:spPr bwMode="auto">
          <a:xfrm>
            <a:off x="5643563" y="21336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ptr</a:t>
            </a:r>
            <a:endParaRPr lang="en-US" sz="1200" i="1">
              <a:solidFill>
                <a:schemeClr val="tx2"/>
              </a:solidFill>
              <a:latin typeface="Tahoma" pitchFamily="34" charset="0"/>
            </a:endParaRPr>
          </a:p>
        </p:txBody>
      </p:sp>
      <p:sp>
        <p:nvSpPr>
          <p:cNvPr id="42001" name="Text Box 22"/>
          <p:cNvSpPr txBox="1">
            <a:spLocks noChangeArrowheads="1"/>
          </p:cNvSpPr>
          <p:nvPr/>
        </p:nvSpPr>
        <p:spPr bwMode="auto">
          <a:xfrm>
            <a:off x="5643563" y="39624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data</a:t>
            </a:r>
            <a:endParaRPr lang="en-US" sz="1200" i="1">
              <a:solidFill>
                <a:schemeClr val="tx2"/>
              </a:solidFill>
              <a:latin typeface="Tahoma" pitchFamily="34" charset="0"/>
            </a:endParaRPr>
          </a:p>
        </p:txBody>
      </p:sp>
      <p:grpSp>
        <p:nvGrpSpPr>
          <p:cNvPr id="2" name="Group 23"/>
          <p:cNvGrpSpPr>
            <a:grpSpLocks/>
          </p:cNvGrpSpPr>
          <p:nvPr/>
        </p:nvGrpSpPr>
        <p:grpSpPr bwMode="auto">
          <a:xfrm>
            <a:off x="6248400" y="1905000"/>
            <a:ext cx="2590800" cy="2286000"/>
            <a:chOff x="1296" y="2640"/>
            <a:chExt cx="1632" cy="1440"/>
          </a:xfrm>
        </p:grpSpPr>
        <p:sp>
          <p:nvSpPr>
            <p:cNvPr id="42009" name="Line 24"/>
            <p:cNvSpPr>
              <a:spLocks noChangeShapeType="1"/>
            </p:cNvSpPr>
            <p:nvPr/>
          </p:nvSpPr>
          <p:spPr bwMode="auto">
            <a:xfrm flipH="1">
              <a:off x="2640" y="2976"/>
              <a:ext cx="288" cy="0"/>
            </a:xfrm>
            <a:prstGeom prst="line">
              <a:avLst/>
            </a:prstGeom>
            <a:noFill/>
            <a:ln w="12700">
              <a:solidFill>
                <a:schemeClr val="tx1"/>
              </a:solidFill>
              <a:prstDash val="lgDash"/>
              <a:round/>
              <a:headEnd/>
              <a:tailEnd/>
            </a:ln>
          </p:spPr>
          <p:txBody>
            <a:bodyPr wrap="none" anchor="ctr"/>
            <a:lstStyle/>
            <a:p>
              <a:endParaRPr lang="en-GB"/>
            </a:p>
          </p:txBody>
        </p:sp>
        <p:sp>
          <p:nvSpPr>
            <p:cNvPr id="42010" name="Line 25"/>
            <p:cNvSpPr>
              <a:spLocks noChangeShapeType="1"/>
            </p:cNvSpPr>
            <p:nvPr/>
          </p:nvSpPr>
          <p:spPr bwMode="auto">
            <a:xfrm flipH="1" flipV="1">
              <a:off x="2928" y="2640"/>
              <a:ext cx="0" cy="336"/>
            </a:xfrm>
            <a:prstGeom prst="line">
              <a:avLst/>
            </a:prstGeom>
            <a:noFill/>
            <a:ln w="12700">
              <a:solidFill>
                <a:schemeClr val="tx1"/>
              </a:solidFill>
              <a:prstDash val="lgDash"/>
              <a:round/>
              <a:headEnd/>
              <a:tailEnd/>
            </a:ln>
          </p:spPr>
          <p:txBody>
            <a:bodyPr wrap="none" anchor="ctr"/>
            <a:lstStyle/>
            <a:p>
              <a:endParaRPr lang="en-GB"/>
            </a:p>
          </p:txBody>
        </p:sp>
        <p:sp>
          <p:nvSpPr>
            <p:cNvPr id="42011" name="Line 26"/>
            <p:cNvSpPr>
              <a:spLocks noChangeShapeType="1"/>
            </p:cNvSpPr>
            <p:nvPr/>
          </p:nvSpPr>
          <p:spPr bwMode="auto">
            <a:xfrm>
              <a:off x="1296" y="2640"/>
              <a:ext cx="1632" cy="0"/>
            </a:xfrm>
            <a:prstGeom prst="line">
              <a:avLst/>
            </a:prstGeom>
            <a:noFill/>
            <a:ln w="12700">
              <a:solidFill>
                <a:schemeClr val="tx1"/>
              </a:solidFill>
              <a:prstDash val="lgDash"/>
              <a:round/>
              <a:headEnd/>
              <a:tailEnd/>
            </a:ln>
          </p:spPr>
          <p:txBody>
            <a:bodyPr wrap="none" anchor="ctr"/>
            <a:lstStyle/>
            <a:p>
              <a:endParaRPr lang="en-GB"/>
            </a:p>
          </p:txBody>
        </p:sp>
        <p:sp>
          <p:nvSpPr>
            <p:cNvPr id="42012" name="Line 27"/>
            <p:cNvSpPr>
              <a:spLocks noChangeShapeType="1"/>
            </p:cNvSpPr>
            <p:nvPr/>
          </p:nvSpPr>
          <p:spPr bwMode="auto">
            <a:xfrm flipH="1">
              <a:off x="1296" y="2640"/>
              <a:ext cx="0" cy="1440"/>
            </a:xfrm>
            <a:prstGeom prst="line">
              <a:avLst/>
            </a:prstGeom>
            <a:noFill/>
            <a:ln w="12700">
              <a:solidFill>
                <a:schemeClr val="tx1"/>
              </a:solidFill>
              <a:prstDash val="lgDash"/>
              <a:round/>
              <a:headEnd/>
              <a:tailEnd/>
            </a:ln>
          </p:spPr>
          <p:txBody>
            <a:bodyPr wrap="none" anchor="ctr"/>
            <a:lstStyle/>
            <a:p>
              <a:endParaRPr lang="en-GB"/>
            </a:p>
          </p:txBody>
        </p:sp>
        <p:sp>
          <p:nvSpPr>
            <p:cNvPr id="42013" name="Line 28"/>
            <p:cNvSpPr>
              <a:spLocks noChangeShapeType="1"/>
            </p:cNvSpPr>
            <p:nvPr/>
          </p:nvSpPr>
          <p:spPr bwMode="auto">
            <a:xfrm flipV="1">
              <a:off x="1296" y="4080"/>
              <a:ext cx="144" cy="0"/>
            </a:xfrm>
            <a:prstGeom prst="line">
              <a:avLst/>
            </a:prstGeom>
            <a:noFill/>
            <a:ln w="12700">
              <a:solidFill>
                <a:schemeClr val="tx1"/>
              </a:solidFill>
              <a:prstDash val="lgDash"/>
              <a:round/>
              <a:headEnd/>
              <a:tailEnd type="triangle" w="med" len="med"/>
            </a:ln>
          </p:spPr>
          <p:txBody>
            <a:bodyPr wrap="none" anchor="ctr"/>
            <a:lstStyle/>
            <a:p>
              <a:endParaRPr lang="en-GB"/>
            </a:p>
          </p:txBody>
        </p:sp>
      </p:grpSp>
      <p:sp>
        <p:nvSpPr>
          <p:cNvPr id="42003" name="Rectangle 29"/>
          <p:cNvSpPr>
            <a:spLocks noChangeArrowheads="1"/>
          </p:cNvSpPr>
          <p:nvPr/>
        </p:nvSpPr>
        <p:spPr bwMode="auto">
          <a:xfrm>
            <a:off x="457200" y="1828800"/>
            <a:ext cx="5105400" cy="4648200"/>
          </a:xfrm>
          <a:prstGeom prst="rect">
            <a:avLst/>
          </a:prstGeom>
          <a:noFill/>
          <a:ln w="9525">
            <a:noFill/>
            <a:miter lim="800000"/>
            <a:headEnd/>
            <a:tailEnd/>
          </a:ln>
        </p:spPr>
        <p:txBody>
          <a:bodyPr lIns="0" tIns="46038" rIns="0" bIns="46038"/>
          <a:lstStyle/>
          <a:p>
            <a:pPr marL="342900" indent="-342900"/>
            <a:r>
              <a:rPr lang="en-US" sz="2000" b="1">
                <a:solidFill>
                  <a:schemeClr val="tx2"/>
                </a:solidFill>
                <a:latin typeface="Courier New" pitchFamily="49" charset="0"/>
              </a:rPr>
              <a:t>#include &lt;iostream.h&gt;</a:t>
            </a:r>
          </a:p>
          <a:p>
            <a:pPr marL="342900" indent="-342900"/>
            <a:endParaRPr lang="en-US" sz="2000" b="1">
              <a:solidFill>
                <a:schemeClr val="tx2"/>
              </a:solidFill>
              <a:latin typeface="Courier New" pitchFamily="49" charset="0"/>
            </a:endParaRPr>
          </a:p>
          <a:p>
            <a:pPr marL="342900" indent="-342900"/>
            <a:r>
              <a:rPr lang="en-US" sz="2000" b="1">
                <a:solidFill>
                  <a:schemeClr val="tx2"/>
                </a:solidFill>
                <a:latin typeface="Courier New" pitchFamily="49" charset="0"/>
              </a:rPr>
              <a:t>void main()</a:t>
            </a:r>
          </a:p>
          <a:p>
            <a:pPr marL="342900" indent="-342900"/>
            <a:r>
              <a:rPr lang="en-US" sz="2000" b="1">
                <a:solidFill>
                  <a:schemeClr val="tx2"/>
                </a:solidFill>
                <a:latin typeface="Courier New" pitchFamily="49" charset="0"/>
              </a:rPr>
              <a:t>{</a:t>
            </a:r>
          </a:p>
          <a:p>
            <a:pPr marL="342900" indent="-342900"/>
            <a:r>
              <a:rPr lang="en-US" sz="2000" b="1">
                <a:solidFill>
                  <a:schemeClr val="tx2"/>
                </a:solidFill>
                <a:latin typeface="Courier New" pitchFamily="49" charset="0"/>
              </a:rPr>
              <a:t>   float data = 50.8;</a:t>
            </a:r>
          </a:p>
          <a:p>
            <a:pPr marL="342900" indent="-342900"/>
            <a:r>
              <a:rPr lang="en-US" sz="2000" b="1">
                <a:solidFill>
                  <a:schemeClr val="tx2"/>
                </a:solidFill>
                <a:latin typeface="Courier New" pitchFamily="49" charset="0"/>
              </a:rPr>
              <a:t>   float *ptr;</a:t>
            </a:r>
          </a:p>
          <a:p>
            <a:pPr marL="342900" indent="-342900"/>
            <a:r>
              <a:rPr lang="en-US" sz="2000" b="1">
                <a:solidFill>
                  <a:schemeClr val="tx2"/>
                </a:solidFill>
                <a:latin typeface="Courier New" pitchFamily="49" charset="0"/>
              </a:rPr>
              <a:t>   ptr = &amp;data;</a:t>
            </a:r>
          </a:p>
          <a:p>
            <a:pPr marL="342900" indent="-342900"/>
            <a:r>
              <a:rPr lang="en-US" sz="2000" b="1">
                <a:solidFill>
                  <a:schemeClr val="tx2"/>
                </a:solidFill>
                <a:latin typeface="Courier New" pitchFamily="49" charset="0"/>
              </a:rPr>
              <a:t>   cout &lt;&lt; ptr &lt;&lt; *ptr &lt;&lt; endl;</a:t>
            </a:r>
          </a:p>
          <a:p>
            <a:pPr marL="342900" indent="-342900"/>
            <a:r>
              <a:rPr lang="en-US" sz="2000" b="1">
                <a:solidFill>
                  <a:schemeClr val="tx2"/>
                </a:solidFill>
                <a:latin typeface="Courier New" pitchFamily="49" charset="0"/>
              </a:rPr>
              <a:t>   *ptr = 27.4;</a:t>
            </a:r>
          </a:p>
          <a:p>
            <a:pPr marL="342900" indent="-342900"/>
            <a:r>
              <a:rPr lang="en-US" sz="2000" b="1">
                <a:solidFill>
                  <a:schemeClr val="tx2"/>
                </a:solidFill>
                <a:latin typeface="Courier New" pitchFamily="49" charset="0"/>
              </a:rPr>
              <a:t>   cout &lt;&lt; *ptr &lt;&lt; endl;</a:t>
            </a:r>
          </a:p>
          <a:p>
            <a:pPr marL="342900" indent="-342900"/>
            <a:r>
              <a:rPr lang="en-US" sz="2000" b="1">
                <a:solidFill>
                  <a:schemeClr val="tx2"/>
                </a:solidFill>
                <a:latin typeface="Courier New" pitchFamily="49" charset="0"/>
              </a:rPr>
              <a:t>   cout &lt;&lt; data &lt;&lt; endl;</a:t>
            </a:r>
          </a:p>
          <a:p>
            <a:pPr marL="342900" indent="-342900"/>
            <a:r>
              <a:rPr lang="en-US" sz="2000" b="1">
                <a:solidFill>
                  <a:schemeClr val="tx2"/>
                </a:solidFill>
                <a:latin typeface="Courier New" pitchFamily="49" charset="0"/>
              </a:rPr>
              <a:t>}</a:t>
            </a:r>
          </a:p>
          <a:p>
            <a:pPr marL="342900" indent="-342900"/>
            <a:endParaRPr lang="en-US" sz="2000" b="1">
              <a:solidFill>
                <a:schemeClr val="tx2"/>
              </a:solidFill>
              <a:latin typeface="Courier New" pitchFamily="49" charset="0"/>
            </a:endParaRPr>
          </a:p>
          <a:p>
            <a:pPr marL="342900" indent="-342900"/>
            <a:r>
              <a:rPr lang="en-US" sz="2000" u="sng">
                <a:solidFill>
                  <a:schemeClr val="bg1"/>
                </a:solidFill>
                <a:latin typeface="Tahoma" pitchFamily="34" charset="0"/>
              </a:rPr>
              <a:t>Output:</a:t>
            </a:r>
            <a:endParaRPr lang="en-US" sz="2000">
              <a:solidFill>
                <a:schemeClr val="bg1"/>
              </a:solidFill>
              <a:latin typeface="Tahoma" pitchFamily="34" charset="0"/>
            </a:endParaRPr>
          </a:p>
          <a:p>
            <a:pPr marL="342900" indent="-342900"/>
            <a:endParaRPr lang="en-US" sz="2000">
              <a:solidFill>
                <a:schemeClr val="bg1"/>
              </a:solidFill>
              <a:latin typeface="Tahoma" pitchFamily="34" charset="0"/>
            </a:endParaRPr>
          </a:p>
          <a:p>
            <a:pPr marL="342900" indent="-342900"/>
            <a:r>
              <a:rPr lang="en-US" sz="2000">
                <a:solidFill>
                  <a:schemeClr val="bg1"/>
                </a:solidFill>
                <a:latin typeface="Tahoma" pitchFamily="34" charset="0"/>
              </a:rPr>
              <a:t>27.4</a:t>
            </a:r>
          </a:p>
        </p:txBody>
      </p:sp>
      <p:sp>
        <p:nvSpPr>
          <p:cNvPr id="42004" name="AutoShape 30"/>
          <p:cNvSpPr>
            <a:spLocks noChangeArrowheads="1"/>
          </p:cNvSpPr>
          <p:nvPr/>
        </p:nvSpPr>
        <p:spPr bwMode="auto">
          <a:xfrm>
            <a:off x="0" y="5029200"/>
            <a:ext cx="533400" cy="152400"/>
          </a:xfrm>
          <a:prstGeom prst="rightArrow">
            <a:avLst>
              <a:gd name="adj1" fmla="val 50000"/>
              <a:gd name="adj2" fmla="val 87500"/>
            </a:avLst>
          </a:prstGeom>
          <a:solidFill>
            <a:schemeClr val="accent1"/>
          </a:solidFill>
          <a:ln w="12700">
            <a:solidFill>
              <a:schemeClr val="tx1"/>
            </a:solidFill>
            <a:miter lim="800000"/>
            <a:headEnd type="none" w="sm" len="sm"/>
            <a:tailEnd type="none" w="sm" len="sm"/>
          </a:ln>
        </p:spPr>
        <p:txBody>
          <a:bodyPr wrap="none" anchor="ctr"/>
          <a:lstStyle/>
          <a:p>
            <a:endParaRPr lang="en-US">
              <a:latin typeface="Constantia" pitchFamily="18" charset="0"/>
            </a:endParaRPr>
          </a:p>
        </p:txBody>
      </p:sp>
      <p:sp>
        <p:nvSpPr>
          <p:cNvPr id="42005" name="Rectangle 32" descr="Light upward diagonal"/>
          <p:cNvSpPr>
            <a:spLocks noChangeArrowheads="1"/>
          </p:cNvSpPr>
          <p:nvPr/>
        </p:nvSpPr>
        <p:spPr bwMode="auto">
          <a:xfrm>
            <a:off x="7499350" y="57912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42006" name="Line 33" descr="Light upward diagonal"/>
          <p:cNvSpPr>
            <a:spLocks noChangeShapeType="1"/>
          </p:cNvSpPr>
          <p:nvPr/>
        </p:nvSpPr>
        <p:spPr bwMode="auto">
          <a:xfrm>
            <a:off x="8058150" y="5337175"/>
            <a:ext cx="1588" cy="377825"/>
          </a:xfrm>
          <a:prstGeom prst="line">
            <a:avLst/>
          </a:prstGeom>
          <a:noFill/>
          <a:ln w="12700" cap="rnd">
            <a:solidFill>
              <a:schemeClr val="tx1"/>
            </a:solidFill>
            <a:prstDash val="sysDot"/>
            <a:round/>
            <a:headEnd/>
            <a:tailEnd/>
          </a:ln>
        </p:spPr>
        <p:txBody>
          <a:bodyPr wrap="none" anchor="ctr"/>
          <a:lstStyle/>
          <a:p>
            <a:endParaRPr lang="en-GB"/>
          </a:p>
        </p:txBody>
      </p:sp>
      <p:sp>
        <p:nvSpPr>
          <p:cNvPr id="42007" name="Rectangle 34"/>
          <p:cNvSpPr>
            <a:spLocks noChangeArrowheads="1"/>
          </p:cNvSpPr>
          <p:nvPr/>
        </p:nvSpPr>
        <p:spPr bwMode="auto">
          <a:xfrm>
            <a:off x="6477000" y="5791200"/>
            <a:ext cx="1022350" cy="434975"/>
          </a:xfrm>
          <a:prstGeom prst="rect">
            <a:avLst/>
          </a:prstGeom>
          <a:noFill/>
          <a:ln w="12700">
            <a:solidFill>
              <a:schemeClr val="tx1"/>
            </a:solidFill>
            <a:miter lim="800000"/>
            <a:headEnd/>
            <a:tailEnd/>
          </a:ln>
        </p:spPr>
        <p:txBody>
          <a:bodyPr wrap="none" anchor="ctr"/>
          <a:lstStyle/>
          <a:p>
            <a:pPr algn="ctr" eaLnBrk="0" hangingPunct="0"/>
            <a:endParaRPr lang="en-US" b="1">
              <a:latin typeface="Courier New" pitchFamily="49" charset="0"/>
            </a:endParaRPr>
          </a:p>
        </p:txBody>
      </p:sp>
      <p:sp>
        <p:nvSpPr>
          <p:cNvPr id="42008" name="Line 35"/>
          <p:cNvSpPr>
            <a:spLocks noChangeShapeType="1"/>
          </p:cNvSpPr>
          <p:nvPr/>
        </p:nvSpPr>
        <p:spPr bwMode="auto">
          <a:xfrm>
            <a:off x="6942138" y="5337175"/>
            <a:ext cx="1587" cy="377825"/>
          </a:xfrm>
          <a:prstGeom prst="line">
            <a:avLst/>
          </a:prstGeom>
          <a:noFill/>
          <a:ln w="12700" cap="rnd">
            <a:solidFill>
              <a:schemeClr val="tx1"/>
            </a:solidFill>
            <a:prstDash val="sysDot"/>
            <a:round/>
            <a:headEnd/>
            <a:tailEnd/>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143000"/>
          </a:xfrm>
        </p:spPr>
        <p:txBody>
          <a:bodyPr/>
          <a:lstStyle/>
          <a:p>
            <a:r>
              <a:rPr lang="en-GB" dirty="0" smtClean="0"/>
              <a:t>Statistics of Rainfall </a:t>
            </a:r>
            <a:endParaRPr lang="en-GB" dirty="0"/>
          </a:p>
        </p:txBody>
      </p:sp>
      <p:sp>
        <p:nvSpPr>
          <p:cNvPr id="3" name="Content Placeholder 2"/>
          <p:cNvSpPr>
            <a:spLocks noGrp="1"/>
          </p:cNvSpPr>
          <p:nvPr>
            <p:ph idx="1"/>
          </p:nvPr>
        </p:nvSpPr>
        <p:spPr>
          <a:xfrm>
            <a:off x="457200" y="1428736"/>
            <a:ext cx="8229600" cy="4286280"/>
          </a:xfrm>
        </p:spPr>
        <p:txBody>
          <a:bodyPr>
            <a:normAutofit/>
          </a:bodyPr>
          <a:lstStyle/>
          <a:p>
            <a:pPr algn="just">
              <a:buNone/>
            </a:pPr>
            <a:r>
              <a:rPr lang="en-GB" dirty="0" smtClean="0"/>
              <a:t>	The weather station of each city has the detail of rainfall in a year. Given the date and cm of rainfall recorded on that day, write a C program to determine the rainfall recorded in each month of the year and average monthly rainfall in the year.</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r>
              <a:rPr lang="en-US" smtClean="0"/>
              <a:t>Operations on Pointer Variables</a:t>
            </a:r>
          </a:p>
        </p:txBody>
      </p:sp>
      <p:sp>
        <p:nvSpPr>
          <p:cNvPr id="139267" name="Rectangle 3"/>
          <p:cNvSpPr>
            <a:spLocks noGrp="1" noChangeArrowheads="1"/>
          </p:cNvSpPr>
          <p:nvPr>
            <p:ph idx="1"/>
          </p:nvPr>
        </p:nvSpPr>
        <p:spPr/>
        <p:txBody>
          <a:bodyPr/>
          <a:lstStyle/>
          <a:p>
            <a:pPr>
              <a:lnSpc>
                <a:spcPct val="90000"/>
              </a:lnSpc>
            </a:pPr>
            <a:r>
              <a:rPr lang="en-US" sz="2800" smtClean="0"/>
              <a:t>Assignment – the value of one pointer variable can be assigned to another pointer variable of the same type</a:t>
            </a:r>
          </a:p>
          <a:p>
            <a:pPr>
              <a:lnSpc>
                <a:spcPct val="90000"/>
              </a:lnSpc>
            </a:pPr>
            <a:r>
              <a:rPr lang="en-US" sz="2800" smtClean="0"/>
              <a:t>Relational operations - two pointer variables of the same type can be compared for equality, and so on</a:t>
            </a:r>
          </a:p>
          <a:p>
            <a:pPr>
              <a:lnSpc>
                <a:spcPct val="90000"/>
              </a:lnSpc>
            </a:pPr>
            <a:r>
              <a:rPr lang="en-US" sz="2800" smtClean="0"/>
              <a:t>Some limited arithmetic operations </a:t>
            </a:r>
          </a:p>
          <a:p>
            <a:pPr lvl="1">
              <a:lnSpc>
                <a:spcPct val="90000"/>
              </a:lnSpc>
            </a:pPr>
            <a:r>
              <a:rPr lang="en-US" smtClean="0"/>
              <a:t>integer values can be added to and subtracted from a pointer variable</a:t>
            </a:r>
          </a:p>
          <a:p>
            <a:pPr lvl="1">
              <a:lnSpc>
                <a:spcPct val="90000"/>
              </a:lnSpc>
            </a:pPr>
            <a:r>
              <a:rPr lang="en-US" smtClean="0"/>
              <a:t>value of one pointer variable can be subtracted from another pointer variable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 calcmode="lin" valueType="num">
                                      <p:cBhvr additive="base">
                                        <p:cTn id="7" dur="500" fill="hold"/>
                                        <p:tgtEl>
                                          <p:spTgt spid="139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9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9267">
                                            <p:txEl>
                                              <p:pRg st="1" end="1"/>
                                            </p:txEl>
                                          </p:spTgt>
                                        </p:tgtEl>
                                        <p:attrNameLst>
                                          <p:attrName>style.visibility</p:attrName>
                                        </p:attrNameLst>
                                      </p:cBhvr>
                                      <p:to>
                                        <p:strVal val="visible"/>
                                      </p:to>
                                    </p:set>
                                    <p:anim calcmode="lin" valueType="num">
                                      <p:cBhvr additive="base">
                                        <p:cTn id="13" dur="500" fill="hold"/>
                                        <p:tgtEl>
                                          <p:spTgt spid="139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9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9267">
                                            <p:txEl>
                                              <p:pRg st="2" end="2"/>
                                            </p:txEl>
                                          </p:spTgt>
                                        </p:tgtEl>
                                        <p:attrNameLst>
                                          <p:attrName>style.visibility</p:attrName>
                                        </p:attrNameLst>
                                      </p:cBhvr>
                                      <p:to>
                                        <p:strVal val="visible"/>
                                      </p:to>
                                    </p:set>
                                    <p:anim calcmode="lin" valueType="num">
                                      <p:cBhvr additive="base">
                                        <p:cTn id="19" dur="500" fill="hold"/>
                                        <p:tgtEl>
                                          <p:spTgt spid="139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9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9267">
                                            <p:txEl>
                                              <p:pRg st="3" end="3"/>
                                            </p:txEl>
                                          </p:spTgt>
                                        </p:tgtEl>
                                        <p:attrNameLst>
                                          <p:attrName>style.visibility</p:attrName>
                                        </p:attrNameLst>
                                      </p:cBhvr>
                                      <p:to>
                                        <p:strVal val="visible"/>
                                      </p:to>
                                    </p:set>
                                    <p:anim calcmode="lin" valueType="num">
                                      <p:cBhvr additive="base">
                                        <p:cTn id="25" dur="500" fill="hold"/>
                                        <p:tgtEl>
                                          <p:spTgt spid="1392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9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9267">
                                            <p:txEl>
                                              <p:pRg st="4" end="4"/>
                                            </p:txEl>
                                          </p:spTgt>
                                        </p:tgtEl>
                                        <p:attrNameLst>
                                          <p:attrName>style.visibility</p:attrName>
                                        </p:attrNameLst>
                                      </p:cBhvr>
                                      <p:to>
                                        <p:strVal val="visible"/>
                                      </p:to>
                                    </p:set>
                                    <p:anim calcmode="lin" valueType="num">
                                      <p:cBhvr additive="base">
                                        <p:cTn id="31" dur="500" fill="hold"/>
                                        <p:tgtEl>
                                          <p:spTgt spid="1392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926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r>
              <a:rPr lang="en-US" smtClean="0"/>
              <a:t>Pointers to arrays</a:t>
            </a:r>
          </a:p>
        </p:txBody>
      </p:sp>
      <p:sp>
        <p:nvSpPr>
          <p:cNvPr id="80899" name="Rectangle 3"/>
          <p:cNvSpPr>
            <a:spLocks noGrp="1" noChangeArrowheads="1"/>
          </p:cNvSpPr>
          <p:nvPr>
            <p:ph idx="1"/>
          </p:nvPr>
        </p:nvSpPr>
        <p:spPr/>
        <p:txBody>
          <a:bodyPr lIns="0" rIns="0"/>
          <a:lstStyle/>
          <a:p>
            <a:pPr>
              <a:spcBef>
                <a:spcPct val="0"/>
              </a:spcBef>
            </a:pPr>
            <a:r>
              <a:rPr lang="en-US" sz="2800" smtClean="0"/>
              <a:t>A pointer variable can be used to access the elements of an array of the same type.</a:t>
            </a:r>
          </a:p>
          <a:p>
            <a:pPr lvl="1">
              <a:buFontTx/>
              <a:buNone/>
            </a:pPr>
            <a:r>
              <a:rPr lang="en-US" sz="2000" b="1" smtClean="0">
                <a:solidFill>
                  <a:schemeClr val="tx2"/>
                </a:solidFill>
                <a:latin typeface="Courier New" pitchFamily="49" charset="0"/>
              </a:rPr>
              <a:t>  int gradeList[8] = {92,85,75,88,79,54,34,96};</a:t>
            </a:r>
          </a:p>
          <a:p>
            <a:pPr lvl="1">
              <a:buFontTx/>
              <a:buNone/>
            </a:pPr>
            <a:r>
              <a:rPr lang="en-US" sz="2000" b="1" smtClean="0">
                <a:solidFill>
                  <a:schemeClr val="tx2"/>
                </a:solidFill>
                <a:latin typeface="Courier New" pitchFamily="49" charset="0"/>
              </a:rPr>
              <a:t>  int *myGrades = gradeList;</a:t>
            </a:r>
          </a:p>
          <a:p>
            <a:pPr lvl="1">
              <a:buFontTx/>
              <a:buNone/>
            </a:pPr>
            <a:r>
              <a:rPr lang="en-US" sz="2000" b="1" smtClean="0">
                <a:solidFill>
                  <a:schemeClr val="tx2"/>
                </a:solidFill>
                <a:latin typeface="Courier New" pitchFamily="49" charset="0"/>
              </a:rPr>
              <a:t>  cout &lt;&lt; gradeList[1];</a:t>
            </a:r>
          </a:p>
          <a:p>
            <a:pPr lvl="1">
              <a:buFontTx/>
              <a:buNone/>
            </a:pPr>
            <a:r>
              <a:rPr lang="en-US" sz="2000" b="1" smtClean="0">
                <a:solidFill>
                  <a:schemeClr val="tx2"/>
                </a:solidFill>
                <a:latin typeface="Courier New" pitchFamily="49" charset="0"/>
              </a:rPr>
              <a:t>  cout &lt;&lt; *myGrades;</a:t>
            </a:r>
          </a:p>
          <a:p>
            <a:pPr lvl="1">
              <a:buFontTx/>
              <a:buNone/>
            </a:pPr>
            <a:r>
              <a:rPr lang="en-US" sz="2000" b="1" smtClean="0">
                <a:solidFill>
                  <a:schemeClr val="tx2"/>
                </a:solidFill>
                <a:latin typeface="Courier New" pitchFamily="49" charset="0"/>
              </a:rPr>
              <a:t>  cout &lt;&lt; *(myGrades + 2);</a:t>
            </a:r>
          </a:p>
          <a:p>
            <a:pPr lvl="1">
              <a:buFontTx/>
              <a:buNone/>
            </a:pPr>
            <a:r>
              <a:rPr lang="en-US" sz="2000" b="1" smtClean="0">
                <a:solidFill>
                  <a:schemeClr val="tx2"/>
                </a:solidFill>
                <a:latin typeface="Courier New" pitchFamily="49" charset="0"/>
              </a:rPr>
              <a:t>  cout &lt;&lt; myGrades[3];</a:t>
            </a:r>
          </a:p>
          <a:p>
            <a:pPr>
              <a:spcBef>
                <a:spcPct val="0"/>
              </a:spcBef>
            </a:pPr>
            <a:r>
              <a:rPr lang="en-US" sz="2800" smtClean="0"/>
              <a:t>Note that the array name </a:t>
            </a:r>
            <a:r>
              <a:rPr lang="en-US" sz="2800" b="1" smtClean="0">
                <a:solidFill>
                  <a:schemeClr val="tx2"/>
                </a:solidFill>
                <a:latin typeface="Courier New" pitchFamily="49" charset="0"/>
              </a:rPr>
              <a:t>gradeList</a:t>
            </a:r>
            <a:r>
              <a:rPr lang="en-US" sz="2800" smtClean="0"/>
              <a:t> acts like the pointer variable </a:t>
            </a:r>
            <a:r>
              <a:rPr lang="en-US" sz="2800" b="1" smtClean="0">
                <a:solidFill>
                  <a:schemeClr val="tx2"/>
                </a:solidFill>
                <a:latin typeface="Courier New" pitchFamily="49" charset="0"/>
              </a:rPr>
              <a:t>myGrades</a:t>
            </a:r>
            <a:r>
              <a:rPr lang="en-US" sz="2800" smtClean="0"/>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0899">
                                            <p:txEl>
                                              <p:pRg st="1" end="1"/>
                                            </p:txEl>
                                          </p:spTgt>
                                        </p:tgtEl>
                                        <p:attrNameLst>
                                          <p:attrName>style.visibility</p:attrName>
                                        </p:attrNameLst>
                                      </p:cBhvr>
                                      <p:to>
                                        <p:strVal val="visible"/>
                                      </p:to>
                                    </p:set>
                                    <p:animEffect transition="in" filter="wipe(left)">
                                      <p:cBhvr>
                                        <p:cTn id="13" dur="500"/>
                                        <p:tgtEl>
                                          <p:spTgt spid="80899">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0899">
                                            <p:txEl>
                                              <p:pRg st="2" end="2"/>
                                            </p:txEl>
                                          </p:spTgt>
                                        </p:tgtEl>
                                        <p:attrNameLst>
                                          <p:attrName>style.visibility</p:attrName>
                                        </p:attrNameLst>
                                      </p:cBhvr>
                                      <p:to>
                                        <p:strVal val="visible"/>
                                      </p:to>
                                    </p:set>
                                    <p:animEffect transition="in" filter="wipe(left)">
                                      <p:cBhvr>
                                        <p:cTn id="18" dur="500"/>
                                        <p:tgtEl>
                                          <p:spTgt spid="80899">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0899">
                                            <p:txEl>
                                              <p:pRg st="3" end="3"/>
                                            </p:txEl>
                                          </p:spTgt>
                                        </p:tgtEl>
                                        <p:attrNameLst>
                                          <p:attrName>style.visibility</p:attrName>
                                        </p:attrNameLst>
                                      </p:cBhvr>
                                      <p:to>
                                        <p:strVal val="visible"/>
                                      </p:to>
                                    </p:set>
                                    <p:animEffect transition="in" filter="wipe(left)">
                                      <p:cBhvr>
                                        <p:cTn id="23" dur="500"/>
                                        <p:tgtEl>
                                          <p:spTgt spid="80899">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0899">
                                            <p:txEl>
                                              <p:pRg st="4" end="4"/>
                                            </p:txEl>
                                          </p:spTgt>
                                        </p:tgtEl>
                                        <p:attrNameLst>
                                          <p:attrName>style.visibility</p:attrName>
                                        </p:attrNameLst>
                                      </p:cBhvr>
                                      <p:to>
                                        <p:strVal val="visible"/>
                                      </p:to>
                                    </p:set>
                                    <p:animEffect transition="in" filter="wipe(left)">
                                      <p:cBhvr>
                                        <p:cTn id="28" dur="500"/>
                                        <p:tgtEl>
                                          <p:spTgt spid="80899">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0899">
                                            <p:txEl>
                                              <p:pRg st="5" end="5"/>
                                            </p:txEl>
                                          </p:spTgt>
                                        </p:tgtEl>
                                        <p:attrNameLst>
                                          <p:attrName>style.visibility</p:attrName>
                                        </p:attrNameLst>
                                      </p:cBhvr>
                                      <p:to>
                                        <p:strVal val="visible"/>
                                      </p:to>
                                    </p:set>
                                    <p:animEffect transition="in" filter="wipe(left)">
                                      <p:cBhvr>
                                        <p:cTn id="33" dur="500"/>
                                        <p:tgtEl>
                                          <p:spTgt spid="80899">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80899">
                                            <p:txEl>
                                              <p:pRg st="6" end="6"/>
                                            </p:txEl>
                                          </p:spTgt>
                                        </p:tgtEl>
                                        <p:attrNameLst>
                                          <p:attrName>style.visibility</p:attrName>
                                        </p:attrNameLst>
                                      </p:cBhvr>
                                      <p:to>
                                        <p:strVal val="visible"/>
                                      </p:to>
                                    </p:set>
                                    <p:animEffect transition="in" filter="wipe(left)">
                                      <p:cBhvr>
                                        <p:cTn id="38" dur="500"/>
                                        <p:tgtEl>
                                          <p:spTgt spid="80899">
                                            <p:txEl>
                                              <p:pRg st="6" end="6"/>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0899">
                                            <p:txEl>
                                              <p:pRg st="7" end="7"/>
                                            </p:txEl>
                                          </p:spTgt>
                                        </p:tgtEl>
                                        <p:attrNameLst>
                                          <p:attrName>style.visibility</p:attrName>
                                        </p:attrNameLst>
                                      </p:cBhvr>
                                      <p:to>
                                        <p:strVal val="visible"/>
                                      </p:to>
                                    </p:set>
                                    <p:anim calcmode="lin" valueType="num">
                                      <p:cBhvr additive="base">
                                        <p:cTn id="43" dur="500" fill="hold"/>
                                        <p:tgtEl>
                                          <p:spTgt spid="80899">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089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lstStyle/>
          <a:p>
            <a:r>
              <a:rPr lang="en-GB" dirty="0" smtClean="0"/>
              <a:t>Arithmetic Operators and Pointers</a:t>
            </a:r>
            <a:endParaRPr lang="en-GB" dirty="0"/>
          </a:p>
        </p:txBody>
      </p:sp>
      <p:sp>
        <p:nvSpPr>
          <p:cNvPr id="3" name="Content Placeholder 2"/>
          <p:cNvSpPr>
            <a:spLocks noGrp="1"/>
          </p:cNvSpPr>
          <p:nvPr>
            <p:ph idx="1"/>
          </p:nvPr>
        </p:nvSpPr>
        <p:spPr>
          <a:xfrm>
            <a:off x="214282" y="1214422"/>
            <a:ext cx="8472518" cy="5286412"/>
          </a:xfrm>
        </p:spPr>
        <p:txBody>
          <a:bodyPr>
            <a:normAutofit/>
          </a:bodyPr>
          <a:lstStyle/>
          <a:p>
            <a:r>
              <a:rPr lang="en-GB" dirty="0" smtClean="0"/>
              <a:t>Four </a:t>
            </a:r>
            <a:r>
              <a:rPr lang="en-GB" dirty="0"/>
              <a:t>arithmetic operators </a:t>
            </a:r>
            <a:r>
              <a:rPr lang="en-GB" dirty="0" smtClean="0"/>
              <a:t>can </a:t>
            </a:r>
            <a:r>
              <a:rPr lang="en-GB" dirty="0"/>
              <a:t>be used on pointers: ++, --, +, and </a:t>
            </a:r>
            <a:r>
              <a:rPr lang="en-GB" dirty="0" smtClean="0"/>
              <a:t>–</a:t>
            </a:r>
          </a:p>
          <a:p>
            <a:r>
              <a:rPr lang="en-GB" dirty="0"/>
              <a:t> </a:t>
            </a:r>
            <a:r>
              <a:rPr lang="en-GB" dirty="0" smtClean="0"/>
              <a:t>Consider </a:t>
            </a:r>
            <a:r>
              <a:rPr lang="en-GB" dirty="0"/>
              <a:t>that </a:t>
            </a:r>
            <a:r>
              <a:rPr lang="en-GB" b="1" dirty="0" err="1"/>
              <a:t>ptr</a:t>
            </a:r>
            <a:r>
              <a:rPr lang="en-GB" dirty="0"/>
              <a:t> is an integer pointer which points to the address </a:t>
            </a:r>
            <a:r>
              <a:rPr lang="en-GB" dirty="0" smtClean="0"/>
              <a:t>1000</a:t>
            </a:r>
          </a:p>
          <a:p>
            <a:r>
              <a:rPr lang="en-GB" dirty="0" smtClean="0"/>
              <a:t>Assume 4 bytes are allocated for integers</a:t>
            </a:r>
          </a:p>
          <a:p>
            <a:r>
              <a:rPr lang="en-GB" dirty="0" smtClean="0"/>
              <a:t>After the following operation</a:t>
            </a:r>
          </a:p>
          <a:p>
            <a:pPr>
              <a:buNone/>
            </a:pPr>
            <a:r>
              <a:rPr lang="en-GB" dirty="0" smtClean="0"/>
              <a:t>		</a:t>
            </a:r>
            <a:r>
              <a:rPr lang="en-GB" dirty="0" err="1" smtClean="0"/>
              <a:t>ptr</a:t>
            </a:r>
            <a:r>
              <a:rPr lang="en-GB" dirty="0" smtClean="0"/>
              <a:t>++</a:t>
            </a:r>
          </a:p>
          <a:p>
            <a:pPr>
              <a:buNone/>
            </a:pPr>
            <a:r>
              <a:rPr lang="en-GB" dirty="0" err="1" smtClean="0"/>
              <a:t>ptr</a:t>
            </a:r>
            <a:r>
              <a:rPr lang="en-GB" dirty="0" smtClean="0"/>
              <a:t> will point to location 1004</a:t>
            </a:r>
          </a:p>
          <a:p>
            <a:r>
              <a:rPr lang="en-GB" dirty="0" smtClean="0"/>
              <a:t>On integer pointers -- will decrement by 4</a:t>
            </a:r>
          </a:p>
          <a:p>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857256"/>
          </a:xfrm>
        </p:spPr>
        <p:txBody>
          <a:bodyPr/>
          <a:lstStyle/>
          <a:p>
            <a:r>
              <a:rPr lang="en-GB" dirty="0" smtClean="0"/>
              <a:t>Arithmetic Operators and Pointers</a:t>
            </a:r>
            <a:endParaRPr lang="en-GB" dirty="0"/>
          </a:p>
        </p:txBody>
      </p:sp>
      <p:sp>
        <p:nvSpPr>
          <p:cNvPr id="3" name="Content Placeholder 2"/>
          <p:cNvSpPr>
            <a:spLocks noGrp="1"/>
          </p:cNvSpPr>
          <p:nvPr>
            <p:ph idx="1"/>
          </p:nvPr>
        </p:nvSpPr>
        <p:spPr>
          <a:xfrm>
            <a:off x="242886" y="928670"/>
            <a:ext cx="8472518" cy="5643602"/>
          </a:xfrm>
        </p:spPr>
        <p:txBody>
          <a:bodyPr>
            <a:normAutofit fontScale="92500" lnSpcReduction="10000"/>
          </a:bodyPr>
          <a:lstStyle/>
          <a:p>
            <a:pPr algn="just">
              <a:lnSpc>
                <a:spcPct val="150000"/>
              </a:lnSpc>
            </a:pPr>
            <a:r>
              <a:rPr lang="en-GB" dirty="0" smtClean="0"/>
              <a:t>Adding 1 will also be done based on the type of pointer</a:t>
            </a:r>
          </a:p>
          <a:p>
            <a:pPr algn="just">
              <a:lnSpc>
                <a:spcPct val="150000"/>
              </a:lnSpc>
            </a:pPr>
            <a:r>
              <a:rPr lang="en-GB" dirty="0" smtClean="0"/>
              <a:t>If it is character pointer then 1 is added to the pointer variable</a:t>
            </a:r>
          </a:p>
          <a:p>
            <a:pPr algn="just">
              <a:lnSpc>
                <a:spcPct val="150000"/>
              </a:lnSpc>
            </a:pPr>
            <a:r>
              <a:rPr lang="en-GB" dirty="0" smtClean="0"/>
              <a:t>If the pointer is of type double then 8 is added to the pointer variable</a:t>
            </a:r>
          </a:p>
          <a:p>
            <a:pPr algn="just">
              <a:lnSpc>
                <a:spcPct val="150000"/>
              </a:lnSpc>
            </a:pPr>
            <a:r>
              <a:rPr lang="en-GB" dirty="0" smtClean="0"/>
              <a:t>Subtraction is also completely based on the type of pointer variable</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857256"/>
          </a:xfrm>
        </p:spPr>
        <p:txBody>
          <a:bodyPr/>
          <a:lstStyle/>
          <a:p>
            <a:r>
              <a:rPr lang="en-GB" dirty="0" smtClean="0"/>
              <a:t>Arrays and Pointers</a:t>
            </a:r>
            <a:endParaRPr lang="en-GB" dirty="0"/>
          </a:p>
        </p:txBody>
      </p:sp>
      <p:sp>
        <p:nvSpPr>
          <p:cNvPr id="3" name="Content Placeholder 2"/>
          <p:cNvSpPr>
            <a:spLocks noGrp="1"/>
          </p:cNvSpPr>
          <p:nvPr>
            <p:ph idx="1"/>
          </p:nvPr>
        </p:nvSpPr>
        <p:spPr>
          <a:xfrm>
            <a:off x="242886" y="928670"/>
            <a:ext cx="8472518" cy="5643602"/>
          </a:xfrm>
        </p:spPr>
        <p:txBody>
          <a:bodyPr>
            <a:normAutofit/>
          </a:bodyPr>
          <a:lstStyle/>
          <a:p>
            <a:pPr algn="just">
              <a:lnSpc>
                <a:spcPct val="150000"/>
              </a:lnSpc>
            </a:pPr>
            <a:r>
              <a:rPr lang="en-GB" dirty="0" smtClean="0"/>
              <a:t>An array name in C contains the address of the byte of memory allocated</a:t>
            </a:r>
          </a:p>
          <a:p>
            <a:pPr algn="just">
              <a:lnSpc>
                <a:spcPct val="150000"/>
              </a:lnSpc>
            </a:pPr>
            <a:r>
              <a:rPr lang="en-GB" dirty="0" smtClean="0"/>
              <a:t>But array name is a “Pointer Constant”</a:t>
            </a:r>
          </a:p>
          <a:p>
            <a:pPr algn="just">
              <a:lnSpc>
                <a:spcPct val="150000"/>
              </a:lnSpc>
            </a:pPr>
            <a:r>
              <a:rPr lang="en-GB" dirty="0" smtClean="0"/>
              <a:t>Value cannot be changed</a:t>
            </a:r>
          </a:p>
          <a:p>
            <a:pPr algn="just">
              <a:lnSpc>
                <a:spcPct val="150000"/>
              </a:lnSpc>
            </a:pPr>
            <a:r>
              <a:rPr lang="en-GB" dirty="0" smtClean="0"/>
              <a:t>++ operator cannot be applied directly</a:t>
            </a:r>
          </a:p>
          <a:p>
            <a:pPr algn="just">
              <a:lnSpc>
                <a:spcPct val="150000"/>
              </a:lnSpc>
            </a:pPr>
            <a:r>
              <a:rPr lang="en-GB" dirty="0" smtClean="0"/>
              <a:t>Therefore base address of array is copied into a pointer variable and the operation is performed</a:t>
            </a:r>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571504"/>
          </a:xfrm>
        </p:spPr>
        <p:txBody>
          <a:bodyPr>
            <a:normAutofit fontScale="90000"/>
          </a:bodyPr>
          <a:lstStyle/>
          <a:p>
            <a:r>
              <a:rPr lang="en-GB" dirty="0" smtClean="0"/>
              <a:t>Example for Arrays and Pointers</a:t>
            </a:r>
            <a:endParaRPr lang="en-GB" dirty="0"/>
          </a:p>
        </p:txBody>
      </p:sp>
      <p:sp>
        <p:nvSpPr>
          <p:cNvPr id="3" name="Content Placeholder 2"/>
          <p:cNvSpPr>
            <a:spLocks noGrp="1"/>
          </p:cNvSpPr>
          <p:nvPr>
            <p:ph idx="1"/>
          </p:nvPr>
        </p:nvSpPr>
        <p:spPr>
          <a:xfrm>
            <a:off x="242886" y="572578"/>
            <a:ext cx="8615394" cy="6215082"/>
          </a:xfrm>
        </p:spPr>
        <p:txBody>
          <a:bodyPr>
            <a:normAutofit fontScale="77500" lnSpcReduction="20000"/>
          </a:bodyPr>
          <a:lstStyle/>
          <a:p>
            <a:pPr algn="just">
              <a:lnSpc>
                <a:spcPct val="120000"/>
              </a:lnSpc>
              <a:buNone/>
            </a:pPr>
            <a:r>
              <a:rPr lang="en-GB" dirty="0" smtClean="0"/>
              <a:t>const </a:t>
            </a:r>
            <a:r>
              <a:rPr lang="en-GB" dirty="0" err="1"/>
              <a:t>int</a:t>
            </a:r>
            <a:r>
              <a:rPr lang="en-GB" dirty="0" smtClean="0"/>
              <a:t> MAX </a:t>
            </a:r>
            <a:r>
              <a:rPr lang="en-GB" dirty="0"/>
              <a:t>=</a:t>
            </a:r>
            <a:r>
              <a:rPr lang="en-GB" dirty="0" smtClean="0"/>
              <a:t> </a:t>
            </a:r>
            <a:r>
              <a:rPr lang="en-GB" dirty="0"/>
              <a:t>3;</a:t>
            </a:r>
            <a:r>
              <a:rPr lang="en-GB" dirty="0" smtClean="0"/>
              <a:t> </a:t>
            </a:r>
          </a:p>
          <a:p>
            <a:pPr algn="just">
              <a:lnSpc>
                <a:spcPct val="120000"/>
              </a:lnSpc>
              <a:buNone/>
            </a:pPr>
            <a:r>
              <a:rPr lang="en-GB" dirty="0" err="1" smtClean="0"/>
              <a:t>int</a:t>
            </a:r>
            <a:r>
              <a:rPr lang="en-GB" dirty="0" smtClean="0"/>
              <a:t> main </a:t>
            </a:r>
            <a:r>
              <a:rPr lang="en-GB" dirty="0"/>
              <a:t>()</a:t>
            </a:r>
            <a:r>
              <a:rPr lang="en-GB" dirty="0" smtClean="0"/>
              <a:t> </a:t>
            </a:r>
          </a:p>
          <a:p>
            <a:pPr algn="just">
              <a:lnSpc>
                <a:spcPct val="120000"/>
              </a:lnSpc>
              <a:buNone/>
            </a:pPr>
            <a:r>
              <a:rPr lang="en-GB" dirty="0" smtClean="0"/>
              <a:t>{ </a:t>
            </a:r>
            <a:r>
              <a:rPr lang="en-GB" dirty="0" err="1"/>
              <a:t>int</a:t>
            </a:r>
            <a:r>
              <a:rPr lang="en-GB" dirty="0" smtClean="0"/>
              <a:t> </a:t>
            </a:r>
            <a:r>
              <a:rPr lang="en-GB" dirty="0" err="1"/>
              <a:t>var</a:t>
            </a:r>
            <a:r>
              <a:rPr lang="en-GB" dirty="0"/>
              <a:t>[]</a:t>
            </a:r>
            <a:r>
              <a:rPr lang="en-GB" dirty="0" smtClean="0"/>
              <a:t> </a:t>
            </a:r>
            <a:r>
              <a:rPr lang="en-GB" dirty="0"/>
              <a:t>=</a:t>
            </a:r>
            <a:r>
              <a:rPr lang="en-GB" dirty="0" smtClean="0"/>
              <a:t> </a:t>
            </a:r>
            <a:r>
              <a:rPr lang="en-GB" dirty="0"/>
              <a:t>{10,</a:t>
            </a:r>
            <a:r>
              <a:rPr lang="en-GB" dirty="0" smtClean="0"/>
              <a:t> </a:t>
            </a:r>
            <a:r>
              <a:rPr lang="en-GB" dirty="0"/>
              <a:t>100,</a:t>
            </a:r>
            <a:r>
              <a:rPr lang="en-GB" dirty="0" smtClean="0"/>
              <a:t> </a:t>
            </a:r>
            <a:r>
              <a:rPr lang="en-GB" dirty="0"/>
              <a:t>200};</a:t>
            </a:r>
            <a:r>
              <a:rPr lang="en-GB" dirty="0" smtClean="0"/>
              <a:t> </a:t>
            </a:r>
          </a:p>
          <a:p>
            <a:pPr algn="just">
              <a:lnSpc>
                <a:spcPct val="120000"/>
              </a:lnSpc>
              <a:buNone/>
            </a:pPr>
            <a:r>
              <a:rPr lang="en-GB" dirty="0" err="1" smtClean="0"/>
              <a:t>int</a:t>
            </a:r>
            <a:r>
              <a:rPr lang="en-GB" dirty="0" smtClean="0"/>
              <a:t> </a:t>
            </a:r>
            <a:r>
              <a:rPr lang="en-GB" dirty="0" err="1" smtClean="0"/>
              <a:t>i</a:t>
            </a:r>
            <a:r>
              <a:rPr lang="en-GB" dirty="0"/>
              <a:t>,</a:t>
            </a:r>
            <a:r>
              <a:rPr lang="en-GB" dirty="0" smtClean="0"/>
              <a:t> </a:t>
            </a:r>
            <a:r>
              <a:rPr lang="en-GB" dirty="0"/>
              <a:t>*</a:t>
            </a:r>
            <a:r>
              <a:rPr lang="en-GB" dirty="0" err="1" smtClean="0"/>
              <a:t>ptr</a:t>
            </a:r>
            <a:r>
              <a:rPr lang="en-GB" dirty="0"/>
              <a:t>;</a:t>
            </a:r>
            <a:r>
              <a:rPr lang="en-GB" dirty="0" smtClean="0"/>
              <a:t> </a:t>
            </a:r>
          </a:p>
          <a:p>
            <a:pPr algn="just">
              <a:lnSpc>
                <a:spcPct val="120000"/>
              </a:lnSpc>
              <a:buNone/>
            </a:pPr>
            <a:r>
              <a:rPr lang="en-GB" dirty="0" smtClean="0"/>
              <a:t>/* </a:t>
            </a:r>
            <a:r>
              <a:rPr lang="en-GB" dirty="0"/>
              <a:t>let us have array address in pointer */</a:t>
            </a:r>
            <a:r>
              <a:rPr lang="en-GB" dirty="0" smtClean="0"/>
              <a:t> </a:t>
            </a:r>
          </a:p>
          <a:p>
            <a:pPr algn="just">
              <a:lnSpc>
                <a:spcPct val="120000"/>
              </a:lnSpc>
              <a:buNone/>
            </a:pPr>
            <a:r>
              <a:rPr lang="en-GB" dirty="0" err="1" smtClean="0"/>
              <a:t>ptr</a:t>
            </a:r>
            <a:r>
              <a:rPr lang="en-GB" dirty="0" smtClean="0"/>
              <a:t> </a:t>
            </a:r>
            <a:r>
              <a:rPr lang="en-GB" dirty="0"/>
              <a:t>=</a:t>
            </a:r>
            <a:r>
              <a:rPr lang="en-GB" dirty="0" smtClean="0"/>
              <a:t> </a:t>
            </a:r>
            <a:r>
              <a:rPr lang="en-GB" dirty="0" err="1"/>
              <a:t>var</a:t>
            </a:r>
            <a:r>
              <a:rPr lang="en-GB" dirty="0"/>
              <a:t>;</a:t>
            </a:r>
            <a:r>
              <a:rPr lang="en-GB" dirty="0" smtClean="0"/>
              <a:t> </a:t>
            </a:r>
          </a:p>
          <a:p>
            <a:pPr algn="just">
              <a:lnSpc>
                <a:spcPct val="120000"/>
              </a:lnSpc>
              <a:buNone/>
            </a:pPr>
            <a:r>
              <a:rPr lang="en-GB" dirty="0" smtClean="0"/>
              <a:t>for </a:t>
            </a:r>
            <a:r>
              <a:rPr lang="en-GB" dirty="0"/>
              <a:t>(</a:t>
            </a:r>
            <a:r>
              <a:rPr lang="en-GB" dirty="0" smtClean="0"/>
              <a:t> </a:t>
            </a:r>
            <a:r>
              <a:rPr lang="en-GB" dirty="0" err="1" smtClean="0"/>
              <a:t>i</a:t>
            </a:r>
            <a:r>
              <a:rPr lang="en-GB" dirty="0" smtClean="0"/>
              <a:t> </a:t>
            </a:r>
            <a:r>
              <a:rPr lang="en-GB" dirty="0"/>
              <a:t>=</a:t>
            </a:r>
            <a:r>
              <a:rPr lang="en-GB" dirty="0" smtClean="0"/>
              <a:t> </a:t>
            </a:r>
            <a:r>
              <a:rPr lang="en-GB" dirty="0"/>
              <a:t>0;</a:t>
            </a:r>
            <a:r>
              <a:rPr lang="en-GB" dirty="0" smtClean="0"/>
              <a:t> </a:t>
            </a:r>
            <a:r>
              <a:rPr lang="en-GB" dirty="0" err="1" smtClean="0"/>
              <a:t>i</a:t>
            </a:r>
            <a:r>
              <a:rPr lang="en-GB" dirty="0" smtClean="0"/>
              <a:t> </a:t>
            </a:r>
            <a:r>
              <a:rPr lang="en-GB" dirty="0"/>
              <a:t>&lt;</a:t>
            </a:r>
            <a:r>
              <a:rPr lang="en-GB" dirty="0" smtClean="0"/>
              <a:t> MAX</a:t>
            </a:r>
            <a:r>
              <a:rPr lang="en-GB" dirty="0"/>
              <a:t>;</a:t>
            </a:r>
            <a:r>
              <a:rPr lang="en-GB" dirty="0" smtClean="0"/>
              <a:t> </a:t>
            </a:r>
            <a:r>
              <a:rPr lang="en-GB" dirty="0" err="1" smtClean="0"/>
              <a:t>i</a:t>
            </a:r>
            <a:r>
              <a:rPr lang="en-GB" dirty="0"/>
              <a:t>++)</a:t>
            </a:r>
            <a:r>
              <a:rPr lang="en-GB" dirty="0" smtClean="0"/>
              <a:t> </a:t>
            </a:r>
          </a:p>
          <a:p>
            <a:pPr algn="just">
              <a:lnSpc>
                <a:spcPct val="120000"/>
              </a:lnSpc>
              <a:buNone/>
            </a:pPr>
            <a:r>
              <a:rPr lang="en-GB" dirty="0" smtClean="0"/>
              <a:t>{ </a:t>
            </a:r>
            <a:r>
              <a:rPr lang="en-GB" dirty="0" err="1" smtClean="0"/>
              <a:t>printf</a:t>
            </a:r>
            <a:r>
              <a:rPr lang="en-GB" dirty="0"/>
              <a:t>("Address of </a:t>
            </a:r>
            <a:r>
              <a:rPr lang="en-GB" dirty="0" err="1"/>
              <a:t>var</a:t>
            </a:r>
            <a:r>
              <a:rPr lang="en-GB" dirty="0"/>
              <a:t>[%d] = %x\n",</a:t>
            </a:r>
            <a:r>
              <a:rPr lang="en-GB" dirty="0" smtClean="0"/>
              <a:t> </a:t>
            </a:r>
            <a:r>
              <a:rPr lang="en-GB" dirty="0" err="1" smtClean="0"/>
              <a:t>i</a:t>
            </a:r>
            <a:r>
              <a:rPr lang="en-GB" dirty="0"/>
              <a:t>,</a:t>
            </a:r>
            <a:r>
              <a:rPr lang="en-GB" dirty="0" smtClean="0"/>
              <a:t> </a:t>
            </a:r>
            <a:r>
              <a:rPr lang="en-GB" dirty="0" err="1" smtClean="0"/>
              <a:t>ptr</a:t>
            </a:r>
            <a:r>
              <a:rPr lang="en-GB" dirty="0" smtClean="0"/>
              <a:t> </a:t>
            </a:r>
            <a:r>
              <a:rPr lang="en-GB" dirty="0"/>
              <a:t>);</a:t>
            </a:r>
            <a:r>
              <a:rPr lang="en-GB" dirty="0" smtClean="0"/>
              <a:t> </a:t>
            </a:r>
          </a:p>
          <a:p>
            <a:pPr algn="just">
              <a:lnSpc>
                <a:spcPct val="120000"/>
              </a:lnSpc>
              <a:buNone/>
            </a:pPr>
            <a:r>
              <a:rPr lang="en-GB" dirty="0" err="1" smtClean="0"/>
              <a:t>printf</a:t>
            </a:r>
            <a:r>
              <a:rPr lang="en-GB" dirty="0"/>
              <a:t>("Value of </a:t>
            </a:r>
            <a:r>
              <a:rPr lang="en-GB" dirty="0" err="1"/>
              <a:t>var</a:t>
            </a:r>
            <a:r>
              <a:rPr lang="en-GB" dirty="0"/>
              <a:t>[%d] = %d\n",</a:t>
            </a:r>
            <a:r>
              <a:rPr lang="en-GB" dirty="0" smtClean="0"/>
              <a:t> </a:t>
            </a:r>
            <a:r>
              <a:rPr lang="en-GB" dirty="0" err="1" smtClean="0"/>
              <a:t>i</a:t>
            </a:r>
            <a:r>
              <a:rPr lang="en-GB" dirty="0"/>
              <a:t>,</a:t>
            </a:r>
            <a:r>
              <a:rPr lang="en-GB" dirty="0" smtClean="0"/>
              <a:t> </a:t>
            </a:r>
            <a:r>
              <a:rPr lang="en-GB" dirty="0"/>
              <a:t>*</a:t>
            </a:r>
            <a:r>
              <a:rPr lang="en-GB" dirty="0" err="1" smtClean="0"/>
              <a:t>ptr</a:t>
            </a:r>
            <a:r>
              <a:rPr lang="en-GB" dirty="0" smtClean="0"/>
              <a:t> </a:t>
            </a:r>
            <a:r>
              <a:rPr lang="en-GB" dirty="0"/>
              <a:t>);</a:t>
            </a:r>
            <a:r>
              <a:rPr lang="en-GB" dirty="0" smtClean="0"/>
              <a:t> </a:t>
            </a:r>
          </a:p>
          <a:p>
            <a:pPr algn="just">
              <a:lnSpc>
                <a:spcPct val="120000"/>
              </a:lnSpc>
              <a:buNone/>
            </a:pPr>
            <a:r>
              <a:rPr lang="en-GB" dirty="0" smtClean="0"/>
              <a:t>/* </a:t>
            </a:r>
            <a:r>
              <a:rPr lang="en-GB" dirty="0"/>
              <a:t>move to the next location </a:t>
            </a:r>
            <a:r>
              <a:rPr lang="en-GB" dirty="0" smtClean="0"/>
              <a:t>*/</a:t>
            </a:r>
          </a:p>
          <a:p>
            <a:pPr algn="just">
              <a:lnSpc>
                <a:spcPct val="120000"/>
              </a:lnSpc>
              <a:buNone/>
            </a:pPr>
            <a:r>
              <a:rPr lang="en-GB" dirty="0" smtClean="0"/>
              <a:t> </a:t>
            </a:r>
            <a:r>
              <a:rPr lang="en-GB" dirty="0" err="1" smtClean="0"/>
              <a:t>ptr</a:t>
            </a:r>
            <a:r>
              <a:rPr lang="en-GB" dirty="0"/>
              <a:t>++;</a:t>
            </a:r>
            <a:r>
              <a:rPr lang="en-GB" dirty="0" smtClean="0"/>
              <a:t> </a:t>
            </a:r>
          </a:p>
          <a:p>
            <a:pPr algn="just">
              <a:lnSpc>
                <a:spcPct val="120000"/>
              </a:lnSpc>
              <a:buNone/>
            </a:pPr>
            <a:r>
              <a:rPr lang="en-GB" dirty="0" smtClean="0"/>
              <a:t>} </a:t>
            </a:r>
          </a:p>
          <a:p>
            <a:pPr algn="just">
              <a:lnSpc>
                <a:spcPct val="120000"/>
              </a:lnSpc>
              <a:buNone/>
            </a:pPr>
            <a:r>
              <a:rPr lang="en-GB" dirty="0" smtClean="0"/>
              <a:t>return </a:t>
            </a:r>
            <a:r>
              <a:rPr lang="en-GB" dirty="0"/>
              <a:t>0;</a:t>
            </a:r>
            <a:r>
              <a:rPr lang="en-GB" dirty="0" smtClean="0"/>
              <a:t> </a:t>
            </a:r>
            <a:r>
              <a:rPr lang="en-GB" dirty="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71504"/>
          </a:xfrm>
        </p:spPr>
        <p:txBody>
          <a:bodyPr>
            <a:normAutofit fontScale="90000"/>
          </a:bodyPr>
          <a:lstStyle/>
          <a:p>
            <a:r>
              <a:rPr lang="en-GB" dirty="0" smtClean="0"/>
              <a:t>Pointer Comparisons</a:t>
            </a:r>
            <a:endParaRPr lang="en-GB" dirty="0"/>
          </a:p>
        </p:txBody>
      </p:sp>
      <p:sp>
        <p:nvSpPr>
          <p:cNvPr id="3" name="Content Placeholder 2"/>
          <p:cNvSpPr>
            <a:spLocks noGrp="1"/>
          </p:cNvSpPr>
          <p:nvPr>
            <p:ph idx="1"/>
          </p:nvPr>
        </p:nvSpPr>
        <p:spPr>
          <a:xfrm>
            <a:off x="242886" y="858330"/>
            <a:ext cx="8615394" cy="5499628"/>
          </a:xfrm>
        </p:spPr>
        <p:txBody>
          <a:bodyPr>
            <a:normAutofit fontScale="92500"/>
          </a:bodyPr>
          <a:lstStyle/>
          <a:p>
            <a:r>
              <a:rPr lang="en-GB" dirty="0" smtClean="0"/>
              <a:t>Pointers </a:t>
            </a:r>
            <a:r>
              <a:rPr lang="en-GB" dirty="0"/>
              <a:t>may be compared by using relational operators, such as ==, &lt;, and </a:t>
            </a:r>
            <a:r>
              <a:rPr lang="en-GB" dirty="0" smtClean="0"/>
              <a:t>&gt;</a:t>
            </a:r>
          </a:p>
          <a:p>
            <a:pPr>
              <a:buNone/>
            </a:pPr>
            <a:r>
              <a:rPr lang="en-GB" dirty="0"/>
              <a:t>const</a:t>
            </a:r>
            <a:r>
              <a:rPr lang="en-GB" dirty="0" smtClean="0"/>
              <a:t> </a:t>
            </a:r>
            <a:r>
              <a:rPr lang="en-GB" dirty="0" err="1"/>
              <a:t>int</a:t>
            </a:r>
            <a:r>
              <a:rPr lang="en-GB" dirty="0" smtClean="0"/>
              <a:t> MAX </a:t>
            </a:r>
            <a:r>
              <a:rPr lang="en-GB" dirty="0"/>
              <a:t>=</a:t>
            </a:r>
            <a:r>
              <a:rPr lang="en-GB" dirty="0" smtClean="0"/>
              <a:t> </a:t>
            </a:r>
            <a:r>
              <a:rPr lang="en-GB" dirty="0"/>
              <a:t>3;</a:t>
            </a:r>
            <a:r>
              <a:rPr lang="en-GB" dirty="0" smtClean="0"/>
              <a:t> </a:t>
            </a:r>
          </a:p>
          <a:p>
            <a:pPr>
              <a:buNone/>
            </a:pPr>
            <a:r>
              <a:rPr lang="en-GB" dirty="0" err="1" smtClean="0"/>
              <a:t>int</a:t>
            </a:r>
            <a:r>
              <a:rPr lang="en-GB" dirty="0" smtClean="0"/>
              <a:t> main </a:t>
            </a:r>
            <a:r>
              <a:rPr lang="en-GB" dirty="0"/>
              <a:t>()</a:t>
            </a:r>
            <a:r>
              <a:rPr lang="en-GB" dirty="0" smtClean="0"/>
              <a:t> </a:t>
            </a:r>
          </a:p>
          <a:p>
            <a:pPr>
              <a:buNone/>
            </a:pPr>
            <a:r>
              <a:rPr lang="en-GB" dirty="0" smtClean="0"/>
              <a:t>{ </a:t>
            </a:r>
          </a:p>
          <a:p>
            <a:pPr>
              <a:buNone/>
            </a:pPr>
            <a:r>
              <a:rPr lang="en-GB" dirty="0" err="1" smtClean="0"/>
              <a:t>int</a:t>
            </a:r>
            <a:r>
              <a:rPr lang="en-GB" dirty="0" smtClean="0"/>
              <a:t> </a:t>
            </a:r>
            <a:r>
              <a:rPr lang="en-GB" dirty="0" err="1"/>
              <a:t>var</a:t>
            </a:r>
            <a:r>
              <a:rPr lang="en-GB" dirty="0"/>
              <a:t>[]</a:t>
            </a:r>
            <a:r>
              <a:rPr lang="en-GB" dirty="0" smtClean="0"/>
              <a:t> </a:t>
            </a:r>
            <a:r>
              <a:rPr lang="en-GB" dirty="0"/>
              <a:t>=</a:t>
            </a:r>
            <a:r>
              <a:rPr lang="en-GB" dirty="0" smtClean="0"/>
              <a:t> </a:t>
            </a:r>
            <a:r>
              <a:rPr lang="en-GB" dirty="0"/>
              <a:t>{10,</a:t>
            </a:r>
            <a:r>
              <a:rPr lang="en-GB" dirty="0" smtClean="0"/>
              <a:t> </a:t>
            </a:r>
            <a:r>
              <a:rPr lang="en-GB" dirty="0"/>
              <a:t>100,</a:t>
            </a:r>
            <a:r>
              <a:rPr lang="en-GB" dirty="0" smtClean="0"/>
              <a:t> </a:t>
            </a:r>
            <a:r>
              <a:rPr lang="en-GB" dirty="0"/>
              <a:t>200};</a:t>
            </a:r>
            <a:r>
              <a:rPr lang="en-GB" dirty="0" smtClean="0"/>
              <a:t> </a:t>
            </a:r>
          </a:p>
          <a:p>
            <a:pPr>
              <a:buNone/>
            </a:pPr>
            <a:r>
              <a:rPr lang="en-GB" dirty="0" err="1" smtClean="0"/>
              <a:t>int</a:t>
            </a:r>
            <a:r>
              <a:rPr lang="en-GB" dirty="0" smtClean="0"/>
              <a:t> </a:t>
            </a:r>
            <a:r>
              <a:rPr lang="en-GB" dirty="0" err="1" smtClean="0"/>
              <a:t>i</a:t>
            </a:r>
            <a:r>
              <a:rPr lang="en-GB" dirty="0"/>
              <a:t>,</a:t>
            </a:r>
            <a:r>
              <a:rPr lang="en-GB" dirty="0" smtClean="0"/>
              <a:t> </a:t>
            </a:r>
            <a:r>
              <a:rPr lang="en-GB" dirty="0"/>
              <a:t>*</a:t>
            </a:r>
            <a:r>
              <a:rPr lang="en-GB" dirty="0" err="1" smtClean="0"/>
              <a:t>ptr</a:t>
            </a:r>
            <a:r>
              <a:rPr lang="en-GB" dirty="0"/>
              <a:t>;</a:t>
            </a:r>
            <a:r>
              <a:rPr lang="en-GB" dirty="0" smtClean="0"/>
              <a:t> </a:t>
            </a:r>
          </a:p>
          <a:p>
            <a:pPr>
              <a:buNone/>
            </a:pPr>
            <a:r>
              <a:rPr lang="en-GB" dirty="0" smtClean="0"/>
              <a:t>// </a:t>
            </a:r>
            <a:r>
              <a:rPr lang="en-GB" dirty="0"/>
              <a:t>let us have address of the first element in </a:t>
            </a:r>
            <a:r>
              <a:rPr lang="en-GB" dirty="0" smtClean="0"/>
              <a:t>pointer</a:t>
            </a:r>
          </a:p>
          <a:p>
            <a:pPr>
              <a:buNone/>
            </a:pPr>
            <a:r>
              <a:rPr lang="en-GB" dirty="0" err="1" smtClean="0"/>
              <a:t>ptr</a:t>
            </a:r>
            <a:r>
              <a:rPr lang="en-GB" dirty="0" smtClean="0"/>
              <a:t> </a:t>
            </a:r>
            <a:r>
              <a:rPr lang="en-GB" dirty="0"/>
              <a:t>=</a:t>
            </a:r>
            <a:r>
              <a:rPr lang="en-GB" dirty="0" smtClean="0"/>
              <a:t> </a:t>
            </a:r>
            <a:r>
              <a:rPr lang="en-GB" dirty="0" err="1"/>
              <a:t>var</a:t>
            </a:r>
            <a:r>
              <a:rPr lang="en-GB" dirty="0"/>
              <a:t>;</a:t>
            </a:r>
            <a:r>
              <a:rPr lang="en-GB" dirty="0" smtClean="0"/>
              <a:t> </a:t>
            </a:r>
          </a:p>
          <a:p>
            <a:pPr>
              <a:buNone/>
            </a:pPr>
            <a:r>
              <a:rPr lang="en-GB" dirty="0" err="1" smtClean="0"/>
              <a:t>i</a:t>
            </a:r>
            <a:r>
              <a:rPr lang="en-GB" dirty="0" smtClean="0"/>
              <a:t> </a:t>
            </a:r>
            <a:r>
              <a:rPr lang="en-GB" dirty="0"/>
              <a:t>=</a:t>
            </a:r>
            <a:r>
              <a:rPr lang="en-GB" dirty="0" smtClean="0"/>
              <a:t> </a:t>
            </a:r>
            <a:r>
              <a:rPr lang="en-GB" dirty="0"/>
              <a:t>0;</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71504"/>
          </a:xfrm>
        </p:spPr>
        <p:txBody>
          <a:bodyPr>
            <a:normAutofit fontScale="90000"/>
          </a:bodyPr>
          <a:lstStyle/>
          <a:p>
            <a:r>
              <a:rPr lang="en-GB" dirty="0" smtClean="0"/>
              <a:t>Pointer Comparisons</a:t>
            </a:r>
            <a:endParaRPr lang="en-GB" dirty="0"/>
          </a:p>
        </p:txBody>
      </p:sp>
      <p:sp>
        <p:nvSpPr>
          <p:cNvPr id="3" name="Content Placeholder 2"/>
          <p:cNvSpPr>
            <a:spLocks noGrp="1"/>
          </p:cNvSpPr>
          <p:nvPr>
            <p:ph idx="1"/>
          </p:nvPr>
        </p:nvSpPr>
        <p:spPr>
          <a:xfrm>
            <a:off x="242886" y="858330"/>
            <a:ext cx="8615394" cy="5499628"/>
          </a:xfrm>
        </p:spPr>
        <p:txBody>
          <a:bodyPr>
            <a:normAutofit lnSpcReduction="10000"/>
          </a:bodyPr>
          <a:lstStyle/>
          <a:p>
            <a:pPr>
              <a:buNone/>
            </a:pPr>
            <a:r>
              <a:rPr lang="en-GB" dirty="0"/>
              <a:t>while</a:t>
            </a:r>
            <a:r>
              <a:rPr lang="en-GB" dirty="0" smtClean="0"/>
              <a:t> </a:t>
            </a:r>
            <a:r>
              <a:rPr lang="en-GB" dirty="0"/>
              <a:t>(</a:t>
            </a:r>
            <a:r>
              <a:rPr lang="en-GB" dirty="0" smtClean="0"/>
              <a:t> </a:t>
            </a:r>
            <a:r>
              <a:rPr lang="en-GB" dirty="0" err="1" smtClean="0"/>
              <a:t>ptr</a:t>
            </a:r>
            <a:r>
              <a:rPr lang="en-GB" dirty="0" smtClean="0"/>
              <a:t> </a:t>
            </a:r>
            <a:r>
              <a:rPr lang="en-GB" dirty="0"/>
              <a:t>&lt;=</a:t>
            </a:r>
            <a:r>
              <a:rPr lang="en-GB" dirty="0" smtClean="0"/>
              <a:t> </a:t>
            </a:r>
            <a:r>
              <a:rPr lang="en-GB" dirty="0"/>
              <a:t>&amp;</a:t>
            </a:r>
            <a:r>
              <a:rPr lang="en-GB" dirty="0" err="1"/>
              <a:t>var</a:t>
            </a:r>
            <a:r>
              <a:rPr lang="en-GB" dirty="0"/>
              <a:t>[</a:t>
            </a:r>
            <a:r>
              <a:rPr lang="en-GB" dirty="0" smtClean="0"/>
              <a:t>MAX </a:t>
            </a:r>
            <a:r>
              <a:rPr lang="en-GB" dirty="0"/>
              <a:t>-</a:t>
            </a:r>
            <a:r>
              <a:rPr lang="en-GB" dirty="0" smtClean="0"/>
              <a:t> </a:t>
            </a:r>
            <a:r>
              <a:rPr lang="en-GB" dirty="0"/>
              <a:t>1]</a:t>
            </a:r>
            <a:r>
              <a:rPr lang="en-GB" dirty="0" smtClean="0"/>
              <a:t> </a:t>
            </a:r>
            <a:r>
              <a:rPr lang="en-GB" dirty="0"/>
              <a:t>)</a:t>
            </a:r>
            <a:r>
              <a:rPr lang="en-GB" dirty="0" smtClean="0"/>
              <a:t> </a:t>
            </a:r>
          </a:p>
          <a:p>
            <a:pPr>
              <a:buNone/>
            </a:pPr>
            <a:r>
              <a:rPr lang="en-GB" dirty="0" smtClean="0"/>
              <a:t>{ </a:t>
            </a:r>
          </a:p>
          <a:p>
            <a:pPr>
              <a:buNone/>
            </a:pPr>
            <a:r>
              <a:rPr lang="en-GB" dirty="0" err="1" smtClean="0"/>
              <a:t>printf</a:t>
            </a:r>
            <a:r>
              <a:rPr lang="en-GB" dirty="0"/>
              <a:t>("Address of </a:t>
            </a:r>
            <a:r>
              <a:rPr lang="en-GB" dirty="0" err="1"/>
              <a:t>var</a:t>
            </a:r>
            <a:r>
              <a:rPr lang="en-GB" dirty="0"/>
              <a:t>[%d] = %x\n",</a:t>
            </a:r>
            <a:r>
              <a:rPr lang="en-GB" dirty="0" smtClean="0"/>
              <a:t> </a:t>
            </a:r>
            <a:r>
              <a:rPr lang="en-GB" dirty="0" err="1" smtClean="0"/>
              <a:t>i</a:t>
            </a:r>
            <a:r>
              <a:rPr lang="en-GB" dirty="0"/>
              <a:t>,</a:t>
            </a:r>
            <a:r>
              <a:rPr lang="en-GB" dirty="0" smtClean="0"/>
              <a:t> </a:t>
            </a:r>
            <a:r>
              <a:rPr lang="en-GB" dirty="0" err="1" smtClean="0"/>
              <a:t>ptr</a:t>
            </a:r>
            <a:r>
              <a:rPr lang="en-GB" dirty="0" smtClean="0"/>
              <a:t> );</a:t>
            </a:r>
          </a:p>
          <a:p>
            <a:pPr>
              <a:buNone/>
            </a:pPr>
            <a:r>
              <a:rPr lang="en-GB" dirty="0" err="1" smtClean="0"/>
              <a:t>printf</a:t>
            </a:r>
            <a:r>
              <a:rPr lang="en-GB" dirty="0"/>
              <a:t>("Value of </a:t>
            </a:r>
            <a:r>
              <a:rPr lang="en-GB" dirty="0" err="1"/>
              <a:t>var</a:t>
            </a:r>
            <a:r>
              <a:rPr lang="en-GB" dirty="0"/>
              <a:t>[%d] = %d\n",</a:t>
            </a:r>
            <a:r>
              <a:rPr lang="en-GB" dirty="0" smtClean="0"/>
              <a:t> </a:t>
            </a:r>
            <a:r>
              <a:rPr lang="en-GB" dirty="0" err="1" smtClean="0"/>
              <a:t>i</a:t>
            </a:r>
            <a:r>
              <a:rPr lang="en-GB" dirty="0"/>
              <a:t>,</a:t>
            </a:r>
            <a:r>
              <a:rPr lang="en-GB" dirty="0" smtClean="0"/>
              <a:t> </a:t>
            </a:r>
            <a:r>
              <a:rPr lang="en-GB" dirty="0"/>
              <a:t>*</a:t>
            </a:r>
            <a:r>
              <a:rPr lang="en-GB" dirty="0" err="1" smtClean="0"/>
              <a:t>ptr</a:t>
            </a:r>
            <a:r>
              <a:rPr lang="en-GB" dirty="0" smtClean="0"/>
              <a:t> </a:t>
            </a:r>
            <a:r>
              <a:rPr lang="en-GB" dirty="0"/>
              <a:t>);</a:t>
            </a:r>
            <a:r>
              <a:rPr lang="en-GB" dirty="0" smtClean="0"/>
              <a:t> </a:t>
            </a:r>
          </a:p>
          <a:p>
            <a:pPr>
              <a:buNone/>
            </a:pPr>
            <a:r>
              <a:rPr lang="en-GB" dirty="0" smtClean="0"/>
              <a:t>/* </a:t>
            </a:r>
            <a:r>
              <a:rPr lang="en-GB" dirty="0"/>
              <a:t>point to the previous location */</a:t>
            </a:r>
            <a:r>
              <a:rPr lang="en-GB" dirty="0" smtClean="0"/>
              <a:t> </a:t>
            </a:r>
          </a:p>
          <a:p>
            <a:pPr>
              <a:buNone/>
            </a:pPr>
            <a:r>
              <a:rPr lang="en-GB" dirty="0" err="1" smtClean="0"/>
              <a:t>ptr</a:t>
            </a:r>
            <a:r>
              <a:rPr lang="en-GB" dirty="0"/>
              <a:t>++;</a:t>
            </a:r>
            <a:r>
              <a:rPr lang="en-GB" dirty="0" smtClean="0"/>
              <a:t> </a:t>
            </a:r>
          </a:p>
          <a:p>
            <a:pPr>
              <a:buNone/>
            </a:pPr>
            <a:r>
              <a:rPr lang="en-GB" dirty="0" err="1" smtClean="0"/>
              <a:t>i</a:t>
            </a:r>
            <a:r>
              <a:rPr lang="en-GB" dirty="0"/>
              <a:t>++;</a:t>
            </a:r>
            <a:r>
              <a:rPr lang="en-GB" dirty="0" smtClean="0"/>
              <a:t> </a:t>
            </a:r>
          </a:p>
          <a:p>
            <a:pPr>
              <a:buNone/>
            </a:pPr>
            <a:r>
              <a:rPr lang="en-GB" dirty="0" smtClean="0"/>
              <a:t>} </a:t>
            </a:r>
          </a:p>
          <a:p>
            <a:pPr>
              <a:buNone/>
            </a:pPr>
            <a:r>
              <a:rPr lang="en-GB" dirty="0" smtClean="0"/>
              <a:t>return </a:t>
            </a:r>
            <a:r>
              <a:rPr lang="en-GB" dirty="0"/>
              <a:t>0;</a:t>
            </a:r>
            <a:r>
              <a:rPr lang="en-GB" dirty="0" smtClean="0"/>
              <a:t> </a:t>
            </a:r>
          </a:p>
          <a:p>
            <a:pPr>
              <a:buNone/>
            </a:pPr>
            <a:r>
              <a:rPr lang="en-GB" dirty="0" smtClean="0"/>
              <a:t>}</a:t>
            </a:r>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214446"/>
          </a:xfrm>
        </p:spPr>
        <p:txBody>
          <a:bodyPr>
            <a:normAutofit fontScale="90000"/>
          </a:bodyPr>
          <a:lstStyle/>
          <a:p>
            <a:r>
              <a:rPr lang="en-GB" dirty="0" smtClean="0"/>
              <a:t>Pointer to an Array and Array of Pointers</a:t>
            </a:r>
            <a:endParaRPr lang="en-GB" dirty="0"/>
          </a:p>
        </p:txBody>
      </p:sp>
      <p:sp>
        <p:nvSpPr>
          <p:cNvPr id="3" name="Content Placeholder 2"/>
          <p:cNvSpPr>
            <a:spLocks noGrp="1"/>
          </p:cNvSpPr>
          <p:nvPr>
            <p:ph idx="1"/>
          </p:nvPr>
        </p:nvSpPr>
        <p:spPr>
          <a:xfrm>
            <a:off x="242886" y="1643050"/>
            <a:ext cx="8615394" cy="4714908"/>
          </a:xfrm>
        </p:spPr>
        <p:txBody>
          <a:bodyPr>
            <a:normAutofit/>
          </a:bodyPr>
          <a:lstStyle/>
          <a:p>
            <a:pPr>
              <a:buNone/>
            </a:pPr>
            <a:r>
              <a:rPr lang="en-GB" dirty="0"/>
              <a:t> </a:t>
            </a:r>
            <a:r>
              <a:rPr lang="en-GB" dirty="0" err="1"/>
              <a:t>int</a:t>
            </a:r>
            <a:r>
              <a:rPr lang="en-GB" dirty="0"/>
              <a:t> (*a)[35]; </a:t>
            </a:r>
            <a:r>
              <a:rPr lang="en-GB" dirty="0" smtClean="0"/>
              <a:t>- declares </a:t>
            </a:r>
            <a:r>
              <a:rPr lang="en-GB" dirty="0"/>
              <a:t>a pointer to an array of 35 </a:t>
            </a:r>
            <a:r>
              <a:rPr lang="en-GB" dirty="0" err="1"/>
              <a:t>ints</a:t>
            </a:r>
            <a:r>
              <a:rPr lang="en-GB" dirty="0"/>
              <a:t>. </a:t>
            </a:r>
            <a:br>
              <a:rPr lang="en-GB" dirty="0"/>
            </a:br>
            <a:endParaRPr lang="en-GB" dirty="0"/>
          </a:p>
          <a:p>
            <a:pPr>
              <a:buNone/>
            </a:pPr>
            <a:r>
              <a:rPr lang="en-GB" dirty="0" err="1" smtClean="0"/>
              <a:t>int</a:t>
            </a:r>
            <a:r>
              <a:rPr lang="en-GB" dirty="0" smtClean="0"/>
              <a:t> </a:t>
            </a:r>
            <a:r>
              <a:rPr lang="en-GB" dirty="0"/>
              <a:t>*a[35</a:t>
            </a:r>
            <a:r>
              <a:rPr lang="en-GB" dirty="0" smtClean="0"/>
              <a:t>]; -</a:t>
            </a:r>
            <a:r>
              <a:rPr lang="en-GB" dirty="0"/>
              <a:t> declares an array of 35 pointers to </a:t>
            </a:r>
            <a:r>
              <a:rPr lang="en-GB" dirty="0" err="1"/>
              <a:t>ints</a:t>
            </a:r>
            <a:r>
              <a:rPr lang="en-GB" dirty="0"/>
              <a:t>. </a:t>
            </a:r>
          </a:p>
          <a:p>
            <a:pPr>
              <a:buNone/>
            </a:pP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214446"/>
          </a:xfrm>
        </p:spPr>
        <p:txBody>
          <a:bodyPr>
            <a:normAutofit/>
          </a:bodyPr>
          <a:lstStyle/>
          <a:p>
            <a:r>
              <a:rPr lang="en-GB" b="1" dirty="0"/>
              <a:t> Double Pointer</a:t>
            </a:r>
            <a:endParaRPr lang="en-GB" dirty="0"/>
          </a:p>
        </p:txBody>
      </p:sp>
      <p:sp>
        <p:nvSpPr>
          <p:cNvPr id="3" name="Content Placeholder 2"/>
          <p:cNvSpPr>
            <a:spLocks noGrp="1"/>
          </p:cNvSpPr>
          <p:nvPr>
            <p:ph idx="1"/>
          </p:nvPr>
        </p:nvSpPr>
        <p:spPr>
          <a:xfrm>
            <a:off x="242886" y="1214422"/>
            <a:ext cx="8615394" cy="4000528"/>
          </a:xfrm>
        </p:spPr>
        <p:txBody>
          <a:bodyPr>
            <a:normAutofit lnSpcReduction="10000"/>
          </a:bodyPr>
          <a:lstStyle/>
          <a:p>
            <a:pPr>
              <a:buNone/>
            </a:pPr>
            <a:r>
              <a:rPr lang="en-GB" dirty="0" smtClean="0"/>
              <a:t>Pointer to pointer</a:t>
            </a:r>
          </a:p>
          <a:p>
            <a:pPr>
              <a:buNone/>
            </a:pPr>
            <a:r>
              <a:rPr lang="en-GB" dirty="0" err="1" smtClean="0"/>
              <a:t>int</a:t>
            </a:r>
            <a:r>
              <a:rPr lang="en-GB" dirty="0" smtClean="0"/>
              <a:t>  </a:t>
            </a:r>
            <a:r>
              <a:rPr lang="en-GB" dirty="0"/>
              <a:t>**</a:t>
            </a:r>
            <a:r>
              <a:rPr lang="en-GB" dirty="0" smtClean="0"/>
              <a:t>ptr2ptr;</a:t>
            </a:r>
          </a:p>
          <a:p>
            <a:pPr>
              <a:buNone/>
            </a:pPr>
            <a:endParaRPr lang="en-GB" b="1" dirty="0" smtClean="0"/>
          </a:p>
          <a:p>
            <a:pPr>
              <a:buNone/>
            </a:pPr>
            <a:r>
              <a:rPr lang="en-GB" b="1" dirty="0" smtClean="0"/>
              <a:t>Example:</a:t>
            </a:r>
          </a:p>
          <a:p>
            <a:pPr>
              <a:buNone/>
            </a:pPr>
            <a:r>
              <a:rPr lang="en-GB" b="1" dirty="0" err="1"/>
              <a:t>int</a:t>
            </a:r>
            <a:r>
              <a:rPr lang="en-GB" dirty="0" smtClean="0"/>
              <a:t> num </a:t>
            </a:r>
            <a:r>
              <a:rPr lang="en-GB" dirty="0"/>
              <a:t>=</a:t>
            </a:r>
            <a:r>
              <a:rPr lang="en-GB" dirty="0" smtClean="0"/>
              <a:t> </a:t>
            </a:r>
            <a:r>
              <a:rPr lang="en-GB" dirty="0"/>
              <a:t>45</a:t>
            </a:r>
            <a:r>
              <a:rPr lang="en-GB" dirty="0" smtClean="0"/>
              <a:t> </a:t>
            </a:r>
            <a:r>
              <a:rPr lang="en-GB" dirty="0"/>
              <a:t>,</a:t>
            </a:r>
            <a:r>
              <a:rPr lang="en-GB" dirty="0" smtClean="0"/>
              <a:t> </a:t>
            </a:r>
            <a:r>
              <a:rPr lang="en-GB" dirty="0"/>
              <a:t>*</a:t>
            </a:r>
            <a:r>
              <a:rPr lang="en-GB" dirty="0" err="1" smtClean="0"/>
              <a:t>ptr</a:t>
            </a:r>
            <a:r>
              <a:rPr lang="en-GB" dirty="0" smtClean="0"/>
              <a:t> </a:t>
            </a:r>
            <a:r>
              <a:rPr lang="en-GB" dirty="0"/>
              <a:t>,</a:t>
            </a:r>
            <a:r>
              <a:rPr lang="en-GB" dirty="0" smtClean="0"/>
              <a:t> </a:t>
            </a:r>
            <a:r>
              <a:rPr lang="en-GB" dirty="0"/>
              <a:t>**</a:t>
            </a:r>
            <a:r>
              <a:rPr lang="en-GB" dirty="0" smtClean="0"/>
              <a:t>ptr2ptr </a:t>
            </a:r>
            <a:r>
              <a:rPr lang="en-GB" dirty="0"/>
              <a:t>;</a:t>
            </a:r>
            <a:r>
              <a:rPr lang="en-GB" dirty="0" smtClean="0"/>
              <a:t> </a:t>
            </a:r>
          </a:p>
          <a:p>
            <a:pPr>
              <a:buNone/>
            </a:pPr>
            <a:r>
              <a:rPr lang="en-GB" dirty="0" err="1" smtClean="0"/>
              <a:t>ptr</a:t>
            </a:r>
            <a:r>
              <a:rPr lang="en-GB" dirty="0" smtClean="0"/>
              <a:t> </a:t>
            </a:r>
            <a:r>
              <a:rPr lang="en-GB" dirty="0"/>
              <a:t>=</a:t>
            </a:r>
            <a:r>
              <a:rPr lang="en-GB" dirty="0" smtClean="0"/>
              <a:t> </a:t>
            </a:r>
            <a:r>
              <a:rPr lang="en-GB" dirty="0"/>
              <a:t>&amp;</a:t>
            </a:r>
            <a:r>
              <a:rPr lang="en-GB" dirty="0" smtClean="0"/>
              <a:t>num</a:t>
            </a:r>
            <a:r>
              <a:rPr lang="en-GB" dirty="0"/>
              <a:t>;</a:t>
            </a:r>
            <a:r>
              <a:rPr lang="en-GB" dirty="0" smtClean="0"/>
              <a:t> </a:t>
            </a:r>
          </a:p>
          <a:p>
            <a:pPr>
              <a:buNone/>
            </a:pPr>
            <a:r>
              <a:rPr lang="en-GB" dirty="0" smtClean="0"/>
              <a:t>ptr2ptr </a:t>
            </a:r>
            <a:r>
              <a:rPr lang="en-GB" dirty="0"/>
              <a:t>=</a:t>
            </a:r>
            <a:r>
              <a:rPr lang="en-GB" dirty="0" smtClean="0"/>
              <a:t> </a:t>
            </a:r>
            <a:r>
              <a:rPr lang="en-GB" dirty="0"/>
              <a:t>&amp;</a:t>
            </a:r>
            <a:r>
              <a:rPr lang="en-GB" dirty="0" err="1" smtClean="0"/>
              <a:t>ptr</a:t>
            </a:r>
            <a:r>
              <a:rPr lang="en-GB" dirty="0"/>
              <a:t>;</a:t>
            </a:r>
          </a:p>
        </p:txBody>
      </p:sp>
      <p:pic>
        <p:nvPicPr>
          <p:cNvPr id="1026" name="Picture 2"/>
          <p:cNvPicPr>
            <a:picLocks noChangeAspect="1" noChangeArrowheads="1"/>
          </p:cNvPicPr>
          <p:nvPr/>
        </p:nvPicPr>
        <p:blipFill>
          <a:blip r:embed="rId2"/>
          <a:srcRect/>
          <a:stretch>
            <a:fillRect/>
          </a:stretch>
        </p:blipFill>
        <p:spPr bwMode="auto">
          <a:xfrm>
            <a:off x="5286380" y="1428736"/>
            <a:ext cx="2643206" cy="1435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smtClean="0"/>
              <a:t>Rainfall problem</a:t>
            </a:r>
            <a:endParaRPr lang="en-GB" b="1" dirty="0"/>
          </a:p>
        </p:txBody>
      </p:sp>
      <p:graphicFrame>
        <p:nvGraphicFramePr>
          <p:cNvPr id="7" name="Table 6"/>
          <p:cNvGraphicFramePr>
            <a:graphicFrameLocks noGrp="1"/>
          </p:cNvGraphicFramePr>
          <p:nvPr/>
        </p:nvGraphicFramePr>
        <p:xfrm>
          <a:off x="214282" y="1500174"/>
          <a:ext cx="8715435" cy="3705875"/>
        </p:xfrm>
        <a:graphic>
          <a:graphicData uri="http://schemas.openxmlformats.org/drawingml/2006/table">
            <a:tbl>
              <a:tblPr firstRow="1" bandRow="1">
                <a:tableStyleId>{5C22544A-7EE6-4342-B048-85BDC9FD1C3A}</a:tableStyleId>
              </a:tblPr>
              <a:tblGrid>
                <a:gridCol w="2905145"/>
                <a:gridCol w="2524143"/>
                <a:gridCol w="3286147"/>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Logic Involved</a:t>
                      </a:r>
                      <a:endParaRPr lang="en-GB" sz="3200" dirty="0"/>
                    </a:p>
                  </a:txBody>
                  <a:tcPr/>
                </a:tc>
              </a:tr>
              <a:tr h="681353">
                <a:tc>
                  <a:txBody>
                    <a:bodyPr/>
                    <a:lstStyle/>
                    <a:p>
                      <a:r>
                        <a:rPr lang="en-GB" sz="3200" dirty="0" smtClean="0"/>
                        <a:t>Details of rainfall</a:t>
                      </a:r>
                      <a:r>
                        <a:rPr lang="en-GB" sz="3200" baseline="0" dirty="0" smtClean="0"/>
                        <a:t> recorded in the year (Date and cm of rainfall)</a:t>
                      </a:r>
                      <a:endParaRPr lang="en-GB" sz="3200" dirty="0"/>
                    </a:p>
                  </a:txBody>
                  <a:tcPr/>
                </a:tc>
                <a:tc>
                  <a:txBody>
                    <a:bodyPr/>
                    <a:lstStyle/>
                    <a:p>
                      <a:r>
                        <a:rPr lang="en-GB" sz="3200" dirty="0" smtClean="0"/>
                        <a:t>Rainfall recorded for each</a:t>
                      </a:r>
                      <a:r>
                        <a:rPr lang="en-GB" sz="3200" baseline="0" dirty="0" smtClean="0"/>
                        <a:t> month and monthly average</a:t>
                      </a:r>
                      <a:endParaRPr lang="en-GB" sz="3200" dirty="0"/>
                    </a:p>
                  </a:txBody>
                  <a:tcPr/>
                </a:tc>
                <a:tc>
                  <a:txBody>
                    <a:bodyPr/>
                    <a:lstStyle/>
                    <a:p>
                      <a:r>
                        <a:rPr lang="en-GB" sz="3100" dirty="0" smtClean="0"/>
                        <a:t>Find</a:t>
                      </a:r>
                      <a:r>
                        <a:rPr lang="en-GB" sz="3100" baseline="0" dirty="0" smtClean="0"/>
                        <a:t> sum of values for each month and then determine monthly average</a:t>
                      </a:r>
                      <a:endParaRPr lang="en-GB" sz="3100" dirty="0" smtClean="0"/>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Dynamic Memory Allocation</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928694"/>
          </a:xfrm>
        </p:spPr>
        <p:txBody>
          <a:bodyPr>
            <a:normAutofit/>
          </a:bodyPr>
          <a:lstStyle/>
          <a:p>
            <a:r>
              <a:rPr lang="en-GB" b="1" dirty="0" err="1" smtClean="0"/>
              <a:t>malloc</a:t>
            </a:r>
            <a:r>
              <a:rPr lang="en-GB" b="1" dirty="0" smtClean="0"/>
              <a:t>()</a:t>
            </a:r>
            <a:endParaRPr lang="en-GB" b="1" dirty="0"/>
          </a:p>
        </p:txBody>
      </p:sp>
      <p:sp>
        <p:nvSpPr>
          <p:cNvPr id="3" name="Content Placeholder 2"/>
          <p:cNvSpPr>
            <a:spLocks noGrp="1"/>
          </p:cNvSpPr>
          <p:nvPr>
            <p:ph idx="1"/>
          </p:nvPr>
        </p:nvSpPr>
        <p:spPr>
          <a:xfrm>
            <a:off x="242886" y="1214422"/>
            <a:ext cx="8615394" cy="5500726"/>
          </a:xfrm>
        </p:spPr>
        <p:txBody>
          <a:bodyPr>
            <a:normAutofit fontScale="92500" lnSpcReduction="10000"/>
          </a:bodyPr>
          <a:lstStyle/>
          <a:p>
            <a:pPr>
              <a:lnSpc>
                <a:spcPct val="150000"/>
              </a:lnSpc>
            </a:pPr>
            <a:r>
              <a:rPr lang="en-GB" dirty="0" smtClean="0"/>
              <a:t>Dynamically</a:t>
            </a:r>
            <a:r>
              <a:rPr lang="en-GB" dirty="0"/>
              <a:t> allocates memory when </a:t>
            </a:r>
            <a:r>
              <a:rPr lang="en-GB" dirty="0" smtClean="0"/>
              <a:t>required</a:t>
            </a:r>
          </a:p>
          <a:p>
            <a:pPr>
              <a:lnSpc>
                <a:spcPct val="150000"/>
              </a:lnSpc>
            </a:pPr>
            <a:r>
              <a:rPr lang="en-GB" dirty="0" smtClean="0"/>
              <a:t>This </a:t>
            </a:r>
            <a:r>
              <a:rPr lang="en-GB" dirty="0"/>
              <a:t>function allocates ‘size’ byte of memory and returns a pointer to the first byte or NULL if there is some kind of </a:t>
            </a:r>
            <a:r>
              <a:rPr lang="en-GB" dirty="0" smtClean="0"/>
              <a:t>error</a:t>
            </a:r>
          </a:p>
          <a:p>
            <a:pPr>
              <a:lnSpc>
                <a:spcPct val="150000"/>
              </a:lnSpc>
            </a:pPr>
            <a:r>
              <a:rPr lang="en-GB" dirty="0" smtClean="0"/>
              <a:t>Syntax </a:t>
            </a:r>
            <a:r>
              <a:rPr lang="en-GB" dirty="0"/>
              <a:t>is as </a:t>
            </a:r>
            <a:r>
              <a:rPr lang="en-GB" dirty="0" smtClean="0"/>
              <a:t>follows:</a:t>
            </a:r>
            <a:br>
              <a:rPr lang="en-GB" dirty="0" smtClean="0"/>
            </a:br>
            <a:r>
              <a:rPr lang="en-GB" dirty="0"/>
              <a:t>void * </a:t>
            </a:r>
            <a:r>
              <a:rPr lang="en-GB" dirty="0" err="1"/>
              <a:t>malloc</a:t>
            </a:r>
            <a:r>
              <a:rPr lang="en-GB" dirty="0"/>
              <a:t> (</a:t>
            </a:r>
            <a:r>
              <a:rPr lang="en-GB" dirty="0" err="1"/>
              <a:t>size_t</a:t>
            </a:r>
            <a:r>
              <a:rPr lang="en-GB" dirty="0"/>
              <a:t> size</a:t>
            </a:r>
            <a:r>
              <a:rPr lang="en-GB" dirty="0" smtClean="0"/>
              <a:t>);</a:t>
            </a:r>
          </a:p>
          <a:p>
            <a:pPr>
              <a:lnSpc>
                <a:spcPct val="150000"/>
              </a:lnSpc>
            </a:pPr>
            <a:r>
              <a:rPr lang="en-GB" dirty="0"/>
              <a:t>return type is of type void *, also receive the address of any </a:t>
            </a:r>
            <a:r>
              <a:rPr lang="en-GB" dirty="0" smtClean="0"/>
              <a:t>type</a:t>
            </a: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928694"/>
          </a:xfrm>
        </p:spPr>
        <p:txBody>
          <a:bodyPr>
            <a:normAutofit/>
          </a:bodyPr>
          <a:lstStyle/>
          <a:p>
            <a:r>
              <a:rPr lang="en-GB" b="1" dirty="0" err="1"/>
              <a:t>c</a:t>
            </a:r>
            <a:r>
              <a:rPr lang="en-GB" b="1" dirty="0" err="1" smtClean="0"/>
              <a:t>alloc</a:t>
            </a:r>
            <a:r>
              <a:rPr lang="en-GB" b="1" dirty="0" smtClean="0"/>
              <a:t>()</a:t>
            </a:r>
            <a:endParaRPr lang="en-GB" b="1" dirty="0"/>
          </a:p>
        </p:txBody>
      </p:sp>
      <p:sp>
        <p:nvSpPr>
          <p:cNvPr id="3" name="Content Placeholder 2"/>
          <p:cNvSpPr>
            <a:spLocks noGrp="1"/>
          </p:cNvSpPr>
          <p:nvPr>
            <p:ph idx="1"/>
          </p:nvPr>
        </p:nvSpPr>
        <p:spPr>
          <a:xfrm>
            <a:off x="242886" y="785794"/>
            <a:ext cx="8615394" cy="5929354"/>
          </a:xfrm>
        </p:spPr>
        <p:txBody>
          <a:bodyPr>
            <a:normAutofit/>
          </a:bodyPr>
          <a:lstStyle/>
          <a:p>
            <a:pPr>
              <a:lnSpc>
                <a:spcPct val="150000"/>
              </a:lnSpc>
            </a:pPr>
            <a:r>
              <a:rPr lang="en-GB" dirty="0" smtClean="0"/>
              <a:t>Used </a:t>
            </a:r>
            <a:r>
              <a:rPr lang="en-GB" dirty="0"/>
              <a:t>to allocate storage to a variable while the program is </a:t>
            </a:r>
            <a:r>
              <a:rPr lang="en-GB" dirty="0" smtClean="0"/>
              <a:t>running</a:t>
            </a:r>
          </a:p>
          <a:p>
            <a:pPr>
              <a:lnSpc>
                <a:spcPct val="150000"/>
              </a:lnSpc>
              <a:buNone/>
            </a:pPr>
            <a:r>
              <a:rPr lang="en-GB" dirty="0" smtClean="0"/>
              <a:t>Syntax</a:t>
            </a:r>
          </a:p>
          <a:p>
            <a:pPr>
              <a:lnSpc>
                <a:spcPct val="150000"/>
              </a:lnSpc>
            </a:pPr>
            <a:r>
              <a:rPr lang="en-GB" dirty="0" smtClean="0"/>
              <a:t>void </a:t>
            </a:r>
            <a:r>
              <a:rPr lang="en-GB" dirty="0"/>
              <a:t>* </a:t>
            </a:r>
            <a:r>
              <a:rPr lang="en-GB" dirty="0" err="1"/>
              <a:t>calloc</a:t>
            </a:r>
            <a:r>
              <a:rPr lang="en-GB" dirty="0"/>
              <a:t> (</a:t>
            </a:r>
            <a:r>
              <a:rPr lang="en-GB" dirty="0" err="1"/>
              <a:t>size_t</a:t>
            </a:r>
            <a:r>
              <a:rPr lang="en-GB" dirty="0"/>
              <a:t> n, </a:t>
            </a:r>
            <a:r>
              <a:rPr lang="en-GB" dirty="0" err="1"/>
              <a:t>size_t</a:t>
            </a:r>
            <a:r>
              <a:rPr lang="en-GB" dirty="0"/>
              <a:t> size</a:t>
            </a:r>
            <a:r>
              <a:rPr lang="en-GB" dirty="0" smtClean="0"/>
              <a:t>);</a:t>
            </a:r>
          </a:p>
          <a:p>
            <a:pPr>
              <a:lnSpc>
                <a:spcPct val="150000"/>
              </a:lnSpc>
            </a:pPr>
            <a:r>
              <a:rPr lang="en-GB" dirty="0"/>
              <a:t>For example, an </a:t>
            </a:r>
            <a:r>
              <a:rPr lang="en-GB" dirty="0" err="1"/>
              <a:t>int</a:t>
            </a:r>
            <a:r>
              <a:rPr lang="en-GB" dirty="0"/>
              <a:t> array of 10 elements can be allocated as follows.</a:t>
            </a:r>
          </a:p>
          <a:p>
            <a:pPr>
              <a:lnSpc>
                <a:spcPct val="150000"/>
              </a:lnSpc>
            </a:pPr>
            <a:r>
              <a:rPr lang="en-GB" dirty="0" err="1" smtClean="0"/>
              <a:t>int</a:t>
            </a:r>
            <a:r>
              <a:rPr lang="en-GB" dirty="0" smtClean="0"/>
              <a:t> </a:t>
            </a:r>
            <a:r>
              <a:rPr lang="en-GB" dirty="0"/>
              <a:t>* array = (</a:t>
            </a:r>
            <a:r>
              <a:rPr lang="en-GB" dirty="0" err="1"/>
              <a:t>int</a:t>
            </a:r>
            <a:r>
              <a:rPr lang="en-GB" dirty="0"/>
              <a:t> *) </a:t>
            </a:r>
            <a:r>
              <a:rPr lang="en-GB" dirty="0" err="1"/>
              <a:t>calloc</a:t>
            </a:r>
            <a:r>
              <a:rPr lang="en-GB" dirty="0"/>
              <a:t> (10, </a:t>
            </a:r>
            <a:r>
              <a:rPr lang="en-GB" dirty="0" err="1"/>
              <a:t>sizeof</a:t>
            </a:r>
            <a:r>
              <a:rPr lang="en-GB" dirty="0"/>
              <a:t> (</a:t>
            </a:r>
            <a:r>
              <a:rPr lang="en-GB" dirty="0" err="1"/>
              <a:t>int</a:t>
            </a:r>
            <a:r>
              <a:rPr lang="en-GB" dirty="0"/>
              <a:t>));</a:t>
            </a:r>
          </a:p>
          <a:p>
            <a:pPr>
              <a:lnSpc>
                <a:spcPct val="150000"/>
              </a:lnSpc>
            </a:pPr>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214446"/>
          </a:xfrm>
        </p:spPr>
        <p:txBody>
          <a:bodyPr>
            <a:normAutofit fontScale="90000"/>
          </a:bodyPr>
          <a:lstStyle/>
          <a:p>
            <a:r>
              <a:rPr lang="en-GB" b="1" dirty="0" smtClean="0"/>
              <a:t>Difference between </a:t>
            </a:r>
            <a:r>
              <a:rPr lang="en-GB" b="1" dirty="0" err="1" smtClean="0"/>
              <a:t>malloc</a:t>
            </a:r>
            <a:r>
              <a:rPr lang="en-GB" b="1" dirty="0" smtClean="0"/>
              <a:t>() and </a:t>
            </a:r>
            <a:r>
              <a:rPr lang="en-GB" b="1" dirty="0" err="1" smtClean="0"/>
              <a:t>calloc</a:t>
            </a:r>
            <a:r>
              <a:rPr lang="en-GB" b="1" dirty="0" smtClean="0"/>
              <a:t>()</a:t>
            </a:r>
            <a:endParaRPr lang="en-GB" b="1" dirty="0"/>
          </a:p>
        </p:txBody>
      </p:sp>
      <p:sp>
        <p:nvSpPr>
          <p:cNvPr id="3" name="Content Placeholder 2"/>
          <p:cNvSpPr>
            <a:spLocks noGrp="1"/>
          </p:cNvSpPr>
          <p:nvPr>
            <p:ph idx="1"/>
          </p:nvPr>
        </p:nvSpPr>
        <p:spPr>
          <a:xfrm>
            <a:off x="242886" y="1714488"/>
            <a:ext cx="8615394" cy="4572032"/>
          </a:xfrm>
        </p:spPr>
        <p:txBody>
          <a:bodyPr>
            <a:normAutofit/>
          </a:bodyPr>
          <a:lstStyle/>
          <a:p>
            <a:pPr>
              <a:lnSpc>
                <a:spcPct val="150000"/>
              </a:lnSpc>
            </a:pPr>
            <a:r>
              <a:rPr lang="en-GB" dirty="0" err="1" smtClean="0"/>
              <a:t>Calloc</a:t>
            </a:r>
            <a:r>
              <a:rPr lang="en-GB" dirty="0" smtClean="0"/>
              <a:t> allocates multiple blocks of data whereas </a:t>
            </a:r>
            <a:r>
              <a:rPr lang="en-GB" dirty="0" err="1" smtClean="0"/>
              <a:t>malloc</a:t>
            </a:r>
            <a:r>
              <a:rPr lang="en-GB" dirty="0" smtClean="0"/>
              <a:t> allocates as a single block</a:t>
            </a:r>
            <a:r>
              <a:rPr lang="en-GB" dirty="0"/>
              <a:t> </a:t>
            </a:r>
            <a:endParaRPr lang="en-GB" dirty="0" smtClean="0"/>
          </a:p>
          <a:p>
            <a:pPr>
              <a:lnSpc>
                <a:spcPct val="150000"/>
              </a:lnSpc>
            </a:pPr>
            <a:r>
              <a:rPr lang="en-GB" dirty="0" err="1" smtClean="0"/>
              <a:t>Calloc</a:t>
            </a:r>
            <a:r>
              <a:rPr lang="en-GB" dirty="0" smtClean="0"/>
              <a:t> </a:t>
            </a:r>
            <a:r>
              <a:rPr lang="en-GB" dirty="0"/>
              <a:t>initializes all bytes in the allocation block to zero </a:t>
            </a:r>
            <a:endParaRPr lang="en-GB" dirty="0" smtClean="0"/>
          </a:p>
          <a:p>
            <a:pPr>
              <a:lnSpc>
                <a:spcPct val="150000"/>
              </a:lnSpc>
            </a:pPr>
            <a:r>
              <a:rPr lang="en-GB" dirty="0" smtClean="0"/>
              <a:t>Allocated </a:t>
            </a:r>
            <a:r>
              <a:rPr lang="en-GB" dirty="0"/>
              <a:t>memory may/may not be contiguous.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785818"/>
          </a:xfrm>
        </p:spPr>
        <p:txBody>
          <a:bodyPr>
            <a:normAutofit/>
          </a:bodyPr>
          <a:lstStyle/>
          <a:p>
            <a:r>
              <a:rPr lang="en-GB" b="1" dirty="0" err="1"/>
              <a:t>realloc</a:t>
            </a:r>
            <a:r>
              <a:rPr lang="en-GB" b="1" dirty="0"/>
              <a:t>()</a:t>
            </a:r>
          </a:p>
        </p:txBody>
      </p:sp>
      <p:sp>
        <p:nvSpPr>
          <p:cNvPr id="3" name="Content Placeholder 2"/>
          <p:cNvSpPr>
            <a:spLocks noGrp="1"/>
          </p:cNvSpPr>
          <p:nvPr>
            <p:ph idx="1"/>
          </p:nvPr>
        </p:nvSpPr>
        <p:spPr>
          <a:xfrm>
            <a:off x="71406" y="1000108"/>
            <a:ext cx="8901114" cy="5286412"/>
          </a:xfrm>
        </p:spPr>
        <p:txBody>
          <a:bodyPr>
            <a:normAutofit fontScale="92500" lnSpcReduction="20000"/>
          </a:bodyPr>
          <a:lstStyle/>
          <a:p>
            <a:pPr>
              <a:lnSpc>
                <a:spcPct val="150000"/>
              </a:lnSpc>
            </a:pPr>
            <a:r>
              <a:rPr lang="en-GB" dirty="0" smtClean="0"/>
              <a:t>Modifies </a:t>
            </a:r>
            <a:r>
              <a:rPr lang="en-GB" dirty="0"/>
              <a:t>the allocated memory size by </a:t>
            </a:r>
            <a:r>
              <a:rPr lang="en-GB" dirty="0" err="1"/>
              <a:t>malloc</a:t>
            </a:r>
            <a:r>
              <a:rPr lang="en-GB" dirty="0"/>
              <a:t> () and </a:t>
            </a:r>
            <a:r>
              <a:rPr lang="en-GB" dirty="0" err="1"/>
              <a:t>calloc</a:t>
            </a:r>
            <a:r>
              <a:rPr lang="en-GB" dirty="0"/>
              <a:t> () functions to new </a:t>
            </a:r>
            <a:r>
              <a:rPr lang="en-GB" dirty="0" smtClean="0"/>
              <a:t>size</a:t>
            </a:r>
            <a:endParaRPr lang="en-GB" dirty="0"/>
          </a:p>
          <a:p>
            <a:pPr>
              <a:lnSpc>
                <a:spcPct val="150000"/>
              </a:lnSpc>
            </a:pPr>
            <a:r>
              <a:rPr lang="en-GB" dirty="0"/>
              <a:t>If enough space doesn’t exist in memory of current block to extend, new block is allocated for the full size of reallocation, then copies the existing data to new block and then frees </a:t>
            </a:r>
            <a:r>
              <a:rPr lang="en-GB" dirty="0" smtClean="0"/>
              <a:t>old block</a:t>
            </a:r>
            <a:endParaRPr lang="en-GB" dirty="0"/>
          </a:p>
          <a:p>
            <a:pPr>
              <a:lnSpc>
                <a:spcPct val="150000"/>
              </a:lnSpc>
            </a:pPr>
            <a:r>
              <a:rPr lang="en-GB" dirty="0" smtClean="0"/>
              <a:t>Syntax</a:t>
            </a:r>
            <a:r>
              <a:rPr lang="en-GB" dirty="0"/>
              <a:t/>
            </a:r>
            <a:br>
              <a:rPr lang="en-GB" dirty="0"/>
            </a:br>
            <a:r>
              <a:rPr lang="en-GB" dirty="0"/>
              <a:t>void * </a:t>
            </a:r>
            <a:r>
              <a:rPr lang="en-GB" dirty="0" err="1"/>
              <a:t>realloc</a:t>
            </a:r>
            <a:r>
              <a:rPr lang="en-GB" dirty="0"/>
              <a:t> (void * </a:t>
            </a:r>
            <a:r>
              <a:rPr lang="en-GB" dirty="0" err="1"/>
              <a:t>ptr</a:t>
            </a:r>
            <a:r>
              <a:rPr lang="en-GB" dirty="0"/>
              <a:t>, </a:t>
            </a:r>
            <a:r>
              <a:rPr lang="en-GB" dirty="0" err="1"/>
              <a:t>size_t</a:t>
            </a:r>
            <a:r>
              <a:rPr lang="en-GB" dirty="0"/>
              <a:t> size</a:t>
            </a:r>
            <a:r>
              <a:rPr lang="en-GB" dirty="0" smtClean="0"/>
              <a:t>);</a:t>
            </a:r>
            <a:endParaRPr lang="en-GB"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785818"/>
          </a:xfrm>
        </p:spPr>
        <p:txBody>
          <a:bodyPr>
            <a:normAutofit/>
          </a:bodyPr>
          <a:lstStyle/>
          <a:p>
            <a:r>
              <a:rPr lang="en-GB" b="1" dirty="0" smtClean="0"/>
              <a:t>free()</a:t>
            </a:r>
            <a:endParaRPr lang="en-GB" b="1" dirty="0"/>
          </a:p>
        </p:txBody>
      </p:sp>
      <p:sp>
        <p:nvSpPr>
          <p:cNvPr id="3" name="Content Placeholder 2"/>
          <p:cNvSpPr>
            <a:spLocks noGrp="1"/>
          </p:cNvSpPr>
          <p:nvPr>
            <p:ph idx="1"/>
          </p:nvPr>
        </p:nvSpPr>
        <p:spPr>
          <a:xfrm>
            <a:off x="71406" y="1214422"/>
            <a:ext cx="8901114" cy="5072098"/>
          </a:xfrm>
        </p:spPr>
        <p:txBody>
          <a:bodyPr>
            <a:normAutofit/>
          </a:bodyPr>
          <a:lstStyle/>
          <a:p>
            <a:r>
              <a:rPr lang="en-GB" dirty="0" smtClean="0"/>
              <a:t>frees </a:t>
            </a:r>
            <a:r>
              <a:rPr lang="en-GB" dirty="0"/>
              <a:t>the allocated memory by </a:t>
            </a:r>
            <a:r>
              <a:rPr lang="en-GB" dirty="0" err="1"/>
              <a:t>malloc</a:t>
            </a:r>
            <a:r>
              <a:rPr lang="en-GB" dirty="0"/>
              <a:t> (), </a:t>
            </a:r>
            <a:r>
              <a:rPr lang="en-GB" dirty="0" err="1"/>
              <a:t>calloc</a:t>
            </a:r>
            <a:r>
              <a:rPr lang="en-GB" dirty="0"/>
              <a:t> (), </a:t>
            </a:r>
            <a:r>
              <a:rPr lang="en-GB" dirty="0" err="1"/>
              <a:t>realloc</a:t>
            </a:r>
            <a:r>
              <a:rPr lang="en-GB" dirty="0"/>
              <a:t> () functions and returns the memory to the </a:t>
            </a:r>
            <a:r>
              <a:rPr lang="en-GB" dirty="0" smtClean="0"/>
              <a:t>system</a:t>
            </a:r>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00166" y="928669"/>
            <a:ext cx="5357850" cy="45154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14282" y="200115"/>
            <a:ext cx="8501122" cy="64435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00100" y="1500174"/>
            <a:ext cx="7915390" cy="30718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642918"/>
            <a:ext cx="8939109" cy="40719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928694"/>
          </a:xfrm>
        </p:spPr>
        <p:txBody>
          <a:bodyPr/>
          <a:lstStyle/>
          <a:p>
            <a:r>
              <a:rPr lang="en-GB" dirty="0" smtClean="0"/>
              <a:t>Implementation in C</a:t>
            </a:r>
            <a:endParaRPr lang="en-GB" dirty="0"/>
          </a:p>
        </p:txBody>
      </p:sp>
      <p:sp>
        <p:nvSpPr>
          <p:cNvPr id="3" name="Content Placeholder 2"/>
          <p:cNvSpPr>
            <a:spLocks noGrp="1"/>
          </p:cNvSpPr>
          <p:nvPr>
            <p:ph idx="1"/>
          </p:nvPr>
        </p:nvSpPr>
        <p:spPr>
          <a:xfrm>
            <a:off x="457200" y="1000108"/>
            <a:ext cx="8229600" cy="5643602"/>
          </a:xfrm>
        </p:spPr>
        <p:txBody>
          <a:bodyPr>
            <a:normAutofit fontScale="92500" lnSpcReduction="10000"/>
          </a:bodyPr>
          <a:lstStyle/>
          <a:p>
            <a:pPr algn="just">
              <a:lnSpc>
                <a:spcPct val="150000"/>
              </a:lnSpc>
            </a:pPr>
            <a:r>
              <a:rPr lang="en-GB" dirty="0" smtClean="0"/>
              <a:t>For storing each row of the table we need a structure and we may use array of structures for storing details</a:t>
            </a:r>
          </a:p>
          <a:p>
            <a:pPr algn="just">
              <a:lnSpc>
                <a:spcPct val="150000"/>
              </a:lnSpc>
            </a:pPr>
            <a:r>
              <a:rPr lang="en-GB" dirty="0" smtClean="0"/>
              <a:t>Memory allocation for arrays – Statically done</a:t>
            </a:r>
          </a:p>
          <a:p>
            <a:pPr algn="just">
              <a:lnSpc>
                <a:spcPct val="150000"/>
              </a:lnSpc>
            </a:pPr>
            <a:r>
              <a:rPr lang="en-GB" dirty="0" smtClean="0"/>
              <a:t>But number of days varies from city to city...</a:t>
            </a:r>
          </a:p>
          <a:p>
            <a:pPr algn="just">
              <a:lnSpc>
                <a:spcPct val="150000"/>
              </a:lnSpc>
            </a:pPr>
            <a:r>
              <a:rPr lang="en-GB" sz="2800" dirty="0" err="1" smtClean="0"/>
              <a:t>Cherrapunji</a:t>
            </a:r>
            <a:r>
              <a:rPr lang="en-GB" sz="2800" dirty="0" smtClean="0"/>
              <a:t> has 170 rainy days on average </a:t>
            </a:r>
          </a:p>
          <a:p>
            <a:pPr algn="just">
              <a:lnSpc>
                <a:spcPct val="150000"/>
              </a:lnSpc>
            </a:pPr>
            <a:r>
              <a:rPr lang="en-GB" sz="2800" dirty="0" smtClean="0"/>
              <a:t>Rajasthan gets least rainfall and receives only rainfall for 30 days in a year.</a:t>
            </a:r>
          </a:p>
          <a:p>
            <a:pPr algn="just">
              <a:lnSpc>
                <a:spcPct val="150000"/>
              </a:lnSpc>
            </a:pPr>
            <a:endParaRPr lang="en-GB" dirty="0" smtClean="0"/>
          </a:p>
          <a:p>
            <a:pPr algn="just">
              <a:lnSpc>
                <a:spcPct val="150000"/>
              </a:lnSpc>
            </a:pPr>
            <a:endParaRPr lang="en-GB" dirty="0" smtClean="0"/>
          </a:p>
          <a:p>
            <a:pPr algn="just">
              <a:lnSpc>
                <a:spcPct val="150000"/>
              </a:lnSpc>
            </a:pP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868346"/>
          </a:xfrm>
        </p:spPr>
        <p:txBody>
          <a:bodyPr>
            <a:normAutofit fontScale="90000"/>
          </a:bodyPr>
          <a:lstStyle/>
          <a:p>
            <a:r>
              <a:rPr lang="en-GB" dirty="0" smtClean="0"/>
              <a:t>Static Vs Dynamic </a:t>
            </a:r>
            <a:r>
              <a:rPr lang="en-GB" dirty="0"/>
              <a:t>M</a:t>
            </a:r>
            <a:r>
              <a:rPr lang="en-GB" dirty="0" smtClean="0"/>
              <a:t>emory Allocation</a:t>
            </a:r>
            <a:endParaRPr lang="en-GB" dirty="0"/>
          </a:p>
        </p:txBody>
      </p:sp>
      <p:sp>
        <p:nvSpPr>
          <p:cNvPr id="3" name="Content Placeholder 2"/>
          <p:cNvSpPr>
            <a:spLocks noGrp="1"/>
          </p:cNvSpPr>
          <p:nvPr>
            <p:ph idx="1"/>
          </p:nvPr>
        </p:nvSpPr>
        <p:spPr>
          <a:xfrm>
            <a:off x="214282" y="928670"/>
            <a:ext cx="8686800" cy="5715040"/>
          </a:xfrm>
        </p:spPr>
        <p:txBody>
          <a:bodyPr>
            <a:normAutofit/>
          </a:bodyPr>
          <a:lstStyle/>
          <a:p>
            <a:r>
              <a:rPr lang="en-GB" dirty="0" smtClean="0"/>
              <a:t>If we declare an array of size 180 then for a city that has less rainfall wastage of memory</a:t>
            </a:r>
          </a:p>
          <a:p>
            <a:r>
              <a:rPr lang="en-GB" dirty="0" smtClean="0"/>
              <a:t>If the programmer declares an array of size 50 then there will be shortage of memory. </a:t>
            </a:r>
          </a:p>
          <a:p>
            <a:r>
              <a:rPr lang="en-GB" dirty="0" smtClean="0"/>
              <a:t>It is better to get the number of raining days from the user during execution of program and allocate memory</a:t>
            </a:r>
          </a:p>
          <a:p>
            <a:r>
              <a:rPr lang="en-GB" dirty="0" smtClean="0"/>
              <a:t>C supports dynamic memory allocation</a:t>
            </a:r>
          </a:p>
          <a:p>
            <a:r>
              <a:rPr lang="en-GB" dirty="0" smtClean="0"/>
              <a:t>Allocates a chunk of memory and returns the address of first byte</a:t>
            </a:r>
            <a:endParaRPr lang="en-GB" dirty="0"/>
          </a:p>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en-US" smtClean="0"/>
              <a:t>Allocation of Memory</a:t>
            </a:r>
          </a:p>
        </p:txBody>
      </p:sp>
      <p:sp>
        <p:nvSpPr>
          <p:cNvPr id="89091" name="Rectangle 3"/>
          <p:cNvSpPr>
            <a:spLocks noGrp="1" noChangeArrowheads="1"/>
          </p:cNvSpPr>
          <p:nvPr>
            <p:ph idx="1"/>
          </p:nvPr>
        </p:nvSpPr>
        <p:spPr/>
        <p:txBody>
          <a:bodyPr/>
          <a:lstStyle/>
          <a:p>
            <a:pPr>
              <a:spcBef>
                <a:spcPct val="0"/>
              </a:spcBef>
            </a:pPr>
            <a:r>
              <a:rPr lang="en-US" i="1" dirty="0" smtClean="0"/>
              <a:t>Static Allocation</a:t>
            </a:r>
            <a:r>
              <a:rPr lang="en-US" dirty="0" smtClean="0"/>
              <a:t>: Allocation of memory space when execution begins.</a:t>
            </a:r>
          </a:p>
          <a:p>
            <a:pPr>
              <a:spcBef>
                <a:spcPct val="0"/>
              </a:spcBef>
            </a:pPr>
            <a:endParaRPr lang="en-US" dirty="0" smtClean="0"/>
          </a:p>
          <a:p>
            <a:pPr>
              <a:spcBef>
                <a:spcPct val="0"/>
              </a:spcBef>
            </a:pPr>
            <a:r>
              <a:rPr lang="en-US" i="1" dirty="0" smtClean="0"/>
              <a:t>Dynamic Allocation</a:t>
            </a:r>
            <a:r>
              <a:rPr lang="en-US" dirty="0" smtClean="0"/>
              <a:t>: Allocation of memory space at run time.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1">
                                            <p:txEl>
                                              <p:pRg st="2" end="2"/>
                                            </p:txEl>
                                          </p:spTgt>
                                        </p:tgtEl>
                                        <p:attrNameLst>
                                          <p:attrName>style.visibility</p:attrName>
                                        </p:attrNameLst>
                                      </p:cBhvr>
                                      <p:to>
                                        <p:strVal val="visible"/>
                                      </p:to>
                                    </p:set>
                                    <p:anim calcmode="lin" valueType="num">
                                      <p:cBhvr additive="base">
                                        <p:cTn id="13" dur="500" fill="hold"/>
                                        <p:tgtEl>
                                          <p:spTgt spid="8909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0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857256"/>
          </a:xfrm>
        </p:spPr>
        <p:txBody>
          <a:bodyPr/>
          <a:lstStyle/>
          <a:p>
            <a:r>
              <a:rPr lang="en-GB" dirty="0" smtClean="0"/>
              <a:t>Pointers</a:t>
            </a:r>
            <a:endParaRPr lang="en-GB" dirty="0"/>
          </a:p>
        </p:txBody>
      </p:sp>
      <p:sp>
        <p:nvSpPr>
          <p:cNvPr id="3" name="Content Placeholder 2"/>
          <p:cNvSpPr>
            <a:spLocks noGrp="1"/>
          </p:cNvSpPr>
          <p:nvPr>
            <p:ph idx="1"/>
          </p:nvPr>
        </p:nvSpPr>
        <p:spPr>
          <a:xfrm>
            <a:off x="285720" y="857232"/>
            <a:ext cx="8686800" cy="5643602"/>
          </a:xfrm>
        </p:spPr>
        <p:txBody>
          <a:bodyPr>
            <a:normAutofit/>
          </a:bodyPr>
          <a:lstStyle/>
          <a:p>
            <a:r>
              <a:rPr lang="en-GB" dirty="0" smtClean="0"/>
              <a:t>Variable that contains </a:t>
            </a:r>
            <a:r>
              <a:rPr lang="en-GB" dirty="0"/>
              <a:t>address in memory of another variable. </a:t>
            </a:r>
            <a:endParaRPr lang="en-GB" dirty="0" smtClean="0"/>
          </a:p>
          <a:p>
            <a:r>
              <a:rPr lang="en-GB" dirty="0" smtClean="0"/>
              <a:t>We </a:t>
            </a:r>
            <a:r>
              <a:rPr lang="en-GB" dirty="0"/>
              <a:t>can have a pointer to any variable type.</a:t>
            </a:r>
          </a:p>
          <a:p>
            <a:r>
              <a:rPr lang="en-GB" dirty="0" smtClean="0"/>
              <a:t>U</a:t>
            </a:r>
            <a:r>
              <a:rPr lang="en-GB" b="1" i="1" dirty="0" smtClean="0"/>
              <a:t>nary</a:t>
            </a:r>
            <a:r>
              <a:rPr lang="en-GB" dirty="0"/>
              <a:t> or </a:t>
            </a:r>
            <a:r>
              <a:rPr lang="en-GB" b="1" i="1" dirty="0"/>
              <a:t>monadic</a:t>
            </a:r>
            <a:r>
              <a:rPr lang="en-GB" dirty="0"/>
              <a:t> operator </a:t>
            </a:r>
            <a:r>
              <a:rPr lang="en-GB" b="1" dirty="0"/>
              <a:t>&amp;</a:t>
            </a:r>
            <a:r>
              <a:rPr lang="en-GB" dirty="0"/>
              <a:t> gives the ``address of a variable''.</a:t>
            </a:r>
          </a:p>
          <a:p>
            <a:r>
              <a:rPr lang="en-GB" dirty="0" smtClean="0"/>
              <a:t>I</a:t>
            </a:r>
            <a:r>
              <a:rPr lang="en-GB" b="1" i="1" dirty="0" smtClean="0"/>
              <a:t>ndirection</a:t>
            </a:r>
            <a:r>
              <a:rPr lang="en-GB" dirty="0"/>
              <a:t> or dereference operator </a:t>
            </a:r>
            <a:r>
              <a:rPr lang="en-GB" b="1" dirty="0"/>
              <a:t>*</a:t>
            </a:r>
            <a:r>
              <a:rPr lang="en-GB" dirty="0"/>
              <a:t> gives the ``contents of an object </a:t>
            </a:r>
            <a:r>
              <a:rPr lang="en-GB" b="1" i="1" dirty="0"/>
              <a:t>pointed to</a:t>
            </a:r>
            <a:r>
              <a:rPr lang="en-GB" dirty="0"/>
              <a:t> by a pointer''.</a:t>
            </a:r>
          </a:p>
          <a:p>
            <a:r>
              <a:rPr lang="en-GB" dirty="0"/>
              <a:t>To declare a pointer to a variable </a:t>
            </a:r>
            <a:r>
              <a:rPr lang="en-GB" dirty="0" smtClean="0"/>
              <a:t>:</a:t>
            </a:r>
            <a:endParaRPr lang="en-GB" dirty="0"/>
          </a:p>
          <a:p>
            <a:r>
              <a:rPr lang="en-GB" dirty="0" err="1" smtClean="0"/>
              <a:t>datatype</a:t>
            </a:r>
            <a:r>
              <a:rPr lang="en-GB" dirty="0" smtClean="0"/>
              <a:t> * </a:t>
            </a:r>
            <a:r>
              <a:rPr lang="en-GB" dirty="0" err="1" smtClean="0"/>
              <a:t>name_Of_Variable</a:t>
            </a:r>
            <a:r>
              <a:rPr lang="en-GB" dirty="0" smtClean="0"/>
              <a:t>;</a:t>
            </a:r>
            <a:r>
              <a:rPr lang="en-GB" dirty="0"/>
              <a:t>  </a:t>
            </a:r>
            <a:endParaRPr lang="en-GB" dirty="0" smtClean="0"/>
          </a:p>
          <a:p>
            <a:pPr>
              <a:buNone/>
            </a:pPr>
            <a:r>
              <a:rPr lang="en-GB" dirty="0" err="1" smtClean="0"/>
              <a:t>Eg</a:t>
            </a:r>
            <a:r>
              <a:rPr lang="en-GB" dirty="0" smtClean="0"/>
              <a:t>: </a:t>
            </a:r>
            <a:r>
              <a:rPr lang="en-GB" dirty="0" err="1" smtClean="0"/>
              <a:t>int</a:t>
            </a:r>
            <a:r>
              <a:rPr lang="en-GB" dirty="0" smtClean="0"/>
              <a:t> </a:t>
            </a:r>
            <a:r>
              <a:rPr lang="en-GB" dirty="0"/>
              <a:t>*pointer;</a:t>
            </a:r>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tLang="zh-TW" smtClean="0"/>
              <a:t>Pointers</a:t>
            </a:r>
            <a:endParaRPr lang="en-US" smtClean="0"/>
          </a:p>
        </p:txBody>
      </p:sp>
      <p:sp>
        <p:nvSpPr>
          <p:cNvPr id="16386" name="Content Placeholder 2"/>
          <p:cNvSpPr>
            <a:spLocks noGrp="1"/>
          </p:cNvSpPr>
          <p:nvPr>
            <p:ph idx="1"/>
          </p:nvPr>
        </p:nvSpPr>
        <p:spPr/>
        <p:txBody>
          <a:bodyPr/>
          <a:lstStyle/>
          <a:p>
            <a:pPr marL="0" indent="0">
              <a:buFont typeface="Arial" pitchFamily="34" charset="0"/>
              <a:buNone/>
            </a:pPr>
            <a:r>
              <a:rPr lang="en-US" altLang="zh-TW" smtClean="0"/>
              <a:t>void main () {</a:t>
            </a:r>
            <a:br>
              <a:rPr lang="en-US" altLang="zh-TW" smtClean="0"/>
            </a:br>
            <a:r>
              <a:rPr lang="en-US" altLang="zh-TW" smtClean="0"/>
              <a:t>int num = 3;</a:t>
            </a:r>
            <a:br>
              <a:rPr lang="en-US" altLang="zh-TW" smtClean="0"/>
            </a:br>
            <a:r>
              <a:rPr lang="en-US" altLang="zh-TW" smtClean="0"/>
              <a:t>int *nump = &amp;num;</a:t>
            </a:r>
            <a:br>
              <a:rPr lang="en-US" altLang="zh-TW" smtClean="0"/>
            </a:br>
            <a:r>
              <a:rPr lang="en-US" altLang="zh-TW" smtClean="0"/>
              <a:t>…..</a:t>
            </a:r>
          </a:p>
          <a:p>
            <a:pPr marL="0" indent="0">
              <a:buFont typeface="Arial" pitchFamily="34" charset="0"/>
              <a:buNone/>
            </a:pPr>
            <a:endParaRPr lang="en-US" smtClean="0"/>
          </a:p>
        </p:txBody>
      </p:sp>
      <p:pic>
        <p:nvPicPr>
          <p:cNvPr id="16387" name="Picture 4" descr="fig1401"/>
          <p:cNvPicPr preferRelativeResize="0">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50825" y="3429000"/>
            <a:ext cx="8675688" cy="3062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rtlCol="0">
            <a:normAutofit fontScale="90000"/>
          </a:bodyPr>
          <a:lstStyle/>
          <a:p>
            <a:pPr fontAlgn="auto">
              <a:spcAft>
                <a:spcPts val="0"/>
              </a:spcAft>
              <a:defRPr/>
            </a:pPr>
            <a:r>
              <a:rPr lang="en-US"/>
              <a:t>Assignment of Pointer Variables (Cont ..)</a:t>
            </a:r>
          </a:p>
        </p:txBody>
      </p:sp>
      <p:sp>
        <p:nvSpPr>
          <p:cNvPr id="28674" name="Rectangle 4"/>
          <p:cNvSpPr>
            <a:spLocks noChangeArrowheads="1"/>
          </p:cNvSpPr>
          <p:nvPr/>
        </p:nvSpPr>
        <p:spPr bwMode="auto">
          <a:xfrm>
            <a:off x="762000" y="1828800"/>
            <a:ext cx="3886200" cy="4114800"/>
          </a:xfrm>
          <a:prstGeom prst="rect">
            <a:avLst/>
          </a:prstGeom>
          <a:noFill/>
          <a:ln w="9525">
            <a:noFill/>
            <a:miter lim="800000"/>
            <a:headEnd/>
            <a:tailEnd/>
          </a:ln>
        </p:spPr>
        <p:txBody>
          <a:bodyPr lIns="0" tIns="46038" rIns="0" bIns="46038"/>
          <a:lstStyle/>
          <a:p>
            <a:pPr marL="342900" indent="-342900">
              <a:lnSpc>
                <a:spcPct val="80000"/>
              </a:lnSpc>
              <a:spcBef>
                <a:spcPct val="20000"/>
              </a:spcBef>
            </a:pPr>
            <a:endParaRPr lang="en-US" sz="2000" b="1">
              <a:solidFill>
                <a:schemeClr val="tx2"/>
              </a:solidFill>
              <a:latin typeface="Courier New" pitchFamily="49" charset="0"/>
            </a:endParaRPr>
          </a:p>
          <a:p>
            <a:pPr marL="342900" indent="-342900">
              <a:lnSpc>
                <a:spcPct val="80000"/>
              </a:lnSpc>
              <a:spcBef>
                <a:spcPct val="20000"/>
              </a:spcBef>
            </a:pPr>
            <a:endParaRPr lang="en-US" sz="2000" b="1">
              <a:solidFill>
                <a:schemeClr val="tx2"/>
              </a:solidFill>
              <a:latin typeface="Courier New" pitchFamily="49" charset="0"/>
            </a:endParaRPr>
          </a:p>
          <a:p>
            <a:pPr marL="342900" indent="-342900">
              <a:lnSpc>
                <a:spcPct val="80000"/>
              </a:lnSpc>
              <a:spcBef>
                <a:spcPct val="20000"/>
              </a:spcBef>
            </a:pPr>
            <a:endParaRPr lang="en-US" sz="2000" b="1">
              <a:solidFill>
                <a:schemeClr val="tx2"/>
              </a:solidFill>
              <a:latin typeface="Courier New" pitchFamily="49" charset="0"/>
            </a:endParaRPr>
          </a:p>
          <a:p>
            <a:pPr marL="342900" indent="-342900">
              <a:lnSpc>
                <a:spcPct val="80000"/>
              </a:lnSpc>
              <a:spcBef>
                <a:spcPct val="20000"/>
              </a:spcBef>
            </a:pPr>
            <a:endParaRPr lang="en-US" sz="2000" b="1">
              <a:solidFill>
                <a:schemeClr val="tx2"/>
              </a:solidFill>
              <a:latin typeface="Courier New" pitchFamily="49" charset="0"/>
            </a:endParaRPr>
          </a:p>
          <a:p>
            <a:pPr marL="342900" indent="-342900">
              <a:lnSpc>
                <a:spcPct val="120000"/>
              </a:lnSpc>
              <a:spcBef>
                <a:spcPct val="20000"/>
              </a:spcBef>
            </a:pPr>
            <a:r>
              <a:rPr lang="en-US" sz="2000" b="1">
                <a:solidFill>
                  <a:schemeClr val="tx2"/>
                </a:solidFill>
                <a:latin typeface="Courier New" pitchFamily="49" charset="0"/>
              </a:rPr>
              <a:t>   float data = 50.8;</a:t>
            </a:r>
          </a:p>
          <a:p>
            <a:pPr marL="342900" indent="-342900">
              <a:lnSpc>
                <a:spcPct val="120000"/>
              </a:lnSpc>
              <a:spcBef>
                <a:spcPct val="20000"/>
              </a:spcBef>
            </a:pPr>
            <a:r>
              <a:rPr lang="en-US" sz="2000" b="1">
                <a:solidFill>
                  <a:schemeClr val="tx2"/>
                </a:solidFill>
                <a:latin typeface="Courier New" pitchFamily="49" charset="0"/>
              </a:rPr>
              <a:t>   float *ptr;</a:t>
            </a:r>
          </a:p>
          <a:p>
            <a:pPr marL="342900" indent="-342900">
              <a:lnSpc>
                <a:spcPct val="120000"/>
              </a:lnSpc>
              <a:spcBef>
                <a:spcPct val="20000"/>
              </a:spcBef>
            </a:pPr>
            <a:r>
              <a:rPr lang="en-US" sz="2000" b="1">
                <a:solidFill>
                  <a:schemeClr val="tx2"/>
                </a:solidFill>
                <a:latin typeface="Courier New" pitchFamily="49" charset="0"/>
              </a:rPr>
              <a:t>   ptr = &amp;data;</a:t>
            </a:r>
          </a:p>
        </p:txBody>
      </p:sp>
      <p:sp>
        <p:nvSpPr>
          <p:cNvPr id="28675" name="Rectangle 5" descr="Light upward diagonal"/>
          <p:cNvSpPr>
            <a:spLocks noChangeArrowheads="1"/>
          </p:cNvSpPr>
          <p:nvPr/>
        </p:nvSpPr>
        <p:spPr bwMode="auto">
          <a:xfrm>
            <a:off x="7499350" y="2644775"/>
            <a:ext cx="1116013" cy="433388"/>
          </a:xfrm>
          <a:prstGeom prst="rect">
            <a:avLst/>
          </a:prstGeom>
          <a:noFill/>
          <a:ln w="12700">
            <a:solidFill>
              <a:schemeClr val="tx1"/>
            </a:solidFill>
            <a:miter lim="800000"/>
            <a:headEnd/>
            <a:tailEnd/>
          </a:ln>
        </p:spPr>
        <p:txBody>
          <a:bodyPr wrap="none" anchor="ctr"/>
          <a:lstStyle/>
          <a:p>
            <a:pPr algn="ctr" eaLnBrk="0" hangingPunct="0"/>
            <a:endParaRPr lang="en-US" sz="2000">
              <a:latin typeface="Tahoma" pitchFamily="34" charset="0"/>
            </a:endParaRPr>
          </a:p>
        </p:txBody>
      </p:sp>
      <p:sp>
        <p:nvSpPr>
          <p:cNvPr id="28676" name="Rectangle 6" descr="Light upward diagonal"/>
          <p:cNvSpPr>
            <a:spLocks noChangeArrowheads="1"/>
          </p:cNvSpPr>
          <p:nvPr/>
        </p:nvSpPr>
        <p:spPr bwMode="auto">
          <a:xfrm>
            <a:off x="7499350" y="2209800"/>
            <a:ext cx="1116013" cy="434975"/>
          </a:xfrm>
          <a:prstGeom prst="rect">
            <a:avLst/>
          </a:prstGeom>
          <a:noFill/>
          <a:ln w="12700">
            <a:solidFill>
              <a:schemeClr val="tx1"/>
            </a:solidFill>
            <a:miter lim="800000"/>
            <a:headEnd/>
            <a:tailEnd/>
          </a:ln>
        </p:spPr>
        <p:txBody>
          <a:bodyPr wrap="none" anchor="ctr"/>
          <a:lstStyle/>
          <a:p>
            <a:pPr algn="ctr" eaLnBrk="0" hangingPunct="0"/>
            <a:endParaRPr lang="en-US" sz="1400">
              <a:latin typeface="Tahoma" pitchFamily="34" charset="0"/>
            </a:endParaRPr>
          </a:p>
        </p:txBody>
      </p:sp>
      <p:sp>
        <p:nvSpPr>
          <p:cNvPr id="28677" name="Rectangle 7" descr="Light upward diagonal"/>
          <p:cNvSpPr>
            <a:spLocks noChangeArrowheads="1"/>
          </p:cNvSpPr>
          <p:nvPr/>
        </p:nvSpPr>
        <p:spPr bwMode="auto">
          <a:xfrm>
            <a:off x="7499350" y="57912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28678" name="Rectangle 8" descr="Light upward diagonal"/>
          <p:cNvSpPr>
            <a:spLocks noChangeArrowheads="1"/>
          </p:cNvSpPr>
          <p:nvPr/>
        </p:nvSpPr>
        <p:spPr bwMode="auto">
          <a:xfrm>
            <a:off x="7499350" y="3078163"/>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28679" name="Rectangle 9" descr="Light upward diagonal"/>
          <p:cNvSpPr>
            <a:spLocks noChangeArrowheads="1"/>
          </p:cNvSpPr>
          <p:nvPr/>
        </p:nvSpPr>
        <p:spPr bwMode="auto">
          <a:xfrm>
            <a:off x="7499350" y="3513138"/>
            <a:ext cx="1116013" cy="433387"/>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28680" name="Rectangle 10" descr="Light upward diagonal"/>
          <p:cNvSpPr>
            <a:spLocks noChangeArrowheads="1"/>
          </p:cNvSpPr>
          <p:nvPr/>
        </p:nvSpPr>
        <p:spPr bwMode="auto">
          <a:xfrm>
            <a:off x="7499350" y="3946525"/>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50.8</a:t>
            </a:r>
          </a:p>
        </p:txBody>
      </p:sp>
      <p:sp>
        <p:nvSpPr>
          <p:cNvPr id="28681" name="Rectangle 11" descr="Light upward diagonal"/>
          <p:cNvSpPr>
            <a:spLocks noChangeArrowheads="1"/>
          </p:cNvSpPr>
          <p:nvPr/>
        </p:nvSpPr>
        <p:spPr bwMode="auto">
          <a:xfrm>
            <a:off x="7499350" y="43815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28682" name="Rectangle 12" descr="Light upward diagonal"/>
          <p:cNvSpPr>
            <a:spLocks noChangeArrowheads="1"/>
          </p:cNvSpPr>
          <p:nvPr/>
        </p:nvSpPr>
        <p:spPr bwMode="auto">
          <a:xfrm>
            <a:off x="7499350" y="4816475"/>
            <a:ext cx="1116013" cy="433388"/>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28683" name="Line 13" descr="Light upward diagonal"/>
          <p:cNvSpPr>
            <a:spLocks noChangeShapeType="1"/>
          </p:cNvSpPr>
          <p:nvPr/>
        </p:nvSpPr>
        <p:spPr bwMode="auto">
          <a:xfrm>
            <a:off x="8058150" y="5337175"/>
            <a:ext cx="1588" cy="377825"/>
          </a:xfrm>
          <a:prstGeom prst="line">
            <a:avLst/>
          </a:prstGeom>
          <a:noFill/>
          <a:ln w="12700" cap="rnd">
            <a:solidFill>
              <a:schemeClr val="tx1"/>
            </a:solidFill>
            <a:prstDash val="sysDot"/>
            <a:round/>
            <a:headEnd/>
            <a:tailEnd/>
          </a:ln>
        </p:spPr>
        <p:txBody>
          <a:bodyPr wrap="none" anchor="ctr"/>
          <a:lstStyle/>
          <a:p>
            <a:endParaRPr lang="en-GB"/>
          </a:p>
        </p:txBody>
      </p:sp>
      <p:sp>
        <p:nvSpPr>
          <p:cNvPr id="28684" name="Rectangle 14"/>
          <p:cNvSpPr>
            <a:spLocks noChangeArrowheads="1"/>
          </p:cNvSpPr>
          <p:nvPr/>
        </p:nvSpPr>
        <p:spPr bwMode="auto">
          <a:xfrm>
            <a:off x="6477000" y="26447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FFF1</a:t>
            </a:r>
          </a:p>
        </p:txBody>
      </p:sp>
      <p:sp>
        <p:nvSpPr>
          <p:cNvPr id="28685" name="Rectangle 15"/>
          <p:cNvSpPr>
            <a:spLocks noChangeArrowheads="1"/>
          </p:cNvSpPr>
          <p:nvPr/>
        </p:nvSpPr>
        <p:spPr bwMode="auto">
          <a:xfrm>
            <a:off x="6477000" y="22098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FFF0</a:t>
            </a:r>
          </a:p>
        </p:txBody>
      </p:sp>
      <p:sp>
        <p:nvSpPr>
          <p:cNvPr id="28686" name="Rectangle 16"/>
          <p:cNvSpPr>
            <a:spLocks noChangeArrowheads="1"/>
          </p:cNvSpPr>
          <p:nvPr/>
        </p:nvSpPr>
        <p:spPr bwMode="auto">
          <a:xfrm>
            <a:off x="6477000" y="5791200"/>
            <a:ext cx="1022350" cy="434975"/>
          </a:xfrm>
          <a:prstGeom prst="rect">
            <a:avLst/>
          </a:prstGeom>
          <a:noFill/>
          <a:ln w="12700">
            <a:solidFill>
              <a:schemeClr val="tx1"/>
            </a:solidFill>
            <a:miter lim="800000"/>
            <a:headEnd/>
            <a:tailEnd/>
          </a:ln>
        </p:spPr>
        <p:txBody>
          <a:bodyPr wrap="none" anchor="ctr"/>
          <a:lstStyle/>
          <a:p>
            <a:pPr algn="ctr" eaLnBrk="0" hangingPunct="0"/>
            <a:endParaRPr lang="en-US" b="1">
              <a:latin typeface="Courier New" pitchFamily="49" charset="0"/>
            </a:endParaRPr>
          </a:p>
        </p:txBody>
      </p:sp>
      <p:sp>
        <p:nvSpPr>
          <p:cNvPr id="28687" name="Rectangle 17"/>
          <p:cNvSpPr>
            <a:spLocks noChangeArrowheads="1"/>
          </p:cNvSpPr>
          <p:nvPr/>
        </p:nvSpPr>
        <p:spPr bwMode="auto">
          <a:xfrm>
            <a:off x="6477000" y="3078163"/>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FFF2</a:t>
            </a:r>
          </a:p>
        </p:txBody>
      </p:sp>
      <p:sp>
        <p:nvSpPr>
          <p:cNvPr id="28688" name="Rectangle 18"/>
          <p:cNvSpPr>
            <a:spLocks noChangeArrowheads="1"/>
          </p:cNvSpPr>
          <p:nvPr/>
        </p:nvSpPr>
        <p:spPr bwMode="auto">
          <a:xfrm>
            <a:off x="6477000" y="3513138"/>
            <a:ext cx="1022350" cy="433387"/>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FFF3</a:t>
            </a:r>
          </a:p>
        </p:txBody>
      </p:sp>
      <p:sp>
        <p:nvSpPr>
          <p:cNvPr id="28689" name="Rectangle 19"/>
          <p:cNvSpPr>
            <a:spLocks noChangeArrowheads="1"/>
          </p:cNvSpPr>
          <p:nvPr/>
        </p:nvSpPr>
        <p:spPr bwMode="auto">
          <a:xfrm>
            <a:off x="6477000" y="3946525"/>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FFF4</a:t>
            </a:r>
          </a:p>
        </p:txBody>
      </p:sp>
      <p:sp>
        <p:nvSpPr>
          <p:cNvPr id="28690" name="Rectangle 20"/>
          <p:cNvSpPr>
            <a:spLocks noChangeArrowheads="1"/>
          </p:cNvSpPr>
          <p:nvPr/>
        </p:nvSpPr>
        <p:spPr bwMode="auto">
          <a:xfrm>
            <a:off x="6477000" y="43815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FFF5</a:t>
            </a:r>
          </a:p>
        </p:txBody>
      </p:sp>
      <p:sp>
        <p:nvSpPr>
          <p:cNvPr id="28691" name="Rectangle 21"/>
          <p:cNvSpPr>
            <a:spLocks noChangeArrowheads="1"/>
          </p:cNvSpPr>
          <p:nvPr/>
        </p:nvSpPr>
        <p:spPr bwMode="auto">
          <a:xfrm>
            <a:off x="6477000" y="48164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FFF6</a:t>
            </a:r>
          </a:p>
        </p:txBody>
      </p:sp>
      <p:sp>
        <p:nvSpPr>
          <p:cNvPr id="28692" name="Line 22"/>
          <p:cNvSpPr>
            <a:spLocks noChangeShapeType="1"/>
          </p:cNvSpPr>
          <p:nvPr/>
        </p:nvSpPr>
        <p:spPr bwMode="auto">
          <a:xfrm>
            <a:off x="6942138" y="5337175"/>
            <a:ext cx="1587" cy="377825"/>
          </a:xfrm>
          <a:prstGeom prst="line">
            <a:avLst/>
          </a:prstGeom>
          <a:noFill/>
          <a:ln w="12700" cap="rnd">
            <a:solidFill>
              <a:schemeClr val="tx1"/>
            </a:solidFill>
            <a:prstDash val="sysDot"/>
            <a:round/>
            <a:headEnd/>
            <a:tailEnd/>
          </a:ln>
        </p:spPr>
        <p:txBody>
          <a:bodyPr wrap="none" anchor="ctr"/>
          <a:lstStyle/>
          <a:p>
            <a:endParaRPr lang="en-GB"/>
          </a:p>
        </p:txBody>
      </p:sp>
      <p:sp>
        <p:nvSpPr>
          <p:cNvPr id="28693" name="Text Box 23"/>
          <p:cNvSpPr txBox="1">
            <a:spLocks noChangeArrowheads="1"/>
          </p:cNvSpPr>
          <p:nvPr/>
        </p:nvSpPr>
        <p:spPr bwMode="auto">
          <a:xfrm>
            <a:off x="5643563" y="39624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data</a:t>
            </a:r>
          </a:p>
        </p:txBody>
      </p:sp>
      <p:sp>
        <p:nvSpPr>
          <p:cNvPr id="28694" name="AutoShape 24"/>
          <p:cNvSpPr>
            <a:spLocks noChangeArrowheads="1"/>
          </p:cNvSpPr>
          <p:nvPr/>
        </p:nvSpPr>
        <p:spPr bwMode="auto">
          <a:xfrm>
            <a:off x="228600" y="3200400"/>
            <a:ext cx="533400" cy="152400"/>
          </a:xfrm>
          <a:prstGeom prst="rightArrow">
            <a:avLst>
              <a:gd name="adj1" fmla="val 50000"/>
              <a:gd name="adj2" fmla="val 87500"/>
            </a:avLst>
          </a:prstGeom>
          <a:solidFill>
            <a:schemeClr val="accent1"/>
          </a:solidFill>
          <a:ln w="12700">
            <a:solidFill>
              <a:schemeClr val="tx1"/>
            </a:solidFill>
            <a:miter lim="800000"/>
            <a:headEnd type="none" w="sm" len="sm"/>
            <a:tailEnd type="none" w="sm" len="sm"/>
          </a:ln>
        </p:spPr>
        <p:txBody>
          <a:bodyPr wrap="none" anchor="ctr"/>
          <a:lstStyle/>
          <a:p>
            <a:endParaRPr lang="en-US">
              <a:latin typeface="Constantia"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1533</Words>
  <Application>Microsoft Office PowerPoint</Application>
  <PresentationFormat>On-screen Show (4:3)</PresentationFormat>
  <Paragraphs>347</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Dynamic Memory Allocation</vt:lpstr>
      <vt:lpstr>Statistics of Rainfall </vt:lpstr>
      <vt:lpstr>Rainfall problem</vt:lpstr>
      <vt:lpstr>Implementation in C</vt:lpstr>
      <vt:lpstr>Static Vs Dynamic Memory Allocation</vt:lpstr>
      <vt:lpstr>Allocation of Memory</vt:lpstr>
      <vt:lpstr>Pointers</vt:lpstr>
      <vt:lpstr>Pointers</vt:lpstr>
      <vt:lpstr>Assignment of Pointer Variables (Cont ..)</vt:lpstr>
      <vt:lpstr>Assignment of Pointer Variables</vt:lpstr>
      <vt:lpstr>Assignment of Pointer Variables</vt:lpstr>
      <vt:lpstr>Assignment of Pointer Variables</vt:lpstr>
      <vt:lpstr>Initializing pointers</vt:lpstr>
      <vt:lpstr>The NULL pointer</vt:lpstr>
      <vt:lpstr>Dereferencing Example</vt:lpstr>
      <vt:lpstr>Dereferencing Example</vt:lpstr>
      <vt:lpstr>Dereferencing Example</vt:lpstr>
      <vt:lpstr>Dereferencing Example</vt:lpstr>
      <vt:lpstr>Dereferencing Example (Cont ..)</vt:lpstr>
      <vt:lpstr>Operations on Pointer Variables</vt:lpstr>
      <vt:lpstr>Pointers to arrays</vt:lpstr>
      <vt:lpstr>Arithmetic Operators and Pointers</vt:lpstr>
      <vt:lpstr>Arithmetic Operators and Pointers</vt:lpstr>
      <vt:lpstr>Arrays and Pointers</vt:lpstr>
      <vt:lpstr>Example for Arrays and Pointers</vt:lpstr>
      <vt:lpstr>Pointer Comparisons</vt:lpstr>
      <vt:lpstr>Pointer Comparisons</vt:lpstr>
      <vt:lpstr>Pointer to an Array and Array of Pointers</vt:lpstr>
      <vt:lpstr> Double Pointer</vt:lpstr>
      <vt:lpstr>Dynamic Memory Allocation</vt:lpstr>
      <vt:lpstr>malloc()</vt:lpstr>
      <vt:lpstr>calloc()</vt:lpstr>
      <vt:lpstr>Difference between malloc() and calloc()</vt:lpstr>
      <vt:lpstr>realloc()</vt:lpstr>
      <vt:lpstr>free()</vt:lpstr>
      <vt:lpstr>Slide 36</vt:lpstr>
      <vt:lpstr>Slide 37</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Memory Allocation</dc:title>
  <dc:creator>Windows User</dc:creator>
  <cp:lastModifiedBy>Windows User</cp:lastModifiedBy>
  <cp:revision>149</cp:revision>
  <dcterms:created xsi:type="dcterms:W3CDTF">2016-01-19T16:19:28Z</dcterms:created>
  <dcterms:modified xsi:type="dcterms:W3CDTF">2017-01-24T09:08:21Z</dcterms:modified>
</cp:coreProperties>
</file>