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3" r:id="rId16"/>
    <p:sldId id="285" r:id="rId17"/>
    <p:sldId id="284" r:id="rId18"/>
    <p:sldId id="270" r:id="rId19"/>
    <p:sldId id="271" r:id="rId20"/>
    <p:sldId id="276" r:id="rId21"/>
    <p:sldId id="277" r:id="rId22"/>
    <p:sldId id="275" r:id="rId23"/>
    <p:sldId id="278" r:id="rId24"/>
    <p:sldId id="279" r:id="rId25"/>
    <p:sldId id="280" r:id="rId26"/>
    <p:sldId id="281" r:id="rId27"/>
    <p:sldId id="282" r:id="rId28"/>
    <p:sldId id="272" r:id="rId29"/>
    <p:sldId id="273" r:id="rId30"/>
    <p:sldId id="274" r:id="rId31"/>
    <p:sldId id="286" r:id="rId32"/>
    <p:sldId id="287" r:id="rId33"/>
    <p:sldId id="295" r:id="rId34"/>
    <p:sldId id="297" r:id="rId35"/>
    <p:sldId id="298" r:id="rId36"/>
    <p:sldId id="299" r:id="rId37"/>
    <p:sldId id="288" r:id="rId38"/>
    <p:sldId id="289" r:id="rId39"/>
    <p:sldId id="290" r:id="rId40"/>
    <p:sldId id="291" r:id="rId41"/>
    <p:sldId id="292" r:id="rId42"/>
    <p:sldId id="293" r:id="rId43"/>
    <p:sldId id="294" r:id="rId44"/>
    <p:sldId id="300" r:id="rId45"/>
    <p:sldId id="304" r:id="rId46"/>
    <p:sldId id="303" r:id="rId47"/>
    <p:sldId id="301" r:id="rId48"/>
    <p:sldId id="302" r:id="rId49"/>
    <p:sldId id="305" r:id="rId50"/>
    <p:sldId id="306" r:id="rId51"/>
    <p:sldId id="308" r:id="rId52"/>
    <p:sldId id="311" r:id="rId53"/>
    <p:sldId id="309" r:id="rId54"/>
    <p:sldId id="310" r:id="rId55"/>
    <p:sldId id="30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8/5/2020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8/5/2020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8/5/2020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8/5/2020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89B086-7A6F-4B45-A104-5D2AF82A6E00}" type="datetimeFigureOut">
              <a:rPr lang="en-US" smtClean="0"/>
              <a:pPr/>
              <a:t>8/5/2020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B89B086-7A6F-4B45-A104-5D2AF82A6E00}" type="datetimeFigureOut">
              <a:rPr lang="en-US" smtClean="0"/>
              <a:pPr/>
              <a:t>8/5/2020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89B086-7A6F-4B45-A104-5D2AF82A6E00}" type="datetimeFigureOut">
              <a:rPr lang="en-US" smtClean="0"/>
              <a:pPr/>
              <a:t>8/5/2020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B89B086-7A6F-4B45-A104-5D2AF82A6E00}" type="datetimeFigureOut">
              <a:rPr lang="en-US" smtClean="0"/>
              <a:pPr/>
              <a:t>8/5/2020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9B086-7A6F-4B45-A104-5D2AF82A6E00}" type="datetimeFigureOut">
              <a:rPr lang="en-US" smtClean="0"/>
              <a:pPr/>
              <a:t>8/5/2020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9B086-7A6F-4B45-A104-5D2AF82A6E00}" type="datetimeFigureOut">
              <a:rPr lang="en-US" smtClean="0"/>
              <a:pPr/>
              <a:t>8/5/2020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9B086-7A6F-4B45-A104-5D2AF82A6E00}" type="datetimeFigureOut">
              <a:rPr lang="en-US" smtClean="0"/>
              <a:pPr/>
              <a:t>8/5/2020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9B086-7A6F-4B45-A104-5D2AF82A6E00}" type="datetimeFigureOut">
              <a:rPr lang="en-US" smtClean="0"/>
              <a:pPr/>
              <a:t>8/5/2020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B164C-2F5A-4439-994B-F5FFDF50210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Structures and Unions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Example for Structures</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err="1" smtClean="0"/>
              <a:t>struct</a:t>
            </a:r>
            <a:r>
              <a:rPr lang="en-GB" sz="2400" dirty="0" smtClean="0"/>
              <a:t> book </a:t>
            </a:r>
          </a:p>
          <a:p>
            <a:pPr algn="just">
              <a:lnSpc>
                <a:spcPct val="150000"/>
              </a:lnSpc>
              <a:buNone/>
            </a:pPr>
            <a:r>
              <a:rPr lang="en-GB" sz="2400" dirty="0"/>
              <a:t>	</a:t>
            </a:r>
            <a:r>
              <a:rPr lang="en-GB" sz="2400" dirty="0" smtClean="0"/>
              <a:t>{  </a:t>
            </a:r>
          </a:p>
          <a:p>
            <a:pPr algn="just">
              <a:lnSpc>
                <a:spcPct val="150000"/>
              </a:lnSpc>
              <a:buNone/>
            </a:pPr>
            <a:r>
              <a:rPr lang="en-GB" sz="2400" dirty="0" smtClean="0"/>
              <a:t>	</a:t>
            </a:r>
            <a:r>
              <a:rPr lang="en-GB" sz="2400" dirty="0"/>
              <a:t>	</a:t>
            </a:r>
            <a:r>
              <a:rPr lang="en-GB" sz="2400" dirty="0" smtClean="0"/>
              <a:t>char  name ;  </a:t>
            </a:r>
          </a:p>
          <a:p>
            <a:pPr algn="just">
              <a:lnSpc>
                <a:spcPct val="150000"/>
              </a:lnSpc>
              <a:buNone/>
            </a:pPr>
            <a:r>
              <a:rPr lang="en-GB" sz="2400" dirty="0"/>
              <a:t>	</a:t>
            </a:r>
            <a:r>
              <a:rPr lang="en-GB" sz="2400" dirty="0" smtClean="0"/>
              <a:t>	float  price ;  </a:t>
            </a:r>
          </a:p>
          <a:p>
            <a:pPr algn="just">
              <a:lnSpc>
                <a:spcPct val="150000"/>
              </a:lnSpc>
              <a:buNone/>
            </a:pPr>
            <a:r>
              <a:rPr lang="en-GB" sz="2400" dirty="0"/>
              <a:t>	</a:t>
            </a:r>
            <a:r>
              <a:rPr lang="en-GB" sz="2400" dirty="0" smtClean="0"/>
              <a:t>	</a:t>
            </a:r>
            <a:r>
              <a:rPr lang="en-GB" sz="2400" dirty="0" err="1" smtClean="0"/>
              <a:t>int</a:t>
            </a:r>
            <a:r>
              <a:rPr lang="en-GB" sz="2400" dirty="0" smtClean="0"/>
              <a:t>  pages ; </a:t>
            </a:r>
          </a:p>
          <a:p>
            <a:pPr algn="just">
              <a:lnSpc>
                <a:spcPct val="150000"/>
              </a:lnSpc>
              <a:buNone/>
            </a:pPr>
            <a:r>
              <a:rPr lang="en-GB" sz="2400" dirty="0"/>
              <a:t>	</a:t>
            </a:r>
            <a:r>
              <a:rPr lang="en-GB" sz="2400" dirty="0" smtClean="0"/>
              <a:t>} ; </a:t>
            </a:r>
          </a:p>
          <a:p>
            <a:pPr algn="just">
              <a:lnSpc>
                <a:spcPct val="150000"/>
              </a:lnSpc>
              <a:buNone/>
            </a:pPr>
            <a:r>
              <a:rPr lang="en-GB" sz="2400" dirty="0" err="1" smtClean="0"/>
              <a:t>struct</a:t>
            </a:r>
            <a:r>
              <a:rPr lang="en-GB" sz="2400" dirty="0" smtClean="0"/>
              <a:t> book  b1, b2, b3 ;</a:t>
            </a:r>
          </a:p>
          <a:p>
            <a:pPr algn="just">
              <a:lnSpc>
                <a:spcPct val="150000"/>
              </a:lnSpc>
              <a:buNone/>
            </a:pPr>
            <a:r>
              <a:rPr lang="en-GB" sz="2400" b="1" dirty="0" smtClean="0">
                <a:solidFill>
                  <a:srgbClr val="FF0000"/>
                </a:solidFill>
              </a:rPr>
              <a:t>Same as</a:t>
            </a:r>
            <a:endParaRPr lang="en-GB" sz="24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Example for Structures</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err="1" smtClean="0"/>
              <a:t>struct</a:t>
            </a:r>
            <a:r>
              <a:rPr lang="en-GB" sz="2400" dirty="0" smtClean="0"/>
              <a:t> book </a:t>
            </a:r>
          </a:p>
          <a:p>
            <a:pPr algn="just">
              <a:lnSpc>
                <a:spcPct val="150000"/>
              </a:lnSpc>
              <a:buNone/>
            </a:pPr>
            <a:r>
              <a:rPr lang="en-GB" sz="2400" dirty="0"/>
              <a:t>	</a:t>
            </a:r>
            <a:r>
              <a:rPr lang="en-GB" sz="2400" dirty="0" smtClean="0"/>
              <a:t>{  </a:t>
            </a:r>
          </a:p>
          <a:p>
            <a:pPr algn="just">
              <a:lnSpc>
                <a:spcPct val="150000"/>
              </a:lnSpc>
              <a:buNone/>
            </a:pPr>
            <a:r>
              <a:rPr lang="en-GB" sz="2400" dirty="0"/>
              <a:t>	</a:t>
            </a:r>
            <a:r>
              <a:rPr lang="en-GB" sz="2400" dirty="0" smtClean="0"/>
              <a:t>	char  name ;  </a:t>
            </a:r>
          </a:p>
          <a:p>
            <a:pPr algn="just">
              <a:lnSpc>
                <a:spcPct val="150000"/>
              </a:lnSpc>
              <a:buNone/>
            </a:pPr>
            <a:r>
              <a:rPr lang="en-GB" sz="2400" dirty="0"/>
              <a:t>	</a:t>
            </a:r>
            <a:r>
              <a:rPr lang="en-GB" sz="2400" dirty="0" smtClean="0"/>
              <a:t>	float  price ;  </a:t>
            </a:r>
          </a:p>
          <a:p>
            <a:pPr algn="just">
              <a:lnSpc>
                <a:spcPct val="150000"/>
              </a:lnSpc>
              <a:buNone/>
            </a:pPr>
            <a:r>
              <a:rPr lang="en-GB" sz="2400" dirty="0"/>
              <a:t>	</a:t>
            </a:r>
            <a:r>
              <a:rPr lang="en-GB" sz="2400" dirty="0" smtClean="0"/>
              <a:t>	</a:t>
            </a:r>
            <a:r>
              <a:rPr lang="en-GB" sz="2400" dirty="0" err="1" smtClean="0"/>
              <a:t>int</a:t>
            </a:r>
            <a:r>
              <a:rPr lang="en-GB" sz="2400" dirty="0" smtClean="0"/>
              <a:t>  pages ; </a:t>
            </a:r>
          </a:p>
          <a:p>
            <a:pPr algn="just">
              <a:lnSpc>
                <a:spcPct val="150000"/>
              </a:lnSpc>
              <a:buNone/>
            </a:pPr>
            <a:r>
              <a:rPr lang="en-GB" sz="2400" dirty="0"/>
              <a:t>	</a:t>
            </a:r>
            <a:r>
              <a:rPr lang="en-GB" sz="2400" dirty="0" smtClean="0"/>
              <a:t>} b1, b2, b3 ;</a:t>
            </a:r>
          </a:p>
          <a:p>
            <a:pPr algn="just">
              <a:lnSpc>
                <a:spcPct val="150000"/>
              </a:lnSpc>
              <a:buNone/>
            </a:pPr>
            <a:r>
              <a:rPr lang="en-GB" sz="2400" b="1" dirty="0" smtClean="0">
                <a:solidFill>
                  <a:srgbClr val="FF0000"/>
                </a:solidFill>
              </a:rPr>
              <a:t>Same as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857256"/>
          </a:xfrm>
        </p:spPr>
        <p:txBody>
          <a:bodyPr>
            <a:normAutofit fontScale="90000"/>
          </a:bodyPr>
          <a:lstStyle/>
          <a:p>
            <a:r>
              <a:rPr lang="en-GB" dirty="0" smtClean="0"/>
              <a:t>Anonymous Structures – Structures without name</a:t>
            </a:r>
            <a:endParaRPr lang="en-GB" dirty="0"/>
          </a:p>
        </p:txBody>
      </p:sp>
      <p:sp>
        <p:nvSpPr>
          <p:cNvPr id="3" name="Content Placeholder 2"/>
          <p:cNvSpPr>
            <a:spLocks noGrp="1"/>
          </p:cNvSpPr>
          <p:nvPr>
            <p:ph idx="1"/>
          </p:nvPr>
        </p:nvSpPr>
        <p:spPr>
          <a:xfrm>
            <a:off x="171480" y="1214422"/>
            <a:ext cx="8686800" cy="5214974"/>
          </a:xfrm>
        </p:spPr>
        <p:txBody>
          <a:bodyPr>
            <a:noAutofit/>
          </a:bodyPr>
          <a:lstStyle/>
          <a:p>
            <a:pPr algn="just">
              <a:lnSpc>
                <a:spcPct val="150000"/>
              </a:lnSpc>
              <a:buNone/>
            </a:pPr>
            <a:r>
              <a:rPr lang="en-GB" sz="2400" dirty="0" err="1" smtClean="0"/>
              <a:t>struct</a:t>
            </a:r>
            <a:endParaRPr lang="en-GB" sz="2400" dirty="0" smtClean="0"/>
          </a:p>
          <a:p>
            <a:pPr algn="just">
              <a:lnSpc>
                <a:spcPct val="150000"/>
              </a:lnSpc>
              <a:buNone/>
            </a:pPr>
            <a:r>
              <a:rPr lang="en-GB" sz="2400" dirty="0" smtClean="0"/>
              <a:t>{  </a:t>
            </a:r>
          </a:p>
          <a:p>
            <a:pPr algn="just">
              <a:lnSpc>
                <a:spcPct val="150000"/>
              </a:lnSpc>
              <a:buNone/>
            </a:pPr>
            <a:r>
              <a:rPr lang="en-GB" sz="2400" dirty="0" smtClean="0"/>
              <a:t>	char  name ;  </a:t>
            </a:r>
          </a:p>
          <a:p>
            <a:pPr algn="just">
              <a:lnSpc>
                <a:spcPct val="150000"/>
              </a:lnSpc>
              <a:buNone/>
            </a:pPr>
            <a:r>
              <a:rPr lang="en-GB" sz="2400" dirty="0"/>
              <a:t>	</a:t>
            </a:r>
            <a:r>
              <a:rPr lang="en-GB" sz="2400" dirty="0" smtClean="0"/>
              <a:t>float  price ;  </a:t>
            </a:r>
          </a:p>
          <a:p>
            <a:pPr algn="just">
              <a:lnSpc>
                <a:spcPct val="150000"/>
              </a:lnSpc>
              <a:buNone/>
            </a:pPr>
            <a:r>
              <a:rPr lang="en-GB" sz="2400" dirty="0"/>
              <a:t>	</a:t>
            </a:r>
            <a:r>
              <a:rPr lang="en-GB" sz="2400" dirty="0" err="1" smtClean="0"/>
              <a:t>int</a:t>
            </a:r>
            <a:r>
              <a:rPr lang="en-GB" sz="2400" dirty="0" smtClean="0"/>
              <a:t>  pages ; </a:t>
            </a:r>
          </a:p>
          <a:p>
            <a:pPr algn="just">
              <a:lnSpc>
                <a:spcPct val="150000"/>
              </a:lnSpc>
              <a:buNone/>
            </a:pPr>
            <a:r>
              <a:rPr lang="en-GB" sz="2400" dirty="0"/>
              <a:t>	</a:t>
            </a:r>
            <a:r>
              <a:rPr lang="en-GB" sz="2400" dirty="0" smtClean="0"/>
              <a:t>} b1, b2, b3 ;</a:t>
            </a:r>
            <a:endParaRPr lang="en-GB" sz="2400" dirty="0"/>
          </a:p>
        </p:txBody>
      </p:sp>
      <p:sp>
        <p:nvSpPr>
          <p:cNvPr id="4" name="Rectangle 3"/>
          <p:cNvSpPr/>
          <p:nvPr/>
        </p:nvSpPr>
        <p:spPr>
          <a:xfrm>
            <a:off x="214282" y="1285860"/>
            <a:ext cx="4000528" cy="392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Initialization of Structures</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err="1" smtClean="0"/>
              <a:t>struct</a:t>
            </a:r>
            <a:r>
              <a:rPr lang="en-GB" sz="2400" dirty="0" smtClean="0"/>
              <a:t> book {</a:t>
            </a:r>
          </a:p>
          <a:p>
            <a:pPr algn="just">
              <a:lnSpc>
                <a:spcPct val="150000"/>
              </a:lnSpc>
              <a:buNone/>
            </a:pPr>
            <a:r>
              <a:rPr lang="en-GB" sz="2400" dirty="0" smtClean="0"/>
              <a:t>  	char  name[10] ;  </a:t>
            </a:r>
          </a:p>
          <a:p>
            <a:pPr algn="just">
              <a:lnSpc>
                <a:spcPct val="150000"/>
              </a:lnSpc>
              <a:buNone/>
            </a:pPr>
            <a:r>
              <a:rPr lang="en-GB" sz="2400" dirty="0"/>
              <a:t>	</a:t>
            </a:r>
            <a:r>
              <a:rPr lang="en-GB" sz="2400" dirty="0" smtClean="0"/>
              <a:t>float  price ;  </a:t>
            </a:r>
          </a:p>
          <a:p>
            <a:pPr algn="just">
              <a:lnSpc>
                <a:spcPct val="150000"/>
              </a:lnSpc>
              <a:buNone/>
            </a:pPr>
            <a:r>
              <a:rPr lang="en-GB" sz="2400" dirty="0"/>
              <a:t>	</a:t>
            </a:r>
            <a:r>
              <a:rPr lang="en-GB" sz="2400" dirty="0" err="1" smtClean="0"/>
              <a:t>int</a:t>
            </a:r>
            <a:r>
              <a:rPr lang="en-GB" sz="2400" dirty="0" smtClean="0"/>
              <a:t>  pages ; </a:t>
            </a:r>
          </a:p>
          <a:p>
            <a:pPr algn="just">
              <a:lnSpc>
                <a:spcPct val="150000"/>
              </a:lnSpc>
              <a:buNone/>
            </a:pPr>
            <a:r>
              <a:rPr lang="en-GB" sz="2400" dirty="0"/>
              <a:t>	</a:t>
            </a:r>
            <a:r>
              <a:rPr lang="en-GB" sz="2400" dirty="0" smtClean="0"/>
              <a:t>} ; </a:t>
            </a:r>
          </a:p>
          <a:p>
            <a:pPr algn="just">
              <a:lnSpc>
                <a:spcPct val="150000"/>
              </a:lnSpc>
              <a:buNone/>
            </a:pPr>
            <a:r>
              <a:rPr lang="en-GB" sz="2400" dirty="0"/>
              <a:t>	</a:t>
            </a:r>
            <a:r>
              <a:rPr lang="en-GB" sz="2400" dirty="0" err="1" smtClean="0"/>
              <a:t>struct</a:t>
            </a:r>
            <a:r>
              <a:rPr lang="en-GB" sz="2400" dirty="0" smtClean="0"/>
              <a:t> book  b1 = { "Basic", 130.00, 550 } ; </a:t>
            </a:r>
          </a:p>
          <a:p>
            <a:pPr algn="just">
              <a:lnSpc>
                <a:spcPct val="150000"/>
              </a:lnSpc>
              <a:buNone/>
            </a:pPr>
            <a:r>
              <a:rPr lang="en-GB" sz="2400" dirty="0"/>
              <a:t>	</a:t>
            </a:r>
            <a:r>
              <a:rPr lang="en-GB" sz="2400" dirty="0" err="1" smtClean="0"/>
              <a:t>struct</a:t>
            </a:r>
            <a:r>
              <a:rPr lang="en-GB" sz="2400" dirty="0" smtClean="0"/>
              <a:t> book  b2 = { "Physics", 150.80, 800 } ; </a:t>
            </a:r>
            <a:endParaRPr lang="en-GB"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Accessing Structure Elements </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smtClean="0"/>
              <a:t>To refer pages,</a:t>
            </a:r>
          </a:p>
          <a:p>
            <a:pPr algn="just">
              <a:lnSpc>
                <a:spcPct val="150000"/>
              </a:lnSpc>
              <a:buNone/>
            </a:pPr>
            <a:r>
              <a:rPr lang="en-GB" sz="2400" dirty="0" smtClean="0"/>
              <a:t>b1.pages </a:t>
            </a:r>
          </a:p>
          <a:p>
            <a:pPr algn="just">
              <a:lnSpc>
                <a:spcPct val="150000"/>
              </a:lnSpc>
              <a:buNone/>
            </a:pPr>
            <a:r>
              <a:rPr lang="en-GB" sz="2400" dirty="0" smtClean="0"/>
              <a:t> refer to price we would use,  </a:t>
            </a:r>
          </a:p>
          <a:p>
            <a:pPr algn="just">
              <a:lnSpc>
                <a:spcPct val="150000"/>
              </a:lnSpc>
              <a:buNone/>
            </a:pPr>
            <a:r>
              <a:rPr lang="en-GB" sz="2400" dirty="0" smtClean="0"/>
              <a:t>b1.price </a:t>
            </a:r>
            <a:endParaRPr lang="en-GB"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82660"/>
          </a:xfrm>
        </p:spPr>
        <p:txBody>
          <a:bodyPr>
            <a:normAutofit fontScale="90000"/>
          </a:bodyPr>
          <a:lstStyle/>
          <a:p>
            <a:r>
              <a:rPr lang="en-GB" dirty="0" smtClean="0"/>
              <a:t>Values of One Structure Variable to Another</a:t>
            </a:r>
            <a:endParaRPr lang="en-GB" dirty="0"/>
          </a:p>
        </p:txBody>
      </p:sp>
      <p:sp>
        <p:nvSpPr>
          <p:cNvPr id="3" name="Content Placeholder 2"/>
          <p:cNvSpPr>
            <a:spLocks noGrp="1"/>
          </p:cNvSpPr>
          <p:nvPr>
            <p:ph idx="1"/>
          </p:nvPr>
        </p:nvSpPr>
        <p:spPr>
          <a:xfrm>
            <a:off x="457200" y="1214422"/>
            <a:ext cx="8229600" cy="5500702"/>
          </a:xfrm>
        </p:spPr>
        <p:txBody>
          <a:bodyPr>
            <a:normAutofit/>
          </a:bodyPr>
          <a:lstStyle/>
          <a:p>
            <a:pPr>
              <a:buNone/>
            </a:pPr>
            <a:r>
              <a:rPr lang="en-GB" dirty="0" err="1" smtClean="0"/>
              <a:t>struct</a:t>
            </a:r>
            <a:r>
              <a:rPr lang="en-GB" dirty="0" smtClean="0"/>
              <a:t> employee  </a:t>
            </a:r>
          </a:p>
          <a:p>
            <a:pPr>
              <a:buNone/>
            </a:pPr>
            <a:r>
              <a:rPr lang="en-GB" dirty="0" smtClean="0"/>
              <a:t>{   char  name[10] ;   </a:t>
            </a:r>
          </a:p>
          <a:p>
            <a:pPr>
              <a:buNone/>
            </a:pPr>
            <a:r>
              <a:rPr lang="en-GB" dirty="0"/>
              <a:t>	</a:t>
            </a:r>
            <a:r>
              <a:rPr lang="en-GB" dirty="0" err="1" smtClean="0"/>
              <a:t>int</a:t>
            </a:r>
            <a:r>
              <a:rPr lang="en-GB" dirty="0" smtClean="0"/>
              <a:t>  age ;   </a:t>
            </a:r>
          </a:p>
          <a:p>
            <a:pPr>
              <a:buNone/>
            </a:pPr>
            <a:r>
              <a:rPr lang="en-GB" dirty="0"/>
              <a:t>	</a:t>
            </a:r>
            <a:r>
              <a:rPr lang="en-GB" dirty="0" smtClean="0"/>
              <a:t>float  salary ;  </a:t>
            </a:r>
          </a:p>
          <a:p>
            <a:pPr>
              <a:buNone/>
            </a:pPr>
            <a:r>
              <a:rPr lang="en-GB" dirty="0" smtClean="0"/>
              <a:t>} ;  </a:t>
            </a:r>
          </a:p>
          <a:p>
            <a:pPr>
              <a:buNone/>
            </a:pPr>
            <a:r>
              <a:rPr lang="en-GB" dirty="0" err="1" smtClean="0"/>
              <a:t>struct</a:t>
            </a:r>
            <a:r>
              <a:rPr lang="en-GB" dirty="0" smtClean="0"/>
              <a:t> employee  e1 = { "Sanjay", 30, 5500.50 } ; </a:t>
            </a:r>
          </a:p>
          <a:p>
            <a:pPr>
              <a:buNone/>
            </a:pPr>
            <a:r>
              <a:rPr lang="en-GB" dirty="0" err="1" smtClean="0"/>
              <a:t>struct</a:t>
            </a:r>
            <a:r>
              <a:rPr lang="en-GB" dirty="0" smtClean="0"/>
              <a:t> employee  e2, e3 ;  </a:t>
            </a:r>
          </a:p>
          <a:p>
            <a:pPr>
              <a:buNone/>
            </a:pPr>
            <a:endParaRPr lang="en-GB"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82660"/>
          </a:xfrm>
        </p:spPr>
        <p:txBody>
          <a:bodyPr>
            <a:normAutofit fontScale="90000"/>
          </a:bodyPr>
          <a:lstStyle/>
          <a:p>
            <a:r>
              <a:rPr lang="en-GB" dirty="0" smtClean="0"/>
              <a:t>Values of One Structure Variable to Another</a:t>
            </a:r>
            <a:endParaRPr lang="en-GB" dirty="0"/>
          </a:p>
        </p:txBody>
      </p:sp>
      <p:sp>
        <p:nvSpPr>
          <p:cNvPr id="3" name="Content Placeholder 2"/>
          <p:cNvSpPr>
            <a:spLocks noGrp="1"/>
          </p:cNvSpPr>
          <p:nvPr>
            <p:ph idx="1"/>
          </p:nvPr>
        </p:nvSpPr>
        <p:spPr>
          <a:xfrm>
            <a:off x="457200" y="1214422"/>
            <a:ext cx="8229600" cy="5500702"/>
          </a:xfrm>
        </p:spPr>
        <p:txBody>
          <a:bodyPr>
            <a:normAutofit/>
          </a:bodyPr>
          <a:lstStyle/>
          <a:p>
            <a:pPr>
              <a:lnSpc>
                <a:spcPct val="150000"/>
              </a:lnSpc>
              <a:buNone/>
            </a:pPr>
            <a:r>
              <a:rPr lang="en-GB" dirty="0" smtClean="0"/>
              <a:t>/* piece-meal copying */  </a:t>
            </a:r>
          </a:p>
          <a:p>
            <a:pPr>
              <a:lnSpc>
                <a:spcPct val="150000"/>
              </a:lnSpc>
              <a:buNone/>
            </a:pPr>
            <a:r>
              <a:rPr lang="en-GB" dirty="0" err="1" smtClean="0"/>
              <a:t>strcpy</a:t>
            </a:r>
            <a:r>
              <a:rPr lang="en-GB" dirty="0" smtClean="0"/>
              <a:t> ( e2.name, e1.name ) ;  </a:t>
            </a:r>
          </a:p>
          <a:p>
            <a:pPr>
              <a:lnSpc>
                <a:spcPct val="150000"/>
              </a:lnSpc>
              <a:buNone/>
            </a:pPr>
            <a:r>
              <a:rPr lang="en-GB" dirty="0" smtClean="0"/>
              <a:t>e2.age = e1.age ; </a:t>
            </a:r>
          </a:p>
          <a:p>
            <a:pPr>
              <a:lnSpc>
                <a:spcPct val="150000"/>
              </a:lnSpc>
              <a:buNone/>
            </a:pPr>
            <a:r>
              <a:rPr lang="en-GB" dirty="0" smtClean="0"/>
              <a:t>e2.salary = e1.salary ;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82660"/>
          </a:xfrm>
        </p:spPr>
        <p:txBody>
          <a:bodyPr>
            <a:normAutofit fontScale="90000"/>
          </a:bodyPr>
          <a:lstStyle/>
          <a:p>
            <a:r>
              <a:rPr lang="en-GB" dirty="0" smtClean="0"/>
              <a:t>Values of One Structure Variable to Another</a:t>
            </a:r>
            <a:endParaRPr lang="en-GB" dirty="0"/>
          </a:p>
        </p:txBody>
      </p:sp>
      <p:sp>
        <p:nvSpPr>
          <p:cNvPr id="3" name="Content Placeholder 2"/>
          <p:cNvSpPr>
            <a:spLocks noGrp="1"/>
          </p:cNvSpPr>
          <p:nvPr>
            <p:ph idx="1"/>
          </p:nvPr>
        </p:nvSpPr>
        <p:spPr>
          <a:xfrm>
            <a:off x="71406" y="1600200"/>
            <a:ext cx="8929718" cy="4525963"/>
          </a:xfrm>
        </p:spPr>
        <p:txBody>
          <a:bodyPr>
            <a:normAutofit/>
          </a:bodyPr>
          <a:lstStyle/>
          <a:p>
            <a:pPr>
              <a:lnSpc>
                <a:spcPct val="150000"/>
              </a:lnSpc>
              <a:buNone/>
            </a:pPr>
            <a:r>
              <a:rPr lang="en-GB" dirty="0" smtClean="0"/>
              <a:t>/* copying all elements at one go */  </a:t>
            </a:r>
          </a:p>
          <a:p>
            <a:pPr>
              <a:lnSpc>
                <a:spcPct val="150000"/>
              </a:lnSpc>
              <a:buNone/>
            </a:pPr>
            <a:r>
              <a:rPr lang="en-GB" dirty="0" smtClean="0"/>
              <a:t>e3 = e2 ;  </a:t>
            </a:r>
          </a:p>
          <a:p>
            <a:pPr>
              <a:lnSpc>
                <a:spcPct val="150000"/>
              </a:lnSpc>
              <a:buNone/>
            </a:pPr>
            <a:r>
              <a:rPr lang="en-GB" dirty="0" err="1" smtClean="0"/>
              <a:t>printf</a:t>
            </a:r>
            <a:r>
              <a:rPr lang="en-GB" dirty="0" smtClean="0"/>
              <a:t> ( "\</a:t>
            </a:r>
            <a:r>
              <a:rPr lang="en-GB" dirty="0" err="1" smtClean="0"/>
              <a:t>n%s</a:t>
            </a:r>
            <a:r>
              <a:rPr lang="en-GB" dirty="0" smtClean="0"/>
              <a:t> %d %f", e1.name, e1.age, e1.salary ) ; </a:t>
            </a:r>
          </a:p>
          <a:p>
            <a:pPr>
              <a:lnSpc>
                <a:spcPct val="150000"/>
              </a:lnSpc>
              <a:buNone/>
            </a:pPr>
            <a:r>
              <a:rPr lang="en-GB" dirty="0" err="1" smtClean="0"/>
              <a:t>printf</a:t>
            </a:r>
            <a:r>
              <a:rPr lang="en-GB" dirty="0" smtClean="0"/>
              <a:t> ( "\</a:t>
            </a:r>
            <a:r>
              <a:rPr lang="en-GB" dirty="0" err="1" smtClean="0"/>
              <a:t>n%s</a:t>
            </a:r>
            <a:r>
              <a:rPr lang="en-GB" dirty="0" smtClean="0"/>
              <a:t> %d %f", e2.name, e2.age, e2.salary ) ;  </a:t>
            </a:r>
          </a:p>
          <a:p>
            <a:pPr>
              <a:lnSpc>
                <a:spcPct val="150000"/>
              </a:lnSpc>
              <a:buNone/>
            </a:pPr>
            <a:r>
              <a:rPr lang="en-GB" dirty="0" err="1" smtClean="0"/>
              <a:t>printf</a:t>
            </a:r>
            <a:r>
              <a:rPr lang="en-GB" dirty="0" smtClean="0"/>
              <a:t> ( "\</a:t>
            </a:r>
            <a:r>
              <a:rPr lang="en-GB" dirty="0" err="1" smtClean="0"/>
              <a:t>n%s</a:t>
            </a:r>
            <a:r>
              <a:rPr lang="en-GB" dirty="0" smtClean="0"/>
              <a:t> %d %f", e3.name, e3.age, e3.salary ) ; } </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dirty="0" smtClean="0"/>
              <a:t>How Structure Elements are Stored </a:t>
            </a:r>
            <a:endParaRPr lang="en-GB" dirty="0"/>
          </a:p>
        </p:txBody>
      </p:sp>
      <p:sp>
        <p:nvSpPr>
          <p:cNvPr id="3" name="Content Placeholder 2"/>
          <p:cNvSpPr>
            <a:spLocks noGrp="1"/>
          </p:cNvSpPr>
          <p:nvPr>
            <p:ph idx="1"/>
          </p:nvPr>
        </p:nvSpPr>
        <p:spPr>
          <a:xfrm>
            <a:off x="457200" y="714356"/>
            <a:ext cx="8229600" cy="3857652"/>
          </a:xfrm>
        </p:spPr>
        <p:txBody>
          <a:bodyPr>
            <a:noAutofit/>
          </a:bodyPr>
          <a:lstStyle/>
          <a:p>
            <a:pPr algn="just">
              <a:lnSpc>
                <a:spcPct val="120000"/>
              </a:lnSpc>
              <a:buNone/>
            </a:pPr>
            <a:r>
              <a:rPr lang="en-GB" sz="2400" dirty="0" err="1" smtClean="0"/>
              <a:t>struct</a:t>
            </a:r>
            <a:r>
              <a:rPr lang="en-GB" sz="2400" dirty="0" smtClean="0"/>
              <a:t> book </a:t>
            </a:r>
          </a:p>
          <a:p>
            <a:pPr algn="just">
              <a:lnSpc>
                <a:spcPct val="120000"/>
              </a:lnSpc>
              <a:buNone/>
            </a:pPr>
            <a:r>
              <a:rPr lang="en-GB" sz="2400" dirty="0" smtClean="0"/>
              <a:t>{    </a:t>
            </a:r>
          </a:p>
          <a:p>
            <a:pPr algn="just">
              <a:lnSpc>
                <a:spcPct val="120000"/>
              </a:lnSpc>
              <a:buNone/>
            </a:pPr>
            <a:r>
              <a:rPr lang="en-GB" sz="2400" dirty="0"/>
              <a:t>	</a:t>
            </a:r>
            <a:r>
              <a:rPr lang="en-GB" sz="2400" dirty="0" smtClean="0"/>
              <a:t>char  name ;   </a:t>
            </a:r>
          </a:p>
          <a:p>
            <a:pPr algn="just">
              <a:lnSpc>
                <a:spcPct val="120000"/>
              </a:lnSpc>
              <a:buNone/>
            </a:pPr>
            <a:r>
              <a:rPr lang="en-GB" sz="2400" dirty="0"/>
              <a:t>	</a:t>
            </a:r>
            <a:r>
              <a:rPr lang="en-GB" sz="2400" dirty="0" smtClean="0"/>
              <a:t>float  price ;   </a:t>
            </a:r>
          </a:p>
          <a:p>
            <a:pPr algn="just">
              <a:lnSpc>
                <a:spcPct val="120000"/>
              </a:lnSpc>
              <a:buNone/>
            </a:pPr>
            <a:r>
              <a:rPr lang="en-GB" sz="2400" dirty="0"/>
              <a:t>	</a:t>
            </a:r>
            <a:r>
              <a:rPr lang="en-GB" sz="2400" dirty="0" err="1" smtClean="0"/>
              <a:t>int</a:t>
            </a:r>
            <a:r>
              <a:rPr lang="en-GB" sz="2400" dirty="0" smtClean="0"/>
              <a:t>  pages ;  </a:t>
            </a:r>
          </a:p>
          <a:p>
            <a:pPr algn="just">
              <a:lnSpc>
                <a:spcPct val="120000"/>
              </a:lnSpc>
              <a:buNone/>
            </a:pPr>
            <a:r>
              <a:rPr lang="en-GB" sz="2400" dirty="0" smtClean="0"/>
              <a:t>} ;  </a:t>
            </a:r>
          </a:p>
          <a:p>
            <a:pPr algn="just">
              <a:lnSpc>
                <a:spcPct val="120000"/>
              </a:lnSpc>
              <a:buNone/>
            </a:pPr>
            <a:r>
              <a:rPr lang="en-GB" sz="2400" dirty="0" err="1" smtClean="0"/>
              <a:t>struct</a:t>
            </a:r>
            <a:r>
              <a:rPr lang="en-GB" sz="2400" dirty="0" smtClean="0"/>
              <a:t> book  b1 = { 'B', 130.00, 550 } ; </a:t>
            </a:r>
            <a:endParaRPr lang="en-GB" sz="2400" dirty="0"/>
          </a:p>
        </p:txBody>
      </p:sp>
      <p:pic>
        <p:nvPicPr>
          <p:cNvPr id="2050" name="Picture 2"/>
          <p:cNvPicPr>
            <a:picLocks noChangeAspect="1" noChangeArrowheads="1"/>
          </p:cNvPicPr>
          <p:nvPr/>
        </p:nvPicPr>
        <p:blipFill>
          <a:blip r:embed="rId2"/>
          <a:srcRect/>
          <a:stretch>
            <a:fillRect/>
          </a:stretch>
        </p:blipFill>
        <p:spPr bwMode="auto">
          <a:xfrm>
            <a:off x="357158" y="4286256"/>
            <a:ext cx="6715172" cy="21911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dirty="0" smtClean="0"/>
              <a:t>Array of Structures</a:t>
            </a:r>
            <a:endParaRPr lang="en-GB" dirty="0"/>
          </a:p>
        </p:txBody>
      </p:sp>
      <p:sp>
        <p:nvSpPr>
          <p:cNvPr id="3" name="Content Placeholder 2"/>
          <p:cNvSpPr>
            <a:spLocks noGrp="1"/>
          </p:cNvSpPr>
          <p:nvPr>
            <p:ph idx="1"/>
          </p:nvPr>
        </p:nvSpPr>
        <p:spPr>
          <a:xfrm>
            <a:off x="457200" y="714356"/>
            <a:ext cx="8229600" cy="5715040"/>
          </a:xfrm>
        </p:spPr>
        <p:txBody>
          <a:bodyPr>
            <a:noAutofit/>
          </a:bodyPr>
          <a:lstStyle/>
          <a:p>
            <a:pPr algn="just">
              <a:buNone/>
            </a:pPr>
            <a:r>
              <a:rPr lang="en-GB" sz="2400" dirty="0" err="1" smtClean="0"/>
              <a:t>struct</a:t>
            </a:r>
            <a:r>
              <a:rPr lang="en-GB" sz="2400" dirty="0" smtClean="0"/>
              <a:t> book  </a:t>
            </a:r>
          </a:p>
          <a:p>
            <a:pPr algn="just">
              <a:buNone/>
            </a:pPr>
            <a:r>
              <a:rPr lang="en-GB" sz="2400" dirty="0"/>
              <a:t>	</a:t>
            </a:r>
            <a:r>
              <a:rPr lang="en-GB" sz="2400" dirty="0" smtClean="0"/>
              <a:t>{  </a:t>
            </a:r>
          </a:p>
          <a:p>
            <a:pPr algn="just">
              <a:buNone/>
            </a:pPr>
            <a:r>
              <a:rPr lang="en-GB" sz="2400" dirty="0"/>
              <a:t>	</a:t>
            </a:r>
            <a:r>
              <a:rPr lang="en-GB" sz="2400" dirty="0" smtClean="0"/>
              <a:t> char  name ;   </a:t>
            </a:r>
          </a:p>
          <a:p>
            <a:pPr algn="just">
              <a:buNone/>
            </a:pPr>
            <a:r>
              <a:rPr lang="en-GB" sz="2400" dirty="0"/>
              <a:t>	</a:t>
            </a:r>
            <a:r>
              <a:rPr lang="en-GB" sz="2400" dirty="0" smtClean="0"/>
              <a:t> float  price ;   </a:t>
            </a:r>
          </a:p>
          <a:p>
            <a:pPr algn="just">
              <a:buNone/>
            </a:pPr>
            <a:r>
              <a:rPr lang="en-GB" sz="2400" dirty="0"/>
              <a:t>	 </a:t>
            </a:r>
            <a:r>
              <a:rPr lang="en-GB" sz="2400" dirty="0" err="1" smtClean="0"/>
              <a:t>int</a:t>
            </a:r>
            <a:r>
              <a:rPr lang="en-GB" sz="2400" dirty="0" smtClean="0"/>
              <a:t>  pages ;  </a:t>
            </a:r>
          </a:p>
          <a:p>
            <a:pPr algn="just">
              <a:buNone/>
            </a:pPr>
            <a:r>
              <a:rPr lang="en-GB" sz="2400" dirty="0"/>
              <a:t>	</a:t>
            </a:r>
            <a:r>
              <a:rPr lang="en-GB" sz="2400" dirty="0" smtClean="0"/>
              <a:t>} ;  </a:t>
            </a:r>
          </a:p>
          <a:p>
            <a:pPr algn="just">
              <a:buNone/>
            </a:pPr>
            <a:r>
              <a:rPr lang="en-GB" sz="2400" dirty="0" smtClean="0"/>
              <a:t> </a:t>
            </a:r>
            <a:r>
              <a:rPr lang="en-GB" sz="2400" dirty="0" err="1" smtClean="0"/>
              <a:t>struct</a:t>
            </a:r>
            <a:r>
              <a:rPr lang="en-GB" sz="2400" dirty="0" smtClean="0"/>
              <a:t>  book  b[100] ; </a:t>
            </a:r>
          </a:p>
          <a:p>
            <a:pPr algn="just">
              <a:buNone/>
            </a:pPr>
            <a:endParaRPr lang="en-GB" sz="2400" dirty="0"/>
          </a:p>
          <a:p>
            <a:pPr algn="just">
              <a:buNone/>
            </a:pPr>
            <a:r>
              <a:rPr lang="en-GB" sz="2400" dirty="0" smtClean="0"/>
              <a:t> for ( </a:t>
            </a:r>
            <a:r>
              <a:rPr lang="en-GB" sz="2400" dirty="0" err="1" smtClean="0"/>
              <a:t>i</a:t>
            </a:r>
            <a:r>
              <a:rPr lang="en-GB" sz="2400" dirty="0" smtClean="0"/>
              <a:t> = 0 ; </a:t>
            </a:r>
            <a:r>
              <a:rPr lang="en-GB" sz="2400" dirty="0" err="1" smtClean="0"/>
              <a:t>i</a:t>
            </a:r>
            <a:r>
              <a:rPr lang="en-GB" sz="2400" dirty="0" smtClean="0"/>
              <a:t> &lt;= 99 ; </a:t>
            </a:r>
            <a:r>
              <a:rPr lang="en-GB" sz="2400" dirty="0" err="1" smtClean="0"/>
              <a:t>i</a:t>
            </a:r>
            <a:r>
              <a:rPr lang="en-GB" sz="2400" dirty="0" smtClean="0"/>
              <a:t>++ )  </a:t>
            </a:r>
          </a:p>
          <a:p>
            <a:pPr algn="just">
              <a:buNone/>
            </a:pPr>
            <a:r>
              <a:rPr lang="en-GB" sz="2400" dirty="0" smtClean="0"/>
              <a:t>{   </a:t>
            </a:r>
          </a:p>
          <a:p>
            <a:pPr algn="just">
              <a:buNone/>
            </a:pPr>
            <a:r>
              <a:rPr lang="en-GB" sz="2400" dirty="0"/>
              <a:t>	</a:t>
            </a:r>
            <a:r>
              <a:rPr lang="en-GB" sz="2400" dirty="0" err="1" smtClean="0"/>
              <a:t>printf</a:t>
            </a:r>
            <a:r>
              <a:rPr lang="en-GB" sz="2400" dirty="0" smtClean="0"/>
              <a:t> ( "\n Enter name, price and pages " ) ;   </a:t>
            </a:r>
          </a:p>
          <a:p>
            <a:pPr algn="just">
              <a:buNone/>
            </a:pPr>
            <a:r>
              <a:rPr lang="en-GB" sz="2400" dirty="0"/>
              <a:t>	</a:t>
            </a:r>
            <a:r>
              <a:rPr lang="en-GB" sz="2400" dirty="0" err="1" smtClean="0">
                <a:solidFill>
                  <a:srgbClr val="FF0000"/>
                </a:solidFill>
              </a:rPr>
              <a:t>scanf</a:t>
            </a:r>
            <a:r>
              <a:rPr lang="en-GB" sz="2400" dirty="0" smtClean="0">
                <a:solidFill>
                  <a:srgbClr val="FF0000"/>
                </a:solidFill>
              </a:rPr>
              <a:t> ( "%c %f %d", &amp;b[</a:t>
            </a:r>
            <a:r>
              <a:rPr lang="en-GB" sz="2400" dirty="0" err="1" smtClean="0">
                <a:solidFill>
                  <a:srgbClr val="FF0000"/>
                </a:solidFill>
              </a:rPr>
              <a:t>i</a:t>
            </a:r>
            <a:r>
              <a:rPr lang="en-GB" sz="2400" dirty="0" smtClean="0">
                <a:solidFill>
                  <a:srgbClr val="FF0000"/>
                </a:solidFill>
              </a:rPr>
              <a:t>].name, &amp;b[</a:t>
            </a:r>
            <a:r>
              <a:rPr lang="en-GB" sz="2400" dirty="0" err="1" smtClean="0">
                <a:solidFill>
                  <a:srgbClr val="FF0000"/>
                </a:solidFill>
              </a:rPr>
              <a:t>i</a:t>
            </a:r>
            <a:r>
              <a:rPr lang="en-GB" sz="2400" dirty="0" smtClean="0">
                <a:solidFill>
                  <a:srgbClr val="FF0000"/>
                </a:solidFill>
              </a:rPr>
              <a:t>].price, &amp;b[</a:t>
            </a:r>
            <a:r>
              <a:rPr lang="en-GB" sz="2400" dirty="0" err="1" smtClean="0">
                <a:solidFill>
                  <a:srgbClr val="FF0000"/>
                </a:solidFill>
              </a:rPr>
              <a:t>i</a:t>
            </a:r>
            <a:r>
              <a:rPr lang="en-GB" sz="2400" dirty="0" smtClean="0">
                <a:solidFill>
                  <a:srgbClr val="FF0000"/>
                </a:solidFill>
              </a:rPr>
              <a:t>].pages ) ; </a:t>
            </a:r>
          </a:p>
          <a:p>
            <a:pPr algn="just">
              <a:buNone/>
            </a:pPr>
            <a:r>
              <a:rPr lang="en-GB" sz="2400" dirty="0"/>
              <a:t>}</a:t>
            </a:r>
          </a:p>
        </p:txBody>
      </p:sp>
      <p:sp>
        <p:nvSpPr>
          <p:cNvPr id="6" name="Rectangle 5"/>
          <p:cNvSpPr/>
          <p:nvPr/>
        </p:nvSpPr>
        <p:spPr>
          <a:xfrm>
            <a:off x="642910" y="5572140"/>
            <a:ext cx="7572428"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48"/>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457200" y="857232"/>
            <a:ext cx="8229600" cy="5715040"/>
          </a:xfrm>
        </p:spPr>
        <p:txBody>
          <a:bodyPr>
            <a:normAutofit fontScale="92500" lnSpcReduction="10000"/>
          </a:bodyPr>
          <a:lstStyle/>
          <a:p>
            <a:pPr algn="just"/>
            <a:r>
              <a:rPr lang="en-GB" dirty="0"/>
              <a:t>Depending on the growth requirements of the bacteria and the information that the scientist hopes to gain, various types of growth media are available for culturing bacteria. Culturing means cultivating bacteria in a microbiology laboratory </a:t>
            </a:r>
            <a:r>
              <a:rPr lang="en-GB" dirty="0" smtClean="0"/>
              <a:t>environment</a:t>
            </a:r>
          </a:p>
          <a:p>
            <a:pPr algn="just"/>
            <a:r>
              <a:rPr lang="en-GB" dirty="0"/>
              <a:t>B</a:t>
            </a:r>
            <a:r>
              <a:rPr lang="en-GB" dirty="0" smtClean="0"/>
              <a:t>asic concept for the MPN (Most Probable Number) method is to dilute the sample to such a degree that </a:t>
            </a:r>
            <a:r>
              <a:rPr lang="en-GB" dirty="0" err="1" smtClean="0"/>
              <a:t>inocula</a:t>
            </a:r>
            <a:r>
              <a:rPr lang="en-GB" dirty="0" smtClean="0"/>
              <a:t> in the tubes will sometimes (but not always) contain viable organisms. By replicates, and dilution series, this will result in a fairly accurate estimate of the most probable number of cells in the sample</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b="1" dirty="0" err="1" smtClean="0"/>
              <a:t>typedef</a:t>
            </a:r>
            <a:r>
              <a:rPr lang="en-GB" b="1" dirty="0" smtClean="0"/>
              <a:t> in C</a:t>
            </a:r>
            <a:endParaRPr lang="en-GB" b="1" dirty="0"/>
          </a:p>
        </p:txBody>
      </p:sp>
      <p:sp>
        <p:nvSpPr>
          <p:cNvPr id="3" name="Content Placeholder 2"/>
          <p:cNvSpPr>
            <a:spLocks noGrp="1"/>
          </p:cNvSpPr>
          <p:nvPr>
            <p:ph idx="1"/>
          </p:nvPr>
        </p:nvSpPr>
        <p:spPr>
          <a:xfrm>
            <a:off x="457200" y="714356"/>
            <a:ext cx="8229600" cy="5715040"/>
          </a:xfrm>
        </p:spPr>
        <p:txBody>
          <a:bodyPr>
            <a:noAutofit/>
          </a:bodyPr>
          <a:lstStyle/>
          <a:p>
            <a:pPr algn="just">
              <a:lnSpc>
                <a:spcPct val="150000"/>
              </a:lnSpc>
            </a:pPr>
            <a:r>
              <a:rPr lang="en-GB" sz="2400" b="1" dirty="0" err="1" smtClean="0"/>
              <a:t>typedef</a:t>
            </a:r>
            <a:r>
              <a:rPr lang="en-GB" sz="2400" dirty="0"/>
              <a:t> is a keyword used in C language to assign alternative names to existing types. </a:t>
            </a:r>
            <a:endParaRPr lang="en-GB" sz="2400" dirty="0" smtClean="0"/>
          </a:p>
          <a:p>
            <a:pPr algn="just">
              <a:lnSpc>
                <a:spcPct val="150000"/>
              </a:lnSpc>
            </a:pPr>
            <a:r>
              <a:rPr lang="en-GB" sz="2400" dirty="0" smtClean="0"/>
              <a:t>Its </a:t>
            </a:r>
            <a:r>
              <a:rPr lang="en-GB" sz="2400" dirty="0"/>
              <a:t>mostly used with user defined data types, when names of data types get slightly complicated. </a:t>
            </a:r>
            <a:endParaRPr lang="en-GB" sz="2400" dirty="0" smtClean="0"/>
          </a:p>
          <a:p>
            <a:pPr algn="just">
              <a:lnSpc>
                <a:spcPct val="150000"/>
              </a:lnSpc>
            </a:pPr>
            <a:r>
              <a:rPr lang="en-GB" sz="2400" dirty="0" smtClean="0"/>
              <a:t>Following </a:t>
            </a:r>
            <a:r>
              <a:rPr lang="en-GB" sz="2400" dirty="0"/>
              <a:t>is the general syntax for </a:t>
            </a:r>
            <a:r>
              <a:rPr lang="en-GB" sz="2400" dirty="0" smtClean="0"/>
              <a:t>using  </a:t>
            </a:r>
            <a:r>
              <a:rPr lang="en-GB" sz="2400" dirty="0" err="1" smtClean="0"/>
              <a:t>typedef</a:t>
            </a:r>
            <a:r>
              <a:rPr lang="en-GB" sz="2400" dirty="0" smtClean="0"/>
              <a:t>:</a:t>
            </a:r>
          </a:p>
          <a:p>
            <a:pPr algn="just">
              <a:lnSpc>
                <a:spcPct val="150000"/>
              </a:lnSpc>
            </a:pPr>
            <a:r>
              <a:rPr lang="en-GB" sz="2400" b="1" dirty="0" err="1"/>
              <a:t>typedef</a:t>
            </a:r>
            <a:r>
              <a:rPr lang="en-GB" sz="2400" dirty="0" smtClean="0"/>
              <a:t> </a:t>
            </a:r>
            <a:r>
              <a:rPr lang="en-GB" sz="2400" i="1" dirty="0" err="1"/>
              <a:t>existing_name</a:t>
            </a:r>
            <a:r>
              <a:rPr lang="en-GB" sz="2400" dirty="0" smtClean="0"/>
              <a:t> </a:t>
            </a:r>
            <a:r>
              <a:rPr lang="en-GB" sz="2400" i="1" dirty="0" err="1" smtClean="0"/>
              <a:t>alias_name</a:t>
            </a:r>
            <a:endParaRPr lang="en-GB" sz="2400" i="1" dirty="0" smtClean="0"/>
          </a:p>
          <a:p>
            <a:pPr algn="just">
              <a:lnSpc>
                <a:spcPct val="150000"/>
              </a:lnSpc>
            </a:pPr>
            <a:r>
              <a:rPr lang="en-GB" sz="2400" i="1" dirty="0" smtClean="0"/>
              <a:t>Example</a:t>
            </a:r>
          </a:p>
          <a:p>
            <a:pPr algn="just">
              <a:lnSpc>
                <a:spcPct val="150000"/>
              </a:lnSpc>
              <a:buNone/>
            </a:pPr>
            <a:r>
              <a:rPr lang="en-GB" sz="2400" dirty="0" smtClean="0"/>
              <a:t>	</a:t>
            </a:r>
            <a:r>
              <a:rPr lang="en-GB" sz="2400" dirty="0" err="1" smtClean="0"/>
              <a:t>typedef</a:t>
            </a:r>
            <a:r>
              <a:rPr lang="en-GB" sz="2400" dirty="0" smtClean="0"/>
              <a:t> unsigned long </a:t>
            </a:r>
            <a:r>
              <a:rPr lang="en-GB" sz="2400" dirty="0" err="1" smtClean="0"/>
              <a:t>ulong</a:t>
            </a:r>
            <a:r>
              <a:rPr lang="en-GB" sz="2400" dirty="0" smtClean="0"/>
              <a:t>;</a:t>
            </a:r>
          </a:p>
          <a:p>
            <a:pPr algn="just">
              <a:lnSpc>
                <a:spcPct val="150000"/>
              </a:lnSpc>
              <a:buNone/>
            </a:pPr>
            <a:r>
              <a:rPr lang="en-GB" sz="2400" dirty="0" smtClean="0"/>
              <a:t>	</a:t>
            </a:r>
            <a:r>
              <a:rPr lang="en-GB" sz="2400" dirty="0" err="1" smtClean="0"/>
              <a:t>ulong</a:t>
            </a:r>
            <a:r>
              <a:rPr lang="en-GB" sz="2400" dirty="0" smtClean="0"/>
              <a:t>  </a:t>
            </a:r>
            <a:r>
              <a:rPr lang="en-GB" sz="2400" dirty="0" err="1" smtClean="0"/>
              <a:t>i</a:t>
            </a:r>
            <a:r>
              <a:rPr lang="en-GB" sz="2400" dirty="0" smtClean="0"/>
              <a:t>, j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b="1" dirty="0" err="1" smtClean="0"/>
              <a:t>typedef</a:t>
            </a:r>
            <a:r>
              <a:rPr lang="en-GB" b="1" dirty="0" smtClean="0"/>
              <a:t> in C</a:t>
            </a:r>
            <a:endParaRPr lang="en-GB" b="1" dirty="0"/>
          </a:p>
        </p:txBody>
      </p:sp>
      <p:sp>
        <p:nvSpPr>
          <p:cNvPr id="3" name="Content Placeholder 2"/>
          <p:cNvSpPr>
            <a:spLocks noGrp="1"/>
          </p:cNvSpPr>
          <p:nvPr>
            <p:ph idx="1"/>
          </p:nvPr>
        </p:nvSpPr>
        <p:spPr>
          <a:xfrm>
            <a:off x="457200" y="714356"/>
            <a:ext cx="8229600" cy="5715040"/>
          </a:xfrm>
        </p:spPr>
        <p:txBody>
          <a:bodyPr>
            <a:noAutofit/>
          </a:bodyPr>
          <a:lstStyle/>
          <a:p>
            <a:pPr algn="just">
              <a:lnSpc>
                <a:spcPct val="150000"/>
              </a:lnSpc>
              <a:buNone/>
            </a:pPr>
            <a:r>
              <a:rPr lang="en-GB" sz="2400" b="1" dirty="0" err="1" smtClean="0"/>
              <a:t>typedef</a:t>
            </a:r>
            <a:r>
              <a:rPr lang="en-GB" sz="2400" dirty="0" smtClean="0"/>
              <a:t> </a:t>
            </a:r>
            <a:r>
              <a:rPr lang="en-GB" sz="2400" dirty="0" err="1" smtClean="0"/>
              <a:t>struct</a:t>
            </a:r>
            <a:r>
              <a:rPr lang="en-GB" sz="2400" dirty="0" smtClean="0"/>
              <a:t> </a:t>
            </a:r>
          </a:p>
          <a:p>
            <a:pPr algn="just">
              <a:lnSpc>
                <a:spcPct val="150000"/>
              </a:lnSpc>
              <a:buNone/>
            </a:pPr>
            <a:r>
              <a:rPr lang="en-GB" sz="2400" dirty="0" smtClean="0"/>
              <a:t>{ </a:t>
            </a:r>
          </a:p>
          <a:p>
            <a:pPr algn="just">
              <a:lnSpc>
                <a:spcPct val="150000"/>
              </a:lnSpc>
              <a:buNone/>
            </a:pPr>
            <a:r>
              <a:rPr lang="en-GB" sz="2400" dirty="0"/>
              <a:t>	</a:t>
            </a:r>
            <a:r>
              <a:rPr lang="en-GB" sz="2400" dirty="0" smtClean="0"/>
              <a:t>	type member1; </a:t>
            </a:r>
          </a:p>
          <a:p>
            <a:pPr algn="just">
              <a:lnSpc>
                <a:spcPct val="150000"/>
              </a:lnSpc>
              <a:buNone/>
            </a:pPr>
            <a:r>
              <a:rPr lang="en-GB" sz="2400" dirty="0"/>
              <a:t>	</a:t>
            </a:r>
            <a:r>
              <a:rPr lang="en-GB" sz="2400" dirty="0" smtClean="0"/>
              <a:t>	type member2; </a:t>
            </a:r>
          </a:p>
          <a:p>
            <a:pPr algn="just">
              <a:lnSpc>
                <a:spcPct val="150000"/>
              </a:lnSpc>
              <a:buNone/>
            </a:pPr>
            <a:r>
              <a:rPr lang="en-GB" sz="2400" dirty="0"/>
              <a:t>	</a:t>
            </a:r>
            <a:r>
              <a:rPr lang="en-GB" sz="2400" dirty="0" smtClean="0"/>
              <a:t>	type member3; </a:t>
            </a:r>
          </a:p>
          <a:p>
            <a:pPr algn="just">
              <a:lnSpc>
                <a:spcPct val="150000"/>
              </a:lnSpc>
              <a:buNone/>
            </a:pPr>
            <a:r>
              <a:rPr lang="en-GB" sz="2400" dirty="0" smtClean="0"/>
              <a:t>} </a:t>
            </a:r>
            <a:r>
              <a:rPr lang="en-GB" sz="2400" b="1" dirty="0" err="1"/>
              <a:t>type_name</a:t>
            </a:r>
            <a:r>
              <a:rPr lang="en-GB" sz="2400" dirty="0" smtClean="0"/>
              <a:t> ;</a:t>
            </a:r>
          </a:p>
          <a:p>
            <a:pPr algn="just">
              <a:lnSpc>
                <a:spcPct val="150000"/>
              </a:lnSpc>
            </a:pPr>
            <a:r>
              <a:rPr lang="en-GB" sz="2400" dirty="0" smtClean="0"/>
              <a:t>Useful in structures – keyword </a:t>
            </a:r>
            <a:r>
              <a:rPr lang="en-GB" sz="2400" dirty="0" err="1" smtClean="0"/>
              <a:t>struct</a:t>
            </a:r>
            <a:r>
              <a:rPr lang="en-GB" sz="2400" dirty="0" smtClean="0"/>
              <a:t> need not used everywhere if it is </a:t>
            </a:r>
            <a:r>
              <a:rPr lang="en-GB" sz="2400" dirty="0" err="1" smtClean="0"/>
              <a:t>typedef-ed</a:t>
            </a:r>
            <a:r>
              <a:rPr lang="en-GB" sz="2400" dirty="0" smtClean="0"/>
              <a:t>.</a:t>
            </a:r>
          </a:p>
          <a:p>
            <a:pPr algn="just">
              <a:lnSpc>
                <a:spcPct val="150000"/>
              </a:lnSpc>
            </a:pPr>
            <a:endParaRPr lang="en-GB"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to Functions</a:t>
            </a:r>
            <a:endParaRPr lang="en-GB" dirty="0"/>
          </a:p>
        </p:txBody>
      </p:sp>
      <p:sp>
        <p:nvSpPr>
          <p:cNvPr id="3" name="Content Placeholder 2"/>
          <p:cNvSpPr>
            <a:spLocks noGrp="1"/>
          </p:cNvSpPr>
          <p:nvPr>
            <p:ph idx="1"/>
          </p:nvPr>
        </p:nvSpPr>
        <p:spPr>
          <a:xfrm>
            <a:off x="457200" y="1600201"/>
            <a:ext cx="8229600" cy="3971940"/>
          </a:xfrm>
        </p:spPr>
        <p:txBody>
          <a:bodyPr/>
          <a:lstStyle/>
          <a:p>
            <a:pPr>
              <a:lnSpc>
                <a:spcPct val="150000"/>
              </a:lnSpc>
            </a:pPr>
            <a:r>
              <a:rPr lang="en-GB" dirty="0" smtClean="0"/>
              <a:t>Default is passed by value</a:t>
            </a:r>
          </a:p>
          <a:p>
            <a:pPr>
              <a:lnSpc>
                <a:spcPct val="150000"/>
              </a:lnSpc>
            </a:pPr>
            <a:r>
              <a:rPr lang="en-GB" dirty="0" smtClean="0"/>
              <a:t>What about array in a structure?</a:t>
            </a:r>
          </a:p>
          <a:p>
            <a:pPr>
              <a:lnSpc>
                <a:spcPct val="150000"/>
              </a:lnSpc>
            </a:pPr>
            <a:r>
              <a:rPr lang="en-GB" dirty="0" smtClean="0"/>
              <a:t>Passed by value – Only...</a:t>
            </a:r>
          </a:p>
          <a:p>
            <a:pPr>
              <a:lnSpc>
                <a:spcPct val="150000"/>
              </a:lnSpc>
            </a:pPr>
            <a:r>
              <a:rPr lang="en-GB" dirty="0" smtClean="0"/>
              <a:t>But array of structures is passed by reference</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42910" y="214290"/>
            <a:ext cx="7500990" cy="52614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6869" y="142852"/>
            <a:ext cx="9067131"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85786" y="1428736"/>
            <a:ext cx="6940698"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57190" y="46072"/>
            <a:ext cx="6643702" cy="67405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785786" y="642917"/>
            <a:ext cx="6858048" cy="49009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42910" y="642918"/>
            <a:ext cx="7143800" cy="6087760"/>
          </a:xfrm>
          <a:prstGeom prst="rect">
            <a:avLst/>
          </a:prstGeom>
          <a:noFill/>
          <a:ln w="9525">
            <a:noFill/>
            <a:miter lim="800000"/>
            <a:headEnd/>
            <a:tailEnd/>
          </a:ln>
          <a:effectLst/>
        </p:spPr>
      </p:pic>
      <p:sp>
        <p:nvSpPr>
          <p:cNvPr id="3" name="TextBox 2"/>
          <p:cNvSpPr txBox="1"/>
          <p:nvPr/>
        </p:nvSpPr>
        <p:spPr>
          <a:xfrm>
            <a:off x="428596" y="71414"/>
            <a:ext cx="8501090" cy="523220"/>
          </a:xfrm>
          <a:prstGeom prst="rect">
            <a:avLst/>
          </a:prstGeom>
          <a:noFill/>
        </p:spPr>
        <p:txBody>
          <a:bodyPr wrap="square" rtlCol="0">
            <a:spAutoFit/>
          </a:bodyPr>
          <a:lstStyle/>
          <a:p>
            <a:pPr algn="ctr"/>
            <a:r>
              <a:rPr lang="en-GB" sz="2800" b="1" dirty="0" smtClean="0"/>
              <a:t>Declaration of Structure and Functions</a:t>
            </a:r>
            <a:endParaRPr lang="en-GB"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950705"/>
            <a:ext cx="8643966" cy="5693005"/>
          </a:xfrm>
          <a:prstGeom prst="rect">
            <a:avLst/>
          </a:prstGeom>
          <a:noFill/>
          <a:ln w="9525">
            <a:noFill/>
            <a:miter lim="800000"/>
            <a:headEnd/>
            <a:tailEnd/>
          </a:ln>
          <a:effectLst/>
        </p:spPr>
      </p:pic>
      <p:sp>
        <p:nvSpPr>
          <p:cNvPr id="3" name="TextBox 2"/>
          <p:cNvSpPr txBox="1"/>
          <p:nvPr/>
        </p:nvSpPr>
        <p:spPr>
          <a:xfrm>
            <a:off x="428596" y="191136"/>
            <a:ext cx="8501090" cy="523220"/>
          </a:xfrm>
          <a:prstGeom prst="rect">
            <a:avLst/>
          </a:prstGeom>
          <a:noFill/>
        </p:spPr>
        <p:txBody>
          <a:bodyPr wrap="square" rtlCol="0">
            <a:spAutoFit/>
          </a:bodyPr>
          <a:lstStyle/>
          <a:p>
            <a:pPr algn="ctr"/>
            <a:r>
              <a:rPr lang="en-GB" sz="2800" b="1" dirty="0" smtClean="0"/>
              <a:t>Main function of Bacteria Program</a:t>
            </a:r>
            <a:endParaRPr lang="en-GB"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142844" y="857232"/>
            <a:ext cx="8686800" cy="5715040"/>
          </a:xfrm>
        </p:spPr>
        <p:txBody>
          <a:bodyPr>
            <a:normAutofit/>
          </a:bodyPr>
          <a:lstStyle/>
          <a:p>
            <a:pPr algn="just">
              <a:lnSpc>
                <a:spcPct val="150000"/>
              </a:lnSpc>
              <a:buNone/>
            </a:pPr>
            <a:r>
              <a:rPr lang="en-GB" sz="4400" baseline="-25000" dirty="0"/>
              <a:t>	</a:t>
            </a:r>
            <a:r>
              <a:rPr lang="en-GB" sz="4400" baseline="-25000" dirty="0" smtClean="0"/>
              <a:t>Three sets of five tubes are taken. First set of five tubes of nutrient medium receives 10 ml of the sample. Second set of five tubes receives 1 ml of sample per tube, and in each of a third set of five tubes, only 0.1 ml of sample is placed. Each tube in which bacterial growth is observed is recorded as a positive. Numbers for the three groups are combined to create a triplet such as 5-2-1. </a:t>
            </a:r>
            <a:endParaRPr lang="en-GB" sz="4400" baseline="-25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1438" y="562222"/>
            <a:ext cx="8786842" cy="6295802"/>
          </a:xfrm>
          <a:prstGeom prst="rect">
            <a:avLst/>
          </a:prstGeom>
          <a:noFill/>
          <a:ln w="9525">
            <a:noFill/>
            <a:miter lim="800000"/>
            <a:headEnd/>
            <a:tailEnd/>
          </a:ln>
          <a:effectLst/>
        </p:spPr>
      </p:pic>
      <p:sp>
        <p:nvSpPr>
          <p:cNvPr id="3" name="TextBox 2"/>
          <p:cNvSpPr txBox="1"/>
          <p:nvPr/>
        </p:nvSpPr>
        <p:spPr>
          <a:xfrm>
            <a:off x="428596" y="71414"/>
            <a:ext cx="8501090" cy="523220"/>
          </a:xfrm>
          <a:prstGeom prst="rect">
            <a:avLst/>
          </a:prstGeom>
          <a:noFill/>
        </p:spPr>
        <p:txBody>
          <a:bodyPr wrap="square" rtlCol="0">
            <a:spAutoFit/>
          </a:bodyPr>
          <a:lstStyle/>
          <a:p>
            <a:pPr algn="ctr"/>
            <a:r>
              <a:rPr lang="en-GB" sz="2800" b="1" dirty="0" smtClean="0"/>
              <a:t>Function to Read and Search Table</a:t>
            </a:r>
            <a:endParaRPr lang="en-GB"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96908"/>
          </a:xfrm>
        </p:spPr>
        <p:txBody>
          <a:bodyPr/>
          <a:lstStyle/>
          <a:p>
            <a:r>
              <a:rPr lang="en-GB" dirty="0" smtClean="0"/>
              <a:t>Surprise Gift Problem</a:t>
            </a:r>
            <a:endParaRPr lang="en-GB" dirty="0"/>
          </a:p>
        </p:txBody>
      </p:sp>
      <p:sp>
        <p:nvSpPr>
          <p:cNvPr id="3" name="Content Placeholder 2"/>
          <p:cNvSpPr>
            <a:spLocks noGrp="1"/>
          </p:cNvSpPr>
          <p:nvPr>
            <p:ph idx="1"/>
          </p:nvPr>
        </p:nvSpPr>
        <p:spPr>
          <a:xfrm>
            <a:off x="214282" y="1000108"/>
            <a:ext cx="8686800" cy="5429288"/>
          </a:xfrm>
        </p:spPr>
        <p:txBody>
          <a:bodyPr>
            <a:normAutofit/>
          </a:bodyPr>
          <a:lstStyle/>
          <a:p>
            <a:pPr algn="just">
              <a:buNone/>
            </a:pPr>
            <a:r>
              <a:rPr lang="en-GB" dirty="0" smtClean="0"/>
              <a:t>	Details </a:t>
            </a:r>
            <a:r>
              <a:rPr lang="en-GB" dirty="0"/>
              <a:t>of </a:t>
            </a:r>
            <a:r>
              <a:rPr lang="en-GB" dirty="0" smtClean="0"/>
              <a:t>employees (</a:t>
            </a:r>
            <a:r>
              <a:rPr lang="en-GB" dirty="0" err="1" smtClean="0"/>
              <a:t>emp</a:t>
            </a:r>
            <a:r>
              <a:rPr lang="en-GB" dirty="0" smtClean="0"/>
              <a:t> ID, </a:t>
            </a:r>
            <a:r>
              <a:rPr lang="en-GB" dirty="0"/>
              <a:t>name, </a:t>
            </a:r>
            <a:r>
              <a:rPr lang="en-GB" dirty="0" smtClean="0"/>
              <a:t>joining date and mobile </a:t>
            </a:r>
            <a:r>
              <a:rPr lang="en-GB" dirty="0"/>
              <a:t>number) of a company </a:t>
            </a:r>
            <a:r>
              <a:rPr lang="en-GB" dirty="0" smtClean="0"/>
              <a:t>is </a:t>
            </a:r>
            <a:r>
              <a:rPr lang="en-GB" dirty="0"/>
              <a:t>stored and maintained by the company’s IT department. On his birthday, the GM of the company wants to </a:t>
            </a:r>
            <a:r>
              <a:rPr lang="en-GB" dirty="0" smtClean="0"/>
              <a:t>give a surprise gift of Rs.5000 for his </a:t>
            </a:r>
            <a:r>
              <a:rPr lang="en-GB" dirty="0"/>
              <a:t>employees </a:t>
            </a:r>
            <a:r>
              <a:rPr lang="en-GB" dirty="0" smtClean="0"/>
              <a:t>who joined before 01/01/2010 and whose employee id is divisible by 5. Develop an algorithm and write a C program to display the name of the employees who are eligible to receive the gift and their mobile number</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96908"/>
          </a:xfrm>
        </p:spPr>
        <p:txBody>
          <a:bodyPr/>
          <a:lstStyle/>
          <a:p>
            <a:r>
              <a:rPr lang="en-GB" dirty="0" smtClean="0"/>
              <a:t>Algorithm for Surprise Gift Problem</a:t>
            </a:r>
            <a:endParaRPr lang="en-GB" dirty="0"/>
          </a:p>
        </p:txBody>
      </p:sp>
      <p:sp>
        <p:nvSpPr>
          <p:cNvPr id="3" name="Content Placeholder 2"/>
          <p:cNvSpPr>
            <a:spLocks noGrp="1"/>
          </p:cNvSpPr>
          <p:nvPr>
            <p:ph idx="1"/>
          </p:nvPr>
        </p:nvSpPr>
        <p:spPr>
          <a:xfrm>
            <a:off x="214282" y="1000108"/>
            <a:ext cx="8686800" cy="5429288"/>
          </a:xfrm>
        </p:spPr>
        <p:txBody>
          <a:bodyPr>
            <a:normAutofit fontScale="92500" lnSpcReduction="10000"/>
          </a:bodyPr>
          <a:lstStyle/>
          <a:p>
            <a:pPr marL="514350" indent="-514350" algn="just">
              <a:lnSpc>
                <a:spcPct val="150000"/>
              </a:lnSpc>
              <a:buFont typeface="+mj-lt"/>
              <a:buAutoNum type="arabicPeriod"/>
            </a:pPr>
            <a:r>
              <a:rPr lang="en-GB" dirty="0" smtClean="0"/>
              <a:t>Read the number of employees</a:t>
            </a:r>
          </a:p>
          <a:p>
            <a:pPr marL="514350" indent="-514350" algn="just">
              <a:lnSpc>
                <a:spcPct val="150000"/>
              </a:lnSpc>
              <a:buFont typeface="+mj-lt"/>
              <a:buAutoNum type="arabicPeriod"/>
            </a:pPr>
            <a:r>
              <a:rPr lang="en-GB" dirty="0" smtClean="0"/>
              <a:t>Read the details of the employees</a:t>
            </a:r>
          </a:p>
          <a:p>
            <a:pPr marL="514350" indent="-514350" algn="just">
              <a:lnSpc>
                <a:spcPct val="150000"/>
              </a:lnSpc>
              <a:buFont typeface="+mj-lt"/>
              <a:buAutoNum type="arabicPeriod"/>
            </a:pPr>
            <a:r>
              <a:rPr lang="en-GB" dirty="0" smtClean="0"/>
              <a:t>Traverse the employee records </a:t>
            </a:r>
          </a:p>
          <a:p>
            <a:pPr marL="1028700" lvl="1" indent="-571500" algn="just">
              <a:lnSpc>
                <a:spcPct val="150000"/>
              </a:lnSpc>
              <a:buFont typeface="+mj-lt"/>
              <a:buAutoNum type="romanUcPeriod"/>
            </a:pPr>
            <a:r>
              <a:rPr lang="en-GB" dirty="0" smtClean="0"/>
              <a:t>Check if </a:t>
            </a:r>
            <a:r>
              <a:rPr lang="en-GB" dirty="0" err="1" smtClean="0"/>
              <a:t>emp</a:t>
            </a:r>
            <a:r>
              <a:rPr lang="en-GB" dirty="0" smtClean="0"/>
              <a:t> id is divisible by 5</a:t>
            </a:r>
          </a:p>
          <a:p>
            <a:pPr marL="1028700" lvl="1" indent="-571500" algn="just">
              <a:lnSpc>
                <a:spcPct val="150000"/>
              </a:lnSpc>
              <a:buFont typeface="+mj-lt"/>
              <a:buAutoNum type="romanUcPeriod"/>
            </a:pPr>
            <a:r>
              <a:rPr lang="en-GB" dirty="0" smtClean="0"/>
              <a:t>If it is divisible then check if the employee has joined the company before 01/01/2010</a:t>
            </a:r>
          </a:p>
          <a:p>
            <a:pPr marL="1028700" lvl="1" indent="-571500" algn="just">
              <a:lnSpc>
                <a:spcPct val="150000"/>
              </a:lnSpc>
              <a:buFont typeface="+mj-lt"/>
              <a:buAutoNum type="romanUcPeriod"/>
            </a:pPr>
            <a:r>
              <a:rPr lang="en-GB" dirty="0" smtClean="0"/>
              <a:t>Display employee names and mobile numbers of employees if condition satisfied</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in C</a:t>
            </a:r>
            <a:endParaRPr lang="en-GB" dirty="0"/>
          </a:p>
        </p:txBody>
      </p:sp>
      <p:sp>
        <p:nvSpPr>
          <p:cNvPr id="3" name="Content Placeholder 2"/>
          <p:cNvSpPr>
            <a:spLocks noGrp="1"/>
          </p:cNvSpPr>
          <p:nvPr>
            <p:ph idx="1"/>
          </p:nvPr>
        </p:nvSpPr>
        <p:spPr>
          <a:xfrm>
            <a:off x="457200" y="1214422"/>
            <a:ext cx="8229600" cy="4911741"/>
          </a:xfrm>
        </p:spPr>
        <p:txBody>
          <a:bodyPr/>
          <a:lstStyle/>
          <a:p>
            <a:pPr>
              <a:lnSpc>
                <a:spcPct val="150000"/>
              </a:lnSpc>
            </a:pPr>
            <a:r>
              <a:rPr lang="en-GB" dirty="0" smtClean="0"/>
              <a:t>We have to store employee id, name, date of joining and mobile number</a:t>
            </a:r>
          </a:p>
          <a:p>
            <a:pPr>
              <a:lnSpc>
                <a:spcPct val="150000"/>
              </a:lnSpc>
            </a:pPr>
            <a:r>
              <a:rPr lang="en-GB" dirty="0" smtClean="0"/>
              <a:t>Date of joining has to be stored as date an user defined data type</a:t>
            </a:r>
          </a:p>
          <a:p>
            <a:pPr>
              <a:lnSpc>
                <a:spcPct val="150000"/>
              </a:lnSpc>
            </a:pPr>
            <a:r>
              <a:rPr lang="en-GB" dirty="0" smtClean="0"/>
              <a:t>So we have to include a structure variable as member of structure</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Structures in C</a:t>
            </a:r>
            <a:endParaRPr lang="en-GB" dirty="0"/>
          </a:p>
        </p:txBody>
      </p:sp>
      <p:sp>
        <p:nvSpPr>
          <p:cNvPr id="3" name="Content Placeholder 2"/>
          <p:cNvSpPr>
            <a:spLocks noGrp="1"/>
          </p:cNvSpPr>
          <p:nvPr>
            <p:ph idx="1"/>
          </p:nvPr>
        </p:nvSpPr>
        <p:spPr>
          <a:xfrm>
            <a:off x="457200" y="1214423"/>
            <a:ext cx="8229600" cy="1571636"/>
          </a:xfrm>
        </p:spPr>
        <p:txBody>
          <a:bodyPr/>
          <a:lstStyle/>
          <a:p>
            <a:pPr>
              <a:lnSpc>
                <a:spcPct val="150000"/>
              </a:lnSpc>
            </a:pPr>
            <a:r>
              <a:rPr lang="en-GB" dirty="0" smtClean="0"/>
              <a:t>A structure variable can be placed inside another structure</a:t>
            </a:r>
          </a:p>
          <a:p>
            <a:pPr>
              <a:lnSpc>
                <a:spcPct val="150000"/>
              </a:lnSpc>
            </a:pPr>
            <a:endParaRPr lang="en-GB" dirty="0"/>
          </a:p>
        </p:txBody>
      </p:sp>
      <p:pic>
        <p:nvPicPr>
          <p:cNvPr id="8194" name="Picture 2"/>
          <p:cNvPicPr>
            <a:picLocks noChangeAspect="1" noChangeArrowheads="1"/>
          </p:cNvPicPr>
          <p:nvPr/>
        </p:nvPicPr>
        <p:blipFill>
          <a:blip r:embed="rId2"/>
          <a:srcRect/>
          <a:stretch>
            <a:fillRect/>
          </a:stretch>
        </p:blipFill>
        <p:spPr bwMode="auto">
          <a:xfrm>
            <a:off x="857224" y="2795007"/>
            <a:ext cx="6286544" cy="37772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57158" y="785794"/>
            <a:ext cx="8401108"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071537" y="1285860"/>
            <a:ext cx="6342241"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14348" y="714356"/>
            <a:ext cx="7072362" cy="5077593"/>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8490" y="1000108"/>
            <a:ext cx="8811228" cy="192882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42910" y="357166"/>
            <a:ext cx="7643866" cy="6250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142844" y="857232"/>
            <a:ext cx="8686800" cy="5715040"/>
          </a:xfrm>
        </p:spPr>
        <p:txBody>
          <a:bodyPr>
            <a:normAutofit/>
          </a:bodyPr>
          <a:lstStyle/>
          <a:p>
            <a:pPr algn="just">
              <a:lnSpc>
                <a:spcPct val="150000"/>
              </a:lnSpc>
              <a:buNone/>
            </a:pPr>
            <a:r>
              <a:rPr lang="en-GB" sz="2800" dirty="0" smtClean="0"/>
              <a:t>	5-2-1 means that all five tubes receiving 10 ml of sample show bacterial growth, only two tubes in the 1-ml group show growth, and only one of the 0.1-ml group is positive. </a:t>
            </a:r>
          </a:p>
          <a:p>
            <a:pPr algn="just">
              <a:lnSpc>
                <a:spcPct val="150000"/>
              </a:lnSpc>
              <a:buNone/>
            </a:pPr>
            <a:r>
              <a:rPr lang="en-GB" sz="2800" dirty="0"/>
              <a:t>	</a:t>
            </a:r>
            <a:r>
              <a:rPr lang="en-GB" sz="2800" dirty="0" smtClean="0"/>
              <a:t>A microbiologist would use this combination-of-positives triplet as an index to a table like the table below to determine that the most probable number of bacteria per 100 ml.</a:t>
            </a:r>
            <a:endParaRPr lang="en-GB"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2844" y="214290"/>
            <a:ext cx="8572560" cy="606828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8" y="428604"/>
            <a:ext cx="7923367" cy="4071966"/>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90513" y="585788"/>
            <a:ext cx="8561387" cy="568642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4282" y="285728"/>
            <a:ext cx="8726535" cy="471490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Identity Card for Railway Reservation</a:t>
            </a:r>
            <a:endParaRPr lang="en-GB" dirty="0"/>
          </a:p>
        </p:txBody>
      </p:sp>
      <p:sp>
        <p:nvSpPr>
          <p:cNvPr id="3" name="Content Placeholder 2"/>
          <p:cNvSpPr>
            <a:spLocks noGrp="1"/>
          </p:cNvSpPr>
          <p:nvPr>
            <p:ph idx="1"/>
          </p:nvPr>
        </p:nvSpPr>
        <p:spPr>
          <a:xfrm>
            <a:off x="457200" y="1357298"/>
            <a:ext cx="8229600" cy="4768865"/>
          </a:xfrm>
        </p:spPr>
        <p:txBody>
          <a:bodyPr/>
          <a:lstStyle/>
          <a:p>
            <a:pPr>
              <a:buNone/>
            </a:pPr>
            <a:r>
              <a:rPr lang="en-GB" dirty="0" smtClean="0"/>
              <a:t>	In railway reservation system, identity of the person is got by either </a:t>
            </a:r>
            <a:r>
              <a:rPr lang="en-GB" dirty="0" err="1" smtClean="0"/>
              <a:t>aardhar</a:t>
            </a:r>
            <a:r>
              <a:rPr lang="en-GB" dirty="0" smtClean="0"/>
              <a:t> card number or voter id. Given </a:t>
            </a:r>
            <a:r>
              <a:rPr lang="en-GB" dirty="0" err="1" smtClean="0"/>
              <a:t>Aardhar</a:t>
            </a:r>
            <a:r>
              <a:rPr lang="en-GB" dirty="0" smtClean="0"/>
              <a:t> card number as a number and voter id as a string. Write a C program to store the details of thousands of people. It is important to store such that less memory is wasted.</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Using Structures?</a:t>
            </a:r>
            <a:endParaRPr lang="en-GB" dirty="0"/>
          </a:p>
        </p:txBody>
      </p:sp>
      <p:sp>
        <p:nvSpPr>
          <p:cNvPr id="3" name="Content Placeholder 2"/>
          <p:cNvSpPr>
            <a:spLocks noGrp="1"/>
          </p:cNvSpPr>
          <p:nvPr>
            <p:ph idx="1"/>
          </p:nvPr>
        </p:nvSpPr>
        <p:spPr>
          <a:xfrm>
            <a:off x="457200" y="1357298"/>
            <a:ext cx="8229600" cy="5143536"/>
          </a:xfrm>
        </p:spPr>
        <p:txBody>
          <a:bodyPr>
            <a:normAutofit/>
          </a:bodyPr>
          <a:lstStyle/>
          <a:p>
            <a:pPr algn="just">
              <a:buNone/>
            </a:pPr>
            <a:r>
              <a:rPr lang="en-GB" dirty="0" smtClean="0"/>
              <a:t>	Structure can be used to store the details but the memory occupied will be sum of memory required for both the fields.</a:t>
            </a:r>
          </a:p>
          <a:p>
            <a:pPr algn="just">
              <a:buNone/>
            </a:pPr>
            <a:r>
              <a:rPr lang="en-GB" dirty="0" smtClean="0"/>
              <a:t>	A large wastage when the program is used to store details of many people</a:t>
            </a:r>
          </a:p>
          <a:p>
            <a:pPr algn="just">
              <a:buNone/>
            </a:pPr>
            <a:r>
              <a:rPr lang="en-GB" dirty="0" smtClean="0"/>
              <a:t>	Since either one of the detail is going to be stored, it is sufficient to allocate memory for the largest member</a:t>
            </a:r>
          </a:p>
          <a:p>
            <a:pPr algn="just">
              <a:buNone/>
            </a:pPr>
            <a:r>
              <a:rPr lang="en-GB" dirty="0" smtClean="0"/>
              <a:t>	Supported in C as Unions!</a:t>
            </a:r>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Union in C</a:t>
            </a:r>
            <a:endParaRPr lang="en-GB" dirty="0"/>
          </a:p>
        </p:txBody>
      </p:sp>
      <p:sp>
        <p:nvSpPr>
          <p:cNvPr id="3" name="Content Placeholder 2"/>
          <p:cNvSpPr>
            <a:spLocks noGrp="1"/>
          </p:cNvSpPr>
          <p:nvPr>
            <p:ph idx="1"/>
          </p:nvPr>
        </p:nvSpPr>
        <p:spPr>
          <a:xfrm>
            <a:off x="457200" y="1357298"/>
            <a:ext cx="8229600" cy="4768865"/>
          </a:xfrm>
        </p:spPr>
        <p:txBody>
          <a:bodyPr/>
          <a:lstStyle/>
          <a:p>
            <a:r>
              <a:rPr lang="en-GB" dirty="0" smtClean="0"/>
              <a:t>Special data type available in C that allows to store different data types in the same memory location. </a:t>
            </a:r>
          </a:p>
          <a:p>
            <a:r>
              <a:rPr lang="en-GB" dirty="0" smtClean="0"/>
              <a:t>Union may have many members, but only one member can contain a value at any given time. </a:t>
            </a:r>
          </a:p>
          <a:p>
            <a:r>
              <a:rPr lang="en-GB" dirty="0" smtClean="0"/>
              <a:t>Unions provide an efficient way of using the same memory location for multiple-purpose.</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 of Union</a:t>
            </a:r>
            <a:endParaRPr lang="en-GB" dirty="0"/>
          </a:p>
        </p:txBody>
      </p:sp>
      <p:sp>
        <p:nvSpPr>
          <p:cNvPr id="3" name="Content Placeholder 2"/>
          <p:cNvSpPr>
            <a:spLocks noGrp="1"/>
          </p:cNvSpPr>
          <p:nvPr>
            <p:ph idx="1"/>
          </p:nvPr>
        </p:nvSpPr>
        <p:spPr>
          <a:xfrm>
            <a:off x="457200" y="1357298"/>
            <a:ext cx="8229600" cy="4768865"/>
          </a:xfrm>
        </p:spPr>
        <p:txBody>
          <a:bodyPr/>
          <a:lstStyle/>
          <a:p>
            <a:pPr>
              <a:buNone/>
            </a:pPr>
            <a:r>
              <a:rPr lang="en-GB" dirty="0" smtClean="0"/>
              <a:t>union [union tag] </a:t>
            </a:r>
          </a:p>
          <a:p>
            <a:pPr>
              <a:buNone/>
            </a:pPr>
            <a:r>
              <a:rPr lang="en-GB" dirty="0" smtClean="0"/>
              <a:t>{ </a:t>
            </a:r>
          </a:p>
          <a:p>
            <a:pPr>
              <a:buNone/>
            </a:pPr>
            <a:r>
              <a:rPr lang="en-GB" dirty="0" smtClean="0"/>
              <a:t>member definition; </a:t>
            </a:r>
          </a:p>
          <a:p>
            <a:pPr>
              <a:buNone/>
            </a:pPr>
            <a:r>
              <a:rPr lang="en-GB" dirty="0" smtClean="0"/>
              <a:t>member definition; </a:t>
            </a:r>
          </a:p>
          <a:p>
            <a:pPr>
              <a:buNone/>
            </a:pPr>
            <a:r>
              <a:rPr lang="en-GB" dirty="0" smtClean="0"/>
              <a:t>... </a:t>
            </a:r>
          </a:p>
          <a:p>
            <a:pPr>
              <a:buNone/>
            </a:pPr>
            <a:r>
              <a:rPr lang="en-GB" dirty="0" smtClean="0"/>
              <a:t>member definition; </a:t>
            </a:r>
          </a:p>
          <a:p>
            <a:pPr>
              <a:buNone/>
            </a:pPr>
            <a:r>
              <a:rPr lang="en-GB" dirty="0" smtClean="0"/>
              <a:t>} [one or more union variables]; </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868346"/>
          </a:xfrm>
        </p:spPr>
        <p:txBody>
          <a:bodyPr/>
          <a:lstStyle/>
          <a:p>
            <a:r>
              <a:rPr lang="en-GB" dirty="0" smtClean="0"/>
              <a:t>Space Occupied by Union</a:t>
            </a:r>
            <a:endParaRPr lang="en-GB" dirty="0"/>
          </a:p>
        </p:txBody>
      </p:sp>
      <p:pic>
        <p:nvPicPr>
          <p:cNvPr id="11266" name="Picture 2"/>
          <p:cNvPicPr>
            <a:picLocks noChangeAspect="1" noChangeArrowheads="1"/>
          </p:cNvPicPr>
          <p:nvPr/>
        </p:nvPicPr>
        <p:blipFill>
          <a:blip r:embed="rId2"/>
          <a:srcRect/>
          <a:stretch>
            <a:fillRect/>
          </a:stretch>
        </p:blipFill>
        <p:spPr bwMode="auto">
          <a:xfrm>
            <a:off x="500034" y="1714488"/>
            <a:ext cx="7434017" cy="321471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Union</a:t>
            </a:r>
            <a:endParaRPr lang="en-GB" dirty="0"/>
          </a:p>
        </p:txBody>
      </p:sp>
      <p:sp>
        <p:nvSpPr>
          <p:cNvPr id="3" name="Content Placeholder 2"/>
          <p:cNvSpPr>
            <a:spLocks noGrp="1"/>
          </p:cNvSpPr>
          <p:nvPr>
            <p:ph idx="1"/>
          </p:nvPr>
        </p:nvSpPr>
        <p:spPr/>
        <p:txBody>
          <a:bodyPr/>
          <a:lstStyle/>
          <a:p>
            <a:pPr>
              <a:lnSpc>
                <a:spcPct val="150000"/>
              </a:lnSpc>
            </a:pPr>
            <a:r>
              <a:rPr lang="en-GB" dirty="0" smtClean="0"/>
              <a:t>Similar to structures</a:t>
            </a:r>
          </a:p>
          <a:p>
            <a:pPr>
              <a:lnSpc>
                <a:spcPct val="150000"/>
              </a:lnSpc>
            </a:pPr>
            <a:r>
              <a:rPr lang="en-GB" dirty="0" smtClean="0"/>
              <a:t>Can have array</a:t>
            </a:r>
          </a:p>
          <a:p>
            <a:pPr>
              <a:lnSpc>
                <a:spcPct val="150000"/>
              </a:lnSpc>
            </a:pPr>
            <a:r>
              <a:rPr lang="en-GB" dirty="0" smtClean="0"/>
              <a:t>Can be nested inside structures</a:t>
            </a:r>
          </a:p>
          <a:p>
            <a:pPr>
              <a:lnSpc>
                <a:spcPct val="150000"/>
              </a:lnSpc>
            </a:pPr>
            <a:r>
              <a:rPr lang="en-GB" dirty="0" smtClean="0"/>
              <a:t>Structures can be nested within union</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2536" y="28136"/>
            <a:ext cx="9001124" cy="67633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424936"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7758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sz="2800" b="1" dirty="0" smtClean="0">
                <a:solidFill>
                  <a:srgbClr val="006699"/>
                </a:solidFill>
                <a:ea typeface="新細明體" charset="-120"/>
                <a:cs typeface="Times New Roman" pitchFamily="18" charset="0"/>
              </a:rPr>
              <a:t>Macros</a:t>
            </a:r>
            <a:endParaRPr lang="en-US" altLang="zh-TW" sz="2800" b="1" dirty="0">
              <a:solidFill>
                <a:srgbClr val="006699"/>
              </a:solidFill>
              <a:ea typeface="新細明體" charset="-120"/>
              <a:cs typeface="Times New Roman" pitchFamily="18" charset="0"/>
            </a:endParaRPr>
          </a:p>
        </p:txBody>
      </p:sp>
      <p:sp>
        <p:nvSpPr>
          <p:cNvPr id="9219" name="Rectangle 3"/>
          <p:cNvSpPr>
            <a:spLocks noGrp="1" noChangeArrowheads="1"/>
          </p:cNvSpPr>
          <p:nvPr>
            <p:ph type="body" idx="1"/>
          </p:nvPr>
        </p:nvSpPr>
        <p:spPr>
          <a:xfrm>
            <a:off x="539552" y="1196752"/>
            <a:ext cx="8001000" cy="5105400"/>
          </a:xfrm>
        </p:spPr>
        <p:txBody>
          <a:bodyPr>
            <a:normAutofit fontScale="85000" lnSpcReduction="10000"/>
          </a:bodyPr>
          <a:lstStyle/>
          <a:p>
            <a:pPr marL="342900" lvl="1" indent="-342900">
              <a:lnSpc>
                <a:spcPct val="150000"/>
              </a:lnSpc>
              <a:buFont typeface="Arial" pitchFamily="34" charset="0"/>
              <a:buChar char="•"/>
            </a:pPr>
            <a:r>
              <a:rPr lang="en-US" altLang="zh-TW" sz="3200" dirty="0" smtClean="0"/>
              <a:t>Operation </a:t>
            </a:r>
            <a:r>
              <a:rPr lang="en-US" altLang="zh-TW" sz="3200" dirty="0"/>
              <a:t>defined in #</a:t>
            </a:r>
            <a:r>
              <a:rPr lang="en-US" altLang="zh-TW" sz="3200" dirty="0" smtClean="0"/>
              <a:t>define</a:t>
            </a:r>
          </a:p>
          <a:p>
            <a:pPr marL="342900" lvl="1" indent="-342900">
              <a:lnSpc>
                <a:spcPct val="150000"/>
              </a:lnSpc>
              <a:buFont typeface="Arial" pitchFamily="34" charset="0"/>
              <a:buChar char="•"/>
            </a:pPr>
            <a:r>
              <a:rPr lang="en-US" sz="3200" dirty="0"/>
              <a:t>A macro is a fragment of code which has been given a name. </a:t>
            </a:r>
            <a:r>
              <a:rPr lang="en-US" sz="3200" dirty="0"/>
              <a:t>Whenever the name is used, it is replaced by the contents of the </a:t>
            </a:r>
            <a:r>
              <a:rPr lang="en-US" sz="3200" dirty="0" smtClean="0"/>
              <a:t>macro</a:t>
            </a:r>
            <a:endParaRPr lang="en-US" altLang="zh-TW" sz="3200" dirty="0"/>
          </a:p>
          <a:p>
            <a:pPr marL="342900" lvl="1" indent="-342900">
              <a:lnSpc>
                <a:spcPct val="150000"/>
              </a:lnSpc>
              <a:buFont typeface="Arial" pitchFamily="34" charset="0"/>
              <a:buChar char="•"/>
            </a:pPr>
            <a:r>
              <a:rPr lang="en-US" altLang="zh-TW" sz="3200" dirty="0"/>
              <a:t>Macro without arguments: treated like a symbolic constant</a:t>
            </a:r>
          </a:p>
          <a:p>
            <a:pPr marL="342900" lvl="1" indent="-342900">
              <a:lnSpc>
                <a:spcPct val="150000"/>
              </a:lnSpc>
              <a:buFont typeface="Arial" pitchFamily="34" charset="0"/>
              <a:buChar char="•"/>
            </a:pPr>
            <a:r>
              <a:rPr lang="en-US" altLang="zh-TW" sz="3200" dirty="0"/>
              <a:t>Macro with arguments: arguments substituted for replacement text, macro expanded</a:t>
            </a:r>
          </a:p>
          <a:p>
            <a:pPr lvl="1">
              <a:lnSpc>
                <a:spcPct val="80000"/>
              </a:lnSpc>
              <a:buFont typeface="Wingdings" pitchFamily="2" charset="2"/>
              <a:buNone/>
            </a:pPr>
            <a:endParaRPr lang="en-US" altLang="zh-TW" sz="2400" dirty="0">
              <a:ea typeface="新細明體" charset="-120"/>
              <a:cs typeface="Courier New" pitchFamily="49" charset="0"/>
            </a:endParaRPr>
          </a:p>
        </p:txBody>
      </p:sp>
    </p:spTree>
    <p:extLst>
      <p:ext uri="{BB962C8B-B14F-4D97-AF65-F5344CB8AC3E}">
        <p14:creationId xmlns:p14="http://schemas.microsoft.com/office/powerpoint/2010/main" val="41696663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nSpc>
                <a:spcPct val="80000"/>
              </a:lnSpc>
              <a:buFont typeface="Wingdings" pitchFamily="2" charset="2"/>
              <a:buNone/>
            </a:pPr>
            <a:r>
              <a:rPr lang="en-US" altLang="zh-TW" sz="2400" dirty="0">
                <a:ea typeface="新細明體" charset="-120"/>
                <a:cs typeface="Courier New" pitchFamily="49" charset="0"/>
              </a:rPr>
              <a:t>Example:</a:t>
            </a:r>
            <a:r>
              <a:rPr lang="en-US" altLang="zh-TW" sz="2400" b="1" dirty="0">
                <a:latin typeface="Courier New" pitchFamily="49" charset="0"/>
                <a:ea typeface="新細明體" charset="-120"/>
                <a:cs typeface="Courier New" pitchFamily="49" charset="0"/>
              </a:rPr>
              <a:t> </a:t>
            </a:r>
            <a:endParaRPr lang="en-US" altLang="zh-TW" sz="2400" b="1" dirty="0" smtClean="0">
              <a:latin typeface="Courier New" pitchFamily="49" charset="0"/>
              <a:ea typeface="新細明體" charset="-120"/>
              <a:cs typeface="Courier New" pitchFamily="49" charset="0"/>
            </a:endParaRPr>
          </a:p>
          <a:p>
            <a:pPr lvl="1">
              <a:lnSpc>
                <a:spcPct val="80000"/>
              </a:lnSpc>
              <a:buFont typeface="Wingdings" pitchFamily="2" charset="2"/>
              <a:buNone/>
            </a:pPr>
            <a:endParaRPr lang="en-US" altLang="zh-TW" sz="2400" b="1" dirty="0">
              <a:latin typeface="Courier New" pitchFamily="49" charset="0"/>
              <a:ea typeface="新細明體" charset="-120"/>
              <a:cs typeface="Courier New" pitchFamily="49" charset="0"/>
            </a:endParaRPr>
          </a:p>
          <a:p>
            <a:pPr lvl="1">
              <a:lnSpc>
                <a:spcPct val="80000"/>
              </a:lnSpc>
              <a:buFont typeface="Wingdings" pitchFamily="2" charset="2"/>
              <a:buNone/>
            </a:pPr>
            <a:r>
              <a:rPr lang="en-US" altLang="zh-TW" sz="1800" b="1" dirty="0">
                <a:latin typeface="Courier New" pitchFamily="49" charset="0"/>
                <a:ea typeface="新細明體" charset="-120"/>
                <a:cs typeface="Courier New" pitchFamily="49" charset="0"/>
              </a:rPr>
              <a:t>#define CIRCLE_AREA( x ) ( </a:t>
            </a:r>
            <a:r>
              <a:rPr lang="en-US" altLang="zh-TW" sz="1800" b="1" dirty="0">
                <a:solidFill>
                  <a:srgbClr val="FF0000"/>
                </a:solidFill>
                <a:latin typeface="Courier New" pitchFamily="49" charset="0"/>
                <a:ea typeface="新細明體" charset="-120"/>
                <a:cs typeface="Courier New" pitchFamily="49" charset="0"/>
              </a:rPr>
              <a:t>(</a:t>
            </a:r>
            <a:r>
              <a:rPr lang="en-US" altLang="zh-TW" sz="1800" b="1" dirty="0">
                <a:latin typeface="Courier New" pitchFamily="49" charset="0"/>
                <a:ea typeface="新細明體" charset="-120"/>
                <a:cs typeface="Courier New" pitchFamily="49" charset="0"/>
              </a:rPr>
              <a:t>PI</a:t>
            </a:r>
            <a:r>
              <a:rPr lang="en-US" altLang="zh-TW" sz="1800" b="1" dirty="0">
                <a:solidFill>
                  <a:srgbClr val="FF0000"/>
                </a:solidFill>
                <a:latin typeface="Courier New" pitchFamily="49" charset="0"/>
                <a:ea typeface="新細明體" charset="-120"/>
                <a:cs typeface="Courier New" pitchFamily="49" charset="0"/>
              </a:rPr>
              <a:t>)</a:t>
            </a:r>
            <a:r>
              <a:rPr lang="en-US" altLang="zh-TW" sz="1800" b="1" dirty="0">
                <a:latin typeface="Courier New" pitchFamily="49" charset="0"/>
                <a:ea typeface="新細明體" charset="-120"/>
                <a:cs typeface="Courier New" pitchFamily="49" charset="0"/>
              </a:rPr>
              <a:t> * </a:t>
            </a:r>
            <a:r>
              <a:rPr lang="en-US" altLang="zh-TW" sz="1800" b="1" dirty="0">
                <a:solidFill>
                  <a:srgbClr val="FF0000"/>
                </a:solidFill>
                <a:latin typeface="Courier New" pitchFamily="49" charset="0"/>
                <a:ea typeface="新細明體" charset="-120"/>
                <a:cs typeface="Courier New" pitchFamily="49" charset="0"/>
              </a:rPr>
              <a:t>(</a:t>
            </a:r>
            <a:r>
              <a:rPr lang="en-US" altLang="zh-TW" sz="1800" b="1" dirty="0">
                <a:latin typeface="Courier New" pitchFamily="49" charset="0"/>
                <a:ea typeface="新細明體" charset="-120"/>
                <a:cs typeface="Courier New" pitchFamily="49" charset="0"/>
              </a:rPr>
              <a:t> x </a:t>
            </a:r>
            <a:r>
              <a:rPr lang="en-US" altLang="zh-TW" sz="1800" b="1" dirty="0">
                <a:solidFill>
                  <a:srgbClr val="FF0000"/>
                </a:solidFill>
                <a:latin typeface="Courier New" pitchFamily="49" charset="0"/>
                <a:ea typeface="新細明體" charset="-120"/>
                <a:cs typeface="Courier New" pitchFamily="49" charset="0"/>
              </a:rPr>
              <a:t>)</a:t>
            </a:r>
            <a:r>
              <a:rPr lang="en-US" altLang="zh-TW" sz="1800" b="1" dirty="0">
                <a:latin typeface="Courier New" pitchFamily="49" charset="0"/>
                <a:ea typeface="新細明體" charset="-120"/>
                <a:cs typeface="Courier New" pitchFamily="49" charset="0"/>
              </a:rPr>
              <a:t> * </a:t>
            </a:r>
            <a:r>
              <a:rPr lang="en-US" altLang="zh-TW" sz="1800" b="1" dirty="0">
                <a:solidFill>
                  <a:srgbClr val="FF0000"/>
                </a:solidFill>
                <a:latin typeface="Courier New" pitchFamily="49" charset="0"/>
                <a:ea typeface="新細明體" charset="-120"/>
                <a:cs typeface="Courier New" pitchFamily="49" charset="0"/>
              </a:rPr>
              <a:t>(</a:t>
            </a:r>
            <a:r>
              <a:rPr lang="en-US" altLang="zh-TW" sz="1800" b="1" dirty="0">
                <a:latin typeface="Courier New" pitchFamily="49" charset="0"/>
                <a:ea typeface="新細明體" charset="-120"/>
                <a:cs typeface="Courier New" pitchFamily="49" charset="0"/>
              </a:rPr>
              <a:t> x </a:t>
            </a:r>
            <a:r>
              <a:rPr lang="en-US" altLang="zh-TW" sz="1800" b="1" dirty="0">
                <a:solidFill>
                  <a:srgbClr val="FF0000"/>
                </a:solidFill>
                <a:latin typeface="Courier New" pitchFamily="49" charset="0"/>
                <a:ea typeface="新細明體" charset="-120"/>
                <a:cs typeface="Courier New" pitchFamily="49" charset="0"/>
              </a:rPr>
              <a:t>)</a:t>
            </a:r>
            <a:r>
              <a:rPr lang="en-US" altLang="zh-TW" sz="1800" b="1" dirty="0">
                <a:latin typeface="Courier New" pitchFamily="49" charset="0"/>
                <a:ea typeface="新細明體" charset="-120"/>
                <a:cs typeface="Courier New" pitchFamily="49" charset="0"/>
              </a:rPr>
              <a:t> )</a:t>
            </a:r>
            <a:r>
              <a:rPr lang="en-US" altLang="zh-TW" sz="1800" b="1" dirty="0">
                <a:ea typeface="新細明體" charset="-120"/>
              </a:rPr>
              <a:t> </a:t>
            </a:r>
          </a:p>
          <a:p>
            <a:pPr lvl="1">
              <a:lnSpc>
                <a:spcPct val="80000"/>
              </a:lnSpc>
              <a:buFont typeface="Wingdings" pitchFamily="2" charset="2"/>
              <a:buNone/>
            </a:pPr>
            <a:endParaRPr lang="en-US" altLang="zh-TW" sz="1800" b="1" dirty="0">
              <a:ea typeface="新細明體" charset="-120"/>
            </a:endParaRPr>
          </a:p>
          <a:p>
            <a:pPr lvl="1">
              <a:lnSpc>
                <a:spcPct val="80000"/>
              </a:lnSpc>
              <a:buFont typeface="Wingdings" pitchFamily="2" charset="2"/>
              <a:buNone/>
            </a:pPr>
            <a:r>
              <a:rPr lang="en-US" altLang="zh-TW" sz="1800" b="1" dirty="0">
                <a:latin typeface="Courier New" pitchFamily="49" charset="0"/>
                <a:ea typeface="新細明體" charset="-120"/>
              </a:rPr>
              <a:t>area = CIRCLE_AREA( 4 );</a:t>
            </a:r>
            <a:r>
              <a:rPr lang="en-US" altLang="zh-TW" sz="1800" b="1" dirty="0">
                <a:ea typeface="新細明體" charset="-120"/>
              </a:rPr>
              <a:t>  </a:t>
            </a:r>
          </a:p>
          <a:p>
            <a:pPr lvl="1">
              <a:lnSpc>
                <a:spcPct val="80000"/>
              </a:lnSpc>
              <a:buFont typeface="Wingdings" pitchFamily="2" charset="2"/>
              <a:buNone/>
            </a:pPr>
            <a:r>
              <a:rPr lang="en-US" altLang="zh-TW" sz="1800" b="1" dirty="0">
                <a:ea typeface="新細明體" charset="-120"/>
              </a:rPr>
              <a:t>	</a:t>
            </a:r>
            <a:r>
              <a:rPr lang="en-US" altLang="zh-TW" sz="2400" b="1" dirty="0">
                <a:ea typeface="新細明體" charset="-120"/>
              </a:rPr>
              <a:t>	</a:t>
            </a:r>
            <a:r>
              <a:rPr lang="en-US" altLang="zh-TW" sz="2400" dirty="0">
                <a:solidFill>
                  <a:srgbClr val="006699"/>
                </a:solidFill>
                <a:ea typeface="新細明體" charset="-120"/>
              </a:rPr>
              <a:t>is expanded to </a:t>
            </a:r>
          </a:p>
          <a:p>
            <a:pPr lvl="1">
              <a:lnSpc>
                <a:spcPct val="80000"/>
              </a:lnSpc>
              <a:buFont typeface="Wingdings" pitchFamily="2" charset="2"/>
              <a:buNone/>
            </a:pPr>
            <a:r>
              <a:rPr lang="en-US" altLang="zh-TW" sz="1800" b="1" dirty="0">
                <a:latin typeface="Courier New" pitchFamily="49" charset="0"/>
                <a:ea typeface="新細明體" charset="-120"/>
              </a:rPr>
              <a:t>area = ( 3.14159 * ( 4 ) * ( 4 ) );</a:t>
            </a:r>
            <a:r>
              <a:rPr lang="en-US" altLang="zh-TW" sz="1800" b="1" dirty="0">
                <a:ea typeface="新細明體" charset="-120"/>
              </a:rPr>
              <a:t> </a:t>
            </a:r>
          </a:p>
          <a:p>
            <a:endParaRPr lang="en-US" dirty="0"/>
          </a:p>
        </p:txBody>
      </p:sp>
    </p:spTree>
    <p:extLst>
      <p:ext uri="{BB962C8B-B14F-4D97-AF65-F5344CB8AC3E}">
        <p14:creationId xmlns:p14="http://schemas.microsoft.com/office/powerpoint/2010/main" val="2264671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z="2800" b="1" dirty="0" smtClean="0">
                <a:solidFill>
                  <a:srgbClr val="006699"/>
                </a:solidFill>
                <a:ea typeface="新細明體" charset="-120"/>
                <a:cs typeface="Times New Roman" pitchFamily="18" charset="0"/>
              </a:rPr>
              <a:t>Macros </a:t>
            </a:r>
            <a:endParaRPr lang="en-US" altLang="zh-TW" sz="2800" b="1" dirty="0">
              <a:solidFill>
                <a:srgbClr val="006699"/>
              </a:solidFill>
              <a:ea typeface="新細明體" charset="-120"/>
              <a:cs typeface="Times New Roman" pitchFamily="18" charset="0"/>
            </a:endParaRPr>
          </a:p>
        </p:txBody>
      </p:sp>
      <p:sp>
        <p:nvSpPr>
          <p:cNvPr id="10243" name="Rectangle 3"/>
          <p:cNvSpPr>
            <a:spLocks noGrp="1" noChangeArrowheads="1"/>
          </p:cNvSpPr>
          <p:nvPr>
            <p:ph type="body" idx="1"/>
          </p:nvPr>
        </p:nvSpPr>
        <p:spPr>
          <a:xfrm>
            <a:off x="107504" y="1268760"/>
            <a:ext cx="8748713" cy="5084762"/>
          </a:xfrm>
        </p:spPr>
        <p:txBody>
          <a:bodyPr>
            <a:normAutofit fontScale="92500" lnSpcReduction="10000"/>
          </a:bodyPr>
          <a:lstStyle/>
          <a:p>
            <a:pPr>
              <a:lnSpc>
                <a:spcPct val="80000"/>
              </a:lnSpc>
            </a:pPr>
            <a:r>
              <a:rPr lang="en-US" altLang="zh-TW" sz="2800" dirty="0">
                <a:ea typeface="新細明體" charset="-120"/>
              </a:rPr>
              <a:t>Use parenthesis</a:t>
            </a:r>
          </a:p>
          <a:p>
            <a:pPr lvl="1">
              <a:lnSpc>
                <a:spcPct val="80000"/>
              </a:lnSpc>
            </a:pPr>
            <a:r>
              <a:rPr lang="en-US" altLang="zh-TW" sz="2400" dirty="0">
                <a:ea typeface="新細明體" charset="-120"/>
              </a:rPr>
              <a:t>Without them</a:t>
            </a:r>
            <a:r>
              <a:rPr lang="en-US" altLang="zh-TW" sz="2400" dirty="0" smtClean="0">
                <a:ea typeface="新細明體" charset="-120"/>
              </a:rPr>
              <a:t>:</a:t>
            </a:r>
          </a:p>
          <a:p>
            <a:pPr marL="457200" lvl="1" indent="0">
              <a:lnSpc>
                <a:spcPct val="80000"/>
              </a:lnSpc>
              <a:buNone/>
            </a:pPr>
            <a:endParaRPr lang="en-US" altLang="zh-TW" sz="2400" dirty="0">
              <a:ea typeface="新細明體" charset="-120"/>
            </a:endParaRPr>
          </a:p>
          <a:p>
            <a:pPr lvl="1">
              <a:lnSpc>
                <a:spcPct val="80000"/>
              </a:lnSpc>
              <a:buFont typeface="Wingdings" pitchFamily="2" charset="2"/>
              <a:buNone/>
            </a:pPr>
            <a:r>
              <a:rPr lang="en-US" altLang="zh-TW" sz="2000" b="1" dirty="0">
                <a:latin typeface="Courier New" pitchFamily="49" charset="0"/>
                <a:ea typeface="新細明體" charset="-120"/>
                <a:cs typeface="Courier New" pitchFamily="49" charset="0"/>
              </a:rPr>
              <a:t>#define CIRCLE_AREA( x ) ((PI) * ( x ) * ( x )) </a:t>
            </a:r>
            <a:endParaRPr lang="en-US" altLang="zh-TW" sz="2000" b="1" dirty="0" smtClean="0">
              <a:latin typeface="Courier New" pitchFamily="49" charset="0"/>
              <a:ea typeface="新細明體" charset="-120"/>
              <a:cs typeface="Courier New" pitchFamily="49" charset="0"/>
            </a:endParaRPr>
          </a:p>
          <a:p>
            <a:pPr lvl="1">
              <a:lnSpc>
                <a:spcPct val="80000"/>
              </a:lnSpc>
              <a:buFont typeface="Wingdings" pitchFamily="2" charset="2"/>
              <a:buNone/>
            </a:pPr>
            <a:endParaRPr lang="en-US" altLang="zh-TW" sz="2000" b="1" dirty="0">
              <a:latin typeface="Courier New" pitchFamily="49" charset="0"/>
              <a:ea typeface="新細明體" charset="-120"/>
              <a:cs typeface="Courier New" pitchFamily="49" charset="0"/>
            </a:endParaRPr>
          </a:p>
          <a:p>
            <a:pPr lvl="1">
              <a:lnSpc>
                <a:spcPct val="80000"/>
              </a:lnSpc>
              <a:buFont typeface="Wingdings" pitchFamily="2" charset="2"/>
              <a:buNone/>
            </a:pPr>
            <a:r>
              <a:rPr lang="en-US" altLang="zh-TW" sz="2000" b="1" dirty="0">
                <a:latin typeface="Courier New" pitchFamily="49" charset="0"/>
                <a:ea typeface="新細明體" charset="-120"/>
                <a:cs typeface="Courier New" pitchFamily="49" charset="0"/>
              </a:rPr>
              <a:t>#define CIRCLE_AREA( x )  </a:t>
            </a:r>
            <a:r>
              <a:rPr lang="en-US" altLang="zh-TW" sz="2000" b="1" dirty="0">
                <a:solidFill>
                  <a:srgbClr val="FF0000"/>
                </a:solidFill>
                <a:latin typeface="Courier New" pitchFamily="49" charset="0"/>
                <a:ea typeface="新細明體" charset="-120"/>
                <a:cs typeface="Courier New" pitchFamily="49" charset="0"/>
              </a:rPr>
              <a:t>PI *  x  *  x </a:t>
            </a:r>
            <a:endParaRPr lang="en-US" altLang="zh-TW" sz="2000" b="1" dirty="0" smtClean="0">
              <a:solidFill>
                <a:srgbClr val="FF0000"/>
              </a:solidFill>
              <a:latin typeface="Courier New" pitchFamily="49" charset="0"/>
              <a:ea typeface="新細明體" charset="-120"/>
              <a:cs typeface="Courier New" pitchFamily="49" charset="0"/>
            </a:endParaRPr>
          </a:p>
          <a:p>
            <a:pPr lvl="1">
              <a:lnSpc>
                <a:spcPct val="80000"/>
              </a:lnSpc>
              <a:buFont typeface="Wingdings" pitchFamily="2" charset="2"/>
              <a:buNone/>
            </a:pPr>
            <a:endParaRPr lang="en-US" altLang="zh-TW" sz="2000" b="1" dirty="0">
              <a:solidFill>
                <a:srgbClr val="FF0000"/>
              </a:solidFill>
              <a:ea typeface="新細明體" charset="-120"/>
            </a:endParaRPr>
          </a:p>
          <a:p>
            <a:pPr lvl="1">
              <a:lnSpc>
                <a:spcPct val="80000"/>
              </a:lnSpc>
              <a:buFont typeface="Wingdings" pitchFamily="2" charset="2"/>
              <a:buNone/>
            </a:pPr>
            <a:r>
              <a:rPr lang="en-US" altLang="zh-TW" sz="2000" b="1" dirty="0">
                <a:latin typeface="Courier New" pitchFamily="49" charset="0"/>
                <a:ea typeface="新細明體" charset="-120"/>
              </a:rPr>
              <a:t>area = CIRCLE_AREA( c + 2 );</a:t>
            </a:r>
          </a:p>
          <a:p>
            <a:pPr lvl="1">
              <a:lnSpc>
                <a:spcPct val="80000"/>
              </a:lnSpc>
              <a:buFont typeface="Wingdings" pitchFamily="2" charset="2"/>
              <a:buNone/>
            </a:pPr>
            <a:r>
              <a:rPr lang="en-US" altLang="zh-TW" sz="2400" dirty="0">
                <a:ea typeface="新細明體" charset="-120"/>
              </a:rPr>
              <a:t>	becomes</a:t>
            </a:r>
          </a:p>
          <a:p>
            <a:pPr lvl="1">
              <a:lnSpc>
                <a:spcPct val="80000"/>
              </a:lnSpc>
              <a:buFont typeface="Wingdings" pitchFamily="2" charset="2"/>
              <a:buNone/>
            </a:pPr>
            <a:r>
              <a:rPr lang="en-US" altLang="zh-TW" sz="2000" b="1" dirty="0">
                <a:latin typeface="Courier New" pitchFamily="49" charset="0"/>
                <a:ea typeface="新細明體" charset="-120"/>
              </a:rPr>
              <a:t>area = 3.14159 * c + 2 * c + 2;</a:t>
            </a:r>
          </a:p>
          <a:p>
            <a:pPr lvl="2">
              <a:lnSpc>
                <a:spcPct val="80000"/>
              </a:lnSpc>
            </a:pPr>
            <a:r>
              <a:rPr lang="en-US" altLang="zh-TW" sz="2000" dirty="0">
                <a:ea typeface="新細明體" charset="-120"/>
              </a:rPr>
              <a:t>Evaluates incorrectly</a:t>
            </a:r>
            <a:r>
              <a:rPr lang="en-US" altLang="zh-TW" sz="1400" b="1" dirty="0">
                <a:latin typeface="Courier New" pitchFamily="49" charset="0"/>
                <a:ea typeface="新細明體" charset="-120"/>
              </a:rPr>
              <a:t> </a:t>
            </a:r>
          </a:p>
          <a:p>
            <a:pPr>
              <a:lnSpc>
                <a:spcPct val="80000"/>
              </a:lnSpc>
            </a:pPr>
            <a:r>
              <a:rPr lang="en-US" altLang="zh-TW" sz="1800" b="1" dirty="0" err="1">
                <a:solidFill>
                  <a:srgbClr val="006699"/>
                </a:solidFill>
                <a:latin typeface="Courier New" pitchFamily="49" charset="0"/>
                <a:ea typeface="新細明體" charset="-120"/>
              </a:rPr>
              <a:t>Macor’s</a:t>
            </a:r>
            <a:r>
              <a:rPr lang="en-US" altLang="zh-TW" sz="1800" b="1" dirty="0">
                <a:solidFill>
                  <a:srgbClr val="006699"/>
                </a:solidFill>
                <a:latin typeface="Courier New" pitchFamily="49" charset="0"/>
                <a:ea typeface="新細明體" charset="-120"/>
              </a:rPr>
              <a:t> advantage is that </a:t>
            </a:r>
            <a:r>
              <a:rPr lang="en-US" altLang="zh-TW" sz="1800" b="1" dirty="0">
                <a:solidFill>
                  <a:srgbClr val="FF0000"/>
                </a:solidFill>
                <a:latin typeface="Courier New" pitchFamily="49" charset="0"/>
                <a:ea typeface="新細明體" charset="-120"/>
              </a:rPr>
              <a:t>avoiding function overhead</a:t>
            </a:r>
          </a:p>
          <a:p>
            <a:pPr lvl="1">
              <a:lnSpc>
                <a:spcPct val="80000"/>
              </a:lnSpc>
            </a:pPr>
            <a:r>
              <a:rPr lang="en-US" altLang="zh-TW" sz="1600" b="1" dirty="0">
                <a:latin typeface="Courier New" pitchFamily="49" charset="0"/>
                <a:ea typeface="新細明體" charset="-120"/>
              </a:rPr>
              <a:t>Macro inserts code directly.</a:t>
            </a:r>
          </a:p>
          <a:p>
            <a:pPr>
              <a:lnSpc>
                <a:spcPct val="80000"/>
              </a:lnSpc>
            </a:pPr>
            <a:r>
              <a:rPr lang="en-US" altLang="zh-TW" sz="1800" b="1" dirty="0">
                <a:solidFill>
                  <a:srgbClr val="006699"/>
                </a:solidFill>
                <a:latin typeface="Courier New" pitchFamily="49" charset="0"/>
                <a:ea typeface="新細明體" charset="-120"/>
              </a:rPr>
              <a:t>Macro’s disadvantage is that </a:t>
            </a:r>
            <a:r>
              <a:rPr lang="en-US" altLang="zh-TW" sz="1800" b="1" dirty="0">
                <a:solidFill>
                  <a:srgbClr val="FF0000"/>
                </a:solidFill>
                <a:latin typeface="Courier New" pitchFamily="49" charset="0"/>
                <a:ea typeface="新細明體" charset="-120"/>
              </a:rPr>
              <a:t>its argument may be evaluated more than once</a:t>
            </a:r>
            <a:r>
              <a:rPr lang="en-US" altLang="zh-TW" sz="1800" b="1" dirty="0">
                <a:solidFill>
                  <a:srgbClr val="006699"/>
                </a:solidFill>
                <a:latin typeface="Courier New" pitchFamily="49" charset="0"/>
                <a:ea typeface="新細明體" charset="-120"/>
              </a:rPr>
              <a:t>.</a:t>
            </a:r>
            <a:r>
              <a:rPr lang="en-US" altLang="zh-TW" sz="1800" b="1" dirty="0">
                <a:latin typeface="Courier New" pitchFamily="49" charset="0"/>
                <a:ea typeface="新細明體" charset="-120"/>
              </a:rPr>
              <a:t> </a:t>
            </a:r>
          </a:p>
          <a:p>
            <a:pPr lvl="1">
              <a:lnSpc>
                <a:spcPct val="80000"/>
              </a:lnSpc>
              <a:buFont typeface="Wingdings" pitchFamily="2" charset="2"/>
              <a:buNone/>
            </a:pPr>
            <a:r>
              <a:rPr lang="en-US" altLang="zh-TW" sz="2000" b="1" dirty="0">
                <a:latin typeface="Courier New" pitchFamily="49" charset="0"/>
                <a:ea typeface="新細明體" charset="-120"/>
              </a:rPr>
              <a:t> </a:t>
            </a:r>
          </a:p>
          <a:p>
            <a:pPr lvl="1">
              <a:lnSpc>
                <a:spcPct val="80000"/>
              </a:lnSpc>
              <a:buFont typeface="Wingdings" pitchFamily="2" charset="2"/>
              <a:buNone/>
            </a:pPr>
            <a:r>
              <a:rPr lang="en-US" altLang="zh-TW" sz="2000" b="1" dirty="0">
                <a:latin typeface="Courier New" pitchFamily="49" charset="0"/>
                <a:ea typeface="新細明體" charset="-120"/>
              </a:rPr>
              <a:t>double </a:t>
            </a:r>
            <a:r>
              <a:rPr lang="en-US" altLang="zh-TW" sz="2000" b="1" dirty="0" err="1">
                <a:latin typeface="Courier New" pitchFamily="49" charset="0"/>
                <a:ea typeface="新細明體" charset="-120"/>
              </a:rPr>
              <a:t>circleArea</a:t>
            </a:r>
            <a:r>
              <a:rPr lang="en-US" altLang="zh-TW" sz="2000" b="1" dirty="0">
                <a:latin typeface="Courier New" pitchFamily="49" charset="0"/>
                <a:ea typeface="新細明體" charset="-120"/>
              </a:rPr>
              <a:t> ( double x )</a:t>
            </a:r>
          </a:p>
          <a:p>
            <a:pPr lvl="1">
              <a:lnSpc>
                <a:spcPct val="80000"/>
              </a:lnSpc>
              <a:buFont typeface="Wingdings" pitchFamily="2" charset="2"/>
              <a:buNone/>
            </a:pPr>
            <a:r>
              <a:rPr lang="en-US" altLang="zh-TW" sz="2000" b="1" dirty="0">
                <a:latin typeface="Courier New" pitchFamily="49" charset="0"/>
                <a:ea typeface="新細明體" charset="-120"/>
              </a:rPr>
              <a:t>{    return 3.1415926 * x * x ;</a:t>
            </a:r>
          </a:p>
          <a:p>
            <a:pPr lvl="1">
              <a:lnSpc>
                <a:spcPct val="80000"/>
              </a:lnSpc>
              <a:buFont typeface="Wingdings" pitchFamily="2" charset="2"/>
              <a:buNone/>
            </a:pPr>
            <a:r>
              <a:rPr lang="en-US" altLang="zh-TW" sz="2000" b="1" dirty="0">
                <a:latin typeface="Courier New" pitchFamily="49" charset="0"/>
                <a:ea typeface="新細明體" charset="-120"/>
              </a:rPr>
              <a:t>}</a:t>
            </a:r>
            <a:endParaRPr lang="en-US" altLang="zh-TW" sz="2400" dirty="0">
              <a:ea typeface="新細明體" charset="-120"/>
            </a:endParaRPr>
          </a:p>
          <a:p>
            <a:pPr>
              <a:lnSpc>
                <a:spcPct val="80000"/>
              </a:lnSpc>
            </a:pPr>
            <a:endParaRPr lang="en-US" altLang="zh-TW" sz="2000" b="1" dirty="0">
              <a:latin typeface="Courier New" pitchFamily="49" charset="0"/>
              <a:ea typeface="新細明體" charset="-120"/>
            </a:endParaRPr>
          </a:p>
        </p:txBody>
      </p:sp>
    </p:spTree>
    <p:extLst>
      <p:ext uri="{BB962C8B-B14F-4D97-AF65-F5344CB8AC3E}">
        <p14:creationId xmlns:p14="http://schemas.microsoft.com/office/powerpoint/2010/main" val="15782384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sz="3200" b="1" dirty="0" smtClean="0">
                <a:solidFill>
                  <a:srgbClr val="006699"/>
                </a:solidFill>
                <a:ea typeface="新細明體" charset="-120"/>
                <a:cs typeface="Times New Roman" pitchFamily="18" charset="0"/>
              </a:rPr>
              <a:t>Macros</a:t>
            </a:r>
            <a:endParaRPr lang="zh-TW" altLang="en-US" sz="3200" b="1" dirty="0">
              <a:solidFill>
                <a:srgbClr val="006699"/>
              </a:solidFill>
              <a:ea typeface="新細明體" charset="-120"/>
              <a:cs typeface="Times New Roman" pitchFamily="18" charset="0"/>
            </a:endParaRPr>
          </a:p>
        </p:txBody>
      </p:sp>
      <p:sp>
        <p:nvSpPr>
          <p:cNvPr id="23555" name="Rectangle 3"/>
          <p:cNvSpPr>
            <a:spLocks noGrp="1" noChangeArrowheads="1"/>
          </p:cNvSpPr>
          <p:nvPr>
            <p:ph type="body" idx="1"/>
          </p:nvPr>
        </p:nvSpPr>
        <p:spPr>
          <a:xfrm>
            <a:off x="0" y="1916113"/>
            <a:ext cx="8207375" cy="3600450"/>
          </a:xfrm>
        </p:spPr>
        <p:txBody>
          <a:bodyPr/>
          <a:lstStyle/>
          <a:p>
            <a:r>
              <a:rPr lang="en-US" altLang="zh-TW">
                <a:ea typeface="新細明體" charset="-120"/>
                <a:cs typeface="Courier New" pitchFamily="49" charset="0"/>
              </a:rPr>
              <a:t>Multiple arguments</a:t>
            </a:r>
            <a:endParaRPr lang="en-US" altLang="zh-TW" b="1">
              <a:latin typeface="Courier New" pitchFamily="49" charset="0"/>
              <a:ea typeface="新細明體" charset="-120"/>
              <a:cs typeface="Courier New" pitchFamily="49" charset="0"/>
            </a:endParaRPr>
          </a:p>
          <a:p>
            <a:pPr lvl="1">
              <a:buFont typeface="Wingdings" pitchFamily="2" charset="2"/>
              <a:buNone/>
            </a:pPr>
            <a:r>
              <a:rPr lang="en-US" altLang="zh-TW" sz="2400" b="1">
                <a:latin typeface="Courier New" pitchFamily="49" charset="0"/>
                <a:ea typeface="新細明體" charset="-120"/>
                <a:cs typeface="Courier New" pitchFamily="49" charset="0"/>
              </a:rPr>
              <a:t>#define RECTANGLE_AREA( x, y )  ( ( x ) * ( y ) ) </a:t>
            </a:r>
          </a:p>
          <a:p>
            <a:pPr lvl="1">
              <a:buFont typeface="Wingdings" pitchFamily="2" charset="2"/>
              <a:buNone/>
            </a:pPr>
            <a:r>
              <a:rPr lang="en-US" altLang="zh-TW" sz="2400" b="1">
                <a:latin typeface="Courier New" pitchFamily="49" charset="0"/>
                <a:ea typeface="新細明體" charset="-120"/>
                <a:cs typeface="Times New Roman" pitchFamily="18" charset="0"/>
              </a:rPr>
              <a:t>rectArea = </a:t>
            </a:r>
            <a:r>
              <a:rPr lang="en-US" altLang="zh-TW" sz="2400" b="1">
                <a:solidFill>
                  <a:srgbClr val="0099FF"/>
                </a:solidFill>
                <a:latin typeface="Courier New" pitchFamily="49" charset="0"/>
                <a:ea typeface="新細明體" charset="-120"/>
                <a:cs typeface="Times New Roman" pitchFamily="18" charset="0"/>
              </a:rPr>
              <a:t>RECTANGLE_AREA</a:t>
            </a:r>
            <a:r>
              <a:rPr lang="en-US" altLang="zh-TW" sz="2400" b="1">
                <a:latin typeface="Courier New" pitchFamily="49" charset="0"/>
                <a:ea typeface="新細明體" charset="-120"/>
                <a:cs typeface="Times New Roman" pitchFamily="18" charset="0"/>
              </a:rPr>
              <a:t>( a + 4, b + 7 );</a:t>
            </a:r>
            <a:r>
              <a:rPr lang="en-US" altLang="zh-TW" b="1">
                <a:latin typeface="Courier New" pitchFamily="49" charset="0"/>
                <a:ea typeface="新細明體" charset="-120"/>
                <a:cs typeface="Courier New" pitchFamily="49" charset="0"/>
              </a:rPr>
              <a:t> </a:t>
            </a:r>
          </a:p>
          <a:p>
            <a:pPr lvl="1">
              <a:buFont typeface="Wingdings" pitchFamily="2" charset="2"/>
              <a:buNone/>
            </a:pPr>
            <a:r>
              <a:rPr lang="en-US" altLang="zh-TW">
                <a:ea typeface="新細明體" charset="-120"/>
                <a:cs typeface="Courier New" pitchFamily="49" charset="0"/>
              </a:rPr>
              <a:t>	becomes</a:t>
            </a:r>
          </a:p>
          <a:p>
            <a:pPr lvl="1">
              <a:buFont typeface="Wingdings" pitchFamily="2" charset="2"/>
              <a:buNone/>
            </a:pPr>
            <a:r>
              <a:rPr lang="en-US" altLang="zh-TW" sz="2400" b="1">
                <a:latin typeface="Courier New" pitchFamily="49" charset="0"/>
                <a:ea typeface="新細明體" charset="-120"/>
                <a:cs typeface="Courier New" pitchFamily="49" charset="0"/>
              </a:rPr>
              <a:t>rectArea = ( ( a + 4 ) * ( b + 7 ) );</a:t>
            </a:r>
            <a:r>
              <a:rPr lang="en-US" altLang="zh-TW" b="1">
                <a:latin typeface="Courier New" pitchFamily="49" charset="0"/>
                <a:ea typeface="新細明體" charset="-120"/>
                <a:cs typeface="Courier New" pitchFamily="49" charset="0"/>
              </a:rPr>
              <a:t> </a:t>
            </a:r>
            <a:endParaRPr lang="zh-TW" altLang="en-US" sz="2400">
              <a:ea typeface="新細明體" charset="-120"/>
            </a:endParaRPr>
          </a:p>
        </p:txBody>
      </p:sp>
    </p:spTree>
    <p:extLst>
      <p:ext uri="{BB962C8B-B14F-4D97-AF65-F5344CB8AC3E}">
        <p14:creationId xmlns:p14="http://schemas.microsoft.com/office/powerpoint/2010/main" val="38860863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3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142844" y="857232"/>
            <a:ext cx="8686800" cy="5715040"/>
          </a:xfrm>
        </p:spPr>
        <p:txBody>
          <a:bodyPr>
            <a:normAutofit/>
          </a:bodyPr>
          <a:lstStyle/>
          <a:p>
            <a:pPr algn="just">
              <a:lnSpc>
                <a:spcPct val="150000"/>
              </a:lnSpc>
              <a:buNone/>
            </a:pPr>
            <a:r>
              <a:rPr lang="en-GB" sz="2800" dirty="0" smtClean="0"/>
              <a:t>	For the combination of positives of 5-2-1, most probable number of bacteria per 100 ml of the sample is 70 and 95 percent of the samples yielding this triplet contain between 30 and 210 bacteria per 100 ml. Given the table and a combination-of-positives triplet, develop an algorithm and write a C program to return the index of  combination-of-positives that component matches the target or -1 if not found.</a:t>
            </a:r>
            <a:endParaRPr lang="en-GB"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939784"/>
          </a:xfrm>
        </p:spPr>
        <p:txBody>
          <a:bodyPr>
            <a:normAutofit fontScale="90000"/>
          </a:bodyPr>
          <a:lstStyle/>
          <a:p>
            <a:r>
              <a:rPr lang="en-GB" dirty="0" smtClean="0"/>
              <a:t>Algorithm for Bacteria Growth Problem</a:t>
            </a:r>
            <a:endParaRPr lang="en-GB" dirty="0"/>
          </a:p>
        </p:txBody>
      </p:sp>
      <p:sp>
        <p:nvSpPr>
          <p:cNvPr id="3" name="Content Placeholder 2"/>
          <p:cNvSpPr>
            <a:spLocks noGrp="1"/>
          </p:cNvSpPr>
          <p:nvPr>
            <p:ph idx="1"/>
          </p:nvPr>
        </p:nvSpPr>
        <p:spPr>
          <a:xfrm>
            <a:off x="457200" y="1000108"/>
            <a:ext cx="8229600" cy="5429288"/>
          </a:xfrm>
        </p:spPr>
        <p:txBody>
          <a:bodyPr>
            <a:normAutofit fontScale="92500"/>
          </a:bodyPr>
          <a:lstStyle/>
          <a:p>
            <a:pPr algn="just">
              <a:lnSpc>
                <a:spcPct val="150000"/>
              </a:lnSpc>
            </a:pPr>
            <a:r>
              <a:rPr lang="en-GB" dirty="0" smtClean="0"/>
              <a:t>Read the number of entries in the table</a:t>
            </a:r>
          </a:p>
          <a:p>
            <a:pPr algn="just">
              <a:lnSpc>
                <a:spcPct val="150000"/>
              </a:lnSpc>
            </a:pPr>
            <a:r>
              <a:rPr lang="en-GB" dirty="0" smtClean="0"/>
              <a:t>For each entry in the table read Combination of positives, MPN Index/100ml, lower and upper limit values</a:t>
            </a:r>
          </a:p>
          <a:p>
            <a:pPr algn="just">
              <a:lnSpc>
                <a:spcPct val="150000"/>
              </a:lnSpc>
            </a:pPr>
            <a:r>
              <a:rPr lang="en-GB" dirty="0" smtClean="0"/>
              <a:t>Read the combination to be checked</a:t>
            </a:r>
          </a:p>
          <a:p>
            <a:pPr algn="just">
              <a:lnSpc>
                <a:spcPct val="150000"/>
              </a:lnSpc>
            </a:pPr>
            <a:r>
              <a:rPr lang="en-GB" dirty="0" smtClean="0"/>
              <a:t>Search the table</a:t>
            </a:r>
          </a:p>
          <a:p>
            <a:pPr algn="just">
              <a:lnSpc>
                <a:spcPct val="150000"/>
              </a:lnSpc>
            </a:pPr>
            <a:r>
              <a:rPr lang="en-GB" dirty="0" smtClean="0"/>
              <a:t>Print the MPN Index, lower and upper limit values</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939784"/>
          </a:xfrm>
        </p:spPr>
        <p:txBody>
          <a:bodyPr>
            <a:normAutofit/>
          </a:bodyPr>
          <a:lstStyle/>
          <a:p>
            <a:r>
              <a:rPr lang="en-GB" dirty="0" smtClean="0"/>
              <a:t>Implementation in C</a:t>
            </a:r>
            <a:endParaRPr lang="en-GB" dirty="0"/>
          </a:p>
        </p:txBody>
      </p:sp>
      <p:sp>
        <p:nvSpPr>
          <p:cNvPr id="3" name="Content Placeholder 2"/>
          <p:cNvSpPr>
            <a:spLocks noGrp="1"/>
          </p:cNvSpPr>
          <p:nvPr>
            <p:ph idx="1"/>
          </p:nvPr>
        </p:nvSpPr>
        <p:spPr>
          <a:xfrm>
            <a:off x="457200" y="1000108"/>
            <a:ext cx="8229600" cy="5429288"/>
          </a:xfrm>
        </p:spPr>
        <p:txBody>
          <a:bodyPr>
            <a:normAutofit fontScale="92500" lnSpcReduction="20000"/>
          </a:bodyPr>
          <a:lstStyle/>
          <a:p>
            <a:pPr algn="just">
              <a:lnSpc>
                <a:spcPct val="150000"/>
              </a:lnSpc>
            </a:pPr>
            <a:r>
              <a:rPr lang="en-GB" dirty="0" smtClean="0"/>
              <a:t>Have to represent each row in the table</a:t>
            </a:r>
          </a:p>
          <a:p>
            <a:pPr algn="just">
              <a:lnSpc>
                <a:spcPct val="150000"/>
              </a:lnSpc>
            </a:pPr>
            <a:r>
              <a:rPr lang="en-GB" dirty="0" smtClean="0"/>
              <a:t>Then group the rows</a:t>
            </a:r>
          </a:p>
          <a:p>
            <a:pPr algn="just">
              <a:lnSpc>
                <a:spcPct val="150000"/>
              </a:lnSpc>
            </a:pPr>
            <a:r>
              <a:rPr lang="en-GB" dirty="0" smtClean="0"/>
              <a:t>Each row contains four fields </a:t>
            </a:r>
          </a:p>
          <a:p>
            <a:pPr lvl="1" algn="just">
              <a:lnSpc>
                <a:spcPct val="150000"/>
              </a:lnSpc>
            </a:pPr>
            <a:r>
              <a:rPr lang="en-GB" dirty="0" smtClean="0"/>
              <a:t>combination of positives - String</a:t>
            </a:r>
          </a:p>
          <a:p>
            <a:pPr lvl="1" algn="just">
              <a:lnSpc>
                <a:spcPct val="150000"/>
              </a:lnSpc>
            </a:pPr>
            <a:r>
              <a:rPr lang="en-GB" dirty="0" smtClean="0"/>
              <a:t>MPN Index - </a:t>
            </a:r>
            <a:r>
              <a:rPr lang="en-GB" dirty="0" err="1" smtClean="0"/>
              <a:t>Int</a:t>
            </a:r>
            <a:endParaRPr lang="en-GB" dirty="0" smtClean="0"/>
          </a:p>
          <a:p>
            <a:pPr lvl="1" algn="just">
              <a:lnSpc>
                <a:spcPct val="150000"/>
              </a:lnSpc>
            </a:pPr>
            <a:r>
              <a:rPr lang="en-GB" dirty="0" smtClean="0"/>
              <a:t>lower limit - </a:t>
            </a:r>
            <a:r>
              <a:rPr lang="en-GB" dirty="0" err="1" smtClean="0"/>
              <a:t>Int</a:t>
            </a:r>
            <a:endParaRPr lang="en-GB" dirty="0" smtClean="0"/>
          </a:p>
          <a:p>
            <a:pPr lvl="1" algn="just">
              <a:lnSpc>
                <a:spcPct val="150000"/>
              </a:lnSpc>
            </a:pPr>
            <a:r>
              <a:rPr lang="en-GB" dirty="0" smtClean="0"/>
              <a:t>upper limit - </a:t>
            </a:r>
            <a:r>
              <a:rPr lang="en-GB" dirty="0" err="1" smtClean="0"/>
              <a:t>Int</a:t>
            </a:r>
            <a:endParaRPr lang="en-GB" dirty="0" smtClean="0"/>
          </a:p>
          <a:p>
            <a:pPr algn="just">
              <a:lnSpc>
                <a:spcPct val="150000"/>
              </a:lnSpc>
            </a:pPr>
            <a:r>
              <a:rPr lang="en-GB" dirty="0" smtClean="0"/>
              <a:t>and here heterogeneous data should be grouped</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Structures in C</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pPr>
            <a:r>
              <a:rPr lang="en-GB" sz="2400" dirty="0" smtClean="0"/>
              <a:t>Heterogeneous data can be grouped together by structures in C</a:t>
            </a:r>
          </a:p>
          <a:p>
            <a:pPr algn="just">
              <a:lnSpc>
                <a:spcPct val="150000"/>
              </a:lnSpc>
              <a:buNone/>
            </a:pPr>
            <a:r>
              <a:rPr lang="en-GB" sz="2400" b="1" dirty="0" smtClean="0"/>
              <a:t>Syntax of a </a:t>
            </a:r>
            <a:r>
              <a:rPr lang="en-GB" sz="2400" b="1" dirty="0" err="1" smtClean="0"/>
              <a:t>struture</a:t>
            </a:r>
            <a:endParaRPr lang="en-GB" sz="2400" b="1" dirty="0" smtClean="0"/>
          </a:p>
          <a:p>
            <a:pPr algn="just">
              <a:lnSpc>
                <a:spcPct val="150000"/>
              </a:lnSpc>
              <a:buNone/>
            </a:pPr>
            <a:r>
              <a:rPr lang="en-GB" sz="2400" dirty="0" err="1" smtClean="0"/>
              <a:t>struct</a:t>
            </a:r>
            <a:r>
              <a:rPr lang="en-GB" sz="2400" dirty="0" smtClean="0"/>
              <a:t> &lt;structure name&gt; </a:t>
            </a:r>
          </a:p>
          <a:p>
            <a:pPr algn="just">
              <a:lnSpc>
                <a:spcPct val="150000"/>
              </a:lnSpc>
              <a:buNone/>
            </a:pPr>
            <a:r>
              <a:rPr lang="en-GB" sz="2400" dirty="0" smtClean="0"/>
              <a:t>{  </a:t>
            </a:r>
          </a:p>
          <a:p>
            <a:pPr algn="just">
              <a:lnSpc>
                <a:spcPct val="150000"/>
              </a:lnSpc>
              <a:buNone/>
            </a:pPr>
            <a:r>
              <a:rPr lang="en-GB" sz="2400" dirty="0"/>
              <a:t>	</a:t>
            </a:r>
            <a:r>
              <a:rPr lang="en-GB" sz="2400" dirty="0" err="1" smtClean="0"/>
              <a:t>datatype</a:t>
            </a:r>
            <a:r>
              <a:rPr lang="en-GB" sz="2400" dirty="0" smtClean="0"/>
              <a:t> element 1 ;  </a:t>
            </a:r>
          </a:p>
          <a:p>
            <a:pPr algn="just">
              <a:lnSpc>
                <a:spcPct val="150000"/>
              </a:lnSpc>
              <a:buNone/>
            </a:pPr>
            <a:r>
              <a:rPr lang="en-GB" sz="2400" dirty="0"/>
              <a:t>	</a:t>
            </a:r>
            <a:r>
              <a:rPr lang="en-GB" sz="2400" dirty="0" smtClean="0"/>
              <a:t> </a:t>
            </a:r>
            <a:r>
              <a:rPr lang="en-GB" sz="2400" dirty="0" err="1" smtClean="0"/>
              <a:t>datatype</a:t>
            </a:r>
            <a:r>
              <a:rPr lang="en-GB" sz="2400" dirty="0" smtClean="0"/>
              <a:t> element 2 ;  </a:t>
            </a:r>
          </a:p>
          <a:p>
            <a:pPr algn="just">
              <a:lnSpc>
                <a:spcPct val="150000"/>
              </a:lnSpc>
              <a:buNone/>
            </a:pPr>
            <a:r>
              <a:rPr lang="en-GB" sz="2400" dirty="0"/>
              <a:t>	</a:t>
            </a:r>
            <a:r>
              <a:rPr lang="en-GB" sz="2400" dirty="0" smtClean="0"/>
              <a:t> </a:t>
            </a:r>
            <a:r>
              <a:rPr lang="en-GB" sz="2400" dirty="0" err="1" smtClean="0"/>
              <a:t>datatype</a:t>
            </a:r>
            <a:r>
              <a:rPr lang="en-GB" sz="2400" dirty="0" smtClean="0"/>
              <a:t> element 3 ;  </a:t>
            </a:r>
          </a:p>
          <a:p>
            <a:pPr algn="just">
              <a:lnSpc>
                <a:spcPct val="150000"/>
              </a:lnSpc>
              <a:buNone/>
            </a:pPr>
            <a:r>
              <a:rPr lang="en-GB" sz="2400" dirty="0"/>
              <a:t>	</a:t>
            </a:r>
            <a:r>
              <a:rPr lang="en-GB" sz="2400" dirty="0" smtClean="0"/>
              <a:t>...... </a:t>
            </a:r>
          </a:p>
          <a:p>
            <a:pPr algn="just">
              <a:lnSpc>
                <a:spcPct val="150000"/>
              </a:lnSpc>
              <a:buNone/>
            </a:pPr>
            <a:r>
              <a:rPr lang="en-GB" sz="2400" dirty="0" smtClean="0"/>
              <a:t>} ; </a:t>
            </a:r>
            <a:endParaRPr lang="en-GB"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790</Words>
  <Application>Microsoft Office PowerPoint</Application>
  <PresentationFormat>On-screen Show (4:3)</PresentationFormat>
  <Paragraphs>215</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Structures and Unions</vt:lpstr>
      <vt:lpstr>Growth of Bacteria Problem</vt:lpstr>
      <vt:lpstr>Growth of Bacteria Problem</vt:lpstr>
      <vt:lpstr>Growth of Bacteria Problem</vt:lpstr>
      <vt:lpstr>PowerPoint Presentation</vt:lpstr>
      <vt:lpstr>Growth of Bacteria Problem</vt:lpstr>
      <vt:lpstr>Algorithm for Bacteria Growth Problem</vt:lpstr>
      <vt:lpstr>Implementation in C</vt:lpstr>
      <vt:lpstr>Structures in C</vt:lpstr>
      <vt:lpstr>Example for Structures</vt:lpstr>
      <vt:lpstr>Example for Structures</vt:lpstr>
      <vt:lpstr>Anonymous Structures – Structures without name</vt:lpstr>
      <vt:lpstr>Initialization of Structures</vt:lpstr>
      <vt:lpstr>Accessing Structure Elements </vt:lpstr>
      <vt:lpstr>Values of One Structure Variable to Another</vt:lpstr>
      <vt:lpstr>Values of One Structure Variable to Another</vt:lpstr>
      <vt:lpstr>Values of One Structure Variable to Another</vt:lpstr>
      <vt:lpstr>How Structure Elements are Stored </vt:lpstr>
      <vt:lpstr>Array of Structures</vt:lpstr>
      <vt:lpstr>typedef in C</vt:lpstr>
      <vt:lpstr>typedef in C</vt:lpstr>
      <vt:lpstr>Passing to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Surprise Gift Problem</vt:lpstr>
      <vt:lpstr>Algorithm for Surprise Gift Problem</vt:lpstr>
      <vt:lpstr>Implementation in C</vt:lpstr>
      <vt:lpstr>Nested Structures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Identity Card for Railway Reservation</vt:lpstr>
      <vt:lpstr>Using Structures?</vt:lpstr>
      <vt:lpstr>Union in C</vt:lpstr>
      <vt:lpstr>Syntax of Union</vt:lpstr>
      <vt:lpstr>Space Occupied by Union</vt:lpstr>
      <vt:lpstr>Features of Union</vt:lpstr>
      <vt:lpstr>PowerPoint Presentation</vt:lpstr>
      <vt:lpstr>Macros</vt:lpstr>
      <vt:lpstr>PowerPoint Presentation</vt:lpstr>
      <vt:lpstr>Macros </vt:lpstr>
      <vt:lpstr>Macros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312</cp:revision>
  <dcterms:created xsi:type="dcterms:W3CDTF">2016-01-17T02:54:02Z</dcterms:created>
  <dcterms:modified xsi:type="dcterms:W3CDTF">2020-08-05T11:00:22Z</dcterms:modified>
</cp:coreProperties>
</file>