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70" r:id="rId10"/>
    <p:sldId id="277" r:id="rId11"/>
    <p:sldId id="283" r:id="rId12"/>
    <p:sldId id="284" r:id="rId13"/>
    <p:sldId id="285" r:id="rId14"/>
    <p:sldId id="287"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Encapsulation, Data Hiding and Static Data Members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Specifiers in C++</a:t>
            </a:r>
            <a:endParaRPr lang="en-GB" dirty="0"/>
          </a:p>
        </p:txBody>
      </p:sp>
      <p:sp>
        <p:nvSpPr>
          <p:cNvPr id="3" name="Content Placeholder 2"/>
          <p:cNvSpPr>
            <a:spLocks noGrp="1"/>
          </p:cNvSpPr>
          <p:nvPr>
            <p:ph idx="1"/>
          </p:nvPr>
        </p:nvSpPr>
        <p:spPr/>
        <p:txBody>
          <a:bodyPr/>
          <a:lstStyle/>
          <a:p>
            <a:r>
              <a:rPr lang="en-GB" dirty="0" smtClean="0"/>
              <a:t>Three</a:t>
            </a:r>
          </a:p>
          <a:p>
            <a:pPr lvl="1"/>
            <a:r>
              <a:rPr lang="en-GB" dirty="0" smtClean="0"/>
              <a:t>Public</a:t>
            </a:r>
          </a:p>
          <a:p>
            <a:pPr lvl="1"/>
            <a:r>
              <a:rPr lang="en-GB" dirty="0" smtClean="0"/>
              <a:t>Private</a:t>
            </a:r>
          </a:p>
          <a:p>
            <a:pPr lvl="1"/>
            <a:r>
              <a:rPr lang="en-GB" dirty="0" smtClean="0"/>
              <a:t>Protected</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Constant member functions</a:t>
            </a:r>
            <a:endParaRPr lang="en-GB" dirty="0"/>
          </a:p>
        </p:txBody>
      </p:sp>
      <p:sp>
        <p:nvSpPr>
          <p:cNvPr id="3" name="Content Placeholder 2"/>
          <p:cNvSpPr>
            <a:spLocks noGrp="1"/>
          </p:cNvSpPr>
          <p:nvPr>
            <p:ph idx="1"/>
          </p:nvPr>
        </p:nvSpPr>
        <p:spPr>
          <a:xfrm>
            <a:off x="457200" y="1066800"/>
            <a:ext cx="8229600" cy="5410200"/>
          </a:xfrm>
        </p:spPr>
        <p:txBody>
          <a:bodyPr>
            <a:normAutofit fontScale="92500"/>
          </a:bodyPr>
          <a:lstStyle/>
          <a:p>
            <a:pPr algn="just">
              <a:lnSpc>
                <a:spcPct val="150000"/>
              </a:lnSpc>
            </a:pPr>
            <a:r>
              <a:rPr lang="en-GB" dirty="0" smtClean="0"/>
              <a:t>A function becomes const when const keyword is used at the end of function’s declaration</a:t>
            </a:r>
          </a:p>
          <a:p>
            <a:pPr algn="just">
              <a:lnSpc>
                <a:spcPct val="150000"/>
              </a:lnSpc>
            </a:pPr>
            <a:r>
              <a:rPr lang="en-GB" dirty="0" smtClean="0"/>
              <a:t>The idea of const functions is not allow them to modify the object on which they are called. </a:t>
            </a:r>
          </a:p>
          <a:p>
            <a:pPr algn="just">
              <a:lnSpc>
                <a:spcPct val="150000"/>
              </a:lnSpc>
            </a:pPr>
            <a:r>
              <a:rPr lang="en-GB" dirty="0" smtClean="0"/>
              <a:t>It is recommended practice to make as many functions const as possible so that accidental changes to objects are avoided.</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Constant member functions</a:t>
            </a:r>
            <a:endParaRPr lang="en-GB" dirty="0"/>
          </a:p>
        </p:txBody>
      </p:sp>
      <p:sp>
        <p:nvSpPr>
          <p:cNvPr id="3" name="Content Placeholder 2"/>
          <p:cNvSpPr>
            <a:spLocks noGrp="1"/>
          </p:cNvSpPr>
          <p:nvPr>
            <p:ph idx="1"/>
          </p:nvPr>
        </p:nvSpPr>
        <p:spPr>
          <a:xfrm>
            <a:off x="457200" y="1219200"/>
            <a:ext cx="8229600" cy="3429000"/>
          </a:xfrm>
        </p:spPr>
        <p:txBody>
          <a:bodyPr>
            <a:normAutofit/>
          </a:bodyPr>
          <a:lstStyle/>
          <a:p>
            <a:pPr algn="just">
              <a:lnSpc>
                <a:spcPct val="150000"/>
              </a:lnSpc>
            </a:pPr>
            <a:r>
              <a:rPr lang="en-GB" dirty="0" smtClean="0"/>
              <a:t>Objects can also be constants</a:t>
            </a:r>
          </a:p>
          <a:p>
            <a:pPr algn="just">
              <a:lnSpc>
                <a:spcPct val="150000"/>
              </a:lnSpc>
            </a:pPr>
            <a:r>
              <a:rPr lang="en-GB" dirty="0" smtClean="0"/>
              <a:t>Constant functions can be accessed by both constant and non-const member functions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Static Data Members</a:t>
            </a:r>
            <a:endParaRPr lang="en-GB" dirty="0"/>
          </a:p>
        </p:txBody>
      </p:sp>
      <p:sp>
        <p:nvSpPr>
          <p:cNvPr id="3" name="Content Placeholder 2"/>
          <p:cNvSpPr>
            <a:spLocks noGrp="1"/>
          </p:cNvSpPr>
          <p:nvPr>
            <p:ph idx="1"/>
          </p:nvPr>
        </p:nvSpPr>
        <p:spPr>
          <a:xfrm>
            <a:off x="457200" y="1219200"/>
            <a:ext cx="8229600" cy="4876800"/>
          </a:xfrm>
        </p:spPr>
        <p:txBody>
          <a:bodyPr>
            <a:normAutofit fontScale="92500" lnSpcReduction="10000"/>
          </a:bodyPr>
          <a:lstStyle/>
          <a:p>
            <a:pPr algn="just">
              <a:lnSpc>
                <a:spcPct val="150000"/>
              </a:lnSpc>
            </a:pPr>
            <a:r>
              <a:rPr lang="en-GB" dirty="0" smtClean="0"/>
              <a:t> Class members </a:t>
            </a:r>
            <a:r>
              <a:rPr lang="en-GB" smtClean="0"/>
              <a:t>ca</a:t>
            </a:r>
            <a:r>
              <a:rPr lang="en-GB" smtClean="0"/>
              <a:t>n be </a:t>
            </a:r>
            <a:r>
              <a:rPr lang="en-GB" smtClean="0"/>
              <a:t>static </a:t>
            </a:r>
            <a:r>
              <a:rPr lang="en-GB" dirty="0" smtClean="0"/>
              <a:t>using </a:t>
            </a:r>
            <a:r>
              <a:rPr lang="en-GB" b="1" dirty="0" smtClean="0"/>
              <a:t>static</a:t>
            </a:r>
            <a:r>
              <a:rPr lang="en-GB" dirty="0" smtClean="0"/>
              <a:t> keyword</a:t>
            </a:r>
          </a:p>
          <a:p>
            <a:pPr algn="just">
              <a:lnSpc>
                <a:spcPct val="150000"/>
              </a:lnSpc>
            </a:pPr>
            <a:r>
              <a:rPr lang="en-GB" dirty="0" smtClean="0"/>
              <a:t>Shared by all objects of the class</a:t>
            </a:r>
          </a:p>
          <a:p>
            <a:pPr algn="just">
              <a:lnSpc>
                <a:spcPct val="150000"/>
              </a:lnSpc>
            </a:pPr>
            <a:r>
              <a:rPr lang="en-GB" dirty="0" smtClean="0"/>
              <a:t>Shall be initialized outside the class using scope resolution operator</a:t>
            </a:r>
          </a:p>
          <a:p>
            <a:pPr algn="just">
              <a:lnSpc>
                <a:spcPct val="150000"/>
              </a:lnSpc>
            </a:pPr>
            <a:r>
              <a:rPr lang="en-GB" dirty="0" smtClean="0"/>
              <a:t>Static data members can be referred to without referring to an object of class type but by using class name and scope resolution operator</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kkhsou.in/main/EVidya2/computer_science/comscience/585.gif"/>
          <p:cNvPicPr>
            <a:picLocks noChangeAspect="1" noChangeArrowheads="1"/>
          </p:cNvPicPr>
          <p:nvPr/>
        </p:nvPicPr>
        <p:blipFill>
          <a:blip/>
          <a:srcRect/>
          <a:stretch>
            <a:fillRect/>
          </a:stretch>
        </p:blipFill>
        <p:spPr bwMode="auto">
          <a:xfrm>
            <a:off x="381000" y="457200"/>
            <a:ext cx="6019800" cy="5252177"/>
          </a:xfrm>
          <a:prstGeom prst="rect">
            <a:avLst/>
          </a:prstGeom>
          <a:noFill/>
        </p:spPr>
      </p:pic>
      <p:sp>
        <p:nvSpPr>
          <p:cNvPr id="3" name="TextBox 2"/>
          <p:cNvSpPr txBox="1"/>
          <p:nvPr/>
        </p:nvSpPr>
        <p:spPr>
          <a:xfrm>
            <a:off x="6172200" y="533400"/>
            <a:ext cx="2971800" cy="4832092"/>
          </a:xfrm>
          <a:prstGeom prst="rect">
            <a:avLst/>
          </a:prstGeom>
          <a:noFill/>
        </p:spPr>
        <p:txBody>
          <a:bodyPr wrap="square" rtlCol="0">
            <a:spAutoFit/>
          </a:bodyPr>
          <a:lstStyle/>
          <a:p>
            <a:r>
              <a:rPr lang="en-GB" sz="2800" dirty="0" smtClean="0">
                <a:solidFill>
                  <a:schemeClr val="accent3">
                    <a:lumMod val="75000"/>
                  </a:schemeClr>
                </a:solidFill>
              </a:rPr>
              <a:t>Each object has a copy of normal variables whereas static variables are shared among the objects</a:t>
            </a:r>
          </a:p>
          <a:p>
            <a:endParaRPr lang="en-GB" sz="2800" dirty="0" smtClean="0">
              <a:solidFill>
                <a:schemeClr val="accent3">
                  <a:lumMod val="75000"/>
                </a:schemeClr>
              </a:solidFill>
            </a:endParaRPr>
          </a:p>
          <a:p>
            <a:r>
              <a:rPr lang="en-GB" sz="2800" dirty="0" smtClean="0">
                <a:solidFill>
                  <a:schemeClr val="accent3">
                    <a:lumMod val="75000"/>
                  </a:schemeClr>
                </a:solidFill>
              </a:rPr>
              <a:t>In figure, Variable1, Variable2 etc are normal variables</a:t>
            </a:r>
            <a:endParaRPr lang="en-GB" sz="2800" dirty="0">
              <a:solidFill>
                <a:schemeClr val="accent3">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smtClean="0"/>
              <a:t>Static Member Functions</a:t>
            </a:r>
            <a:endParaRPr lang="en-GB" dirty="0"/>
          </a:p>
        </p:txBody>
      </p:sp>
      <p:sp>
        <p:nvSpPr>
          <p:cNvPr id="3" name="Content Placeholder 2"/>
          <p:cNvSpPr>
            <a:spLocks noGrp="1"/>
          </p:cNvSpPr>
          <p:nvPr>
            <p:ph idx="1"/>
          </p:nvPr>
        </p:nvSpPr>
        <p:spPr>
          <a:xfrm>
            <a:off x="457200" y="914400"/>
            <a:ext cx="8229600" cy="5410200"/>
          </a:xfrm>
        </p:spPr>
        <p:txBody>
          <a:bodyPr>
            <a:normAutofit/>
          </a:bodyPr>
          <a:lstStyle/>
          <a:p>
            <a:pPr algn="just">
              <a:lnSpc>
                <a:spcPct val="150000"/>
              </a:lnSpc>
            </a:pPr>
            <a:r>
              <a:rPr lang="en-GB" dirty="0" smtClean="0"/>
              <a:t>can be called even if no objects of the class exist </a:t>
            </a:r>
            <a:r>
              <a:rPr lang="en-GB" smtClean="0"/>
              <a:t>and the </a:t>
            </a:r>
            <a:r>
              <a:rPr lang="en-GB" b="1" smtClean="0"/>
              <a:t>static</a:t>
            </a:r>
            <a:r>
              <a:rPr lang="en-GB" dirty="0" smtClean="0"/>
              <a:t> functions are accessed using only the class name and the scope resolution operator </a:t>
            </a:r>
            <a:r>
              <a:rPr lang="en-GB" b="1" dirty="0" smtClean="0"/>
              <a:t>::</a:t>
            </a:r>
            <a:r>
              <a:rPr lang="en-GB" dirty="0" smtClean="0"/>
              <a:t>.</a:t>
            </a:r>
          </a:p>
          <a:p>
            <a:pPr algn="just">
              <a:lnSpc>
                <a:spcPct val="150000"/>
              </a:lnSpc>
            </a:pPr>
            <a:r>
              <a:rPr lang="en-GB" dirty="0" smtClean="0"/>
              <a:t>can only access static data member, other static member functions and any other functions from outside the class.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GB" dirty="0" smtClean="0"/>
              <a:t>Encapsulation in C++</a:t>
            </a:r>
            <a:endParaRPr lang="en-GB" dirty="0"/>
          </a:p>
        </p:txBody>
      </p:sp>
      <p:sp>
        <p:nvSpPr>
          <p:cNvPr id="3" name="Content Placeholder 2"/>
          <p:cNvSpPr>
            <a:spLocks noGrp="1"/>
          </p:cNvSpPr>
          <p:nvPr>
            <p:ph idx="1"/>
          </p:nvPr>
        </p:nvSpPr>
        <p:spPr>
          <a:xfrm>
            <a:off x="228600" y="838200"/>
            <a:ext cx="8686800" cy="5943600"/>
          </a:xfrm>
        </p:spPr>
        <p:txBody>
          <a:bodyPr>
            <a:normAutofit lnSpcReduction="10000"/>
          </a:bodyPr>
          <a:lstStyle/>
          <a:p>
            <a:pPr>
              <a:lnSpc>
                <a:spcPct val="150000"/>
              </a:lnSpc>
            </a:pPr>
            <a:r>
              <a:rPr lang="en-GB" dirty="0" smtClean="0"/>
              <a:t>Bind the Data and Code together</a:t>
            </a:r>
          </a:p>
          <a:p>
            <a:pPr>
              <a:lnSpc>
                <a:spcPct val="150000"/>
              </a:lnSpc>
            </a:pPr>
            <a:r>
              <a:rPr lang="en-GB" dirty="0" smtClean="0"/>
              <a:t>Classes are provided in C++ to bind data and code together</a:t>
            </a:r>
          </a:p>
          <a:p>
            <a:pPr>
              <a:lnSpc>
                <a:spcPct val="150000"/>
              </a:lnSpc>
            </a:pPr>
            <a:r>
              <a:rPr lang="en-GB" dirty="0" smtClean="0"/>
              <a:t>View everything in world as objects</a:t>
            </a:r>
          </a:p>
          <a:p>
            <a:pPr>
              <a:lnSpc>
                <a:spcPct val="150000"/>
              </a:lnSpc>
            </a:pPr>
            <a:r>
              <a:rPr lang="en-GB" dirty="0" smtClean="0"/>
              <a:t>Generalization of objects is classes</a:t>
            </a:r>
          </a:p>
          <a:p>
            <a:pPr>
              <a:lnSpc>
                <a:spcPct val="150000"/>
              </a:lnSpc>
            </a:pPr>
            <a:r>
              <a:rPr lang="en-GB" dirty="0" smtClean="0"/>
              <a:t>Characteristics / Properties are data members and operations that can be performed by the objects / on the objects are member functions</a:t>
            </a:r>
          </a:p>
          <a:p>
            <a:pPr>
              <a:lnSpc>
                <a:spcPct val="150000"/>
              </a:lnSpc>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GB" dirty="0" smtClean="0"/>
              <a:t>What are Classes?</a:t>
            </a:r>
            <a:endParaRPr lang="en-GB" dirty="0"/>
          </a:p>
        </p:txBody>
      </p:sp>
      <p:sp>
        <p:nvSpPr>
          <p:cNvPr id="3" name="Content Placeholder 2"/>
          <p:cNvSpPr>
            <a:spLocks noGrp="1"/>
          </p:cNvSpPr>
          <p:nvPr>
            <p:ph idx="1"/>
          </p:nvPr>
        </p:nvSpPr>
        <p:spPr>
          <a:xfrm>
            <a:off x="228600" y="838200"/>
            <a:ext cx="8686800" cy="5943600"/>
          </a:xfrm>
        </p:spPr>
        <p:txBody>
          <a:bodyPr>
            <a:normAutofit/>
          </a:bodyPr>
          <a:lstStyle/>
          <a:p>
            <a:pPr>
              <a:lnSpc>
                <a:spcPct val="150000"/>
              </a:lnSpc>
            </a:pPr>
            <a:r>
              <a:rPr lang="en-GB" dirty="0" err="1" smtClean="0"/>
              <a:t>Stroustrup</a:t>
            </a:r>
            <a:r>
              <a:rPr lang="en-GB" dirty="0" smtClean="0"/>
              <a:t> initially named classes as structures with functions</a:t>
            </a:r>
          </a:p>
          <a:p>
            <a:pPr>
              <a:lnSpc>
                <a:spcPct val="150000"/>
              </a:lnSpc>
            </a:pPr>
            <a:r>
              <a:rPr lang="en-GB" dirty="0" smtClean="0"/>
              <a:t>In C++, structures can have functions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GB" dirty="0" smtClean="0"/>
              <a:t>Time Problem</a:t>
            </a:r>
            <a:endParaRPr lang="en-GB" dirty="0"/>
          </a:p>
        </p:txBody>
      </p:sp>
      <p:sp>
        <p:nvSpPr>
          <p:cNvPr id="3" name="Content Placeholder 2"/>
          <p:cNvSpPr>
            <a:spLocks noGrp="1"/>
          </p:cNvSpPr>
          <p:nvPr>
            <p:ph idx="1"/>
          </p:nvPr>
        </p:nvSpPr>
        <p:spPr>
          <a:xfrm>
            <a:off x="228600" y="838200"/>
            <a:ext cx="8686800" cy="5943600"/>
          </a:xfrm>
        </p:spPr>
        <p:txBody>
          <a:bodyPr>
            <a:normAutofit/>
          </a:bodyPr>
          <a:lstStyle/>
          <a:p>
            <a:pPr algn="just">
              <a:lnSpc>
                <a:spcPct val="150000"/>
              </a:lnSpc>
              <a:buNone/>
            </a:pPr>
            <a:r>
              <a:rPr lang="en-GB" dirty="0" smtClean="0"/>
              <a:t>	In a online examination system, each test will be scheduled for ‘x’ minutes. The student is free to take up the test on his convenience but once he starts the test, he must complete. Given the start time and the value of ‘x’ for an examination, develop an algorithm and write a ‘C++’ code for the examination system to calculate the finish time of the test.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fontScale="90000"/>
          </a:bodyPr>
          <a:lstStyle/>
          <a:p>
            <a:r>
              <a:rPr lang="en-GB" dirty="0" smtClean="0"/>
              <a:t>Structural Programming for Time Problem</a:t>
            </a:r>
            <a:endParaRPr lang="en-GB" dirty="0"/>
          </a:p>
        </p:txBody>
      </p:sp>
      <p:sp>
        <p:nvSpPr>
          <p:cNvPr id="3" name="Content Placeholder 2"/>
          <p:cNvSpPr>
            <a:spLocks noGrp="1"/>
          </p:cNvSpPr>
          <p:nvPr>
            <p:ph idx="1"/>
          </p:nvPr>
        </p:nvSpPr>
        <p:spPr>
          <a:xfrm>
            <a:off x="228600" y="1600200"/>
            <a:ext cx="8686800" cy="4038600"/>
          </a:xfrm>
        </p:spPr>
        <p:txBody>
          <a:bodyPr>
            <a:normAutofit/>
          </a:bodyPr>
          <a:lstStyle/>
          <a:p>
            <a:pPr algn="just">
              <a:lnSpc>
                <a:spcPct val="150000"/>
              </a:lnSpc>
              <a:buNone/>
            </a:pPr>
            <a:r>
              <a:rPr lang="en-GB" dirty="0" smtClean="0"/>
              <a:t> Its also possible to write a purely procedural program in C++ </a:t>
            </a:r>
          </a:p>
          <a:p>
            <a:pPr algn="just">
              <a:lnSpc>
                <a:spcPct val="150000"/>
              </a:lnSpc>
              <a:buNone/>
            </a:pPr>
            <a:r>
              <a:rPr lang="en-GB" dirty="0" smtClean="0"/>
              <a:t>Time problem shall be solved using purely structural programming in C++</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Structures in C++</a:t>
            </a:r>
            <a:endParaRPr lang="en-GB" dirty="0"/>
          </a:p>
        </p:txBody>
      </p:sp>
      <p:sp>
        <p:nvSpPr>
          <p:cNvPr id="3" name="Content Placeholder 2"/>
          <p:cNvSpPr>
            <a:spLocks noGrp="1"/>
          </p:cNvSpPr>
          <p:nvPr>
            <p:ph idx="1"/>
          </p:nvPr>
        </p:nvSpPr>
        <p:spPr/>
        <p:txBody>
          <a:bodyPr/>
          <a:lstStyle/>
          <a:p>
            <a:r>
              <a:rPr lang="en-GB" dirty="0" smtClean="0"/>
              <a:t>Can have functions in it</a:t>
            </a:r>
          </a:p>
          <a:p>
            <a:r>
              <a:rPr lang="en-GB" dirty="0" smtClean="0"/>
              <a:t>Solution for time problem with functions in structure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381000"/>
            <a:ext cx="8883551" cy="4419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4400" y="381000"/>
            <a:ext cx="6858000" cy="488433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GB" dirty="0" smtClean="0"/>
              <a:t>Classes in C++</a:t>
            </a:r>
            <a:endParaRPr lang="en-GB" dirty="0"/>
          </a:p>
        </p:txBody>
      </p:sp>
      <p:sp>
        <p:nvSpPr>
          <p:cNvPr id="3" name="Content Placeholder 2"/>
          <p:cNvSpPr>
            <a:spLocks noGrp="1"/>
          </p:cNvSpPr>
          <p:nvPr>
            <p:ph idx="1"/>
          </p:nvPr>
        </p:nvSpPr>
        <p:spPr>
          <a:xfrm>
            <a:off x="457200" y="914400"/>
            <a:ext cx="8229600" cy="5562600"/>
          </a:xfrm>
        </p:spPr>
        <p:txBody>
          <a:bodyPr>
            <a:normAutofit/>
          </a:bodyPr>
          <a:lstStyle/>
          <a:p>
            <a:pPr>
              <a:lnSpc>
                <a:spcPct val="150000"/>
              </a:lnSpc>
            </a:pPr>
            <a:r>
              <a:rPr lang="en-GB" dirty="0" smtClean="0"/>
              <a:t>Similar to structures, only access specifier changes</a:t>
            </a:r>
          </a:p>
          <a:p>
            <a:pPr>
              <a:lnSpc>
                <a:spcPct val="150000"/>
              </a:lnSpc>
            </a:pPr>
            <a:r>
              <a:rPr lang="en-GB" dirty="0" smtClean="0"/>
              <a:t>Data hiding is achieved by using access specifiers</a:t>
            </a:r>
          </a:p>
          <a:p>
            <a:pPr>
              <a:lnSpc>
                <a:spcPct val="150000"/>
              </a:lnSpc>
            </a:pPr>
            <a:r>
              <a:rPr lang="en-GB" dirty="0" smtClean="0"/>
              <a:t>By default all members of structures in C++ has public access whereas members of classes have private access by default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A70403C430C48817A0C2281F87D7B" ma:contentTypeVersion="10" ma:contentTypeDescription="Create a new document." ma:contentTypeScope="" ma:versionID="539e693d4ba588ced61aecb89ab67448">
  <xsd:schema xmlns:xsd="http://www.w3.org/2001/XMLSchema" xmlns:xs="http://www.w3.org/2001/XMLSchema" xmlns:p="http://schemas.microsoft.com/office/2006/metadata/properties" xmlns:ns2="a6b4efd7-cb50-4704-9bd2-5120fcd9870f" xmlns:ns3="b3c867ae-7143-43b2-a11c-fa63fd48e9ab" targetNamespace="http://schemas.microsoft.com/office/2006/metadata/properties" ma:root="true" ma:fieldsID="a85a45836bd5f539b2c0a33308dfa238" ns2:_="" ns3:_="">
    <xsd:import namespace="a6b4efd7-cb50-4704-9bd2-5120fcd9870f"/>
    <xsd:import namespace="b3c867ae-7143-43b2-a11c-fa63fd48e9a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4efd7-cb50-4704-9bd2-5120fcd987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c867ae-7143-43b2-a11c-fa63fd48e9a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E45C35-4886-4545-81B6-6DC1B563553F}"/>
</file>

<file path=customXml/itemProps2.xml><?xml version="1.0" encoding="utf-8"?>
<ds:datastoreItem xmlns:ds="http://schemas.openxmlformats.org/officeDocument/2006/customXml" ds:itemID="{F4627511-BD68-465A-9A82-79968299788C}"/>
</file>

<file path=customXml/itemProps3.xml><?xml version="1.0" encoding="utf-8"?>
<ds:datastoreItem xmlns:ds="http://schemas.openxmlformats.org/officeDocument/2006/customXml" ds:itemID="{79114C19-DC2A-44BA-B98D-089E0B318232}"/>
</file>

<file path=docProps/app.xml><?xml version="1.0" encoding="utf-8"?>
<Properties xmlns="http://schemas.openxmlformats.org/officeDocument/2006/extended-properties" xmlns:vt="http://schemas.openxmlformats.org/officeDocument/2006/docPropsVTypes">
  <TotalTime>60</TotalTime>
  <Words>284</Words>
  <Application>Microsoft Office PowerPoint</Application>
  <PresentationFormat>On-screen Show (4:3)</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Encapsulation, Data Hiding and Static Data Members</vt:lpstr>
      <vt:lpstr>Encapsulation in C++</vt:lpstr>
      <vt:lpstr>What are Classes?</vt:lpstr>
      <vt:lpstr>Time Problem</vt:lpstr>
      <vt:lpstr>Structural Programming for Time Problem</vt:lpstr>
      <vt:lpstr>Structures in C++</vt:lpstr>
      <vt:lpstr>PowerPoint Presentation</vt:lpstr>
      <vt:lpstr>PowerPoint Presentation</vt:lpstr>
      <vt:lpstr>Classes in C++</vt:lpstr>
      <vt:lpstr>Access Specifiers in C++</vt:lpstr>
      <vt:lpstr>Constant member functions</vt:lpstr>
      <vt:lpstr>Constant member functions</vt:lpstr>
      <vt:lpstr>Static Data Members</vt:lpstr>
      <vt:lpstr>PowerPoint Presentation</vt:lpstr>
      <vt:lpstr>Static Member Functions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 Data Hiding and Static Data Members</dc:title>
  <dc:creator>Admin</dc:creator>
  <cp:lastModifiedBy>Admin</cp:lastModifiedBy>
  <cp:revision>10</cp:revision>
  <dcterms:modified xsi:type="dcterms:W3CDTF">2016-02-11T03:10:15Z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0x0101007F0A70403C430C48817A0C2281F87D7B</vt:lpwstr>
  </property>
</Properties>
</file>