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1" r:id="rId6"/>
    <p:sldId id="282" r:id="rId7"/>
    <p:sldId id="283" r:id="rId8"/>
    <p:sldId id="284" r:id="rId9"/>
    <p:sldId id="270" r:id="rId10"/>
    <p:sldId id="287" r:id="rId11"/>
    <p:sldId id="257" r:id="rId12"/>
    <p:sldId id="258" r:id="rId13"/>
    <p:sldId id="259" r:id="rId14"/>
    <p:sldId id="260" r:id="rId15"/>
    <p:sldId id="261" r:id="rId16"/>
    <p:sldId id="289" r:id="rId17"/>
    <p:sldId id="276" r:id="rId18"/>
    <p:sldId id="262" r:id="rId19"/>
    <p:sldId id="288" r:id="rId20"/>
    <p:sldId id="263" r:id="rId21"/>
    <p:sldId id="264" r:id="rId22"/>
    <p:sldId id="265" r:id="rId23"/>
    <p:sldId id="266" r:id="rId24"/>
    <p:sldId id="267" r:id="rId25"/>
    <p:sldId id="268" r:id="rId26"/>
    <p:sldId id="269" r:id="rId27"/>
    <p:sldId id="271" r:id="rId28"/>
    <p:sldId id="285" r:id="rId29"/>
    <p:sldId id="286" r:id="rId30"/>
    <p:sldId id="272" r:id="rId31"/>
    <p:sldId id="273" r:id="rId32"/>
    <p:sldId id="274" r:id="rId33"/>
    <p:sldId id="275" r:id="rId34"/>
    <p:sldId id="290" r:id="rId35"/>
    <p:sldId id="291" r:id="rId36"/>
    <p:sldId id="277"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40FD8B9-8966-4A44-B0F9-B58BF47F7E2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12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40E77-4AC3-42A7-9382-2C3AB20D10B9}"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FD8B9-8966-4A44-B0F9-B58BF47F7E2D}" type="slidenum">
              <a:rPr lang="en-IN" smtClean="0"/>
              <a:t>‹#›</a:t>
            </a:fld>
            <a:endParaRPr lang="en-IN"/>
          </a:p>
        </p:txBody>
      </p:sp>
    </p:spTree>
    <p:extLst>
      <p:ext uri="{BB962C8B-B14F-4D97-AF65-F5344CB8AC3E}">
        <p14:creationId xmlns:p14="http://schemas.microsoft.com/office/powerpoint/2010/main" val="300669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48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86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spTree>
    <p:extLst>
      <p:ext uri="{BB962C8B-B14F-4D97-AF65-F5344CB8AC3E}">
        <p14:creationId xmlns:p14="http://schemas.microsoft.com/office/powerpoint/2010/main" val="997605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586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343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96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24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spTree>
    <p:extLst>
      <p:ext uri="{BB962C8B-B14F-4D97-AF65-F5344CB8AC3E}">
        <p14:creationId xmlns:p14="http://schemas.microsoft.com/office/powerpoint/2010/main" val="224948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40E77-4AC3-42A7-9382-2C3AB20D10B9}"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FD8B9-8966-4A44-B0F9-B58BF47F7E2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78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640E77-4AC3-42A7-9382-2C3AB20D10B9}"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FD8B9-8966-4A44-B0F9-B58BF47F7E2D}" type="slidenum">
              <a:rPr lang="en-IN" smtClean="0"/>
              <a:t>‹#›</a:t>
            </a:fld>
            <a:endParaRPr lang="en-IN"/>
          </a:p>
        </p:txBody>
      </p:sp>
    </p:spTree>
    <p:extLst>
      <p:ext uri="{BB962C8B-B14F-4D97-AF65-F5344CB8AC3E}">
        <p14:creationId xmlns:p14="http://schemas.microsoft.com/office/powerpoint/2010/main" val="392118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640E77-4AC3-42A7-9382-2C3AB20D10B9}" type="datetimeFigureOut">
              <a:rPr lang="en-IN" smtClean="0"/>
              <a:t>10-06-2022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0FD8B9-8966-4A44-B0F9-B58BF47F7E2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85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640E77-4AC3-42A7-9382-2C3AB20D10B9}" type="datetimeFigureOut">
              <a:rPr lang="en-IN" smtClean="0"/>
              <a:t>10-06-2022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0FD8B9-8966-4A44-B0F9-B58BF47F7E2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45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40E77-4AC3-42A7-9382-2C3AB20D10B9}" type="datetimeFigureOut">
              <a:rPr lang="en-IN" smtClean="0"/>
              <a:t>10-06-2022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0FD8B9-8966-4A44-B0F9-B58BF47F7E2D}" type="slidenum">
              <a:rPr lang="en-IN" smtClean="0"/>
              <a:t>‹#›</a:t>
            </a:fld>
            <a:endParaRPr lang="en-IN"/>
          </a:p>
        </p:txBody>
      </p:sp>
    </p:spTree>
    <p:extLst>
      <p:ext uri="{BB962C8B-B14F-4D97-AF65-F5344CB8AC3E}">
        <p14:creationId xmlns:p14="http://schemas.microsoft.com/office/powerpoint/2010/main" val="153125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40E77-4AC3-42A7-9382-2C3AB20D10B9}"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FD8B9-8966-4A44-B0F9-B58BF47F7E2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44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40E77-4AC3-42A7-9382-2C3AB20D10B9}"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FD8B9-8966-4A44-B0F9-B58BF47F7E2D}" type="slidenum">
              <a:rPr lang="en-IN" smtClean="0"/>
              <a:t>‹#›</a:t>
            </a:fld>
            <a:endParaRPr lang="en-IN"/>
          </a:p>
        </p:txBody>
      </p:sp>
    </p:spTree>
    <p:extLst>
      <p:ext uri="{BB962C8B-B14F-4D97-AF65-F5344CB8AC3E}">
        <p14:creationId xmlns:p14="http://schemas.microsoft.com/office/powerpoint/2010/main" val="61556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640E77-4AC3-42A7-9382-2C3AB20D10B9}" type="datetimeFigureOut">
              <a:rPr lang="en-IN" smtClean="0"/>
              <a:t>10-06-2022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0FD8B9-8966-4A44-B0F9-B58BF47F7E2D}" type="slidenum">
              <a:rPr lang="en-IN" smtClean="0"/>
              <a:t>‹#›</a:t>
            </a:fld>
            <a:endParaRPr lang="en-IN"/>
          </a:p>
        </p:txBody>
      </p:sp>
    </p:spTree>
    <p:extLst>
      <p:ext uri="{BB962C8B-B14F-4D97-AF65-F5344CB8AC3E}">
        <p14:creationId xmlns:p14="http://schemas.microsoft.com/office/powerpoint/2010/main" val="4157170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FE0B-A810-432D-89E3-80D196548836}"/>
              </a:ext>
            </a:extLst>
          </p:cNvPr>
          <p:cNvSpPr>
            <a:spLocks noGrp="1"/>
          </p:cNvSpPr>
          <p:nvPr>
            <p:ph type="ctrTitle"/>
          </p:nvPr>
        </p:nvSpPr>
        <p:spPr/>
        <p:txBody>
          <a:bodyPr/>
          <a:lstStyle/>
          <a:p>
            <a:r>
              <a:rPr lang="en-IN" dirty="0"/>
              <a:t>Class &amp; Objects</a:t>
            </a:r>
          </a:p>
        </p:txBody>
      </p:sp>
      <p:sp>
        <p:nvSpPr>
          <p:cNvPr id="3" name="Subtitle 2">
            <a:extLst>
              <a:ext uri="{FF2B5EF4-FFF2-40B4-BE49-F238E27FC236}">
                <a16:creationId xmlns:a16="http://schemas.microsoft.com/office/drawing/2014/main" id="{6C55EC1C-B26C-4FA1-A066-29417974B349}"/>
              </a:ext>
            </a:extLst>
          </p:cNvPr>
          <p:cNvSpPr>
            <a:spLocks noGrp="1"/>
          </p:cNvSpPr>
          <p:nvPr>
            <p:ph type="subTitle" idx="1"/>
          </p:nvPr>
        </p:nvSpPr>
        <p:spPr/>
        <p:txBody>
          <a:bodyPr/>
          <a:lstStyle/>
          <a:p>
            <a:r>
              <a:rPr lang="en-IN" dirty="0"/>
              <a:t>Constructor and Method Overloading</a:t>
            </a:r>
          </a:p>
        </p:txBody>
      </p:sp>
    </p:spTree>
    <p:extLst>
      <p:ext uri="{BB962C8B-B14F-4D97-AF65-F5344CB8AC3E}">
        <p14:creationId xmlns:p14="http://schemas.microsoft.com/office/powerpoint/2010/main" val="262103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r>
              <a:rPr lang="en-IN" dirty="0"/>
              <a:t>Output</a:t>
            </a:r>
          </a:p>
        </p:txBody>
      </p:sp>
      <p:sp>
        <p:nvSpPr>
          <p:cNvPr id="4" name="Rectangle 3">
            <a:extLst>
              <a:ext uri="{FF2B5EF4-FFF2-40B4-BE49-F238E27FC236}">
                <a16:creationId xmlns:a16="http://schemas.microsoft.com/office/drawing/2014/main" id="{E2DF696C-43C8-4C39-A21E-5B41E9364163}"/>
              </a:ext>
            </a:extLst>
          </p:cNvPr>
          <p:cNvSpPr/>
          <p:nvPr/>
        </p:nvSpPr>
        <p:spPr>
          <a:xfrm>
            <a:off x="3048000" y="3105835"/>
            <a:ext cx="6096000" cy="1384995"/>
          </a:xfrm>
          <a:prstGeom prst="rect">
            <a:avLst/>
          </a:prstGeom>
        </p:spPr>
        <p:txBody>
          <a:bodyPr>
            <a:spAutoFit/>
          </a:bodyPr>
          <a:lstStyle/>
          <a:p>
            <a:r>
              <a:rPr lang="en-IN" sz="4200" dirty="0">
                <a:solidFill>
                  <a:srgbClr val="FF0000"/>
                </a:solidFill>
                <a:latin typeface="Consolas" panose="020B0609020204030204" pitchFamily="49" charset="0"/>
              </a:rPr>
              <a:t>Empty,0.0</a:t>
            </a:r>
          </a:p>
          <a:p>
            <a:r>
              <a:rPr lang="en-IN" sz="4200" dirty="0">
                <a:solidFill>
                  <a:srgbClr val="FF0000"/>
                </a:solidFill>
                <a:latin typeface="Consolas" panose="020B0609020204030204" pitchFamily="49" charset="0"/>
              </a:rPr>
              <a:t>Grandi10,600000.0</a:t>
            </a:r>
          </a:p>
        </p:txBody>
      </p:sp>
    </p:spTree>
    <p:extLst>
      <p:ext uri="{BB962C8B-B14F-4D97-AF65-F5344CB8AC3E}">
        <p14:creationId xmlns:p14="http://schemas.microsoft.com/office/powerpoint/2010/main" val="376499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FEC0AF8-3795-40FE-B75F-079B5EAE1BA0}"/>
              </a:ext>
            </a:extLst>
          </p:cNvPr>
          <p:cNvPicPr>
            <a:picLocks noChangeAspect="1"/>
          </p:cNvPicPr>
          <p:nvPr/>
        </p:nvPicPr>
        <p:blipFill>
          <a:blip r:embed="rId2"/>
          <a:stretch>
            <a:fillRect/>
          </a:stretch>
        </p:blipFill>
        <p:spPr>
          <a:xfrm>
            <a:off x="0" y="0"/>
            <a:ext cx="3971925" cy="6858000"/>
          </a:xfrm>
          <a:prstGeom prst="rect">
            <a:avLst/>
          </a:prstGeom>
        </p:spPr>
      </p:pic>
      <p:pic>
        <p:nvPicPr>
          <p:cNvPr id="6" name="Picture 5">
            <a:extLst>
              <a:ext uri="{FF2B5EF4-FFF2-40B4-BE49-F238E27FC236}">
                <a16:creationId xmlns:a16="http://schemas.microsoft.com/office/drawing/2014/main" id="{404483F5-E7A4-4D84-985B-94A05FA119C8}"/>
              </a:ext>
            </a:extLst>
          </p:cNvPr>
          <p:cNvPicPr>
            <a:picLocks noChangeAspect="1"/>
          </p:cNvPicPr>
          <p:nvPr/>
        </p:nvPicPr>
        <p:blipFill>
          <a:blip r:embed="rId3"/>
          <a:stretch>
            <a:fillRect/>
          </a:stretch>
        </p:blipFill>
        <p:spPr>
          <a:xfrm>
            <a:off x="4114800" y="37834"/>
            <a:ext cx="8077198" cy="4767263"/>
          </a:xfrm>
          <a:prstGeom prst="rect">
            <a:avLst/>
          </a:prstGeom>
        </p:spPr>
      </p:pic>
      <p:sp>
        <p:nvSpPr>
          <p:cNvPr id="7" name="Rectangle 6">
            <a:extLst>
              <a:ext uri="{FF2B5EF4-FFF2-40B4-BE49-F238E27FC236}">
                <a16:creationId xmlns:a16="http://schemas.microsoft.com/office/drawing/2014/main" id="{D727E5FE-76A5-4755-A769-A896E74C71A9}"/>
              </a:ext>
            </a:extLst>
          </p:cNvPr>
          <p:cNvSpPr/>
          <p:nvPr/>
        </p:nvSpPr>
        <p:spPr>
          <a:xfrm>
            <a:off x="7619997" y="4805097"/>
            <a:ext cx="4229103" cy="1569660"/>
          </a:xfrm>
          <a:prstGeom prst="rect">
            <a:avLst/>
          </a:prstGeom>
        </p:spPr>
        <p:txBody>
          <a:bodyPr wrap="square">
            <a:spAutoFit/>
          </a:bodyPr>
          <a:lstStyle/>
          <a:p>
            <a:r>
              <a:rPr lang="en-IN" sz="3200" dirty="0">
                <a:solidFill>
                  <a:srgbClr val="FF0000"/>
                </a:solidFill>
                <a:latin typeface="Consolas" panose="020B0609020204030204" pitchFamily="49" charset="0"/>
              </a:rPr>
              <a:t>Empty,0.0</a:t>
            </a:r>
          </a:p>
          <a:p>
            <a:r>
              <a:rPr lang="en-IN" sz="3200" dirty="0">
                <a:solidFill>
                  <a:srgbClr val="FF0000"/>
                </a:solidFill>
                <a:latin typeface="Consolas" panose="020B0609020204030204" pitchFamily="49" charset="0"/>
              </a:rPr>
              <a:t>Grandi10,600000.0</a:t>
            </a:r>
          </a:p>
          <a:p>
            <a:r>
              <a:rPr lang="en-IN" sz="3200" dirty="0">
                <a:solidFill>
                  <a:srgbClr val="FF0000"/>
                </a:solidFill>
                <a:latin typeface="Consolas" panose="020B0609020204030204" pitchFamily="49" charset="0"/>
              </a:rPr>
              <a:t>Nano,300000.0</a:t>
            </a:r>
          </a:p>
        </p:txBody>
      </p:sp>
      <p:sp>
        <p:nvSpPr>
          <p:cNvPr id="8" name="Rectangle: Rounded Corners 7">
            <a:extLst>
              <a:ext uri="{FF2B5EF4-FFF2-40B4-BE49-F238E27FC236}">
                <a16:creationId xmlns:a16="http://schemas.microsoft.com/office/drawing/2014/main" id="{DA76D135-5C3A-40AC-9781-48BBE928F67B}"/>
              </a:ext>
            </a:extLst>
          </p:cNvPr>
          <p:cNvSpPr/>
          <p:nvPr/>
        </p:nvSpPr>
        <p:spPr>
          <a:xfrm>
            <a:off x="257175" y="1323975"/>
            <a:ext cx="1771650" cy="342900"/>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C1BC18E-22CA-4FFD-8AD2-5A462593D81F}"/>
              </a:ext>
            </a:extLst>
          </p:cNvPr>
          <p:cNvSpPr/>
          <p:nvPr/>
        </p:nvSpPr>
        <p:spPr>
          <a:xfrm>
            <a:off x="400050" y="3038475"/>
            <a:ext cx="3714750" cy="342901"/>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6E8C3A00-4A8F-4723-A633-2DB9B18A20A9}"/>
              </a:ext>
            </a:extLst>
          </p:cNvPr>
          <p:cNvSpPr/>
          <p:nvPr/>
        </p:nvSpPr>
        <p:spPr>
          <a:xfrm>
            <a:off x="428624" y="4805097"/>
            <a:ext cx="2447926" cy="342901"/>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48C5E87A-DC85-4841-92F1-F600E9F7D150}"/>
              </a:ext>
            </a:extLst>
          </p:cNvPr>
          <p:cNvSpPr/>
          <p:nvPr/>
        </p:nvSpPr>
        <p:spPr>
          <a:xfrm>
            <a:off x="5400671" y="1252103"/>
            <a:ext cx="5638801" cy="1303867"/>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630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normAutofit/>
          </a:bodyPr>
          <a:lstStyle/>
          <a:p>
            <a:r>
              <a:rPr lang="en-IN" sz="5400" dirty="0">
                <a:solidFill>
                  <a:srgbClr val="FF0000"/>
                </a:solidFill>
                <a:effectLst>
                  <a:outerShdw blurRad="38100" dist="38100" dir="2700000" algn="tl">
                    <a:srgbClr val="000000">
                      <a:alpha val="43137"/>
                    </a:srgbClr>
                  </a:outerShdw>
                </a:effectLst>
              </a:rPr>
              <a:t>What is the name of that Concept?</a:t>
            </a:r>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normAutofit/>
          </a:bodyPr>
          <a:lstStyle/>
          <a:p>
            <a:r>
              <a:rPr lang="en-IN" sz="3400" dirty="0">
                <a:solidFill>
                  <a:srgbClr val="0070C0"/>
                </a:solidFill>
              </a:rPr>
              <a:t>Constructor Overloading</a:t>
            </a:r>
          </a:p>
          <a:p>
            <a:r>
              <a:rPr lang="en-IN" sz="3400" dirty="0"/>
              <a:t>Same method name</a:t>
            </a:r>
          </a:p>
          <a:p>
            <a:r>
              <a:rPr lang="en-IN" sz="3400" dirty="0"/>
              <a:t>Do different tasks as per the Signature of the method</a:t>
            </a:r>
          </a:p>
          <a:p>
            <a:r>
              <a:rPr lang="en-IN" sz="3400" dirty="0">
                <a:solidFill>
                  <a:srgbClr val="00B0F0"/>
                </a:solidFill>
              </a:rPr>
              <a:t>Different Signatures – in Parameter List – Number of Parameters are vary</a:t>
            </a:r>
          </a:p>
        </p:txBody>
      </p:sp>
    </p:spTree>
    <p:extLst>
      <p:ext uri="{BB962C8B-B14F-4D97-AF65-F5344CB8AC3E}">
        <p14:creationId xmlns:p14="http://schemas.microsoft.com/office/powerpoint/2010/main" val="126234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01088"/>
            <a:ext cx="9601196" cy="1303867"/>
          </a:xfrm>
        </p:spPr>
        <p:txBody>
          <a:bodyPr>
            <a:normAutofit/>
          </a:bodyPr>
          <a:lstStyle/>
          <a:p>
            <a:r>
              <a:rPr lang="en-IN" dirty="0">
                <a:solidFill>
                  <a:srgbClr val="C00000"/>
                </a:solidFill>
              </a:rPr>
              <a:t>Method Overloading in Java</a:t>
            </a:r>
          </a:p>
        </p:txBody>
      </p:sp>
      <p:sp>
        <p:nvSpPr>
          <p:cNvPr id="3" name="Content Placeholder 2"/>
          <p:cNvSpPr>
            <a:spLocks noGrp="1"/>
          </p:cNvSpPr>
          <p:nvPr>
            <p:ph idx="1"/>
          </p:nvPr>
        </p:nvSpPr>
        <p:spPr/>
        <p:txBody>
          <a:bodyPr>
            <a:noAutofit/>
          </a:bodyPr>
          <a:lstStyle/>
          <a:p>
            <a:pPr marL="0" indent="0" algn="just">
              <a:buNone/>
            </a:pPr>
            <a:r>
              <a:rPr lang="en-US" sz="3200" b="1" dirty="0"/>
              <a:t>Method Overloading</a:t>
            </a:r>
            <a:r>
              <a:rPr lang="en-US" sz="3200" dirty="0"/>
              <a:t> is a polymorphic feature that allows a class to have more than one </a:t>
            </a:r>
            <a:r>
              <a:rPr lang="en-US" sz="3200" b="1" dirty="0">
                <a:solidFill>
                  <a:srgbClr val="0070C0"/>
                </a:solidFill>
              </a:rPr>
              <a:t>method</a:t>
            </a:r>
            <a:r>
              <a:rPr lang="en-US" sz="3200" dirty="0">
                <a:solidFill>
                  <a:srgbClr val="0070C0"/>
                </a:solidFill>
              </a:rPr>
              <a:t> sharing the same name, provided the signature of the method differ. </a:t>
            </a:r>
          </a:p>
          <a:p>
            <a:pPr marL="0" indent="0" algn="just">
              <a:buNone/>
            </a:pPr>
            <a:endParaRPr lang="en-US" sz="3200" dirty="0"/>
          </a:p>
          <a:p>
            <a:pPr marL="0" indent="0" algn="just">
              <a:buNone/>
            </a:pPr>
            <a:r>
              <a:rPr lang="en-US" sz="3200" dirty="0">
                <a:solidFill>
                  <a:srgbClr val="FF0000"/>
                </a:solidFill>
              </a:rPr>
              <a:t>Even a static method and non- static method can share the same name in method overloading </a:t>
            </a:r>
          </a:p>
          <a:p>
            <a:pPr marL="0" indent="0">
              <a:buNone/>
            </a:pPr>
            <a:endParaRPr lang="en-IN" sz="3200" dirty="0"/>
          </a:p>
        </p:txBody>
      </p:sp>
      <p:sp>
        <p:nvSpPr>
          <p:cNvPr id="5" name="Slide Number Placeholder 4"/>
          <p:cNvSpPr>
            <a:spLocks noGrp="1"/>
          </p:cNvSpPr>
          <p:nvPr>
            <p:ph type="sldNum" sz="quarter" idx="12"/>
          </p:nvPr>
        </p:nvSpPr>
        <p:spPr/>
        <p:txBody>
          <a:bodyPr/>
          <a:lstStyle/>
          <a:p>
            <a:fld id="{E97799C9-84D9-46D2-A11E-BCF8A720529D}" type="slidenum">
              <a:rPr lang="en-US" smtClean="0"/>
              <a:t>13</a:t>
            </a:fld>
            <a:endParaRPr lang="en-US" dirty="0"/>
          </a:p>
        </p:txBody>
      </p:sp>
    </p:spTree>
    <p:extLst>
      <p:ext uri="{BB962C8B-B14F-4D97-AF65-F5344CB8AC3E}">
        <p14:creationId xmlns:p14="http://schemas.microsoft.com/office/powerpoint/2010/main" val="92110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755C-209A-4B71-9167-02507BAD4D8B}"/>
              </a:ext>
            </a:extLst>
          </p:cNvPr>
          <p:cNvSpPr>
            <a:spLocks noGrp="1"/>
          </p:cNvSpPr>
          <p:nvPr>
            <p:ph type="title"/>
          </p:nvPr>
        </p:nvSpPr>
        <p:spPr>
          <a:xfrm>
            <a:off x="8181974" y="982132"/>
            <a:ext cx="2714623" cy="1303867"/>
          </a:xfrm>
        </p:spPr>
        <p:txBody>
          <a:bodyPr>
            <a:normAutofit fontScale="90000"/>
          </a:bodyPr>
          <a:lstStyle/>
          <a:p>
            <a:r>
              <a:rPr lang="en-IN" dirty="0"/>
              <a:t>Access Specifiers</a:t>
            </a:r>
          </a:p>
        </p:txBody>
      </p:sp>
      <p:sp>
        <p:nvSpPr>
          <p:cNvPr id="3" name="Content Placeholder 2">
            <a:extLst>
              <a:ext uri="{FF2B5EF4-FFF2-40B4-BE49-F238E27FC236}">
                <a16:creationId xmlns:a16="http://schemas.microsoft.com/office/drawing/2014/main" id="{353C57F6-58C4-4C2F-B515-78507517BBB0}"/>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E50DEDB-F9BA-44E5-8A82-BC36BCF793D3}"/>
              </a:ext>
            </a:extLst>
          </p:cNvPr>
          <p:cNvPicPr>
            <a:picLocks noChangeAspect="1"/>
          </p:cNvPicPr>
          <p:nvPr/>
        </p:nvPicPr>
        <p:blipFill>
          <a:blip r:embed="rId2"/>
          <a:stretch>
            <a:fillRect/>
          </a:stretch>
        </p:blipFill>
        <p:spPr>
          <a:xfrm>
            <a:off x="0" y="119062"/>
            <a:ext cx="8181975" cy="6262688"/>
          </a:xfrm>
          <a:prstGeom prst="rect">
            <a:avLst/>
          </a:prstGeom>
        </p:spPr>
      </p:pic>
      <p:sp>
        <p:nvSpPr>
          <p:cNvPr id="5" name="Rectangle 4">
            <a:extLst>
              <a:ext uri="{FF2B5EF4-FFF2-40B4-BE49-F238E27FC236}">
                <a16:creationId xmlns:a16="http://schemas.microsoft.com/office/drawing/2014/main" id="{3D998370-DDA0-4907-B083-8BB21B6C7C84}"/>
              </a:ext>
            </a:extLst>
          </p:cNvPr>
          <p:cNvSpPr/>
          <p:nvPr/>
        </p:nvSpPr>
        <p:spPr>
          <a:xfrm>
            <a:off x="8391523" y="3925671"/>
            <a:ext cx="3343277" cy="954107"/>
          </a:xfrm>
          <a:prstGeom prst="rect">
            <a:avLst/>
          </a:prstGeom>
        </p:spPr>
        <p:txBody>
          <a:bodyPr wrap="square">
            <a:spAutoFit/>
          </a:bodyPr>
          <a:lstStyle/>
          <a:p>
            <a:r>
              <a:rPr lang="en-IN" sz="2800" dirty="0">
                <a:solidFill>
                  <a:srgbClr val="FF0000"/>
                </a:solidFill>
                <a:latin typeface="Consolas" panose="020B0609020204030204" pitchFamily="49" charset="0"/>
              </a:rPr>
              <a:t>Verna,1200000.0</a:t>
            </a:r>
          </a:p>
          <a:p>
            <a:r>
              <a:rPr lang="en-IN" sz="2800" dirty="0">
                <a:solidFill>
                  <a:srgbClr val="FF0000"/>
                </a:solidFill>
                <a:latin typeface="Consolas" panose="020B0609020204030204" pitchFamily="49" charset="0"/>
              </a:rPr>
              <a:t>Zen,500000.0</a:t>
            </a:r>
            <a:endParaRPr lang="en-IN" sz="2800" dirty="0">
              <a:solidFill>
                <a:srgbClr val="FF0000"/>
              </a:solidFill>
            </a:endParaRPr>
          </a:p>
        </p:txBody>
      </p:sp>
      <p:sp>
        <p:nvSpPr>
          <p:cNvPr id="6" name="Rectangle: Rounded Corners 5">
            <a:extLst>
              <a:ext uri="{FF2B5EF4-FFF2-40B4-BE49-F238E27FC236}">
                <a16:creationId xmlns:a16="http://schemas.microsoft.com/office/drawing/2014/main" id="{7DF3422F-E0A1-41A8-ABF6-576823FE5028}"/>
              </a:ext>
            </a:extLst>
          </p:cNvPr>
          <p:cNvSpPr/>
          <p:nvPr/>
        </p:nvSpPr>
        <p:spPr>
          <a:xfrm>
            <a:off x="1200150" y="3181349"/>
            <a:ext cx="2971800" cy="676275"/>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896D3C8-2124-43FF-BCAB-F679C5E3C1E6}"/>
              </a:ext>
            </a:extLst>
          </p:cNvPr>
          <p:cNvSpPr/>
          <p:nvPr/>
        </p:nvSpPr>
        <p:spPr>
          <a:xfrm>
            <a:off x="1028700" y="4128556"/>
            <a:ext cx="3457575" cy="751221"/>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645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r>
              <a:rPr lang="en-IN" dirty="0">
                <a:solidFill>
                  <a:srgbClr val="C00000"/>
                </a:solidFill>
              </a:rPr>
              <a:t>Access Specifiers</a:t>
            </a:r>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a:xfrm>
            <a:off x="1295401" y="2556932"/>
            <a:ext cx="10010774" cy="3729568"/>
          </a:xfrm>
        </p:spPr>
        <p:txBody>
          <a:bodyPr>
            <a:normAutofit fontScale="92500" lnSpcReduction="10000"/>
          </a:bodyPr>
          <a:lstStyle/>
          <a:p>
            <a:r>
              <a:rPr lang="en-IN" dirty="0">
                <a:solidFill>
                  <a:srgbClr val="0070C0"/>
                </a:solidFill>
              </a:rPr>
              <a:t>Student class</a:t>
            </a:r>
          </a:p>
          <a:p>
            <a:r>
              <a:rPr lang="en-IN" dirty="0">
                <a:solidFill>
                  <a:srgbClr val="FF0000"/>
                </a:solidFill>
              </a:rPr>
              <a:t>Properties:</a:t>
            </a:r>
            <a:r>
              <a:rPr lang="en-IN" dirty="0"/>
              <a:t> Mobile Number, Subject Code</a:t>
            </a:r>
          </a:p>
          <a:p>
            <a:r>
              <a:rPr lang="en-IN" b="1" dirty="0">
                <a:solidFill>
                  <a:srgbClr val="00B050"/>
                </a:solidFill>
              </a:rPr>
              <a:t>Students can change their Mobile Number</a:t>
            </a:r>
          </a:p>
          <a:p>
            <a:r>
              <a:rPr lang="en-IN" dirty="0"/>
              <a:t>After their course registration, </a:t>
            </a:r>
            <a:r>
              <a:rPr lang="en-IN" b="1" dirty="0">
                <a:solidFill>
                  <a:srgbClr val="FF0000"/>
                </a:solidFill>
              </a:rPr>
              <a:t>they can not change their Subject Code</a:t>
            </a:r>
          </a:p>
          <a:p>
            <a:r>
              <a:rPr lang="en-IN" b="1" dirty="0">
                <a:solidFill>
                  <a:srgbClr val="00B0F0"/>
                </a:solidFill>
              </a:rPr>
              <a:t>Access Specifiers ? ? ? (Default/Public/Private/Protected)– Member variables</a:t>
            </a:r>
          </a:p>
          <a:p>
            <a:r>
              <a:rPr lang="en-IN" dirty="0"/>
              <a:t>Mobile Number ?</a:t>
            </a:r>
          </a:p>
          <a:p>
            <a:r>
              <a:rPr lang="en-IN" dirty="0"/>
              <a:t>Subject Code ?</a:t>
            </a:r>
          </a:p>
          <a:p>
            <a:r>
              <a:rPr lang="en-IN" b="1" dirty="0">
                <a:solidFill>
                  <a:srgbClr val="FF0000"/>
                </a:solidFill>
              </a:rPr>
              <a:t>How to define a Student class?</a:t>
            </a:r>
          </a:p>
          <a:p>
            <a:pPr marL="0" indent="0">
              <a:buNone/>
            </a:pPr>
            <a:endParaRPr lang="en-IN" dirty="0"/>
          </a:p>
        </p:txBody>
      </p:sp>
    </p:spTree>
    <p:extLst>
      <p:ext uri="{BB962C8B-B14F-4D97-AF65-F5344CB8AC3E}">
        <p14:creationId xmlns:p14="http://schemas.microsoft.com/office/powerpoint/2010/main" val="32564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C00000"/>
                </a:solidFill>
              </a:rPr>
              <a:t>Methods in Java</a:t>
            </a:r>
          </a:p>
        </p:txBody>
      </p:sp>
      <p:sp>
        <p:nvSpPr>
          <p:cNvPr id="3" name="Content Placeholder 2"/>
          <p:cNvSpPr>
            <a:spLocks noGrp="1"/>
          </p:cNvSpPr>
          <p:nvPr>
            <p:ph idx="1"/>
          </p:nvPr>
        </p:nvSpPr>
        <p:spPr/>
        <p:txBody>
          <a:bodyPr>
            <a:noAutofit/>
          </a:bodyPr>
          <a:lstStyle/>
          <a:p>
            <a:pPr algn="just"/>
            <a:r>
              <a:rPr lang="en-IN" sz="3000" dirty="0">
                <a:solidFill>
                  <a:srgbClr val="0070C0"/>
                </a:solidFill>
              </a:rPr>
              <a:t>Methods are functionalities defined to operate on class data members</a:t>
            </a:r>
          </a:p>
          <a:p>
            <a:pPr algn="just"/>
            <a:r>
              <a:rPr lang="en-IN" sz="3000" dirty="0">
                <a:solidFill>
                  <a:srgbClr val="FF0000"/>
                </a:solidFill>
              </a:rPr>
              <a:t>A method can be static or non static</a:t>
            </a:r>
            <a:endParaRPr lang="en-IN" sz="3000" dirty="0"/>
          </a:p>
          <a:p>
            <a:pPr algn="just"/>
            <a:endParaRPr lang="en-IN" sz="3000" dirty="0"/>
          </a:p>
          <a:p>
            <a:endParaRPr lang="en-IN" sz="3000" dirty="0"/>
          </a:p>
        </p:txBody>
      </p:sp>
      <p:sp>
        <p:nvSpPr>
          <p:cNvPr id="5" name="Slide Number Placeholder 4"/>
          <p:cNvSpPr>
            <a:spLocks noGrp="1"/>
          </p:cNvSpPr>
          <p:nvPr>
            <p:ph type="sldNum" sz="quarter" idx="12"/>
          </p:nvPr>
        </p:nvSpPr>
        <p:spPr/>
        <p:txBody>
          <a:bodyPr/>
          <a:lstStyle/>
          <a:p>
            <a:fld id="{E97799C9-84D9-46D2-A11E-BCF8A720529D}" type="slidenum">
              <a:rPr lang="en-US" smtClean="0"/>
              <a:t>16</a:t>
            </a:fld>
            <a:endParaRPr lang="en-US" dirty="0"/>
          </a:p>
        </p:txBody>
      </p:sp>
    </p:spTree>
    <p:extLst>
      <p:ext uri="{BB962C8B-B14F-4D97-AF65-F5344CB8AC3E}">
        <p14:creationId xmlns:p14="http://schemas.microsoft.com/office/powerpoint/2010/main" val="139361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A336632-7DF9-4465-BF02-8C453BA30E04}"/>
              </a:ext>
            </a:extLst>
          </p:cNvPr>
          <p:cNvPicPr>
            <a:picLocks noChangeAspect="1"/>
          </p:cNvPicPr>
          <p:nvPr/>
        </p:nvPicPr>
        <p:blipFill>
          <a:blip r:embed="rId2"/>
          <a:stretch>
            <a:fillRect/>
          </a:stretch>
        </p:blipFill>
        <p:spPr>
          <a:xfrm>
            <a:off x="647699" y="657225"/>
            <a:ext cx="10791825" cy="5588624"/>
          </a:xfrm>
          <a:prstGeom prst="rect">
            <a:avLst/>
          </a:prstGeom>
        </p:spPr>
      </p:pic>
      <p:sp>
        <p:nvSpPr>
          <p:cNvPr id="5" name="Rectangle: Rounded Corners 4">
            <a:extLst>
              <a:ext uri="{FF2B5EF4-FFF2-40B4-BE49-F238E27FC236}">
                <a16:creationId xmlns:a16="http://schemas.microsoft.com/office/drawing/2014/main" id="{E740381D-E347-4FA4-862A-D6FCA8CEC9EB}"/>
              </a:ext>
            </a:extLst>
          </p:cNvPr>
          <p:cNvSpPr/>
          <p:nvPr/>
        </p:nvSpPr>
        <p:spPr>
          <a:xfrm>
            <a:off x="1295401" y="1407053"/>
            <a:ext cx="7686674" cy="878946"/>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F23A035-1F72-494C-A4B3-6B9F6A39FFB6}"/>
              </a:ext>
            </a:extLst>
          </p:cNvPr>
          <p:cNvSpPr/>
          <p:nvPr/>
        </p:nvSpPr>
        <p:spPr>
          <a:xfrm>
            <a:off x="1295401" y="2610906"/>
            <a:ext cx="4048124" cy="1656294"/>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B8517B6-2609-4EB3-9495-E3C8A566BA7D}"/>
              </a:ext>
            </a:extLst>
          </p:cNvPr>
          <p:cNvSpPr/>
          <p:nvPr/>
        </p:nvSpPr>
        <p:spPr>
          <a:xfrm>
            <a:off x="1114421" y="4267200"/>
            <a:ext cx="10248904" cy="1533525"/>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637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F8E9CE2F-1417-430B-B910-34F5AC795DEE}"/>
              </a:ext>
            </a:extLst>
          </p:cNvPr>
          <p:cNvPicPr>
            <a:picLocks noChangeAspect="1"/>
          </p:cNvPicPr>
          <p:nvPr/>
        </p:nvPicPr>
        <p:blipFill>
          <a:blip r:embed="rId2"/>
          <a:stretch>
            <a:fillRect/>
          </a:stretch>
        </p:blipFill>
        <p:spPr>
          <a:xfrm>
            <a:off x="523874" y="476250"/>
            <a:ext cx="11144250" cy="4894820"/>
          </a:xfrm>
          <a:prstGeom prst="rect">
            <a:avLst/>
          </a:prstGeom>
        </p:spPr>
      </p:pic>
      <p:sp>
        <p:nvSpPr>
          <p:cNvPr id="5" name="Rectangle 4">
            <a:extLst>
              <a:ext uri="{FF2B5EF4-FFF2-40B4-BE49-F238E27FC236}">
                <a16:creationId xmlns:a16="http://schemas.microsoft.com/office/drawing/2014/main" id="{471CF038-06D4-43F7-A48B-442291C7385B}"/>
              </a:ext>
            </a:extLst>
          </p:cNvPr>
          <p:cNvSpPr/>
          <p:nvPr/>
        </p:nvSpPr>
        <p:spPr>
          <a:xfrm>
            <a:off x="7331680" y="5506536"/>
            <a:ext cx="4336444" cy="738664"/>
          </a:xfrm>
          <a:prstGeom prst="rect">
            <a:avLst/>
          </a:prstGeom>
        </p:spPr>
        <p:txBody>
          <a:bodyPr wrap="none">
            <a:spAutoFit/>
          </a:bodyPr>
          <a:lstStyle/>
          <a:p>
            <a:r>
              <a:rPr lang="en-IN" sz="4200" dirty="0">
                <a:solidFill>
                  <a:srgbClr val="FF0000"/>
                </a:solidFill>
                <a:latin typeface="Consolas" panose="020B0609020204030204" pitchFamily="49" charset="0"/>
              </a:rPr>
              <a:t>12345, CSE1007</a:t>
            </a:r>
          </a:p>
        </p:txBody>
      </p:sp>
      <p:sp>
        <p:nvSpPr>
          <p:cNvPr id="6" name="Rectangle: Rounded Corners 5">
            <a:extLst>
              <a:ext uri="{FF2B5EF4-FFF2-40B4-BE49-F238E27FC236}">
                <a16:creationId xmlns:a16="http://schemas.microsoft.com/office/drawing/2014/main" id="{CACCFE96-2B43-4855-91B2-DE304AF6BDC3}"/>
              </a:ext>
            </a:extLst>
          </p:cNvPr>
          <p:cNvSpPr/>
          <p:nvPr/>
        </p:nvSpPr>
        <p:spPr>
          <a:xfrm>
            <a:off x="2762251" y="2505075"/>
            <a:ext cx="8829674" cy="676804"/>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F3197B0-F6EF-4256-AA36-4255B0139A1B}"/>
              </a:ext>
            </a:extLst>
          </p:cNvPr>
          <p:cNvSpPr/>
          <p:nvPr/>
        </p:nvSpPr>
        <p:spPr>
          <a:xfrm>
            <a:off x="2886071" y="3199872"/>
            <a:ext cx="2895604" cy="676804"/>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447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9D7CA8-06BC-44FE-A121-E1368D177B2A}"/>
              </a:ext>
            </a:extLst>
          </p:cNvPr>
          <p:cNvPicPr>
            <a:picLocks noChangeAspect="1"/>
          </p:cNvPicPr>
          <p:nvPr/>
        </p:nvPicPr>
        <p:blipFill>
          <a:blip r:embed="rId2"/>
          <a:stretch>
            <a:fillRect/>
          </a:stretch>
        </p:blipFill>
        <p:spPr>
          <a:xfrm>
            <a:off x="166687" y="0"/>
            <a:ext cx="11482388" cy="6858000"/>
          </a:xfrm>
          <a:prstGeom prst="rect">
            <a:avLst/>
          </a:prstGeom>
        </p:spPr>
      </p:pic>
      <p:sp>
        <p:nvSpPr>
          <p:cNvPr id="5" name="TextBox 4">
            <a:extLst>
              <a:ext uri="{FF2B5EF4-FFF2-40B4-BE49-F238E27FC236}">
                <a16:creationId xmlns:a16="http://schemas.microsoft.com/office/drawing/2014/main" id="{58C42D1D-C36F-4165-B629-47FD81B7F794}"/>
              </a:ext>
            </a:extLst>
          </p:cNvPr>
          <p:cNvSpPr txBox="1"/>
          <p:nvPr/>
        </p:nvSpPr>
        <p:spPr>
          <a:xfrm>
            <a:off x="7162800" y="666750"/>
            <a:ext cx="4591050" cy="923330"/>
          </a:xfrm>
          <a:prstGeom prst="rect">
            <a:avLst/>
          </a:prstGeom>
          <a:noFill/>
        </p:spPr>
        <p:txBody>
          <a:bodyPr wrap="square" rtlCol="0">
            <a:spAutoFit/>
          </a:bodyPr>
          <a:lstStyle/>
          <a:p>
            <a:r>
              <a:rPr lang="en-IN" sz="5400" dirty="0">
                <a:solidFill>
                  <a:srgbClr val="C00000"/>
                </a:solidFill>
              </a:rPr>
              <a:t>Access Specifier</a:t>
            </a:r>
          </a:p>
        </p:txBody>
      </p:sp>
      <p:sp>
        <p:nvSpPr>
          <p:cNvPr id="6" name="Rectangle: Rounded Corners 5">
            <a:extLst>
              <a:ext uri="{FF2B5EF4-FFF2-40B4-BE49-F238E27FC236}">
                <a16:creationId xmlns:a16="http://schemas.microsoft.com/office/drawing/2014/main" id="{EAE8FBDE-6906-4394-A608-8A000232598F}"/>
              </a:ext>
            </a:extLst>
          </p:cNvPr>
          <p:cNvSpPr/>
          <p:nvPr/>
        </p:nvSpPr>
        <p:spPr>
          <a:xfrm>
            <a:off x="809625" y="511704"/>
            <a:ext cx="5505450" cy="755121"/>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A197862-E40B-48C4-9238-8A59BCB2BF0D}"/>
              </a:ext>
            </a:extLst>
          </p:cNvPr>
          <p:cNvSpPr/>
          <p:nvPr/>
        </p:nvSpPr>
        <p:spPr>
          <a:xfrm>
            <a:off x="1504951" y="5486400"/>
            <a:ext cx="8601074" cy="389468"/>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882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13233"/>
            <a:ext cx="9601196" cy="1303867"/>
          </a:xfrm>
        </p:spPr>
        <p:txBody>
          <a:bodyPr/>
          <a:lstStyle/>
          <a:p>
            <a:r>
              <a:rPr lang="en-IN" dirty="0">
                <a:solidFill>
                  <a:srgbClr val="C00000"/>
                </a:solidFill>
              </a:rPr>
              <a:t>Class Fundamentals</a:t>
            </a:r>
          </a:p>
        </p:txBody>
      </p:sp>
      <p:sp>
        <p:nvSpPr>
          <p:cNvPr id="3" name="Content Placeholder 2"/>
          <p:cNvSpPr>
            <a:spLocks noGrp="1"/>
          </p:cNvSpPr>
          <p:nvPr>
            <p:ph idx="1"/>
          </p:nvPr>
        </p:nvSpPr>
        <p:spPr>
          <a:xfrm>
            <a:off x="1295401" y="2556932"/>
            <a:ext cx="9601196" cy="3691468"/>
          </a:xfrm>
        </p:spPr>
        <p:txBody>
          <a:bodyPr>
            <a:normAutofit fontScale="92500"/>
          </a:bodyPr>
          <a:lstStyle/>
          <a:p>
            <a:pPr algn="just"/>
            <a:r>
              <a:rPr lang="en-IN" sz="2800" dirty="0"/>
              <a:t>A </a:t>
            </a:r>
            <a:r>
              <a:rPr lang="en-IN" sz="2800" b="1" dirty="0">
                <a:solidFill>
                  <a:srgbClr val="0070C0"/>
                </a:solidFill>
              </a:rPr>
              <a:t>class</a:t>
            </a:r>
            <a:r>
              <a:rPr lang="en-IN" sz="2800" dirty="0"/>
              <a:t> can be defined as a template that </a:t>
            </a:r>
            <a:r>
              <a:rPr lang="en-IN" sz="2800" dirty="0">
                <a:solidFill>
                  <a:srgbClr val="FF0000"/>
                </a:solidFill>
              </a:rPr>
              <a:t>describes the functionalities and attributes </a:t>
            </a:r>
            <a:r>
              <a:rPr lang="en-IN" sz="2800" dirty="0"/>
              <a:t>that  the instance of this class could support</a:t>
            </a:r>
            <a:r>
              <a:rPr lang="en-US" sz="2800" dirty="0"/>
              <a:t>. </a:t>
            </a:r>
            <a:r>
              <a:rPr lang="en-US" sz="2800" dirty="0">
                <a:solidFill>
                  <a:srgbClr val="0070C0"/>
                </a:solidFill>
              </a:rPr>
              <a:t>Classes </a:t>
            </a:r>
            <a:r>
              <a:rPr lang="en-US" sz="2800" dirty="0"/>
              <a:t>tell the compiler how to build a certain object during runtime.</a:t>
            </a:r>
            <a:endParaRPr lang="en-IN" sz="2800" dirty="0"/>
          </a:p>
          <a:p>
            <a:pPr algn="just"/>
            <a:r>
              <a:rPr lang="en-IN" sz="2800" dirty="0"/>
              <a:t>The object which is an instance of a class have both functionalities and attributes.  </a:t>
            </a:r>
          </a:p>
          <a:p>
            <a:pPr algn="just"/>
            <a:r>
              <a:rPr lang="en-IN" sz="3000" b="1" dirty="0">
                <a:solidFill>
                  <a:srgbClr val="00B050"/>
                </a:solidFill>
              </a:rPr>
              <a:t>Example: </a:t>
            </a:r>
            <a:r>
              <a:rPr lang="en-IN" sz="3000" dirty="0"/>
              <a:t>A car has attributes like colour, number of wheel,             model, price and  functionalities like forward, reverse, switch on indicators, cleaning windshield etc.,</a:t>
            </a:r>
          </a:p>
        </p:txBody>
      </p:sp>
      <p:sp>
        <p:nvSpPr>
          <p:cNvPr id="5" name="Slide Number Placeholder 4"/>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156397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BFE3C387-E9DF-4843-AA2B-CC974D20B782}"/>
              </a:ext>
            </a:extLst>
          </p:cNvPr>
          <p:cNvSpPr/>
          <p:nvPr/>
        </p:nvSpPr>
        <p:spPr>
          <a:xfrm>
            <a:off x="3688456" y="2901434"/>
            <a:ext cx="4336444" cy="738664"/>
          </a:xfrm>
          <a:prstGeom prst="rect">
            <a:avLst/>
          </a:prstGeom>
        </p:spPr>
        <p:txBody>
          <a:bodyPr wrap="none">
            <a:spAutoFit/>
          </a:bodyPr>
          <a:lstStyle/>
          <a:p>
            <a:r>
              <a:rPr lang="en-IN" sz="4200" dirty="0">
                <a:solidFill>
                  <a:srgbClr val="FF0000"/>
                </a:solidFill>
                <a:latin typeface="Consolas" panose="020B0609020204030204" pitchFamily="49" charset="0"/>
              </a:rPr>
              <a:t>12345, CSE1007</a:t>
            </a:r>
            <a:endParaRPr lang="en-IN" sz="4200" dirty="0">
              <a:solidFill>
                <a:srgbClr val="FF0000"/>
              </a:solidFill>
            </a:endParaRPr>
          </a:p>
        </p:txBody>
      </p:sp>
    </p:spTree>
    <p:extLst>
      <p:ext uri="{BB962C8B-B14F-4D97-AF65-F5344CB8AC3E}">
        <p14:creationId xmlns:p14="http://schemas.microsoft.com/office/powerpoint/2010/main" val="174083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101F0E8-BFC6-40EB-969F-D87336FBE0A2}"/>
              </a:ext>
            </a:extLst>
          </p:cNvPr>
          <p:cNvPicPr>
            <a:picLocks noChangeAspect="1"/>
          </p:cNvPicPr>
          <p:nvPr/>
        </p:nvPicPr>
        <p:blipFill>
          <a:blip r:embed="rId2"/>
          <a:stretch>
            <a:fillRect/>
          </a:stretch>
        </p:blipFill>
        <p:spPr>
          <a:xfrm>
            <a:off x="438149" y="485776"/>
            <a:ext cx="10725151" cy="6077290"/>
          </a:xfrm>
          <a:prstGeom prst="rect">
            <a:avLst/>
          </a:prstGeom>
        </p:spPr>
      </p:pic>
      <p:sp>
        <p:nvSpPr>
          <p:cNvPr id="6" name="Rectangle: Rounded Corners 5">
            <a:extLst>
              <a:ext uri="{FF2B5EF4-FFF2-40B4-BE49-F238E27FC236}">
                <a16:creationId xmlns:a16="http://schemas.microsoft.com/office/drawing/2014/main" id="{D440CCA0-EB72-49C7-BFA6-D089F6A9685B}"/>
              </a:ext>
            </a:extLst>
          </p:cNvPr>
          <p:cNvSpPr/>
          <p:nvPr/>
        </p:nvSpPr>
        <p:spPr>
          <a:xfrm>
            <a:off x="1095376" y="1101914"/>
            <a:ext cx="4591050" cy="767820"/>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CB2C889-E0FA-4F43-B2DD-AA65E856C72F}"/>
              </a:ext>
            </a:extLst>
          </p:cNvPr>
          <p:cNvSpPr/>
          <p:nvPr/>
        </p:nvSpPr>
        <p:spPr>
          <a:xfrm>
            <a:off x="1676396" y="5537466"/>
            <a:ext cx="9486904" cy="434709"/>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1CEEF53-6D22-491E-915E-D3A8FA353829}"/>
              </a:ext>
            </a:extLst>
          </p:cNvPr>
          <p:cNvSpPr txBox="1"/>
          <p:nvPr/>
        </p:nvSpPr>
        <p:spPr>
          <a:xfrm>
            <a:off x="6572250" y="485776"/>
            <a:ext cx="4591050" cy="923330"/>
          </a:xfrm>
          <a:prstGeom prst="rect">
            <a:avLst/>
          </a:prstGeom>
          <a:noFill/>
        </p:spPr>
        <p:txBody>
          <a:bodyPr wrap="square" rtlCol="0">
            <a:spAutoFit/>
          </a:bodyPr>
          <a:lstStyle/>
          <a:p>
            <a:r>
              <a:rPr lang="en-IN" sz="5400" dirty="0">
                <a:solidFill>
                  <a:srgbClr val="C00000"/>
                </a:solidFill>
              </a:rPr>
              <a:t>Access Specifier</a:t>
            </a:r>
          </a:p>
        </p:txBody>
      </p:sp>
    </p:spTree>
    <p:extLst>
      <p:ext uri="{BB962C8B-B14F-4D97-AF65-F5344CB8AC3E}">
        <p14:creationId xmlns:p14="http://schemas.microsoft.com/office/powerpoint/2010/main" val="15855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5" name="Rectangle 4">
            <a:extLst>
              <a:ext uri="{FF2B5EF4-FFF2-40B4-BE49-F238E27FC236}">
                <a16:creationId xmlns:a16="http://schemas.microsoft.com/office/drawing/2014/main" id="{656087FC-121A-4895-997F-2626AFB22BB5}"/>
              </a:ext>
            </a:extLst>
          </p:cNvPr>
          <p:cNvSpPr/>
          <p:nvPr/>
        </p:nvSpPr>
        <p:spPr>
          <a:xfrm>
            <a:off x="1466850" y="2690336"/>
            <a:ext cx="9163050" cy="2246769"/>
          </a:xfrm>
          <a:prstGeom prst="rect">
            <a:avLst/>
          </a:prstGeom>
        </p:spPr>
        <p:txBody>
          <a:bodyPr wrap="square">
            <a:spAutoFit/>
          </a:bodyPr>
          <a:lstStyle/>
          <a:p>
            <a:r>
              <a:rPr lang="en-US" sz="2800" dirty="0">
                <a:solidFill>
                  <a:srgbClr val="FF0000"/>
                </a:solidFill>
                <a:latin typeface="Consolas" panose="020B0609020204030204" pitchFamily="49" charset="0"/>
              </a:rPr>
              <a:t>Exception in thread "main" </a:t>
            </a:r>
            <a:r>
              <a:rPr lang="en-US" sz="2800" dirty="0" err="1">
                <a:solidFill>
                  <a:srgbClr val="FF0000"/>
                </a:solidFill>
                <a:latin typeface="Consolas" panose="020B0609020204030204" pitchFamily="49" charset="0"/>
              </a:rPr>
              <a:t>java.lang.Error</a:t>
            </a:r>
            <a:r>
              <a:rPr lang="en-US" sz="2800" dirty="0">
                <a:solidFill>
                  <a:srgbClr val="FF0000"/>
                </a:solidFill>
                <a:latin typeface="Consolas" panose="020B0609020204030204" pitchFamily="49" charset="0"/>
              </a:rPr>
              <a:t>: Unresolved compilation problem: </a:t>
            </a:r>
          </a:p>
          <a:p>
            <a:r>
              <a:rPr lang="en-US" sz="2800" dirty="0">
                <a:solidFill>
                  <a:srgbClr val="FF0000"/>
                </a:solidFill>
                <a:latin typeface="Consolas" panose="020B0609020204030204" pitchFamily="49" charset="0"/>
              </a:rPr>
              <a:t>The field </a:t>
            </a:r>
            <a:r>
              <a:rPr lang="en-US" sz="2800" dirty="0" err="1">
                <a:solidFill>
                  <a:srgbClr val="FF0000"/>
                </a:solidFill>
                <a:latin typeface="Consolas" panose="020B0609020204030204" pitchFamily="49" charset="0"/>
              </a:rPr>
              <a:t>student.course_code</a:t>
            </a:r>
            <a:r>
              <a:rPr lang="en-US" sz="2800" dirty="0">
                <a:solidFill>
                  <a:srgbClr val="FF0000"/>
                </a:solidFill>
                <a:latin typeface="Consolas" panose="020B0609020204030204" pitchFamily="49" charset="0"/>
              </a:rPr>
              <a:t> is not visible</a:t>
            </a:r>
          </a:p>
          <a:p>
            <a:endParaRPr lang="en-IN" sz="2800" dirty="0">
              <a:latin typeface="Consolas" panose="020B0609020204030204" pitchFamily="49" charset="0"/>
            </a:endParaRPr>
          </a:p>
          <a:p>
            <a:r>
              <a:rPr lang="fr-FR" sz="2800" dirty="0">
                <a:solidFill>
                  <a:srgbClr val="FF0000"/>
                </a:solidFill>
                <a:latin typeface="Consolas" panose="020B0609020204030204" pitchFamily="49" charset="0"/>
              </a:rPr>
              <a:t>at ex2.main(</a:t>
            </a:r>
            <a:r>
              <a:rPr lang="fr-FR" sz="2800" u="sng" dirty="0">
                <a:solidFill>
                  <a:srgbClr val="0066CC"/>
                </a:solidFill>
                <a:latin typeface="Consolas" panose="020B0609020204030204" pitchFamily="49" charset="0"/>
              </a:rPr>
              <a:t>ex2.java:15</a:t>
            </a:r>
            <a:r>
              <a:rPr lang="fr-FR" sz="2800" u="sng" dirty="0">
                <a:solidFill>
                  <a:srgbClr val="FF0000"/>
                </a:solidFill>
                <a:latin typeface="Consolas" panose="020B0609020204030204" pitchFamily="49" charset="0"/>
              </a:rPr>
              <a:t>)</a:t>
            </a:r>
            <a:endParaRPr lang="en-IN" sz="2800" dirty="0"/>
          </a:p>
        </p:txBody>
      </p:sp>
    </p:spTree>
    <p:extLst>
      <p:ext uri="{BB962C8B-B14F-4D97-AF65-F5344CB8AC3E}">
        <p14:creationId xmlns:p14="http://schemas.microsoft.com/office/powerpoint/2010/main" val="267348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A2E2F8F-8637-4AC6-BD5A-4419D37B82AB}"/>
              </a:ext>
            </a:extLst>
          </p:cNvPr>
          <p:cNvPicPr>
            <a:picLocks noChangeAspect="1"/>
          </p:cNvPicPr>
          <p:nvPr/>
        </p:nvPicPr>
        <p:blipFill>
          <a:blip r:embed="rId2"/>
          <a:stretch>
            <a:fillRect/>
          </a:stretch>
        </p:blipFill>
        <p:spPr>
          <a:xfrm>
            <a:off x="0" y="104774"/>
            <a:ext cx="10086971" cy="6753226"/>
          </a:xfrm>
          <a:prstGeom prst="rect">
            <a:avLst/>
          </a:prstGeom>
        </p:spPr>
      </p:pic>
      <p:sp>
        <p:nvSpPr>
          <p:cNvPr id="6" name="TextBox 5">
            <a:extLst>
              <a:ext uri="{FF2B5EF4-FFF2-40B4-BE49-F238E27FC236}">
                <a16:creationId xmlns:a16="http://schemas.microsoft.com/office/drawing/2014/main" id="{630F754D-8366-49AE-A94A-800146ECCAA1}"/>
              </a:ext>
            </a:extLst>
          </p:cNvPr>
          <p:cNvSpPr txBox="1"/>
          <p:nvPr/>
        </p:nvSpPr>
        <p:spPr>
          <a:xfrm>
            <a:off x="5657850" y="81788"/>
            <a:ext cx="4591050" cy="923330"/>
          </a:xfrm>
          <a:prstGeom prst="rect">
            <a:avLst/>
          </a:prstGeom>
          <a:noFill/>
        </p:spPr>
        <p:txBody>
          <a:bodyPr wrap="square" rtlCol="0">
            <a:spAutoFit/>
          </a:bodyPr>
          <a:lstStyle/>
          <a:p>
            <a:r>
              <a:rPr lang="en-IN" sz="5400" dirty="0">
                <a:solidFill>
                  <a:srgbClr val="C00000"/>
                </a:solidFill>
              </a:rPr>
              <a:t>Access Specifier</a:t>
            </a:r>
          </a:p>
        </p:txBody>
      </p:sp>
      <p:sp>
        <p:nvSpPr>
          <p:cNvPr id="7" name="Rectangle: Rounded Corners 6">
            <a:extLst>
              <a:ext uri="{FF2B5EF4-FFF2-40B4-BE49-F238E27FC236}">
                <a16:creationId xmlns:a16="http://schemas.microsoft.com/office/drawing/2014/main" id="{8EB7E980-397C-4CBF-B42F-0A1A3EBFCB3B}"/>
              </a:ext>
            </a:extLst>
          </p:cNvPr>
          <p:cNvSpPr/>
          <p:nvPr/>
        </p:nvSpPr>
        <p:spPr>
          <a:xfrm>
            <a:off x="619126" y="543453"/>
            <a:ext cx="4772024" cy="685272"/>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7426C4B-E228-4052-8819-533BD5A51D51}"/>
              </a:ext>
            </a:extLst>
          </p:cNvPr>
          <p:cNvSpPr/>
          <p:nvPr/>
        </p:nvSpPr>
        <p:spPr>
          <a:xfrm>
            <a:off x="1295401" y="5712093"/>
            <a:ext cx="4800600" cy="298182"/>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63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6C88479E-9F6D-469E-80ED-A5ABF1BE6288}"/>
              </a:ext>
            </a:extLst>
          </p:cNvPr>
          <p:cNvSpPr/>
          <p:nvPr/>
        </p:nvSpPr>
        <p:spPr>
          <a:xfrm>
            <a:off x="1295401" y="2967335"/>
            <a:ext cx="9601196" cy="2554545"/>
          </a:xfrm>
          <a:prstGeom prst="rect">
            <a:avLst/>
          </a:prstGeom>
        </p:spPr>
        <p:txBody>
          <a:bodyPr wrap="square">
            <a:spAutoFit/>
          </a:bodyPr>
          <a:lstStyle/>
          <a:p>
            <a:r>
              <a:rPr lang="en-US" sz="3200" dirty="0">
                <a:solidFill>
                  <a:srgbClr val="FF0000"/>
                </a:solidFill>
                <a:latin typeface="Consolas" panose="020B0609020204030204" pitchFamily="49" charset="0"/>
              </a:rPr>
              <a:t>Exception in thread "main" </a:t>
            </a:r>
            <a:r>
              <a:rPr lang="en-US" sz="3200" dirty="0" err="1">
                <a:solidFill>
                  <a:srgbClr val="FF0000"/>
                </a:solidFill>
                <a:latin typeface="Consolas" panose="020B0609020204030204" pitchFamily="49" charset="0"/>
              </a:rPr>
              <a:t>java.lang.Error</a:t>
            </a:r>
            <a:r>
              <a:rPr lang="en-US" sz="3200" dirty="0">
                <a:solidFill>
                  <a:srgbClr val="FF0000"/>
                </a:solidFill>
                <a:latin typeface="Consolas" panose="020B0609020204030204" pitchFamily="49" charset="0"/>
              </a:rPr>
              <a:t>: Unresolved compilation problem: </a:t>
            </a:r>
          </a:p>
          <a:p>
            <a:r>
              <a:rPr lang="en-US" sz="3200" dirty="0">
                <a:solidFill>
                  <a:srgbClr val="FF0000"/>
                </a:solidFill>
                <a:latin typeface="Consolas" panose="020B0609020204030204" pitchFamily="49" charset="0"/>
              </a:rPr>
              <a:t>The field </a:t>
            </a:r>
            <a:r>
              <a:rPr lang="en-US" sz="3200" dirty="0" err="1">
                <a:solidFill>
                  <a:srgbClr val="FF0000"/>
                </a:solidFill>
                <a:latin typeface="Consolas" panose="020B0609020204030204" pitchFamily="49" charset="0"/>
              </a:rPr>
              <a:t>student.course_code</a:t>
            </a:r>
            <a:r>
              <a:rPr lang="en-US" sz="3200" dirty="0">
                <a:solidFill>
                  <a:srgbClr val="FF0000"/>
                </a:solidFill>
                <a:latin typeface="Consolas" panose="020B0609020204030204" pitchFamily="49" charset="0"/>
              </a:rPr>
              <a:t> is not visible</a:t>
            </a:r>
            <a:endParaRPr lang="en-IN" sz="3200" dirty="0"/>
          </a:p>
        </p:txBody>
      </p:sp>
    </p:spTree>
    <p:extLst>
      <p:ext uri="{BB962C8B-B14F-4D97-AF65-F5344CB8AC3E}">
        <p14:creationId xmlns:p14="http://schemas.microsoft.com/office/powerpoint/2010/main" val="182696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81047"/>
            <a:ext cx="9601196" cy="764605"/>
          </a:xfrm>
        </p:spPr>
        <p:txBody>
          <a:bodyPr>
            <a:noAutofit/>
          </a:bodyPr>
          <a:lstStyle/>
          <a:p>
            <a:r>
              <a:rPr lang="en-IN" sz="6400" dirty="0">
                <a:solidFill>
                  <a:srgbClr val="C00000"/>
                </a:solidFill>
              </a:rPr>
              <a:t>Arrays of Objects</a:t>
            </a:r>
          </a:p>
        </p:txBody>
      </p:sp>
      <p:sp>
        <p:nvSpPr>
          <p:cNvPr id="3" name="Content Placeholder 2"/>
          <p:cNvSpPr>
            <a:spLocks noGrp="1"/>
          </p:cNvSpPr>
          <p:nvPr>
            <p:ph idx="1"/>
          </p:nvPr>
        </p:nvSpPr>
        <p:spPr>
          <a:xfrm>
            <a:off x="1295402" y="2458017"/>
            <a:ext cx="9601196" cy="3318936"/>
          </a:xfrm>
        </p:spPr>
        <p:txBody>
          <a:bodyPr>
            <a:noAutofit/>
          </a:bodyPr>
          <a:lstStyle/>
          <a:p>
            <a:pPr algn="just"/>
            <a:r>
              <a:rPr lang="en-US" sz="3000" dirty="0">
                <a:solidFill>
                  <a:srgbClr val="0070C0"/>
                </a:solidFill>
              </a:rPr>
              <a:t>An </a:t>
            </a:r>
            <a:r>
              <a:rPr lang="en-US" sz="3000" i="1" dirty="0">
                <a:solidFill>
                  <a:srgbClr val="0070C0"/>
                </a:solidFill>
              </a:rPr>
              <a:t>array </a:t>
            </a:r>
            <a:r>
              <a:rPr lang="en-US" sz="3000" dirty="0">
                <a:solidFill>
                  <a:srgbClr val="0070C0"/>
                </a:solidFill>
              </a:rPr>
              <a:t>is a collection of homogeneous typed variables that are referred to by a common name</a:t>
            </a:r>
            <a:endParaRPr lang="en-IN" sz="3000" dirty="0">
              <a:solidFill>
                <a:srgbClr val="0070C0"/>
              </a:solidFill>
            </a:endParaRPr>
          </a:p>
          <a:p>
            <a:pPr algn="just"/>
            <a:r>
              <a:rPr lang="en-IN" sz="3000" dirty="0"/>
              <a:t>As the name defined, array of objects stores an array of objects</a:t>
            </a:r>
          </a:p>
          <a:p>
            <a:pPr algn="just"/>
            <a:r>
              <a:rPr lang="en-IN" sz="3000" dirty="0"/>
              <a:t>To create multiple objects, array of objects are created </a:t>
            </a:r>
          </a:p>
          <a:p>
            <a:pPr algn="just"/>
            <a:r>
              <a:rPr lang="en-IN" sz="3000" dirty="0">
                <a:solidFill>
                  <a:srgbClr val="0070C0"/>
                </a:solidFill>
              </a:rPr>
              <a:t>Arrays can hold only memory reference to the objects; not the actual object</a:t>
            </a:r>
          </a:p>
          <a:p>
            <a:pPr marL="0" indent="0">
              <a:buNone/>
            </a:pPr>
            <a:endParaRPr lang="en-IN" sz="3000" dirty="0"/>
          </a:p>
        </p:txBody>
      </p:sp>
      <p:sp>
        <p:nvSpPr>
          <p:cNvPr id="5" name="Slide Number Placeholder 4"/>
          <p:cNvSpPr>
            <a:spLocks noGrp="1"/>
          </p:cNvSpPr>
          <p:nvPr>
            <p:ph type="sldNum" sz="quarter" idx="12"/>
          </p:nvPr>
        </p:nvSpPr>
        <p:spPr/>
        <p:txBody>
          <a:bodyPr/>
          <a:lstStyle/>
          <a:p>
            <a:fld id="{E97799C9-84D9-46D2-A11E-BCF8A720529D}" type="slidenum">
              <a:rPr lang="en-US" smtClean="0"/>
              <a:t>25</a:t>
            </a:fld>
            <a:endParaRPr lang="en-US" dirty="0"/>
          </a:p>
        </p:txBody>
      </p:sp>
    </p:spTree>
    <p:extLst>
      <p:ext uri="{BB962C8B-B14F-4D97-AF65-F5344CB8AC3E}">
        <p14:creationId xmlns:p14="http://schemas.microsoft.com/office/powerpoint/2010/main" val="200071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C00000"/>
                </a:solidFill>
              </a:rPr>
              <a:t>Syntax for Array of Object Creation</a:t>
            </a:r>
          </a:p>
        </p:txBody>
      </p:sp>
      <p:sp>
        <p:nvSpPr>
          <p:cNvPr id="3" name="Content Placeholder 2"/>
          <p:cNvSpPr>
            <a:spLocks noGrp="1"/>
          </p:cNvSpPr>
          <p:nvPr>
            <p:ph idx="1"/>
          </p:nvPr>
        </p:nvSpPr>
        <p:spPr>
          <a:xfrm>
            <a:off x="1213339" y="2650064"/>
            <a:ext cx="9601196" cy="3318936"/>
          </a:xfrm>
        </p:spPr>
        <p:txBody>
          <a:bodyPr/>
          <a:lstStyle/>
          <a:p>
            <a:pPr marL="0" indent="0" algn="ctr">
              <a:buNone/>
            </a:pPr>
            <a:r>
              <a:rPr lang="en-IN" sz="3400" b="1" dirty="0" err="1">
                <a:solidFill>
                  <a:srgbClr val="0070C0"/>
                </a:solidFill>
              </a:rPr>
              <a:t>Classname</a:t>
            </a:r>
            <a:r>
              <a:rPr lang="en-IN" sz="3400" b="1" dirty="0">
                <a:solidFill>
                  <a:srgbClr val="0070C0"/>
                </a:solidFill>
              </a:rPr>
              <a:t> identifier[] = new </a:t>
            </a:r>
            <a:r>
              <a:rPr lang="en-IN" sz="3400" b="1" dirty="0" err="1">
                <a:solidFill>
                  <a:srgbClr val="0070C0"/>
                </a:solidFill>
              </a:rPr>
              <a:t>Classname</a:t>
            </a:r>
            <a:r>
              <a:rPr lang="en-IN" sz="3400" b="1" dirty="0">
                <a:solidFill>
                  <a:srgbClr val="0070C0"/>
                </a:solidFill>
              </a:rPr>
              <a:t> [size];</a:t>
            </a:r>
          </a:p>
          <a:p>
            <a:pPr marL="0" indent="0">
              <a:buNone/>
            </a:pPr>
            <a:r>
              <a:rPr lang="en-IN" dirty="0"/>
              <a:t>where size is the number of array objects required</a:t>
            </a:r>
          </a:p>
          <a:p>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26</a:t>
            </a:fld>
            <a:endParaRPr lang="en-US" dirty="0"/>
          </a:p>
        </p:txBody>
      </p:sp>
    </p:spTree>
    <p:extLst>
      <p:ext uri="{BB962C8B-B14F-4D97-AF65-F5344CB8AC3E}">
        <p14:creationId xmlns:p14="http://schemas.microsoft.com/office/powerpoint/2010/main" val="2659775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A3C718B7-467D-4D7C-951C-E90665BE7D74}"/>
              </a:ext>
            </a:extLst>
          </p:cNvPr>
          <p:cNvPicPr>
            <a:picLocks noChangeAspect="1"/>
          </p:cNvPicPr>
          <p:nvPr/>
        </p:nvPicPr>
        <p:blipFill>
          <a:blip r:embed="rId2"/>
          <a:stretch>
            <a:fillRect/>
          </a:stretch>
        </p:blipFill>
        <p:spPr>
          <a:xfrm>
            <a:off x="0" y="-1"/>
            <a:ext cx="5553075" cy="6337534"/>
          </a:xfrm>
          <a:prstGeom prst="rect">
            <a:avLst/>
          </a:prstGeom>
        </p:spPr>
      </p:pic>
      <p:pic>
        <p:nvPicPr>
          <p:cNvPr id="5" name="Picture 4">
            <a:extLst>
              <a:ext uri="{FF2B5EF4-FFF2-40B4-BE49-F238E27FC236}">
                <a16:creationId xmlns:a16="http://schemas.microsoft.com/office/drawing/2014/main" id="{5AE4974D-75D5-485F-B677-61B07F3C9AC8}"/>
              </a:ext>
            </a:extLst>
          </p:cNvPr>
          <p:cNvPicPr>
            <a:picLocks noChangeAspect="1"/>
          </p:cNvPicPr>
          <p:nvPr/>
        </p:nvPicPr>
        <p:blipFill>
          <a:blip r:embed="rId3"/>
          <a:stretch>
            <a:fillRect/>
          </a:stretch>
        </p:blipFill>
        <p:spPr>
          <a:xfrm>
            <a:off x="5648325" y="0"/>
            <a:ext cx="6543675" cy="5085293"/>
          </a:xfrm>
          <a:prstGeom prst="rect">
            <a:avLst/>
          </a:prstGeom>
        </p:spPr>
      </p:pic>
      <p:sp>
        <p:nvSpPr>
          <p:cNvPr id="7" name="Rectangle 6">
            <a:extLst>
              <a:ext uri="{FF2B5EF4-FFF2-40B4-BE49-F238E27FC236}">
                <a16:creationId xmlns:a16="http://schemas.microsoft.com/office/drawing/2014/main" id="{10D29BD4-A6AA-46C0-9134-DA590E135304}"/>
              </a:ext>
            </a:extLst>
          </p:cNvPr>
          <p:cNvSpPr/>
          <p:nvPr/>
        </p:nvSpPr>
        <p:spPr>
          <a:xfrm>
            <a:off x="9077325" y="4995854"/>
            <a:ext cx="2600325" cy="1477328"/>
          </a:xfrm>
          <a:prstGeom prst="rect">
            <a:avLst/>
          </a:prstGeom>
        </p:spPr>
        <p:txBody>
          <a:bodyPr wrap="square">
            <a:spAutoFit/>
          </a:bodyPr>
          <a:lstStyle/>
          <a:p>
            <a:r>
              <a:rPr lang="en-IN" sz="3000" dirty="0">
                <a:solidFill>
                  <a:srgbClr val="FF0000"/>
                </a:solidFill>
                <a:latin typeface="Consolas" panose="020B0609020204030204" pitchFamily="49" charset="0"/>
              </a:rPr>
              <a:t>0, CSE1007</a:t>
            </a:r>
          </a:p>
          <a:p>
            <a:r>
              <a:rPr lang="en-IN" sz="3000" dirty="0">
                <a:solidFill>
                  <a:srgbClr val="FF0000"/>
                </a:solidFill>
                <a:latin typeface="Consolas" panose="020B0609020204030204" pitchFamily="49" charset="0"/>
              </a:rPr>
              <a:t>0, CSE1007</a:t>
            </a:r>
          </a:p>
          <a:p>
            <a:r>
              <a:rPr lang="en-IN" sz="3000" dirty="0">
                <a:solidFill>
                  <a:srgbClr val="FF0000"/>
                </a:solidFill>
                <a:latin typeface="Consolas" panose="020B0609020204030204" pitchFamily="49" charset="0"/>
              </a:rPr>
              <a:t>0, CSE1007</a:t>
            </a:r>
          </a:p>
        </p:txBody>
      </p:sp>
      <p:sp>
        <p:nvSpPr>
          <p:cNvPr id="8" name="Rectangle: Rounded Corners 7">
            <a:extLst>
              <a:ext uri="{FF2B5EF4-FFF2-40B4-BE49-F238E27FC236}">
                <a16:creationId xmlns:a16="http://schemas.microsoft.com/office/drawing/2014/main" id="{37158A5B-8DEA-40FB-8EB5-A535B8523FEE}"/>
              </a:ext>
            </a:extLst>
          </p:cNvPr>
          <p:cNvSpPr/>
          <p:nvPr/>
        </p:nvSpPr>
        <p:spPr>
          <a:xfrm>
            <a:off x="6934196" y="982132"/>
            <a:ext cx="5086354" cy="446618"/>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C8898D6-82D8-40A4-BD9B-285DD69426A2}"/>
              </a:ext>
            </a:extLst>
          </p:cNvPr>
          <p:cNvSpPr/>
          <p:nvPr/>
        </p:nvSpPr>
        <p:spPr>
          <a:xfrm>
            <a:off x="6762750" y="1437421"/>
            <a:ext cx="4686300" cy="1477327"/>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5CE13B6-EA9A-44F0-8CC3-5829B37FC2DA}"/>
              </a:ext>
            </a:extLst>
          </p:cNvPr>
          <p:cNvSpPr/>
          <p:nvPr/>
        </p:nvSpPr>
        <p:spPr>
          <a:xfrm>
            <a:off x="6905625" y="3592508"/>
            <a:ext cx="2600325" cy="350746"/>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321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6985CBD-E6A7-4BA3-A6E7-83FDB91AB63B}"/>
              </a:ext>
            </a:extLst>
          </p:cNvPr>
          <p:cNvPicPr>
            <a:picLocks noChangeAspect="1"/>
          </p:cNvPicPr>
          <p:nvPr/>
        </p:nvPicPr>
        <p:blipFill>
          <a:blip r:embed="rId2"/>
          <a:stretch>
            <a:fillRect/>
          </a:stretch>
        </p:blipFill>
        <p:spPr>
          <a:xfrm>
            <a:off x="447675" y="126348"/>
            <a:ext cx="7867650" cy="6605303"/>
          </a:xfrm>
          <a:prstGeom prst="rect">
            <a:avLst/>
          </a:prstGeom>
        </p:spPr>
      </p:pic>
      <p:sp>
        <p:nvSpPr>
          <p:cNvPr id="5" name="Rectangle 4">
            <a:extLst>
              <a:ext uri="{FF2B5EF4-FFF2-40B4-BE49-F238E27FC236}">
                <a16:creationId xmlns:a16="http://schemas.microsoft.com/office/drawing/2014/main" id="{0B2B1B1E-8879-4D41-827F-E38A0ECCDF10}"/>
              </a:ext>
            </a:extLst>
          </p:cNvPr>
          <p:cNvSpPr/>
          <p:nvPr/>
        </p:nvSpPr>
        <p:spPr>
          <a:xfrm>
            <a:off x="8420100" y="3293070"/>
            <a:ext cx="3438525" cy="1661993"/>
          </a:xfrm>
          <a:prstGeom prst="rect">
            <a:avLst/>
          </a:prstGeom>
        </p:spPr>
        <p:txBody>
          <a:bodyPr wrap="square">
            <a:spAutoFit/>
          </a:bodyPr>
          <a:lstStyle/>
          <a:p>
            <a:r>
              <a:rPr lang="en-IN" sz="3400" dirty="0">
                <a:solidFill>
                  <a:srgbClr val="FF0000"/>
                </a:solidFill>
                <a:latin typeface="Consolas" panose="020B0609020204030204" pitchFamily="49" charset="0"/>
              </a:rPr>
              <a:t>10, CSE1007</a:t>
            </a:r>
          </a:p>
          <a:p>
            <a:r>
              <a:rPr lang="en-IN" sz="3400" dirty="0">
                <a:solidFill>
                  <a:srgbClr val="FF0000"/>
                </a:solidFill>
                <a:latin typeface="Consolas" panose="020B0609020204030204" pitchFamily="49" charset="0"/>
              </a:rPr>
              <a:t>11, CSE1007</a:t>
            </a:r>
          </a:p>
          <a:p>
            <a:r>
              <a:rPr lang="en-IN" sz="3400" dirty="0">
                <a:solidFill>
                  <a:srgbClr val="FF0000"/>
                </a:solidFill>
                <a:latin typeface="Consolas" panose="020B0609020204030204" pitchFamily="49" charset="0"/>
              </a:rPr>
              <a:t>12, CSE1007</a:t>
            </a:r>
            <a:endParaRPr lang="en-IN" sz="3400" dirty="0">
              <a:solidFill>
                <a:srgbClr val="FF0000"/>
              </a:solidFill>
            </a:endParaRPr>
          </a:p>
        </p:txBody>
      </p:sp>
      <p:sp>
        <p:nvSpPr>
          <p:cNvPr id="6" name="Rectangle: Rounded Corners 5">
            <a:extLst>
              <a:ext uri="{FF2B5EF4-FFF2-40B4-BE49-F238E27FC236}">
                <a16:creationId xmlns:a16="http://schemas.microsoft.com/office/drawing/2014/main" id="{B7A3C749-3C22-4734-9E55-A3B3B15C8866}"/>
              </a:ext>
            </a:extLst>
          </p:cNvPr>
          <p:cNvSpPr/>
          <p:nvPr/>
        </p:nvSpPr>
        <p:spPr>
          <a:xfrm>
            <a:off x="1657346" y="2119606"/>
            <a:ext cx="5800726" cy="2096793"/>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C8A52AC-8F83-4521-B192-114659DC479A}"/>
              </a:ext>
            </a:extLst>
          </p:cNvPr>
          <p:cNvSpPr/>
          <p:nvPr/>
        </p:nvSpPr>
        <p:spPr>
          <a:xfrm>
            <a:off x="1990725" y="5028668"/>
            <a:ext cx="3019425" cy="457731"/>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FF46995-D91E-4A6A-B285-AA51D224F827}"/>
              </a:ext>
            </a:extLst>
          </p:cNvPr>
          <p:cNvSpPr/>
          <p:nvPr/>
        </p:nvSpPr>
        <p:spPr>
          <a:xfrm>
            <a:off x="1990725" y="1307067"/>
            <a:ext cx="6076950" cy="457731"/>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6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3A94EE7-CB69-4D4B-BE0A-7F38CEC511FF}"/>
              </a:ext>
            </a:extLst>
          </p:cNvPr>
          <p:cNvPicPr>
            <a:picLocks noChangeAspect="1"/>
          </p:cNvPicPr>
          <p:nvPr/>
        </p:nvPicPr>
        <p:blipFill>
          <a:blip r:embed="rId2"/>
          <a:stretch>
            <a:fillRect/>
          </a:stretch>
        </p:blipFill>
        <p:spPr>
          <a:xfrm>
            <a:off x="371475" y="0"/>
            <a:ext cx="11658600" cy="6857999"/>
          </a:xfrm>
          <a:prstGeom prst="rect">
            <a:avLst/>
          </a:prstGeom>
        </p:spPr>
      </p:pic>
      <p:sp>
        <p:nvSpPr>
          <p:cNvPr id="5" name="Rectangle 4">
            <a:extLst>
              <a:ext uri="{FF2B5EF4-FFF2-40B4-BE49-F238E27FC236}">
                <a16:creationId xmlns:a16="http://schemas.microsoft.com/office/drawing/2014/main" id="{7F7382E3-68D3-430E-B742-8CBD5464F833}"/>
              </a:ext>
            </a:extLst>
          </p:cNvPr>
          <p:cNvSpPr/>
          <p:nvPr/>
        </p:nvSpPr>
        <p:spPr>
          <a:xfrm>
            <a:off x="9458323" y="734482"/>
            <a:ext cx="2362200" cy="2031325"/>
          </a:xfrm>
          <a:prstGeom prst="rect">
            <a:avLst/>
          </a:prstGeom>
        </p:spPr>
        <p:txBody>
          <a:bodyPr wrap="square">
            <a:spAutoFit/>
          </a:bodyPr>
          <a:lstStyle/>
          <a:p>
            <a:r>
              <a:rPr lang="en-IN" sz="4200" dirty="0">
                <a:solidFill>
                  <a:srgbClr val="FF0000"/>
                </a:solidFill>
                <a:latin typeface="Consolas" panose="020B0609020204030204" pitchFamily="49" charset="0"/>
              </a:rPr>
              <a:t>35,20</a:t>
            </a:r>
          </a:p>
          <a:p>
            <a:r>
              <a:rPr lang="en-IN" sz="4200" dirty="0">
                <a:solidFill>
                  <a:srgbClr val="FF0000"/>
                </a:solidFill>
                <a:latin typeface="Consolas" panose="020B0609020204030204" pitchFamily="49" charset="0"/>
              </a:rPr>
              <a:t>35,20</a:t>
            </a:r>
          </a:p>
          <a:p>
            <a:r>
              <a:rPr lang="en-IN" sz="4200" dirty="0">
                <a:solidFill>
                  <a:srgbClr val="FF0000"/>
                </a:solidFill>
                <a:latin typeface="Consolas" panose="020B0609020204030204" pitchFamily="49" charset="0"/>
              </a:rPr>
              <a:t>35,35</a:t>
            </a:r>
            <a:endParaRPr lang="en-IN" sz="4200" dirty="0">
              <a:solidFill>
                <a:srgbClr val="FF0000"/>
              </a:solidFill>
            </a:endParaRPr>
          </a:p>
        </p:txBody>
      </p:sp>
      <p:sp>
        <p:nvSpPr>
          <p:cNvPr id="6" name="Rectangle: Rounded Corners 5">
            <a:extLst>
              <a:ext uri="{FF2B5EF4-FFF2-40B4-BE49-F238E27FC236}">
                <a16:creationId xmlns:a16="http://schemas.microsoft.com/office/drawing/2014/main" id="{4CA64B6C-F2CA-47D6-825D-6D69B22B4AAC}"/>
              </a:ext>
            </a:extLst>
          </p:cNvPr>
          <p:cNvSpPr/>
          <p:nvPr/>
        </p:nvSpPr>
        <p:spPr>
          <a:xfrm>
            <a:off x="2057396" y="4133849"/>
            <a:ext cx="6172204" cy="623887"/>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044329F-00C4-4902-A157-9A49F4705286}"/>
              </a:ext>
            </a:extLst>
          </p:cNvPr>
          <p:cNvSpPr/>
          <p:nvPr/>
        </p:nvSpPr>
        <p:spPr>
          <a:xfrm>
            <a:off x="2124075" y="5028669"/>
            <a:ext cx="2600325" cy="350746"/>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F5599E4-DEFE-401E-891E-0FEC703E874E}"/>
              </a:ext>
            </a:extLst>
          </p:cNvPr>
          <p:cNvSpPr/>
          <p:nvPr/>
        </p:nvSpPr>
        <p:spPr>
          <a:xfrm>
            <a:off x="2124074" y="5630235"/>
            <a:ext cx="3057525" cy="381099"/>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651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C00000"/>
                </a:solidFill>
              </a:rPr>
              <a:t>Classes and Objects (Examples)</a:t>
            </a:r>
          </a:p>
        </p:txBody>
      </p:sp>
      <p:graphicFrame>
        <p:nvGraphicFramePr>
          <p:cNvPr id="6" name="Content Placeholder 5"/>
          <p:cNvGraphicFramePr>
            <a:graphicFrameLocks noGrp="1"/>
          </p:cNvGraphicFramePr>
          <p:nvPr>
            <p:ph idx="1"/>
          </p:nvPr>
        </p:nvGraphicFramePr>
        <p:xfrm>
          <a:off x="1910860" y="2545740"/>
          <a:ext cx="2074985" cy="3017520"/>
        </p:xfrm>
        <a:graphic>
          <a:graphicData uri="http://schemas.openxmlformats.org/drawingml/2006/table">
            <a:tbl>
              <a:tblPr firstRow="1" bandRow="1" bandCol="1">
                <a:tableStyleId>{F5AB1C69-6EDB-4FF4-983F-18BD219EF322}</a:tableStyleId>
              </a:tblPr>
              <a:tblGrid>
                <a:gridCol w="2074985">
                  <a:extLst>
                    <a:ext uri="{9D8B030D-6E8A-4147-A177-3AD203B41FA5}">
                      <a16:colId xmlns:a16="http://schemas.microsoft.com/office/drawing/2014/main" val="20000"/>
                    </a:ext>
                  </a:extLst>
                </a:gridCol>
              </a:tblGrid>
              <a:tr h="339511">
                <a:tc>
                  <a:txBody>
                    <a:bodyPr/>
                    <a:lstStyle/>
                    <a:p>
                      <a:pPr algn="ctr"/>
                      <a:r>
                        <a:rPr lang="en-IN" dirty="0">
                          <a:latin typeface="Calibri" pitchFamily="34" charset="0"/>
                          <a:cs typeface="Calibri" pitchFamily="34" charset="0"/>
                        </a:rPr>
                        <a:t>Class: Dog</a:t>
                      </a:r>
                    </a:p>
                  </a:txBody>
                  <a:tcPr>
                    <a:cell3D prstMaterial="dkEdge">
                      <a:bevel prst="riblet"/>
                      <a:lightRig rig="flood" dir="t"/>
                    </a:cell3D>
                  </a:tcPr>
                </a:tc>
                <a:extLst>
                  <a:ext uri="{0D108BD9-81ED-4DB2-BD59-A6C34878D82A}">
                    <a16:rowId xmlns:a16="http://schemas.microsoft.com/office/drawing/2014/main" val="10000"/>
                  </a:ext>
                </a:extLst>
              </a:tr>
              <a:tr h="339511">
                <a:tc>
                  <a:txBody>
                    <a:bodyPr/>
                    <a:lstStyle/>
                    <a:p>
                      <a:pPr algn="ctr"/>
                      <a:r>
                        <a:rPr lang="en-IN" dirty="0">
                          <a:solidFill>
                            <a:srgbClr val="FF0000"/>
                          </a:solidFill>
                          <a:latin typeface="Calibri" pitchFamily="34" charset="0"/>
                          <a:cs typeface="Calibri" pitchFamily="34" charset="0"/>
                        </a:rPr>
                        <a:t>Attributes:</a:t>
                      </a:r>
                    </a:p>
                    <a:p>
                      <a:pPr algn="ctr"/>
                      <a:r>
                        <a:rPr lang="en-IN" dirty="0">
                          <a:latin typeface="Calibri" pitchFamily="34" charset="0"/>
                          <a:cs typeface="Calibri" pitchFamily="34" charset="0"/>
                        </a:rPr>
                        <a:t>Colour</a:t>
                      </a:r>
                    </a:p>
                    <a:p>
                      <a:pPr algn="ctr"/>
                      <a:r>
                        <a:rPr lang="en-IN" dirty="0">
                          <a:latin typeface="Calibri" pitchFamily="34" charset="0"/>
                          <a:cs typeface="Calibri" pitchFamily="34" charset="0"/>
                        </a:rPr>
                        <a:t>Name</a:t>
                      </a:r>
                    </a:p>
                    <a:p>
                      <a:pPr algn="ctr"/>
                      <a:r>
                        <a:rPr lang="en-IN" dirty="0">
                          <a:latin typeface="Calibri" pitchFamily="34" charset="0"/>
                          <a:cs typeface="Calibri" pitchFamily="34" charset="0"/>
                        </a:rPr>
                        <a:t>Breed</a:t>
                      </a:r>
                    </a:p>
                  </a:txBody>
                  <a:tcPr>
                    <a:cell3D prstMaterial="dkEdge">
                      <a:bevel prst="riblet"/>
                      <a:lightRig rig="flood" dir="t"/>
                    </a:cell3D>
                  </a:tcPr>
                </a:tc>
                <a:extLst>
                  <a:ext uri="{0D108BD9-81ED-4DB2-BD59-A6C34878D82A}">
                    <a16:rowId xmlns:a16="http://schemas.microsoft.com/office/drawing/2014/main" val="10001"/>
                  </a:ext>
                </a:extLst>
              </a:tr>
              <a:tr h="339511">
                <a:tc>
                  <a:txBody>
                    <a:bodyPr/>
                    <a:lstStyle/>
                    <a:p>
                      <a:pPr algn="ctr"/>
                      <a:r>
                        <a:rPr lang="en-IN" dirty="0">
                          <a:solidFill>
                            <a:srgbClr val="FF0000"/>
                          </a:solidFill>
                          <a:latin typeface="Calibri" pitchFamily="34" charset="0"/>
                          <a:cs typeface="Calibri" pitchFamily="34" charset="0"/>
                        </a:rPr>
                        <a:t>Functionalities</a:t>
                      </a:r>
                    </a:p>
                    <a:p>
                      <a:pPr algn="ctr"/>
                      <a:r>
                        <a:rPr lang="en-IN" dirty="0">
                          <a:latin typeface="Calibri" pitchFamily="34" charset="0"/>
                          <a:cs typeface="Calibri" pitchFamily="34" charset="0"/>
                        </a:rPr>
                        <a:t>Barking</a:t>
                      </a:r>
                    </a:p>
                    <a:p>
                      <a:pPr algn="ctr"/>
                      <a:r>
                        <a:rPr lang="en-IN" dirty="0">
                          <a:latin typeface="Calibri" pitchFamily="34" charset="0"/>
                          <a:cs typeface="Calibri" pitchFamily="34" charset="0"/>
                        </a:rPr>
                        <a:t>Eating</a:t>
                      </a:r>
                    </a:p>
                    <a:p>
                      <a:pPr algn="ctr"/>
                      <a:r>
                        <a:rPr lang="en-IN" dirty="0">
                          <a:latin typeface="Calibri" pitchFamily="34" charset="0"/>
                          <a:cs typeface="Calibri" pitchFamily="34" charset="0"/>
                        </a:rPr>
                        <a:t>Wagging the tail</a:t>
                      </a:r>
                    </a:p>
                    <a:p>
                      <a:pPr algn="ctr"/>
                      <a:endParaRPr lang="en-IN" dirty="0">
                        <a:latin typeface="Calibri" pitchFamily="34" charset="0"/>
                        <a:cs typeface="Calibri" pitchFamily="34" charset="0"/>
                      </a:endParaRPr>
                    </a:p>
                  </a:txBody>
                  <a:tcPr>
                    <a:cell3D prstMaterial="dkEdge">
                      <a:bevel prst="riblet"/>
                      <a:lightRig rig="flood" dir="t"/>
                    </a:cell3D>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97799C9-84D9-46D2-A11E-BCF8A720529D}" type="slidenum">
              <a:rPr lang="en-US" smtClean="0"/>
              <a:t>3</a:t>
            </a:fld>
            <a:endParaRPr lang="en-US" dirty="0"/>
          </a:p>
        </p:txBody>
      </p:sp>
      <p:graphicFrame>
        <p:nvGraphicFramePr>
          <p:cNvPr id="7" name="Content Placeholder 5"/>
          <p:cNvGraphicFramePr>
            <a:graphicFrameLocks/>
          </p:cNvGraphicFramePr>
          <p:nvPr/>
        </p:nvGraphicFramePr>
        <p:xfrm>
          <a:off x="4900245" y="2559295"/>
          <a:ext cx="2074985" cy="3017520"/>
        </p:xfrm>
        <a:graphic>
          <a:graphicData uri="http://schemas.openxmlformats.org/drawingml/2006/table">
            <a:tbl>
              <a:tblPr firstRow="1" bandRow="1" bandCol="1">
                <a:tableStyleId>{F5AB1C69-6EDB-4FF4-983F-18BD219EF322}</a:tableStyleId>
              </a:tblPr>
              <a:tblGrid>
                <a:gridCol w="2074985">
                  <a:extLst>
                    <a:ext uri="{9D8B030D-6E8A-4147-A177-3AD203B41FA5}">
                      <a16:colId xmlns:a16="http://schemas.microsoft.com/office/drawing/2014/main" val="20000"/>
                    </a:ext>
                  </a:extLst>
                </a:gridCol>
              </a:tblGrid>
              <a:tr h="320700">
                <a:tc>
                  <a:txBody>
                    <a:bodyPr/>
                    <a:lstStyle/>
                    <a:p>
                      <a:pPr algn="ctr"/>
                      <a:r>
                        <a:rPr lang="en-IN" dirty="0">
                          <a:latin typeface="Calibri" pitchFamily="34" charset="0"/>
                          <a:cs typeface="Calibri" pitchFamily="34" charset="0"/>
                        </a:rPr>
                        <a:t>Class: Mobile</a:t>
                      </a:r>
                    </a:p>
                  </a:txBody>
                  <a:tcPr>
                    <a:cell3D prstMaterial="dkEdge">
                      <a:bevel prst="riblet"/>
                      <a:lightRig rig="flood" dir="t"/>
                    </a:cell3D>
                  </a:tcPr>
                </a:tc>
                <a:extLst>
                  <a:ext uri="{0D108BD9-81ED-4DB2-BD59-A6C34878D82A}">
                    <a16:rowId xmlns:a16="http://schemas.microsoft.com/office/drawing/2014/main" val="10000"/>
                  </a:ext>
                </a:extLst>
              </a:tr>
              <a:tr h="339511">
                <a:tc>
                  <a:txBody>
                    <a:bodyPr/>
                    <a:lstStyle/>
                    <a:p>
                      <a:pPr algn="ctr"/>
                      <a:r>
                        <a:rPr lang="en-IN" dirty="0">
                          <a:solidFill>
                            <a:srgbClr val="FF0000"/>
                          </a:solidFill>
                          <a:latin typeface="Calibri" pitchFamily="34" charset="0"/>
                          <a:cs typeface="Calibri" pitchFamily="34" charset="0"/>
                        </a:rPr>
                        <a:t>Attributes:</a:t>
                      </a:r>
                    </a:p>
                    <a:p>
                      <a:pPr algn="ctr"/>
                      <a:r>
                        <a:rPr lang="en-IN" dirty="0">
                          <a:latin typeface="Calibri" pitchFamily="34" charset="0"/>
                          <a:cs typeface="Calibri" pitchFamily="34" charset="0"/>
                        </a:rPr>
                        <a:t>Number</a:t>
                      </a:r>
                    </a:p>
                    <a:p>
                      <a:pPr algn="ctr"/>
                      <a:r>
                        <a:rPr lang="en-IN" dirty="0">
                          <a:latin typeface="Calibri" pitchFamily="34" charset="0"/>
                          <a:cs typeface="Calibri" pitchFamily="34" charset="0"/>
                        </a:rPr>
                        <a:t>Service</a:t>
                      </a:r>
                      <a:r>
                        <a:rPr lang="en-IN" baseline="0" dirty="0">
                          <a:latin typeface="Calibri" pitchFamily="34" charset="0"/>
                          <a:cs typeface="Calibri" pitchFamily="34" charset="0"/>
                        </a:rPr>
                        <a:t> Provider</a:t>
                      </a:r>
                      <a:endParaRPr lang="en-IN" dirty="0">
                        <a:latin typeface="Calibri" pitchFamily="34" charset="0"/>
                        <a:cs typeface="Calibri" pitchFamily="34" charset="0"/>
                      </a:endParaRPr>
                    </a:p>
                    <a:p>
                      <a:pPr algn="ctr"/>
                      <a:r>
                        <a:rPr lang="en-IN" dirty="0">
                          <a:latin typeface="Calibri" pitchFamily="34" charset="0"/>
                          <a:cs typeface="Calibri" pitchFamily="34" charset="0"/>
                        </a:rPr>
                        <a:t>Operating</a:t>
                      </a:r>
                      <a:r>
                        <a:rPr lang="en-IN" baseline="0" dirty="0">
                          <a:latin typeface="Calibri" pitchFamily="34" charset="0"/>
                          <a:cs typeface="Calibri" pitchFamily="34" charset="0"/>
                        </a:rPr>
                        <a:t> System</a:t>
                      </a:r>
                      <a:endParaRPr lang="en-IN" dirty="0">
                        <a:latin typeface="Calibri" pitchFamily="34" charset="0"/>
                        <a:cs typeface="Calibri" pitchFamily="34" charset="0"/>
                      </a:endParaRPr>
                    </a:p>
                  </a:txBody>
                  <a:tcPr>
                    <a:cell3D prstMaterial="dkEdge">
                      <a:bevel prst="riblet"/>
                      <a:lightRig rig="flood" dir="t"/>
                    </a:cell3D>
                  </a:tcPr>
                </a:tc>
                <a:extLst>
                  <a:ext uri="{0D108BD9-81ED-4DB2-BD59-A6C34878D82A}">
                    <a16:rowId xmlns:a16="http://schemas.microsoft.com/office/drawing/2014/main" val="10001"/>
                  </a:ext>
                </a:extLst>
              </a:tr>
              <a:tr h="339511">
                <a:tc>
                  <a:txBody>
                    <a:bodyPr/>
                    <a:lstStyle/>
                    <a:p>
                      <a:pPr algn="ctr"/>
                      <a:r>
                        <a:rPr lang="en-IN" dirty="0">
                          <a:solidFill>
                            <a:srgbClr val="FF0000"/>
                          </a:solidFill>
                          <a:latin typeface="Calibri" pitchFamily="34" charset="0"/>
                          <a:cs typeface="Calibri" pitchFamily="34" charset="0"/>
                        </a:rPr>
                        <a:t>Functionalities</a:t>
                      </a:r>
                    </a:p>
                    <a:p>
                      <a:pPr algn="ctr"/>
                      <a:r>
                        <a:rPr lang="en-IN" dirty="0" err="1">
                          <a:latin typeface="Calibri" pitchFamily="34" charset="0"/>
                          <a:cs typeface="Calibri" pitchFamily="34" charset="0"/>
                        </a:rPr>
                        <a:t>Make_Call</a:t>
                      </a:r>
                      <a:endParaRPr lang="en-IN" dirty="0">
                        <a:latin typeface="Calibri" pitchFamily="34" charset="0"/>
                        <a:cs typeface="Calibri" pitchFamily="34" charset="0"/>
                      </a:endParaRPr>
                    </a:p>
                    <a:p>
                      <a:pPr algn="ctr"/>
                      <a:r>
                        <a:rPr lang="en-IN" dirty="0" err="1">
                          <a:latin typeface="Calibri" pitchFamily="34" charset="0"/>
                          <a:cs typeface="Calibri" pitchFamily="34" charset="0"/>
                        </a:rPr>
                        <a:t>Hear_Music</a:t>
                      </a:r>
                      <a:endParaRPr lang="en-IN" dirty="0">
                        <a:latin typeface="Calibri" pitchFamily="34" charset="0"/>
                        <a:cs typeface="Calibri" pitchFamily="34" charset="0"/>
                      </a:endParaRPr>
                    </a:p>
                    <a:p>
                      <a:pPr algn="ctr"/>
                      <a:r>
                        <a:rPr lang="en-IN" dirty="0" err="1">
                          <a:latin typeface="Calibri" pitchFamily="34" charset="0"/>
                          <a:cs typeface="Calibri" pitchFamily="34" charset="0"/>
                        </a:rPr>
                        <a:t>Check_Mail</a:t>
                      </a:r>
                      <a:endParaRPr lang="en-IN" dirty="0">
                        <a:latin typeface="Calibri" pitchFamily="34" charset="0"/>
                        <a:cs typeface="Calibri" pitchFamily="34" charset="0"/>
                      </a:endParaRPr>
                    </a:p>
                    <a:p>
                      <a:pPr algn="ctr"/>
                      <a:endParaRPr lang="en-IN" dirty="0">
                        <a:latin typeface="Calibri" pitchFamily="34" charset="0"/>
                        <a:cs typeface="Calibri" pitchFamily="34" charset="0"/>
                      </a:endParaRPr>
                    </a:p>
                  </a:txBody>
                  <a:tcPr>
                    <a:cell3D prstMaterial="dkEdge">
                      <a:bevel prst="riblet"/>
                      <a:lightRig rig="flood" dir="t"/>
                    </a:cell3D>
                  </a:tcPr>
                </a:tc>
                <a:extLst>
                  <a:ext uri="{0D108BD9-81ED-4DB2-BD59-A6C34878D82A}">
                    <a16:rowId xmlns:a16="http://schemas.microsoft.com/office/drawing/2014/main" val="10002"/>
                  </a:ext>
                </a:extLst>
              </a:tr>
            </a:tbl>
          </a:graphicData>
        </a:graphic>
      </p:graphicFrame>
      <p:graphicFrame>
        <p:nvGraphicFramePr>
          <p:cNvPr id="8" name="Content Placeholder 5"/>
          <p:cNvGraphicFramePr>
            <a:graphicFrameLocks/>
          </p:cNvGraphicFramePr>
          <p:nvPr/>
        </p:nvGraphicFramePr>
        <p:xfrm>
          <a:off x="8216863" y="2559295"/>
          <a:ext cx="2074985" cy="3017520"/>
        </p:xfrm>
        <a:graphic>
          <a:graphicData uri="http://schemas.openxmlformats.org/drawingml/2006/table">
            <a:tbl>
              <a:tblPr firstRow="1" bandRow="1" bandCol="1">
                <a:tableStyleId>{F5AB1C69-6EDB-4FF4-983F-18BD219EF322}</a:tableStyleId>
              </a:tblPr>
              <a:tblGrid>
                <a:gridCol w="2074985">
                  <a:extLst>
                    <a:ext uri="{9D8B030D-6E8A-4147-A177-3AD203B41FA5}">
                      <a16:colId xmlns:a16="http://schemas.microsoft.com/office/drawing/2014/main" val="20000"/>
                    </a:ext>
                  </a:extLst>
                </a:gridCol>
              </a:tblGrid>
              <a:tr h="339511">
                <a:tc>
                  <a:txBody>
                    <a:bodyPr/>
                    <a:lstStyle/>
                    <a:p>
                      <a:pPr algn="ctr"/>
                      <a:r>
                        <a:rPr lang="en-IN" dirty="0">
                          <a:latin typeface="Calibri" pitchFamily="34" charset="0"/>
                          <a:cs typeface="Calibri" pitchFamily="34" charset="0"/>
                        </a:rPr>
                        <a:t>Class: Car</a:t>
                      </a:r>
                    </a:p>
                  </a:txBody>
                  <a:tcPr>
                    <a:cell3D prstMaterial="dkEdge">
                      <a:bevel prst="riblet"/>
                      <a:lightRig rig="flood" dir="t"/>
                    </a:cell3D>
                  </a:tcPr>
                </a:tc>
                <a:extLst>
                  <a:ext uri="{0D108BD9-81ED-4DB2-BD59-A6C34878D82A}">
                    <a16:rowId xmlns:a16="http://schemas.microsoft.com/office/drawing/2014/main" val="10000"/>
                  </a:ext>
                </a:extLst>
              </a:tr>
              <a:tr h="339511">
                <a:tc>
                  <a:txBody>
                    <a:bodyPr/>
                    <a:lstStyle/>
                    <a:p>
                      <a:pPr algn="ctr"/>
                      <a:r>
                        <a:rPr lang="en-IN" dirty="0">
                          <a:solidFill>
                            <a:srgbClr val="FF0000"/>
                          </a:solidFill>
                          <a:latin typeface="Calibri" pitchFamily="34" charset="0"/>
                          <a:cs typeface="Calibri" pitchFamily="34" charset="0"/>
                        </a:rPr>
                        <a:t>Attributes:</a:t>
                      </a:r>
                    </a:p>
                    <a:p>
                      <a:pPr algn="ctr"/>
                      <a:r>
                        <a:rPr lang="en-IN" dirty="0" err="1">
                          <a:latin typeface="Calibri" pitchFamily="34" charset="0"/>
                          <a:cs typeface="Calibri" pitchFamily="34" charset="0"/>
                        </a:rPr>
                        <a:t>No_of_Seat</a:t>
                      </a:r>
                      <a:endParaRPr lang="en-IN" dirty="0">
                        <a:latin typeface="Calibri" pitchFamily="34" charset="0"/>
                        <a:cs typeface="Calibri" pitchFamily="34" charset="0"/>
                      </a:endParaRPr>
                    </a:p>
                    <a:p>
                      <a:pPr algn="ctr"/>
                      <a:r>
                        <a:rPr lang="en-IN" dirty="0" err="1">
                          <a:latin typeface="Calibri" pitchFamily="34" charset="0"/>
                          <a:cs typeface="Calibri" pitchFamily="34" charset="0"/>
                        </a:rPr>
                        <a:t>Car_Make</a:t>
                      </a:r>
                      <a:endParaRPr lang="en-IN" dirty="0">
                        <a:latin typeface="Calibri" pitchFamily="34" charset="0"/>
                        <a:cs typeface="Calibri" pitchFamily="34" charset="0"/>
                      </a:endParaRPr>
                    </a:p>
                    <a:p>
                      <a:pPr algn="ctr"/>
                      <a:r>
                        <a:rPr lang="en-IN" dirty="0" err="1">
                          <a:latin typeface="Calibri" pitchFamily="34" charset="0"/>
                          <a:cs typeface="Calibri" pitchFamily="34" charset="0"/>
                        </a:rPr>
                        <a:t>Fuel_type</a:t>
                      </a:r>
                      <a:endParaRPr lang="en-IN" dirty="0">
                        <a:latin typeface="Calibri" pitchFamily="34" charset="0"/>
                        <a:cs typeface="Calibri" pitchFamily="34" charset="0"/>
                      </a:endParaRPr>
                    </a:p>
                  </a:txBody>
                  <a:tcPr>
                    <a:cell3D prstMaterial="dkEdge">
                      <a:bevel prst="riblet"/>
                      <a:lightRig rig="flood" dir="t"/>
                    </a:cell3D>
                  </a:tcPr>
                </a:tc>
                <a:extLst>
                  <a:ext uri="{0D108BD9-81ED-4DB2-BD59-A6C34878D82A}">
                    <a16:rowId xmlns:a16="http://schemas.microsoft.com/office/drawing/2014/main" val="10001"/>
                  </a:ext>
                </a:extLst>
              </a:tr>
              <a:tr h="339511">
                <a:tc>
                  <a:txBody>
                    <a:bodyPr/>
                    <a:lstStyle/>
                    <a:p>
                      <a:pPr algn="ctr"/>
                      <a:r>
                        <a:rPr lang="en-IN" dirty="0">
                          <a:solidFill>
                            <a:srgbClr val="FF0000"/>
                          </a:solidFill>
                          <a:latin typeface="Calibri" pitchFamily="34" charset="0"/>
                          <a:cs typeface="Calibri" pitchFamily="34" charset="0"/>
                        </a:rPr>
                        <a:t>Functionalities</a:t>
                      </a:r>
                    </a:p>
                    <a:p>
                      <a:pPr algn="ctr"/>
                      <a:r>
                        <a:rPr lang="en-IN" dirty="0">
                          <a:latin typeface="Calibri" pitchFamily="34" charset="0"/>
                          <a:cs typeface="Calibri" pitchFamily="34" charset="0"/>
                        </a:rPr>
                        <a:t>Forward</a:t>
                      </a:r>
                    </a:p>
                    <a:p>
                      <a:pPr algn="ctr"/>
                      <a:r>
                        <a:rPr lang="en-IN" dirty="0">
                          <a:latin typeface="Calibri" pitchFamily="34" charset="0"/>
                          <a:cs typeface="Calibri" pitchFamily="34" charset="0"/>
                        </a:rPr>
                        <a:t>Reverse</a:t>
                      </a:r>
                    </a:p>
                    <a:p>
                      <a:pPr algn="ctr"/>
                      <a:r>
                        <a:rPr lang="en-IN" dirty="0">
                          <a:latin typeface="Calibri" pitchFamily="34" charset="0"/>
                          <a:cs typeface="Calibri" pitchFamily="34" charset="0"/>
                        </a:rPr>
                        <a:t>Windshield</a:t>
                      </a:r>
                      <a:r>
                        <a:rPr lang="en-IN" baseline="0" dirty="0">
                          <a:latin typeface="Calibri" pitchFamily="34" charset="0"/>
                          <a:cs typeface="Calibri" pitchFamily="34" charset="0"/>
                        </a:rPr>
                        <a:t> Clean</a:t>
                      </a:r>
                      <a:endParaRPr lang="en-IN" dirty="0">
                        <a:latin typeface="Calibri" pitchFamily="34" charset="0"/>
                        <a:cs typeface="Calibri" pitchFamily="34" charset="0"/>
                      </a:endParaRPr>
                    </a:p>
                    <a:p>
                      <a:pPr algn="ctr"/>
                      <a:endParaRPr lang="en-IN" dirty="0">
                        <a:latin typeface="Calibri" pitchFamily="34" charset="0"/>
                        <a:cs typeface="Calibri" pitchFamily="34" charset="0"/>
                      </a:endParaRPr>
                    </a:p>
                  </a:txBody>
                  <a:tcPr>
                    <a:cell3D prstMaterial="dkEdge">
                      <a:bevel prst="riblet"/>
                      <a:lightRig rig="flood" dir="t"/>
                    </a:cell3D>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357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03F593E-D002-451C-8846-4F899F69943A}"/>
              </a:ext>
            </a:extLst>
          </p:cNvPr>
          <p:cNvPicPr>
            <a:picLocks noChangeAspect="1"/>
          </p:cNvPicPr>
          <p:nvPr/>
        </p:nvPicPr>
        <p:blipFill>
          <a:blip r:embed="rId2"/>
          <a:stretch>
            <a:fillRect/>
          </a:stretch>
        </p:blipFill>
        <p:spPr>
          <a:xfrm>
            <a:off x="-1" y="0"/>
            <a:ext cx="11353801" cy="6857999"/>
          </a:xfrm>
          <a:prstGeom prst="rect">
            <a:avLst/>
          </a:prstGeom>
        </p:spPr>
      </p:pic>
      <p:sp>
        <p:nvSpPr>
          <p:cNvPr id="5" name="Rectangle 4">
            <a:extLst>
              <a:ext uri="{FF2B5EF4-FFF2-40B4-BE49-F238E27FC236}">
                <a16:creationId xmlns:a16="http://schemas.microsoft.com/office/drawing/2014/main" id="{E2A6ED9A-CA64-4DF0-9196-312C7984AB98}"/>
              </a:ext>
            </a:extLst>
          </p:cNvPr>
          <p:cNvSpPr/>
          <p:nvPr/>
        </p:nvSpPr>
        <p:spPr>
          <a:xfrm>
            <a:off x="8610599" y="1498136"/>
            <a:ext cx="2514600" cy="1846659"/>
          </a:xfrm>
          <a:prstGeom prst="rect">
            <a:avLst/>
          </a:prstGeom>
        </p:spPr>
        <p:txBody>
          <a:bodyPr wrap="square">
            <a:spAutoFit/>
          </a:bodyPr>
          <a:lstStyle/>
          <a:p>
            <a:r>
              <a:rPr lang="en-IN" sz="3800" dirty="0">
                <a:solidFill>
                  <a:srgbClr val="FF0000"/>
                </a:solidFill>
                <a:latin typeface="Consolas" panose="020B0609020204030204" pitchFamily="49" charset="0"/>
              </a:rPr>
              <a:t>35,20</a:t>
            </a:r>
          </a:p>
          <a:p>
            <a:r>
              <a:rPr lang="en-IN" sz="3800" dirty="0">
                <a:solidFill>
                  <a:srgbClr val="FF0000"/>
                </a:solidFill>
                <a:latin typeface="Consolas" panose="020B0609020204030204" pitchFamily="49" charset="0"/>
              </a:rPr>
              <a:t>50,30</a:t>
            </a:r>
          </a:p>
          <a:p>
            <a:r>
              <a:rPr lang="en-IN" sz="3800" dirty="0">
                <a:solidFill>
                  <a:srgbClr val="FF0000"/>
                </a:solidFill>
                <a:latin typeface="Consolas" panose="020B0609020204030204" pitchFamily="49" charset="0"/>
              </a:rPr>
              <a:t>50,30</a:t>
            </a:r>
            <a:endParaRPr lang="en-IN" sz="3800" dirty="0">
              <a:solidFill>
                <a:srgbClr val="FF0000"/>
              </a:solidFill>
            </a:endParaRPr>
          </a:p>
        </p:txBody>
      </p:sp>
      <p:sp>
        <p:nvSpPr>
          <p:cNvPr id="6" name="Rectangle: Rounded Corners 5">
            <a:extLst>
              <a:ext uri="{FF2B5EF4-FFF2-40B4-BE49-F238E27FC236}">
                <a16:creationId xmlns:a16="http://schemas.microsoft.com/office/drawing/2014/main" id="{3676AFA4-3095-400A-AB40-1E5BB9441E89}"/>
              </a:ext>
            </a:extLst>
          </p:cNvPr>
          <p:cNvSpPr/>
          <p:nvPr/>
        </p:nvSpPr>
        <p:spPr>
          <a:xfrm>
            <a:off x="1457321" y="5133975"/>
            <a:ext cx="6172204" cy="342900"/>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E035206F-3908-449B-AE0B-8C1DECD4D24D}"/>
              </a:ext>
            </a:extLst>
          </p:cNvPr>
          <p:cNvSpPr/>
          <p:nvPr/>
        </p:nvSpPr>
        <p:spPr>
          <a:xfrm>
            <a:off x="476250" y="2151796"/>
            <a:ext cx="4686300" cy="1477327"/>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275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r>
              <a:rPr lang="en-IN" dirty="0">
                <a:solidFill>
                  <a:srgbClr val="C00000"/>
                </a:solidFill>
              </a:rPr>
              <a:t>TASK</a:t>
            </a:r>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normAutofit/>
          </a:bodyPr>
          <a:lstStyle/>
          <a:p>
            <a:pPr algn="just"/>
            <a:r>
              <a:rPr lang="en-IN" sz="2900" dirty="0"/>
              <a:t>Write a Java program to create a ‘Human’ class with member variables Name, Age and Aadhaar number. Father object should be created by an empty parameterized constructor. Mother object should be created by parameterized constructor. Sister object should be created by an implicit default constructor. From main, initialize the members for Sister object. Print all 3 object details. </a:t>
            </a:r>
          </a:p>
        </p:txBody>
      </p:sp>
    </p:spTree>
    <p:extLst>
      <p:ext uri="{BB962C8B-B14F-4D97-AF65-F5344CB8AC3E}">
        <p14:creationId xmlns:p14="http://schemas.microsoft.com/office/powerpoint/2010/main" val="763308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7F64-DA9F-4A0F-9CCD-D29292591CAE}"/>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203C54E9-807D-4D7F-BFB6-B8B61B4C49DD}"/>
              </a:ext>
            </a:extLst>
          </p:cNvPr>
          <p:cNvSpPr>
            <a:spLocks noGrp="1"/>
          </p:cNvSpPr>
          <p:nvPr>
            <p:ph idx="1"/>
          </p:nvPr>
        </p:nvSpPr>
        <p:spPr/>
        <p:txBody>
          <a:bodyPr/>
          <a:lstStyle/>
          <a:p>
            <a:r>
              <a:rPr lang="en-IN" dirty="0"/>
              <a:t>Create a class ‘Subject’ with member variables. name, code, faculty members and mark. Create the objects as per the number of courses you have registered for this semester. Print the total marks of the subject.</a:t>
            </a:r>
          </a:p>
        </p:txBody>
      </p:sp>
    </p:spTree>
    <p:extLst>
      <p:ext uri="{BB962C8B-B14F-4D97-AF65-F5344CB8AC3E}">
        <p14:creationId xmlns:p14="http://schemas.microsoft.com/office/powerpoint/2010/main" val="1610710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r>
              <a:rPr lang="en-IN" dirty="0">
                <a:solidFill>
                  <a:srgbClr val="C00000"/>
                </a:solidFill>
              </a:rPr>
              <a:t>TASK</a:t>
            </a:r>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normAutofit/>
          </a:bodyPr>
          <a:lstStyle/>
          <a:p>
            <a:pPr algn="just"/>
            <a:r>
              <a:rPr lang="en-IN" sz="2900" dirty="0"/>
              <a:t>Write a Java program to create the ‘Calculator’ class that implement an arithmetic calculator with 4 operations over integer values: add, sub, </a:t>
            </a:r>
            <a:r>
              <a:rPr lang="en-IN" sz="2900" dirty="0" err="1"/>
              <a:t>mul</a:t>
            </a:r>
            <a:r>
              <a:rPr lang="en-IN" sz="2900" dirty="0"/>
              <a:t> and div.</a:t>
            </a:r>
          </a:p>
          <a:p>
            <a:pPr algn="just"/>
            <a:r>
              <a:rPr lang="en-IN" sz="2900" dirty="0"/>
              <a:t>Write a Java program to create a ‘Calculator’ class for integer and double values using Method Overloading concept.</a:t>
            </a:r>
          </a:p>
        </p:txBody>
      </p:sp>
    </p:spTree>
    <p:extLst>
      <p:ext uri="{BB962C8B-B14F-4D97-AF65-F5344CB8AC3E}">
        <p14:creationId xmlns:p14="http://schemas.microsoft.com/office/powerpoint/2010/main" val="143101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12FF-FBB3-4D14-BEB2-26DAA3D3FE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6AE9CC-2536-4D55-AA61-171AB5D037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585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Object and Object Reference</a:t>
            </a:r>
          </a:p>
        </p:txBody>
      </p:sp>
      <p:sp>
        <p:nvSpPr>
          <p:cNvPr id="3" name="Content Placeholder 2"/>
          <p:cNvSpPr>
            <a:spLocks noGrp="1"/>
          </p:cNvSpPr>
          <p:nvPr>
            <p:ph idx="1"/>
          </p:nvPr>
        </p:nvSpPr>
        <p:spPr/>
        <p:txBody>
          <a:bodyPr/>
          <a:lstStyle/>
          <a:p>
            <a:r>
              <a:rPr lang="en-IN" dirty="0"/>
              <a:t>Object is an instance of a class and class is a template; here Car and Dog are classes shown below</a:t>
            </a:r>
          </a:p>
          <a:p>
            <a:pPr marL="0" indent="0">
              <a:buNone/>
            </a:pP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4</a:t>
            </a:fld>
            <a:endParaRPr lang="en-US" dirty="0"/>
          </a:p>
        </p:txBody>
      </p:sp>
      <p:grpSp>
        <p:nvGrpSpPr>
          <p:cNvPr id="16" name="Group 15"/>
          <p:cNvGrpSpPr/>
          <p:nvPr/>
        </p:nvGrpSpPr>
        <p:grpSpPr>
          <a:xfrm>
            <a:off x="2506562" y="3495705"/>
            <a:ext cx="3557586" cy="2296261"/>
            <a:chOff x="1295400" y="3086099"/>
            <a:chExt cx="3201559" cy="1995858"/>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281" y="3086099"/>
              <a:ext cx="1114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295400" y="4548558"/>
              <a:ext cx="1001955" cy="5333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German</a:t>
              </a:r>
            </a:p>
          </p:txBody>
        </p:sp>
        <p:sp>
          <p:nvSpPr>
            <p:cNvPr id="10" name="Rounded Rectangle 9"/>
            <p:cNvSpPr/>
            <p:nvPr/>
          </p:nvSpPr>
          <p:spPr>
            <a:xfrm>
              <a:off x="2373374" y="4565658"/>
              <a:ext cx="1061671" cy="5040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Bull Dog</a:t>
              </a:r>
            </a:p>
          </p:txBody>
        </p:sp>
        <p:sp>
          <p:nvSpPr>
            <p:cNvPr id="11" name="Rounded Rectangle 10"/>
            <p:cNvSpPr/>
            <p:nvPr/>
          </p:nvSpPr>
          <p:spPr>
            <a:xfrm>
              <a:off x="3546231" y="4577865"/>
              <a:ext cx="950728" cy="5040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Labrador</a:t>
              </a:r>
            </a:p>
          </p:txBody>
        </p:sp>
        <p:cxnSp>
          <p:nvCxnSpPr>
            <p:cNvPr id="9" name="Straight Arrow Connector 8"/>
            <p:cNvCxnSpPr>
              <a:stCxn id="7" idx="0"/>
            </p:cNvCxnSpPr>
            <p:nvPr/>
          </p:nvCxnSpPr>
          <p:spPr>
            <a:xfrm flipV="1">
              <a:off x="1796378" y="3833447"/>
              <a:ext cx="853037" cy="715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p:cNvCxnSpPr>
            <p:nvPr/>
          </p:nvCxnSpPr>
          <p:spPr>
            <a:xfrm flipV="1">
              <a:off x="2904210" y="3833446"/>
              <a:ext cx="0" cy="732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0"/>
            </p:cNvCxnSpPr>
            <p:nvPr/>
          </p:nvCxnSpPr>
          <p:spPr>
            <a:xfrm flipH="1" flipV="1">
              <a:off x="3170728" y="3845169"/>
              <a:ext cx="850868" cy="7326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957634" y="3589954"/>
            <a:ext cx="3457214" cy="2187968"/>
            <a:chOff x="5833482" y="3209052"/>
            <a:chExt cx="3557586" cy="2392189"/>
          </a:xfrm>
        </p:grpSpPr>
        <p:sp>
          <p:nvSpPr>
            <p:cNvPr id="28" name="Rounded Rectangle 27"/>
            <p:cNvSpPr/>
            <p:nvPr/>
          </p:nvSpPr>
          <p:spPr>
            <a:xfrm>
              <a:off x="5833482" y="4987558"/>
              <a:ext cx="1113377" cy="613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Maruthi</a:t>
              </a:r>
            </a:p>
          </p:txBody>
        </p:sp>
        <p:sp>
          <p:nvSpPr>
            <p:cNvPr id="29" name="Rounded Rectangle 28"/>
            <p:cNvSpPr/>
            <p:nvPr/>
          </p:nvSpPr>
          <p:spPr>
            <a:xfrm>
              <a:off x="7031331" y="5007232"/>
              <a:ext cx="1179733" cy="579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Ford</a:t>
              </a:r>
            </a:p>
          </p:txBody>
        </p:sp>
        <p:sp>
          <p:nvSpPr>
            <p:cNvPr id="30" name="Rounded Rectangle 29"/>
            <p:cNvSpPr/>
            <p:nvPr/>
          </p:nvSpPr>
          <p:spPr>
            <a:xfrm>
              <a:off x="8334615" y="5021276"/>
              <a:ext cx="1056453" cy="579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Hyundai</a:t>
              </a:r>
            </a:p>
          </p:txBody>
        </p:sp>
        <p:cxnSp>
          <p:nvCxnSpPr>
            <p:cNvPr id="31" name="Straight Arrow Connector 30"/>
            <p:cNvCxnSpPr>
              <a:stCxn id="28" idx="0"/>
            </p:cNvCxnSpPr>
            <p:nvPr/>
          </p:nvCxnSpPr>
          <p:spPr>
            <a:xfrm flipV="1">
              <a:off x="6390171" y="4164814"/>
              <a:ext cx="947898" cy="822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0"/>
            </p:cNvCxnSpPr>
            <p:nvPr/>
          </p:nvCxnSpPr>
          <p:spPr>
            <a:xfrm flipV="1">
              <a:off x="7621199" y="4164813"/>
              <a:ext cx="0" cy="842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0"/>
            </p:cNvCxnSpPr>
            <p:nvPr/>
          </p:nvCxnSpPr>
          <p:spPr>
            <a:xfrm flipH="1" flipV="1">
              <a:off x="7917354" y="4178300"/>
              <a:ext cx="945488" cy="842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289" y="3209052"/>
              <a:ext cx="1412973" cy="94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4048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95402" y="771117"/>
            <a:ext cx="9601196" cy="1303867"/>
          </a:xfrm>
        </p:spPr>
        <p:txBody>
          <a:bodyPr/>
          <a:lstStyle/>
          <a:p>
            <a:r>
              <a:rPr lang="en-IN" dirty="0">
                <a:solidFill>
                  <a:srgbClr val="C00000"/>
                </a:solidFill>
              </a:rPr>
              <a:t>Class &amp; Object - Reference</a:t>
            </a:r>
          </a:p>
        </p:txBody>
      </p:sp>
      <p:sp>
        <p:nvSpPr>
          <p:cNvPr id="8" name="Content Placeholder 7"/>
          <p:cNvSpPr>
            <a:spLocks noGrp="1"/>
          </p:cNvSpPr>
          <p:nvPr>
            <p:ph idx="1"/>
          </p:nvPr>
        </p:nvSpPr>
        <p:spPr>
          <a:xfrm>
            <a:off x="950987" y="2323552"/>
            <a:ext cx="11482753" cy="3318936"/>
          </a:xfrm>
        </p:spPr>
        <p:txBody>
          <a:bodyPr>
            <a:normAutofit fontScale="250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1200" dirty="0"/>
              <a:t>Here , German is a memory reference to a Dog class </a:t>
            </a:r>
          </a:p>
          <a:p>
            <a:pPr marL="0" indent="0">
              <a:buNone/>
            </a:pPr>
            <a:r>
              <a:rPr lang="en-IN" sz="11200" dirty="0"/>
              <a:t>object stored in memory </a:t>
            </a:r>
          </a:p>
          <a:p>
            <a:pPr marL="0" indent="0">
              <a:buNone/>
            </a:pPr>
            <a:endParaRPr lang="en-IN" dirty="0"/>
          </a:p>
          <a:p>
            <a:pPr marL="0" indent="0">
              <a:buNone/>
            </a:pPr>
            <a:endParaRPr lang="en-IN" dirty="0"/>
          </a:p>
          <a:p>
            <a:pPr marL="0" indent="0">
              <a:buNone/>
            </a:pPr>
            <a:r>
              <a:rPr lang="en-IN" dirty="0"/>
              <a:t>         </a:t>
            </a:r>
            <a:endParaRPr lang="en-IN" sz="1800" dirty="0"/>
          </a:p>
          <a:p>
            <a:pPr marL="0" indent="0">
              <a:buNone/>
            </a:pP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5</a:t>
            </a:fld>
            <a:endParaRPr lang="en-US" dirty="0"/>
          </a:p>
        </p:txBody>
      </p:sp>
      <p:grpSp>
        <p:nvGrpSpPr>
          <p:cNvPr id="27" name="Group 26"/>
          <p:cNvGrpSpPr/>
          <p:nvPr/>
        </p:nvGrpSpPr>
        <p:grpSpPr>
          <a:xfrm>
            <a:off x="950987" y="2420064"/>
            <a:ext cx="4113382" cy="2594509"/>
            <a:chOff x="950987" y="2420064"/>
            <a:chExt cx="4113382" cy="2594509"/>
          </a:xfrm>
        </p:grpSpPr>
        <p:sp>
          <p:nvSpPr>
            <p:cNvPr id="6" name="TextBox 5"/>
            <p:cNvSpPr txBox="1"/>
            <p:nvPr/>
          </p:nvSpPr>
          <p:spPr>
            <a:xfrm>
              <a:off x="1389186" y="3111871"/>
              <a:ext cx="3675183" cy="369332"/>
            </a:xfrm>
            <a:prstGeom prst="rect">
              <a:avLst/>
            </a:prstGeom>
            <a:noFill/>
          </p:spPr>
          <p:txBody>
            <a:bodyPr wrap="square" rtlCol="0">
              <a:spAutoFit/>
            </a:bodyPr>
            <a:lstStyle/>
            <a:p>
              <a:r>
                <a:rPr lang="en-IN" b="1" dirty="0">
                  <a:latin typeface="Calibri" pitchFamily="34" charset="0"/>
                  <a:cs typeface="Calibri" pitchFamily="34" charset="0"/>
                </a:rPr>
                <a:t>Dog German = new  Dog(); </a:t>
              </a:r>
            </a:p>
          </p:txBody>
        </p:sp>
        <p:cxnSp>
          <p:nvCxnSpPr>
            <p:cNvPr id="14" name="Straight Arrow Connector 13"/>
            <p:cNvCxnSpPr/>
            <p:nvPr/>
          </p:nvCxnSpPr>
          <p:spPr>
            <a:xfrm>
              <a:off x="1699846" y="3481203"/>
              <a:ext cx="0" cy="111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62554" y="3481203"/>
              <a:ext cx="0" cy="54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68934" y="4086096"/>
              <a:ext cx="1497717" cy="369332"/>
            </a:xfrm>
            <a:prstGeom prst="rect">
              <a:avLst/>
            </a:prstGeom>
            <a:noFill/>
          </p:spPr>
          <p:txBody>
            <a:bodyPr wrap="square" rtlCol="0">
              <a:spAutoFit/>
            </a:bodyPr>
            <a:lstStyle/>
            <a:p>
              <a:r>
                <a:rPr lang="en-IN" dirty="0"/>
                <a:t>Instance name</a:t>
              </a:r>
            </a:p>
          </p:txBody>
        </p:sp>
        <p:sp>
          <p:nvSpPr>
            <p:cNvPr id="18" name="TextBox 17"/>
            <p:cNvSpPr txBox="1"/>
            <p:nvPr/>
          </p:nvSpPr>
          <p:spPr>
            <a:xfrm>
              <a:off x="950987" y="4645241"/>
              <a:ext cx="1497717" cy="369332"/>
            </a:xfrm>
            <a:prstGeom prst="rect">
              <a:avLst/>
            </a:prstGeom>
            <a:noFill/>
          </p:spPr>
          <p:txBody>
            <a:bodyPr wrap="square" rtlCol="0">
              <a:spAutoFit/>
            </a:bodyPr>
            <a:lstStyle/>
            <a:p>
              <a:r>
                <a:rPr lang="en-IN" dirty="0"/>
                <a:t>Class name</a:t>
              </a:r>
            </a:p>
          </p:txBody>
        </p:sp>
        <p:sp>
          <p:nvSpPr>
            <p:cNvPr id="19" name="TextBox 18"/>
            <p:cNvSpPr txBox="1"/>
            <p:nvPr/>
          </p:nvSpPr>
          <p:spPr>
            <a:xfrm>
              <a:off x="2448704" y="2420064"/>
              <a:ext cx="2299142" cy="369332"/>
            </a:xfrm>
            <a:prstGeom prst="rect">
              <a:avLst/>
            </a:prstGeom>
            <a:noFill/>
          </p:spPr>
          <p:txBody>
            <a:bodyPr wrap="square" rtlCol="0">
              <a:spAutoFit/>
            </a:bodyPr>
            <a:lstStyle/>
            <a:p>
              <a:r>
                <a:rPr lang="en-IN" dirty="0"/>
                <a:t>Memory Allocation</a:t>
              </a:r>
            </a:p>
          </p:txBody>
        </p:sp>
        <p:cxnSp>
          <p:nvCxnSpPr>
            <p:cNvPr id="24" name="Straight Arrow Connector 23"/>
            <p:cNvCxnSpPr/>
            <p:nvPr/>
          </p:nvCxnSpPr>
          <p:spPr>
            <a:xfrm flipV="1">
              <a:off x="3071446" y="2771509"/>
              <a:ext cx="0" cy="464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66651" y="3499203"/>
              <a:ext cx="0" cy="3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71446" y="3823203"/>
              <a:ext cx="1497717" cy="369332"/>
            </a:xfrm>
            <a:prstGeom prst="rect">
              <a:avLst/>
            </a:prstGeom>
            <a:noFill/>
          </p:spPr>
          <p:txBody>
            <a:bodyPr wrap="square" rtlCol="0">
              <a:spAutoFit/>
            </a:bodyPr>
            <a:lstStyle/>
            <a:p>
              <a:r>
                <a:rPr lang="en-IN" dirty="0"/>
                <a:t>Constructor</a:t>
              </a:r>
            </a:p>
          </p:txBody>
        </p:sp>
      </p:grpSp>
      <p:sp>
        <p:nvSpPr>
          <p:cNvPr id="29" name="TextBox 28"/>
          <p:cNvSpPr txBox="1"/>
          <p:nvPr/>
        </p:nvSpPr>
        <p:spPr>
          <a:xfrm>
            <a:off x="4747846" y="2793531"/>
            <a:ext cx="2872755" cy="1200329"/>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IN" dirty="0"/>
              <a:t>Dog German  = New Dog();</a:t>
            </a:r>
          </a:p>
          <a:p>
            <a:r>
              <a:rPr lang="en-IN" dirty="0"/>
              <a:t>Dog Bulldog   = New Dog();</a:t>
            </a:r>
          </a:p>
          <a:p>
            <a:r>
              <a:rPr lang="en-IN" dirty="0"/>
              <a:t>Dog Labrador = New Dog();</a:t>
            </a:r>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64394603"/>
              </p:ext>
            </p:extLst>
          </p:nvPr>
        </p:nvGraphicFramePr>
        <p:xfrm>
          <a:off x="9863016" y="4267700"/>
          <a:ext cx="998413" cy="1097280"/>
        </p:xfrm>
        <a:graphic>
          <a:graphicData uri="http://schemas.openxmlformats.org/drawingml/2006/table">
            <a:tbl>
              <a:tblPr firstRow="1" bandRow="1">
                <a:tableStyleId>{2D5ABB26-0587-4C30-8999-92F81FD0307C}</a:tableStyleId>
              </a:tblPr>
              <a:tblGrid>
                <a:gridCol w="998413">
                  <a:extLst>
                    <a:ext uri="{9D8B030D-6E8A-4147-A177-3AD203B41FA5}">
                      <a16:colId xmlns:a16="http://schemas.microsoft.com/office/drawing/2014/main" val="20000"/>
                    </a:ext>
                  </a:extLst>
                </a:gridCol>
              </a:tblGrid>
              <a:tr h="309088">
                <a:tc>
                  <a:txBody>
                    <a:bodyPr/>
                    <a:lstStyle/>
                    <a:p>
                      <a:r>
                        <a:rPr lang="en-IN" dirty="0"/>
                        <a:t>Colour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9088">
                <a:tc>
                  <a:txBody>
                    <a:bodyPr/>
                    <a:lstStyle/>
                    <a:p>
                      <a:r>
                        <a:rPr lang="en-IN"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9088">
                <a:tc>
                  <a:txBody>
                    <a:bodyPr/>
                    <a:lstStyle/>
                    <a:p>
                      <a:r>
                        <a:rPr lang="en-IN" dirty="0"/>
                        <a:t>Breed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7399082" y="4227871"/>
            <a:ext cx="2437942" cy="646331"/>
            <a:chOff x="7399082" y="4227871"/>
            <a:chExt cx="2437942" cy="646331"/>
          </a:xfrm>
        </p:grpSpPr>
        <p:sp>
          <p:nvSpPr>
            <p:cNvPr id="20" name="TextBox 19"/>
            <p:cNvSpPr txBox="1"/>
            <p:nvPr/>
          </p:nvSpPr>
          <p:spPr>
            <a:xfrm>
              <a:off x="7399082" y="4227871"/>
              <a:ext cx="1202219"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IN" dirty="0"/>
                <a:t>German @123</a:t>
              </a:r>
            </a:p>
          </p:txBody>
        </p:sp>
        <p:cxnSp>
          <p:nvCxnSpPr>
            <p:cNvPr id="9" name="Straight Arrow Connector 8"/>
            <p:cNvCxnSpPr/>
            <p:nvPr/>
          </p:nvCxnSpPr>
          <p:spPr>
            <a:xfrm>
              <a:off x="8613024" y="4412537"/>
              <a:ext cx="1224000" cy="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03E9F08-C3D2-43D9-BB6E-C150BF1B2D55}"/>
              </a:ext>
            </a:extLst>
          </p:cNvPr>
          <p:cNvSpPr txBox="1"/>
          <p:nvPr/>
        </p:nvSpPr>
        <p:spPr>
          <a:xfrm>
            <a:off x="9801855" y="3522088"/>
            <a:ext cx="1059574" cy="646331"/>
          </a:xfrm>
          <a:prstGeom prst="rect">
            <a:avLst/>
          </a:prstGeom>
          <a:solidFill>
            <a:schemeClr val="accent2">
              <a:lumMod val="40000"/>
              <a:lumOff val="60000"/>
            </a:schemeClr>
          </a:solidFill>
        </p:spPr>
        <p:txBody>
          <a:bodyPr wrap="square" rtlCol="0">
            <a:spAutoFit/>
          </a:bodyPr>
          <a:lstStyle/>
          <a:p>
            <a:pPr algn="ctr"/>
            <a:r>
              <a:rPr lang="en-IN" dirty="0"/>
              <a:t>Heap</a:t>
            </a:r>
          </a:p>
          <a:p>
            <a:pPr algn="ctr"/>
            <a:r>
              <a:rPr lang="en-IN" dirty="0"/>
              <a:t>123</a:t>
            </a:r>
          </a:p>
        </p:txBody>
      </p:sp>
    </p:spTree>
    <p:extLst>
      <p:ext uri="{BB962C8B-B14F-4D97-AF65-F5344CB8AC3E}">
        <p14:creationId xmlns:p14="http://schemas.microsoft.com/office/powerpoint/2010/main" val="29184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15" end="1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a:xfrm>
            <a:off x="1295401" y="495300"/>
            <a:ext cx="9601196" cy="1303867"/>
          </a:xfrm>
        </p:spPr>
        <p:txBody>
          <a:bodyPr/>
          <a:lstStyle/>
          <a:p>
            <a:r>
              <a:rPr lang="en-IN" dirty="0">
                <a:solidFill>
                  <a:srgbClr val="C00000"/>
                </a:solidFill>
              </a:rPr>
              <a:t>Class &amp; Object</a:t>
            </a:r>
          </a:p>
        </p:txBody>
      </p:sp>
      <p:pic>
        <p:nvPicPr>
          <p:cNvPr id="4" name="Picture 3">
            <a:extLst>
              <a:ext uri="{FF2B5EF4-FFF2-40B4-BE49-F238E27FC236}">
                <a16:creationId xmlns:a16="http://schemas.microsoft.com/office/drawing/2014/main" id="{5FFE90AE-33B0-421B-ACFB-94C1079498C4}"/>
              </a:ext>
            </a:extLst>
          </p:cNvPr>
          <p:cNvPicPr>
            <a:picLocks noChangeAspect="1"/>
          </p:cNvPicPr>
          <p:nvPr/>
        </p:nvPicPr>
        <p:blipFill>
          <a:blip r:embed="rId2"/>
          <a:stretch>
            <a:fillRect/>
          </a:stretch>
        </p:blipFill>
        <p:spPr>
          <a:xfrm>
            <a:off x="504827" y="1865843"/>
            <a:ext cx="8625238" cy="4496857"/>
          </a:xfrm>
          <a:prstGeom prst="rect">
            <a:avLst/>
          </a:prstGeom>
        </p:spPr>
      </p:pic>
      <p:sp>
        <p:nvSpPr>
          <p:cNvPr id="5" name="Rectangle 4">
            <a:extLst>
              <a:ext uri="{FF2B5EF4-FFF2-40B4-BE49-F238E27FC236}">
                <a16:creationId xmlns:a16="http://schemas.microsoft.com/office/drawing/2014/main" id="{F5B22689-519E-4B5B-9F22-745F8DE2CDE1}"/>
              </a:ext>
            </a:extLst>
          </p:cNvPr>
          <p:cNvSpPr/>
          <p:nvPr/>
        </p:nvSpPr>
        <p:spPr>
          <a:xfrm>
            <a:off x="9130064" y="3983064"/>
            <a:ext cx="2557110" cy="738664"/>
          </a:xfrm>
          <a:prstGeom prst="rect">
            <a:avLst/>
          </a:prstGeom>
        </p:spPr>
        <p:txBody>
          <a:bodyPr wrap="none">
            <a:spAutoFit/>
          </a:bodyPr>
          <a:lstStyle/>
          <a:p>
            <a:r>
              <a:rPr lang="en-IN" sz="4200" dirty="0">
                <a:solidFill>
                  <a:srgbClr val="FF0000"/>
                </a:solidFill>
                <a:latin typeface="Consolas" panose="020B0609020204030204" pitchFamily="49" charset="0"/>
              </a:rPr>
              <a:t>null,0.0</a:t>
            </a:r>
            <a:endParaRPr lang="en-IN" sz="4200" dirty="0">
              <a:solidFill>
                <a:srgbClr val="FF0000"/>
              </a:solidFill>
            </a:endParaRPr>
          </a:p>
        </p:txBody>
      </p:sp>
      <p:sp>
        <p:nvSpPr>
          <p:cNvPr id="3" name="Rectangle: Rounded Corners 2">
            <a:extLst>
              <a:ext uri="{FF2B5EF4-FFF2-40B4-BE49-F238E27FC236}">
                <a16:creationId xmlns:a16="http://schemas.microsoft.com/office/drawing/2014/main" id="{57D5AF50-5E93-4F48-B564-30AE3F841747}"/>
              </a:ext>
            </a:extLst>
          </p:cNvPr>
          <p:cNvSpPr/>
          <p:nvPr/>
        </p:nvSpPr>
        <p:spPr>
          <a:xfrm>
            <a:off x="1743075" y="4810125"/>
            <a:ext cx="3714750" cy="476250"/>
          </a:xfrm>
          <a:prstGeom prst="roundRect">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E5E3BD8-4C6B-40B6-ABF7-449F8F2DB08A}"/>
              </a:ext>
            </a:extLst>
          </p:cNvPr>
          <p:cNvSpPr/>
          <p:nvPr/>
        </p:nvSpPr>
        <p:spPr>
          <a:xfrm>
            <a:off x="7386954" y="5211445"/>
            <a:ext cx="1381125" cy="476250"/>
          </a:xfrm>
          <a:prstGeom prst="roundRect">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CC4938DD-D977-48AB-887F-E2AAC0E766E8}"/>
              </a:ext>
            </a:extLst>
          </p:cNvPr>
          <p:cNvSpPr/>
          <p:nvPr/>
        </p:nvSpPr>
        <p:spPr>
          <a:xfrm>
            <a:off x="4805047" y="5249545"/>
            <a:ext cx="1295400" cy="400050"/>
          </a:xfrm>
          <a:prstGeom prst="roundRect">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7232F59-F510-49B3-AF0A-C8042877D432}"/>
              </a:ext>
            </a:extLst>
          </p:cNvPr>
          <p:cNvSpPr/>
          <p:nvPr/>
        </p:nvSpPr>
        <p:spPr>
          <a:xfrm>
            <a:off x="504827" y="1661690"/>
            <a:ext cx="1847850" cy="638175"/>
          </a:xfrm>
          <a:prstGeom prst="ellipse">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03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339" y="712501"/>
            <a:ext cx="9601196" cy="459807"/>
          </a:xfrm>
        </p:spPr>
        <p:txBody>
          <a:bodyPr>
            <a:normAutofit fontScale="90000"/>
          </a:bodyPr>
          <a:lstStyle/>
          <a:p>
            <a:r>
              <a:rPr lang="en-US" dirty="0"/>
              <a:t>Constructors</a:t>
            </a:r>
            <a:endParaRPr lang="en-IN" dirty="0"/>
          </a:p>
        </p:txBody>
      </p:sp>
      <p:sp>
        <p:nvSpPr>
          <p:cNvPr id="3" name="Content Placeholder 2"/>
          <p:cNvSpPr>
            <a:spLocks noGrp="1"/>
          </p:cNvSpPr>
          <p:nvPr>
            <p:ph idx="1"/>
          </p:nvPr>
        </p:nvSpPr>
        <p:spPr>
          <a:xfrm>
            <a:off x="788944" y="1485900"/>
            <a:ext cx="10614111" cy="4572000"/>
          </a:xfrm>
        </p:spPr>
        <p:txBody>
          <a:bodyPr>
            <a:noAutofit/>
          </a:bodyPr>
          <a:lstStyle/>
          <a:p>
            <a:pPr algn="just"/>
            <a:r>
              <a:rPr lang="en-US" altLang="en-US" dirty="0"/>
              <a:t>A constructor </a:t>
            </a:r>
            <a:r>
              <a:rPr lang="en-US" altLang="en-US" dirty="0">
                <a:solidFill>
                  <a:srgbClr val="00B050"/>
                </a:solidFill>
              </a:rPr>
              <a:t>initializes an object </a:t>
            </a:r>
            <a:r>
              <a:rPr lang="en-US" altLang="en-US" dirty="0"/>
              <a:t>when it is created</a:t>
            </a:r>
          </a:p>
          <a:p>
            <a:pPr algn="just"/>
            <a:r>
              <a:rPr lang="en-US" altLang="en-US" dirty="0"/>
              <a:t>It has the </a:t>
            </a:r>
            <a:r>
              <a:rPr lang="en-US" altLang="en-US" dirty="0">
                <a:solidFill>
                  <a:srgbClr val="0070C0"/>
                </a:solidFill>
              </a:rPr>
              <a:t>same name as its class </a:t>
            </a:r>
            <a:r>
              <a:rPr lang="en-US" altLang="en-US" dirty="0"/>
              <a:t>and is </a:t>
            </a:r>
            <a:r>
              <a:rPr lang="en-US" altLang="en-US" dirty="0">
                <a:solidFill>
                  <a:srgbClr val="0070C0"/>
                </a:solidFill>
              </a:rPr>
              <a:t>syntactically similar to a method</a:t>
            </a:r>
            <a:r>
              <a:rPr lang="en-US" altLang="en-US" dirty="0"/>
              <a:t>, but constructors have </a:t>
            </a:r>
            <a:r>
              <a:rPr lang="en-US" altLang="en-US" dirty="0">
                <a:solidFill>
                  <a:srgbClr val="0070C0"/>
                </a:solidFill>
              </a:rPr>
              <a:t>no explicit return type</a:t>
            </a:r>
          </a:p>
          <a:p>
            <a:pPr algn="just"/>
            <a:r>
              <a:rPr lang="en-US" altLang="en-US" dirty="0"/>
              <a:t>Constructors are used to give initial values to the instance variables as defined by the class/any other startup procedures </a:t>
            </a:r>
          </a:p>
          <a:p>
            <a:pPr algn="just"/>
            <a:r>
              <a:rPr lang="en-US" altLang="en-US" dirty="0">
                <a:solidFill>
                  <a:srgbClr val="FF0000"/>
                </a:solidFill>
              </a:rPr>
              <a:t>All classes have default constructors, whether you define one or not</a:t>
            </a:r>
          </a:p>
          <a:p>
            <a:pPr algn="just"/>
            <a:r>
              <a:rPr lang="en-US" altLang="en-US" dirty="0"/>
              <a:t>Java automatically provides a default constructor that initializes all members with their default values depending on the type of variables</a:t>
            </a:r>
          </a:p>
          <a:p>
            <a:pPr algn="just"/>
            <a:r>
              <a:rPr lang="en-US" altLang="en-US" dirty="0"/>
              <a:t>The default constructor is no longer used, once we define our own constructor</a:t>
            </a:r>
          </a:p>
        </p:txBody>
      </p:sp>
      <p:sp>
        <p:nvSpPr>
          <p:cNvPr id="5" name="Slide Number Placeholder 4"/>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27277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a:xfrm>
            <a:off x="1295401" y="225423"/>
            <a:ext cx="9601196" cy="917577"/>
          </a:xfrm>
        </p:spPr>
        <p:txBody>
          <a:bodyPr/>
          <a:lstStyle/>
          <a:p>
            <a:r>
              <a:rPr lang="en-IN" dirty="0">
                <a:solidFill>
                  <a:srgbClr val="C00000"/>
                </a:solidFill>
              </a:rPr>
              <a:t>Constructor</a:t>
            </a:r>
          </a:p>
        </p:txBody>
      </p:sp>
      <p:pic>
        <p:nvPicPr>
          <p:cNvPr id="4" name="Picture 3">
            <a:extLst>
              <a:ext uri="{FF2B5EF4-FFF2-40B4-BE49-F238E27FC236}">
                <a16:creationId xmlns:a16="http://schemas.microsoft.com/office/drawing/2014/main" id="{6AC07CF2-0154-44C4-B03C-7252D785F62D}"/>
              </a:ext>
            </a:extLst>
          </p:cNvPr>
          <p:cNvPicPr>
            <a:picLocks noChangeAspect="1"/>
          </p:cNvPicPr>
          <p:nvPr/>
        </p:nvPicPr>
        <p:blipFill>
          <a:blip r:embed="rId2"/>
          <a:stretch>
            <a:fillRect/>
          </a:stretch>
        </p:blipFill>
        <p:spPr>
          <a:xfrm>
            <a:off x="0" y="885825"/>
            <a:ext cx="8167687" cy="5953125"/>
          </a:xfrm>
          <a:prstGeom prst="rect">
            <a:avLst/>
          </a:prstGeom>
        </p:spPr>
      </p:pic>
      <p:sp>
        <p:nvSpPr>
          <p:cNvPr id="5" name="Rectangle 4">
            <a:extLst>
              <a:ext uri="{FF2B5EF4-FFF2-40B4-BE49-F238E27FC236}">
                <a16:creationId xmlns:a16="http://schemas.microsoft.com/office/drawing/2014/main" id="{ECCA802C-3D01-4091-9B45-1F3E747DBB47}"/>
              </a:ext>
            </a:extLst>
          </p:cNvPr>
          <p:cNvSpPr/>
          <p:nvPr/>
        </p:nvSpPr>
        <p:spPr>
          <a:xfrm>
            <a:off x="8424649" y="3059668"/>
            <a:ext cx="2853666" cy="738664"/>
          </a:xfrm>
          <a:prstGeom prst="rect">
            <a:avLst/>
          </a:prstGeom>
        </p:spPr>
        <p:txBody>
          <a:bodyPr wrap="none">
            <a:spAutoFit/>
          </a:bodyPr>
          <a:lstStyle/>
          <a:p>
            <a:r>
              <a:rPr lang="en-IN" sz="4200" dirty="0">
                <a:solidFill>
                  <a:srgbClr val="FF0000"/>
                </a:solidFill>
                <a:latin typeface="Consolas" panose="020B0609020204030204" pitchFamily="49" charset="0"/>
              </a:rPr>
              <a:t>Empty,0.0</a:t>
            </a:r>
            <a:endParaRPr lang="en-IN" sz="4200" dirty="0">
              <a:solidFill>
                <a:srgbClr val="FF0000"/>
              </a:solidFill>
            </a:endParaRPr>
          </a:p>
        </p:txBody>
      </p:sp>
      <p:sp>
        <p:nvSpPr>
          <p:cNvPr id="3" name="Rectangle: Rounded Corners 2">
            <a:extLst>
              <a:ext uri="{FF2B5EF4-FFF2-40B4-BE49-F238E27FC236}">
                <a16:creationId xmlns:a16="http://schemas.microsoft.com/office/drawing/2014/main" id="{E7CC7B71-F3F2-4E90-8AAF-F7B7C41C6A61}"/>
              </a:ext>
            </a:extLst>
          </p:cNvPr>
          <p:cNvSpPr/>
          <p:nvPr/>
        </p:nvSpPr>
        <p:spPr>
          <a:xfrm>
            <a:off x="504825" y="2466975"/>
            <a:ext cx="3162300" cy="1666875"/>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7862373-B893-4900-923A-26E50453C9FD}"/>
              </a:ext>
            </a:extLst>
          </p:cNvPr>
          <p:cNvSpPr/>
          <p:nvPr/>
        </p:nvSpPr>
        <p:spPr>
          <a:xfrm>
            <a:off x="1085850" y="5553075"/>
            <a:ext cx="3457575" cy="400050"/>
          </a:xfrm>
          <a:prstGeom prst="roundRect">
            <a:avLst/>
          </a:prstGeom>
          <a:solidFill>
            <a:srgbClr val="FFC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450DA92-9403-4919-A4E2-C5B1C4C7AABF}"/>
              </a:ext>
            </a:extLst>
          </p:cNvPr>
          <p:cNvSpPr/>
          <p:nvPr/>
        </p:nvSpPr>
        <p:spPr>
          <a:xfrm>
            <a:off x="0" y="704850"/>
            <a:ext cx="1847850" cy="638175"/>
          </a:xfrm>
          <a:prstGeom prst="ellipse">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C1214A5-CD40-4224-94E1-57AA3B88DB61}"/>
              </a:ext>
            </a:extLst>
          </p:cNvPr>
          <p:cNvSpPr/>
          <p:nvPr/>
        </p:nvSpPr>
        <p:spPr>
          <a:xfrm>
            <a:off x="6543675" y="5953125"/>
            <a:ext cx="1295400" cy="400050"/>
          </a:xfrm>
          <a:prstGeom prst="roundRect">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4984BC4-94DA-43B9-9826-A74AB5E30A02}"/>
              </a:ext>
            </a:extLst>
          </p:cNvPr>
          <p:cNvSpPr/>
          <p:nvPr/>
        </p:nvSpPr>
        <p:spPr>
          <a:xfrm>
            <a:off x="4083843" y="5953125"/>
            <a:ext cx="1295400" cy="400050"/>
          </a:xfrm>
          <a:prstGeom prst="roundRect">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61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CFA6-FA52-4F8E-98FA-886AB4C7DC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89705-DF29-4AB2-A609-0913B0756DF9}"/>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0D35487-E440-4BE8-ACCC-CC24EFB0BC59}"/>
              </a:ext>
            </a:extLst>
          </p:cNvPr>
          <p:cNvPicPr>
            <a:picLocks noChangeAspect="1"/>
          </p:cNvPicPr>
          <p:nvPr/>
        </p:nvPicPr>
        <p:blipFill>
          <a:blip r:embed="rId2"/>
          <a:stretch>
            <a:fillRect/>
          </a:stretch>
        </p:blipFill>
        <p:spPr>
          <a:xfrm>
            <a:off x="1" y="457201"/>
            <a:ext cx="3971924" cy="6400800"/>
          </a:xfrm>
          <a:prstGeom prst="rect">
            <a:avLst/>
          </a:prstGeom>
          <a:ln w="38100">
            <a:solidFill>
              <a:srgbClr val="00B050"/>
            </a:solidFill>
          </a:ln>
        </p:spPr>
      </p:pic>
      <p:pic>
        <p:nvPicPr>
          <p:cNvPr id="5" name="Picture 4">
            <a:extLst>
              <a:ext uri="{FF2B5EF4-FFF2-40B4-BE49-F238E27FC236}">
                <a16:creationId xmlns:a16="http://schemas.microsoft.com/office/drawing/2014/main" id="{AFAB4DDC-DC9B-40CA-895B-9A3014BE5E43}"/>
              </a:ext>
            </a:extLst>
          </p:cNvPr>
          <p:cNvPicPr>
            <a:picLocks noChangeAspect="1"/>
          </p:cNvPicPr>
          <p:nvPr/>
        </p:nvPicPr>
        <p:blipFill>
          <a:blip r:embed="rId3"/>
          <a:stretch>
            <a:fillRect/>
          </a:stretch>
        </p:blipFill>
        <p:spPr>
          <a:xfrm>
            <a:off x="4171950" y="457200"/>
            <a:ext cx="8020047" cy="6400800"/>
          </a:xfrm>
          <a:prstGeom prst="rect">
            <a:avLst/>
          </a:prstGeom>
          <a:ln w="28575">
            <a:solidFill>
              <a:schemeClr val="accent4"/>
            </a:solidFill>
          </a:ln>
        </p:spPr>
      </p:pic>
      <p:sp>
        <p:nvSpPr>
          <p:cNvPr id="7" name="Rectangle: Rounded Corners 6">
            <a:extLst>
              <a:ext uri="{FF2B5EF4-FFF2-40B4-BE49-F238E27FC236}">
                <a16:creationId xmlns:a16="http://schemas.microsoft.com/office/drawing/2014/main" id="{576056F1-8FBB-4F9F-9F7D-A00BB49F9B5E}"/>
              </a:ext>
            </a:extLst>
          </p:cNvPr>
          <p:cNvSpPr/>
          <p:nvPr/>
        </p:nvSpPr>
        <p:spPr>
          <a:xfrm>
            <a:off x="381000" y="2156881"/>
            <a:ext cx="2952749" cy="2148419"/>
          </a:xfrm>
          <a:prstGeom prst="roundRect">
            <a:avLst/>
          </a:prstGeom>
          <a:solidFill>
            <a:srgbClr val="FF0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83361FB-B8A6-42A0-8405-C8FC55BB10FD}"/>
              </a:ext>
            </a:extLst>
          </p:cNvPr>
          <p:cNvSpPr/>
          <p:nvPr/>
        </p:nvSpPr>
        <p:spPr>
          <a:xfrm>
            <a:off x="257175" y="4320115"/>
            <a:ext cx="3714750" cy="2080683"/>
          </a:xfrm>
          <a:prstGeom prst="roundRect">
            <a:avLst/>
          </a:prstGeom>
          <a:solidFill>
            <a:srgbClr val="00B0F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B184069-9B90-4E74-99FE-19718CD2692A}"/>
              </a:ext>
            </a:extLst>
          </p:cNvPr>
          <p:cNvSpPr/>
          <p:nvPr/>
        </p:nvSpPr>
        <p:spPr>
          <a:xfrm>
            <a:off x="5114926" y="3040590"/>
            <a:ext cx="3714750" cy="569385"/>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A9E9A099-7930-4B33-8B88-535BA4B511E3}"/>
              </a:ext>
            </a:extLst>
          </p:cNvPr>
          <p:cNvSpPr/>
          <p:nvPr/>
        </p:nvSpPr>
        <p:spPr>
          <a:xfrm>
            <a:off x="5267325" y="4266670"/>
            <a:ext cx="5629272" cy="569385"/>
          </a:xfrm>
          <a:prstGeom prst="roundRect">
            <a:avLst/>
          </a:prstGeom>
          <a:solidFill>
            <a:srgbClr val="CC00CC">
              <a:alpha val="3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86273DF7-7978-426B-A21E-D82BAA35755F}"/>
              </a:ext>
            </a:extLst>
          </p:cNvPr>
          <p:cNvSpPr/>
          <p:nvPr/>
        </p:nvSpPr>
        <p:spPr>
          <a:xfrm>
            <a:off x="3429000" y="3040590"/>
            <a:ext cx="1600200" cy="31221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BA9140FA-405A-4623-983F-1B27169E9AB6}"/>
              </a:ext>
            </a:extLst>
          </p:cNvPr>
          <p:cNvSpPr/>
          <p:nvPr/>
        </p:nvSpPr>
        <p:spPr>
          <a:xfrm>
            <a:off x="4024312" y="4329641"/>
            <a:ext cx="1190625" cy="56938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187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1F163049680F4C9886C10BDBE6268F" ma:contentTypeVersion="2" ma:contentTypeDescription="Create a new document." ma:contentTypeScope="" ma:versionID="c2b0e93ceb53f6431f2cc9874a6b051a">
  <xsd:schema xmlns:xsd="http://www.w3.org/2001/XMLSchema" xmlns:xs="http://www.w3.org/2001/XMLSchema" xmlns:p="http://schemas.microsoft.com/office/2006/metadata/properties" xmlns:ns2="fe6c8026-c2bb-4e54-b400-e188407b4c27" targetNamespace="http://schemas.microsoft.com/office/2006/metadata/properties" ma:root="true" ma:fieldsID="a0a8951da3f7f7ceab411e736272e7ca" ns2:_="">
    <xsd:import namespace="fe6c8026-c2bb-4e54-b400-e188407b4c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6c8026-c2bb-4e54-b400-e188407b4c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EB8AB-8885-4A54-97DE-BE20250ED637}">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B9956BFB-5975-4771-BA82-7196C603CF07}">
  <ds:schemaRefs>
    <ds:schemaRef ds:uri="http://schemas.microsoft.com/sharepoint/v3/contenttype/forms"/>
  </ds:schemaRefs>
</ds:datastoreItem>
</file>

<file path=customXml/itemProps3.xml><?xml version="1.0" encoding="utf-8"?>
<ds:datastoreItem xmlns:ds="http://schemas.openxmlformats.org/officeDocument/2006/customXml" ds:itemID="{F832AB5A-E1A2-4770-8D49-E776DFAF2919}">
  <ds:schemaRefs>
    <ds:schemaRef ds:uri="http://schemas.microsoft.com/office/2006/metadata/contentType"/>
    <ds:schemaRef ds:uri="http://schemas.microsoft.com/office/2006/metadata/properties/metaAttributes"/>
    <ds:schemaRef ds:uri="http://www.w3.org/2000/xmlns/"/>
    <ds:schemaRef ds:uri="http://www.w3.org/2001/XMLSchema"/>
    <ds:schemaRef ds:uri="fe6c8026-c2bb-4e54-b400-e188407b4c27"/>
  </ds:schemaRefs>
</ds:datastoreItem>
</file>

<file path=docProps/app.xml><?xml version="1.0" encoding="utf-8"?>
<Properties xmlns="http://schemas.openxmlformats.org/officeDocument/2006/extended-properties" xmlns:vt="http://schemas.openxmlformats.org/officeDocument/2006/docPropsVTypes">
  <Template>Organic</Template>
  <TotalTime>443</TotalTime>
  <Words>894</Words>
  <Application>Microsoft Office PowerPoint</Application>
  <PresentationFormat>Widescreen</PresentationFormat>
  <Paragraphs>167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Organic</vt:lpstr>
      <vt:lpstr>Class &amp; Objects</vt:lpstr>
      <vt:lpstr>Class Fundamentals</vt:lpstr>
      <vt:lpstr>Classes and Objects (Examples)</vt:lpstr>
      <vt:lpstr>Object and Object Reference</vt:lpstr>
      <vt:lpstr>Class &amp; Object - Reference</vt:lpstr>
      <vt:lpstr>Class &amp; Object</vt:lpstr>
      <vt:lpstr>Constructors</vt:lpstr>
      <vt:lpstr>Constructor</vt:lpstr>
      <vt:lpstr>PowerPoint Presentation</vt:lpstr>
      <vt:lpstr>Output</vt:lpstr>
      <vt:lpstr>PowerPoint Presentation</vt:lpstr>
      <vt:lpstr>What is the name of that Concept?</vt:lpstr>
      <vt:lpstr>Method Overloading in Java</vt:lpstr>
      <vt:lpstr>Access Specifiers</vt:lpstr>
      <vt:lpstr>Access Specifiers</vt:lpstr>
      <vt:lpstr>Methods in Java</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Arrays of Objects</vt:lpstr>
      <vt:lpstr>Syntax for Array of Object Creation</vt:lpstr>
      <vt:lpstr>PowerPoint Presentation</vt:lpstr>
      <vt:lpstr>PowerPoint Presentation</vt:lpstr>
      <vt:lpstr>PowerPoint Presentation</vt:lpstr>
      <vt:lpstr>PowerPoint Presentation</vt:lpstr>
      <vt:lpstr>TASK</vt:lpstr>
      <vt:lpstr>Task</vt:lpstr>
      <vt:lpstr>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Menaka Pushpa</dc:creator>
  <cp:lastModifiedBy>Rahul Karthik S</cp:lastModifiedBy>
  <cp:revision>100</cp:revision>
  <dcterms:created xsi:type="dcterms:W3CDTF">2020-07-30T16:16:56Z</dcterms:created>
  <dcterms:modified xsi:type="dcterms:W3CDTF">2022-06-10T04:41:33Z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0x0101006C1F163049680F4C9886C10BDBE6268F</vt:lpwstr>
  </property>
</Properties>
</file>