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1" r:id="rId14"/>
    <p:sldId id="267" r:id="rId15"/>
    <p:sldId id="268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FC6A400-94FA-4334-A54F-530B5FA7090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771931-8B72-462A-9F26-A92A08AFEA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public class Main {</a:t>
            </a:r>
          </a:p>
          <a:p>
            <a:pPr marL="45720" indent="0">
              <a:buNone/>
            </a:pPr>
            <a:r>
              <a:rPr lang="en-US" sz="2400" dirty="0"/>
              <a:t>  String </a:t>
            </a:r>
            <a:r>
              <a:rPr lang="en-US" sz="2400" dirty="0" err="1"/>
              <a:t>fname</a:t>
            </a:r>
            <a:r>
              <a:rPr lang="en-US" sz="2400" dirty="0"/>
              <a:t> = "John";</a:t>
            </a:r>
          </a:p>
          <a:p>
            <a:pPr marL="45720" indent="0">
              <a:buNone/>
            </a:pPr>
            <a:r>
              <a:rPr lang="en-US" sz="2400" dirty="0"/>
              <a:t>  String </a:t>
            </a:r>
            <a:r>
              <a:rPr lang="en-US" sz="2400" dirty="0" err="1"/>
              <a:t>lname</a:t>
            </a:r>
            <a:r>
              <a:rPr lang="en-US" sz="2400" dirty="0"/>
              <a:t> = "Doe";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age = 24;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Main </a:t>
            </a:r>
            <a:r>
              <a:rPr lang="en-US" sz="2400" dirty="0" err="1"/>
              <a:t>myObj</a:t>
            </a:r>
            <a:r>
              <a:rPr lang="en-US" sz="2400" dirty="0"/>
              <a:t> = new Main();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("Name: " + </a:t>
            </a:r>
            <a:r>
              <a:rPr lang="en-US" sz="2400" dirty="0" err="1"/>
              <a:t>myObj.fname</a:t>
            </a:r>
            <a:r>
              <a:rPr lang="en-US" sz="2400" dirty="0"/>
              <a:t> + " " + </a:t>
            </a:r>
            <a:r>
              <a:rPr lang="en-US" sz="2400" dirty="0" err="1"/>
              <a:t>myObj.lname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("Age: " + </a:t>
            </a:r>
            <a:r>
              <a:rPr lang="en-US" sz="2400" dirty="0" err="1"/>
              <a:t>myObj.age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2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dirty="0"/>
              <a:t>public class Main {</a:t>
            </a:r>
          </a:p>
          <a:p>
            <a:pPr marL="45720" indent="0">
              <a:buNone/>
            </a:pPr>
            <a:r>
              <a:rPr lang="en-US" dirty="0"/>
              <a:t>  // Static method</a:t>
            </a:r>
          </a:p>
          <a:p>
            <a:pPr marL="45720" indent="0">
              <a:buNone/>
            </a:pPr>
            <a:r>
              <a:rPr lang="en-US" dirty="0"/>
              <a:t>  static void </a:t>
            </a:r>
            <a:r>
              <a:rPr lang="en-US" dirty="0" err="1"/>
              <a:t>myStaticMethod</a:t>
            </a:r>
            <a:r>
              <a:rPr lang="en-US" dirty="0"/>
              <a:t>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("Static methods can be called without creating objects");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// Public method</a:t>
            </a:r>
          </a:p>
          <a:p>
            <a:pPr marL="45720" indent="0">
              <a:buNone/>
            </a:pPr>
            <a:r>
              <a:rPr lang="en-US" dirty="0"/>
              <a:t>  public void </a:t>
            </a:r>
            <a:r>
              <a:rPr lang="en-US" dirty="0" err="1"/>
              <a:t>myPublicMethod</a:t>
            </a:r>
            <a:r>
              <a:rPr lang="en-US" dirty="0"/>
              <a:t>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("Public methods must be called by creating objects");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// Main method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myStaticMethod</a:t>
            </a:r>
            <a:r>
              <a:rPr lang="en-US" dirty="0"/>
              <a:t>(); // Call the static method</a:t>
            </a:r>
          </a:p>
          <a:p>
            <a:pPr marL="45720" indent="0">
              <a:buNone/>
            </a:pPr>
            <a:r>
              <a:rPr lang="en-US" dirty="0"/>
              <a:t>    // </a:t>
            </a:r>
            <a:r>
              <a:rPr lang="en-US" dirty="0" err="1"/>
              <a:t>myPublicMethod</a:t>
            </a:r>
            <a:r>
              <a:rPr lang="en-US" dirty="0"/>
              <a:t>(); This would compile an error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Main </a:t>
            </a:r>
            <a:r>
              <a:rPr lang="en-US" dirty="0" err="1"/>
              <a:t>myObj</a:t>
            </a:r>
            <a:r>
              <a:rPr lang="en-US" dirty="0"/>
              <a:t> = new Main(); // Create an object of Main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myObj.myPublicMethod</a:t>
            </a:r>
            <a:r>
              <a:rPr lang="en-US" dirty="0"/>
              <a:t>(); // Call the public method on the object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Main {</a:t>
            </a:r>
          </a:p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fullThrottle</a:t>
            </a:r>
            <a:r>
              <a:rPr lang="en-US" dirty="0"/>
              <a:t>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("The car is going as fast as it can!");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void speed(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maxSpeed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("Max speed is: " + </a:t>
            </a:r>
            <a:r>
              <a:rPr lang="en-US" dirty="0" err="1"/>
              <a:t>maxSpeed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Main </a:t>
            </a:r>
            <a:r>
              <a:rPr lang="en-US" dirty="0" err="1"/>
              <a:t>myCar</a:t>
            </a:r>
            <a:r>
              <a:rPr lang="en-US" dirty="0"/>
              <a:t> = new Main();   // Create a </a:t>
            </a:r>
            <a:r>
              <a:rPr lang="en-US" dirty="0" err="1"/>
              <a:t>myCar</a:t>
            </a:r>
            <a:r>
              <a:rPr lang="en-US" dirty="0"/>
              <a:t> object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myCar.fullThrottle</a:t>
            </a:r>
            <a:r>
              <a:rPr lang="en-US" dirty="0"/>
              <a:t>();      // Call the </a:t>
            </a:r>
            <a:r>
              <a:rPr lang="en-US" dirty="0" err="1"/>
              <a:t>fullThrottle</a:t>
            </a:r>
            <a:r>
              <a:rPr lang="en-US" dirty="0"/>
              <a:t>() method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myCar.speed</a:t>
            </a:r>
            <a:r>
              <a:rPr lang="en-US" dirty="0"/>
              <a:t>(200);          // Call the speed() method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// The car is going as fast as it can!</a:t>
            </a:r>
          </a:p>
          <a:p>
            <a:pPr marL="45720" indent="0">
              <a:buNone/>
            </a:pPr>
            <a:r>
              <a:rPr lang="en-US" dirty="0"/>
              <a:t>// Max speed is: 200</a:t>
            </a:r>
          </a:p>
        </p:txBody>
      </p:sp>
    </p:spTree>
    <p:extLst>
      <p:ext uri="{BB962C8B-B14F-4D97-AF65-F5344CB8AC3E}">
        <p14:creationId xmlns:p14="http://schemas.microsoft.com/office/powerpoint/2010/main" val="6707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Object and Class 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53339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 class Rectangle{  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int</a:t>
            </a:r>
            <a:r>
              <a:rPr lang="en-US" sz="1800" dirty="0"/>
              <a:t> length;  </a:t>
            </a:r>
          </a:p>
          <a:p>
            <a:pPr marL="4572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int</a:t>
            </a:r>
            <a:r>
              <a:rPr lang="en-US" sz="1800" dirty="0"/>
              <a:t> width;  </a:t>
            </a:r>
          </a:p>
          <a:p>
            <a:pPr marL="45720" indent="0">
              <a:buNone/>
            </a:pPr>
            <a:r>
              <a:rPr lang="en-US" sz="1800" dirty="0"/>
              <a:t>     void insert(</a:t>
            </a:r>
            <a:r>
              <a:rPr lang="en-US" sz="1800" dirty="0" err="1"/>
              <a:t>int</a:t>
            </a:r>
            <a:r>
              <a:rPr lang="en-US" sz="1800" dirty="0"/>
              <a:t> l, </a:t>
            </a:r>
            <a:r>
              <a:rPr lang="en-US" sz="1800" dirty="0" err="1"/>
              <a:t>int</a:t>
            </a:r>
            <a:r>
              <a:rPr lang="en-US" sz="1800" dirty="0"/>
              <a:t> w){  </a:t>
            </a:r>
          </a:p>
          <a:p>
            <a:pPr marL="45720" indent="0">
              <a:buNone/>
            </a:pPr>
            <a:r>
              <a:rPr lang="en-US" sz="1800" dirty="0"/>
              <a:t>      length=l;  </a:t>
            </a:r>
          </a:p>
          <a:p>
            <a:pPr marL="45720" indent="0">
              <a:buNone/>
            </a:pPr>
            <a:r>
              <a:rPr lang="en-US" sz="1800" dirty="0"/>
              <a:t>      width=w;  </a:t>
            </a:r>
          </a:p>
          <a:p>
            <a:pPr marL="45720" indent="0">
              <a:buNone/>
            </a:pPr>
            <a:r>
              <a:rPr lang="en-US" sz="1800" dirty="0"/>
              <a:t>     }  </a:t>
            </a:r>
          </a:p>
          <a:p>
            <a:pPr marL="45720" indent="0">
              <a:buNone/>
            </a:pPr>
            <a:r>
              <a:rPr lang="en-US" sz="1800" dirty="0"/>
              <a:t>     void </a:t>
            </a:r>
            <a:r>
              <a:rPr lang="en-US" sz="1800" dirty="0" err="1"/>
              <a:t>calculateArea</a:t>
            </a:r>
            <a:r>
              <a:rPr lang="en-US" sz="1800" dirty="0"/>
              <a:t>(){</a:t>
            </a:r>
            <a:r>
              <a:rPr lang="en-US" sz="1800" dirty="0" err="1"/>
              <a:t>System.out.println</a:t>
            </a:r>
            <a:r>
              <a:rPr lang="en-US" sz="1800" dirty="0"/>
              <a:t>(length*width);}  </a:t>
            </a:r>
          </a:p>
          <a:p>
            <a:pPr marL="45720" indent="0">
              <a:buNone/>
            </a:pPr>
            <a:r>
              <a:rPr lang="en-US" sz="1800" dirty="0"/>
              <a:t>    }  </a:t>
            </a:r>
          </a:p>
          <a:p>
            <a:pPr marL="45720" indent="0">
              <a:buNone/>
            </a:pPr>
            <a:r>
              <a:rPr lang="en-US" sz="1800" dirty="0"/>
              <a:t>    class TestRectangle1{  </a:t>
            </a:r>
          </a:p>
          <a:p>
            <a:pPr marL="45720" indent="0">
              <a:buNone/>
            </a:pPr>
            <a:r>
              <a:rPr lang="en-US" sz="1800" dirty="0"/>
              <a:t>  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[]){  </a:t>
            </a:r>
          </a:p>
          <a:p>
            <a:pPr marL="45720" indent="0">
              <a:buNone/>
            </a:pPr>
            <a:r>
              <a:rPr lang="en-US" sz="1800" dirty="0"/>
              <a:t>      Rectangle r1=new Rectangle();  </a:t>
            </a:r>
          </a:p>
          <a:p>
            <a:pPr marL="45720" indent="0">
              <a:buNone/>
            </a:pPr>
            <a:r>
              <a:rPr lang="en-US" sz="1800" dirty="0"/>
              <a:t>      Rectangle r2=new Rectangle();  </a:t>
            </a:r>
          </a:p>
          <a:p>
            <a:pPr marL="45720" indent="0">
              <a:buNone/>
            </a:pPr>
            <a:r>
              <a:rPr lang="en-US" sz="1800" dirty="0"/>
              <a:t>      r1.insert(11,5);  </a:t>
            </a:r>
          </a:p>
          <a:p>
            <a:pPr marL="45720" indent="0">
              <a:buNone/>
            </a:pPr>
            <a:r>
              <a:rPr lang="en-US" sz="1800" dirty="0"/>
              <a:t>      r2.insert(3,15);  </a:t>
            </a:r>
          </a:p>
          <a:p>
            <a:pPr marL="45720" indent="0">
              <a:buNone/>
            </a:pPr>
            <a:r>
              <a:rPr lang="en-US" sz="1800" dirty="0"/>
              <a:t>      r1.calculateArea();  </a:t>
            </a:r>
          </a:p>
          <a:p>
            <a:pPr marL="45720" indent="0">
              <a:buNone/>
            </a:pPr>
            <a:r>
              <a:rPr lang="en-US" sz="1800" dirty="0"/>
              <a:t>      r2.calculateArea();  </a:t>
            </a:r>
            <a:r>
              <a:rPr lang="en-US" sz="1800" dirty="0" smtClean="0"/>
              <a:t>    </a:t>
            </a:r>
            <a:r>
              <a:rPr lang="en-US" sz="1800" dirty="0"/>
              <a:t>}  </a:t>
            </a:r>
            <a:r>
              <a:rPr lang="en-US" sz="1800" dirty="0" smtClean="0"/>
              <a:t>     </a:t>
            </a:r>
            <a:r>
              <a:rPr lang="en-US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724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Anonymous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51663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/>
              <a:t> class Calculation{  </a:t>
            </a:r>
          </a:p>
          <a:p>
            <a:pPr marL="45720" indent="0">
              <a:buNone/>
            </a:pPr>
            <a:r>
              <a:rPr lang="en-US" sz="2400" dirty="0"/>
              <a:t>     void fact(</a:t>
            </a:r>
            <a:r>
              <a:rPr lang="en-US" sz="2400" dirty="0" err="1"/>
              <a:t>int</a:t>
            </a:r>
            <a:r>
              <a:rPr lang="en-US" sz="2400" dirty="0"/>
              <a:t>  n){  </a:t>
            </a:r>
          </a:p>
          <a:p>
            <a:pPr marL="4572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int</a:t>
            </a:r>
            <a:r>
              <a:rPr lang="en-US" sz="2400" dirty="0"/>
              <a:t> fact=1;  </a:t>
            </a:r>
          </a:p>
          <a:p>
            <a:pPr marL="45720" indent="0">
              <a:buNone/>
            </a:pPr>
            <a:r>
              <a:rPr lang="en-US" sz="2400" dirty="0"/>
              <a:t>      for(</a:t>
            </a:r>
            <a:r>
              <a:rPr lang="en-US" sz="2400" dirty="0" err="1"/>
              <a:t>int</a:t>
            </a:r>
            <a:r>
              <a:rPr lang="en-US" sz="2400" dirty="0"/>
              <a:t> i=1;i&lt;=</a:t>
            </a:r>
            <a:r>
              <a:rPr lang="en-US" sz="2400" dirty="0" err="1"/>
              <a:t>n;i</a:t>
            </a:r>
            <a:r>
              <a:rPr lang="en-US" sz="2400" dirty="0"/>
              <a:t>++){  </a:t>
            </a:r>
          </a:p>
          <a:p>
            <a:pPr marL="45720" indent="0">
              <a:buNone/>
            </a:pPr>
            <a:r>
              <a:rPr lang="en-US" sz="2400" dirty="0"/>
              <a:t>       fact=fact*i;  </a:t>
            </a:r>
          </a:p>
          <a:p>
            <a:pPr marL="45720" indent="0">
              <a:buNone/>
            </a:pPr>
            <a:r>
              <a:rPr lang="en-US" sz="2400" dirty="0"/>
              <a:t>      }  </a:t>
            </a:r>
          </a:p>
          <a:p>
            <a:pPr marL="4572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System.out.println</a:t>
            </a:r>
            <a:r>
              <a:rPr lang="en-US" sz="2400" dirty="0"/>
              <a:t>("factorial is "+fact);  </a:t>
            </a:r>
          </a:p>
          <a:p>
            <a:pPr marL="45720" indent="0">
              <a:buNone/>
            </a:pPr>
            <a:r>
              <a:rPr lang="en-US" sz="2400" dirty="0"/>
              <a:t>    }  </a:t>
            </a:r>
          </a:p>
          <a:p>
            <a:pPr marL="45720" indent="0">
              <a:buNone/>
            </a:pPr>
            <a:r>
              <a:rPr lang="en-US" sz="2400" dirty="0"/>
              <a:t> 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45720" indent="0">
              <a:buNone/>
            </a:pPr>
            <a:r>
              <a:rPr lang="en-US" sz="2400" dirty="0"/>
              <a:t>     new Calculation().fact(5);//calling method with anonymous object  </a:t>
            </a:r>
          </a:p>
          <a:p>
            <a:pPr marL="45720" indent="0">
              <a:buNone/>
            </a:pPr>
            <a:r>
              <a:rPr lang="en-US" sz="2400" dirty="0"/>
              <a:t>    }  </a:t>
            </a:r>
          </a:p>
          <a:p>
            <a:pPr marL="45720" indent="0">
              <a:buNone/>
            </a:pPr>
            <a:r>
              <a:rPr lang="en-US" sz="24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7646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multiple objects by one type only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51815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class Rectangle{  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length;  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width;  </a:t>
            </a:r>
          </a:p>
          <a:p>
            <a:pPr marL="45720" indent="0">
              <a:buNone/>
            </a:pPr>
            <a:r>
              <a:rPr lang="en-US" sz="1800" dirty="0"/>
              <a:t> void insert(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l,int</a:t>
            </a:r>
            <a:r>
              <a:rPr lang="en-US" sz="1800" dirty="0"/>
              <a:t> w){  </a:t>
            </a:r>
          </a:p>
          <a:p>
            <a:pPr marL="45720" indent="0">
              <a:buNone/>
            </a:pPr>
            <a:r>
              <a:rPr lang="en-US" sz="1800" dirty="0"/>
              <a:t>  length=l;  </a:t>
            </a:r>
          </a:p>
          <a:p>
            <a:pPr marL="45720" indent="0">
              <a:buNone/>
            </a:pPr>
            <a:r>
              <a:rPr lang="en-US" sz="1800" dirty="0"/>
              <a:t>  width=w;  </a:t>
            </a:r>
          </a:p>
          <a:p>
            <a:pPr marL="45720" indent="0">
              <a:buNone/>
            </a:pPr>
            <a:r>
              <a:rPr lang="en-US" sz="1800" dirty="0"/>
              <a:t> }  </a:t>
            </a:r>
          </a:p>
          <a:p>
            <a:pPr marL="45720" indent="0">
              <a:buNone/>
            </a:pPr>
            <a:r>
              <a:rPr lang="en-US" sz="1800" dirty="0"/>
              <a:t> void </a:t>
            </a:r>
            <a:r>
              <a:rPr lang="en-US" sz="1800" dirty="0" err="1"/>
              <a:t>calculateArea</a:t>
            </a:r>
            <a:r>
              <a:rPr lang="en-US" sz="1800" dirty="0"/>
              <a:t>(){</a:t>
            </a:r>
            <a:r>
              <a:rPr lang="en-US" sz="1800" dirty="0" err="1"/>
              <a:t>System.out.println</a:t>
            </a:r>
            <a:r>
              <a:rPr lang="en-US" sz="1800" dirty="0"/>
              <a:t>(length*width);}  </a:t>
            </a:r>
          </a:p>
          <a:p>
            <a:pPr marL="45720" indent="0">
              <a:buNone/>
            </a:pPr>
            <a:r>
              <a:rPr lang="en-US" sz="1800" dirty="0"/>
              <a:t>}  </a:t>
            </a:r>
          </a:p>
          <a:p>
            <a:pPr marL="45720" indent="0">
              <a:buNone/>
            </a:pPr>
            <a:r>
              <a:rPr lang="en-US" sz="1800" dirty="0"/>
              <a:t>class TestRectangle2{  </a:t>
            </a:r>
          </a:p>
          <a:p>
            <a:pPr marL="45720" indent="0">
              <a:buNone/>
            </a:pPr>
            <a:r>
              <a:rPr lang="en-US" sz="1800" dirty="0"/>
              <a:t>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[]){  </a:t>
            </a:r>
          </a:p>
          <a:p>
            <a:pPr marL="45720" indent="0">
              <a:buNone/>
            </a:pPr>
            <a:r>
              <a:rPr lang="en-US" sz="1800" dirty="0"/>
              <a:t>  Rectangle r1=new Rectangle(),r2=new Rectangle();//creating two objects  </a:t>
            </a:r>
          </a:p>
          <a:p>
            <a:pPr marL="45720" indent="0">
              <a:buNone/>
            </a:pPr>
            <a:r>
              <a:rPr lang="en-US" sz="1800" dirty="0"/>
              <a:t>  r1.insert(11,5);  </a:t>
            </a:r>
          </a:p>
          <a:p>
            <a:pPr marL="45720" indent="0">
              <a:buNone/>
            </a:pPr>
            <a:r>
              <a:rPr lang="en-US" sz="1800" dirty="0"/>
              <a:t>  r2.insert(3,15);  </a:t>
            </a:r>
          </a:p>
          <a:p>
            <a:pPr marL="45720" indent="0">
              <a:buNone/>
            </a:pPr>
            <a:r>
              <a:rPr lang="en-US" sz="1800" dirty="0"/>
              <a:t>  r1.calculateArea();  </a:t>
            </a:r>
          </a:p>
          <a:p>
            <a:pPr marL="45720" indent="0">
              <a:buNone/>
            </a:pPr>
            <a:r>
              <a:rPr lang="en-US" sz="1800" dirty="0"/>
              <a:t>  r2.calculateArea();  </a:t>
            </a:r>
            <a:r>
              <a:rPr lang="en-US" sz="1800" dirty="0" smtClean="0"/>
              <a:t>}  }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838"/>
            <a:ext cx="4267200" cy="653605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Account{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acc_no</a:t>
            </a:r>
            <a:r>
              <a:rPr lang="en-US" sz="1600" dirty="0"/>
              <a:t>;  </a:t>
            </a:r>
          </a:p>
          <a:p>
            <a:pPr marL="45720" indent="0">
              <a:buNone/>
            </a:pPr>
            <a:r>
              <a:rPr lang="en-US" sz="1600" dirty="0"/>
              <a:t>    String name;  </a:t>
            </a:r>
          </a:p>
          <a:p>
            <a:pPr marL="45720" indent="0">
              <a:buNone/>
            </a:pPr>
            <a:r>
              <a:rPr lang="en-US" sz="1600" dirty="0"/>
              <a:t>    float amount;  </a:t>
            </a:r>
          </a:p>
          <a:p>
            <a:pPr marL="45720" indent="0">
              <a:buNone/>
            </a:pPr>
            <a:r>
              <a:rPr lang="en-US" sz="1600" dirty="0"/>
              <a:t>    //Method to initialize object  </a:t>
            </a:r>
          </a:p>
          <a:p>
            <a:pPr marL="45720" indent="0">
              <a:buNone/>
            </a:pPr>
            <a:r>
              <a:rPr lang="en-US" sz="1600" dirty="0"/>
              <a:t>    void insert(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a,String</a:t>
            </a:r>
            <a:r>
              <a:rPr lang="en-US" sz="1600" dirty="0"/>
              <a:t> </a:t>
            </a:r>
            <a:r>
              <a:rPr lang="en-US" sz="1600" dirty="0" err="1"/>
              <a:t>n,float</a:t>
            </a:r>
            <a:r>
              <a:rPr lang="en-US" sz="1600" dirty="0"/>
              <a:t> </a:t>
            </a:r>
            <a:r>
              <a:rPr lang="en-US" sz="1600" dirty="0" err="1"/>
              <a:t>amt</a:t>
            </a:r>
            <a:r>
              <a:rPr lang="en-US" sz="1600" dirty="0"/>
              <a:t>){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acc_no</a:t>
            </a:r>
            <a:r>
              <a:rPr lang="en-US" sz="1600" dirty="0"/>
              <a:t>=a;  </a:t>
            </a:r>
          </a:p>
          <a:p>
            <a:pPr marL="45720" indent="0">
              <a:buNone/>
            </a:pPr>
            <a:r>
              <a:rPr lang="en-US" sz="1600" dirty="0"/>
              <a:t>    name=n;  </a:t>
            </a:r>
          </a:p>
          <a:p>
            <a:pPr marL="45720" indent="0">
              <a:buNone/>
            </a:pPr>
            <a:r>
              <a:rPr lang="en-US" sz="1600" dirty="0"/>
              <a:t>    amount=</a:t>
            </a:r>
            <a:r>
              <a:rPr lang="en-US" sz="1600" dirty="0" err="1"/>
              <a:t>amt</a:t>
            </a:r>
            <a:r>
              <a:rPr lang="en-US" sz="1600" dirty="0"/>
              <a:t>;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</a:p>
          <a:p>
            <a:pPr marL="45720" indent="0">
              <a:buNone/>
            </a:pPr>
            <a:r>
              <a:rPr lang="en-US" sz="1600" dirty="0"/>
              <a:t>    //deposit method  </a:t>
            </a:r>
          </a:p>
          <a:p>
            <a:pPr marL="45720" indent="0">
              <a:buNone/>
            </a:pPr>
            <a:r>
              <a:rPr lang="en-US" sz="1600" dirty="0"/>
              <a:t>    void deposit(float </a:t>
            </a:r>
            <a:r>
              <a:rPr lang="en-US" sz="1600" dirty="0" err="1"/>
              <a:t>amt</a:t>
            </a:r>
            <a:r>
              <a:rPr lang="en-US" sz="1600" dirty="0"/>
              <a:t>){  </a:t>
            </a:r>
          </a:p>
          <a:p>
            <a:pPr marL="45720" indent="0">
              <a:buNone/>
            </a:pPr>
            <a:r>
              <a:rPr lang="en-US" sz="1600" dirty="0"/>
              <a:t>    amount=</a:t>
            </a:r>
            <a:r>
              <a:rPr lang="en-US" sz="1600" dirty="0" err="1"/>
              <a:t>amount+amt</a:t>
            </a:r>
            <a:r>
              <a:rPr lang="en-US" sz="1600" dirty="0"/>
              <a:t>;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amt</a:t>
            </a:r>
            <a:r>
              <a:rPr lang="en-US" sz="1600" dirty="0"/>
              <a:t>+" deposited");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</a:p>
          <a:p>
            <a:pPr marL="45720" indent="0">
              <a:buNone/>
            </a:pPr>
            <a:r>
              <a:rPr lang="en-US" sz="1600" dirty="0"/>
              <a:t>    //withdraw method  </a:t>
            </a:r>
          </a:p>
          <a:p>
            <a:pPr marL="45720" indent="0">
              <a:buNone/>
            </a:pPr>
            <a:r>
              <a:rPr lang="en-US" sz="1600" dirty="0"/>
              <a:t>    void withdraw(float </a:t>
            </a:r>
            <a:r>
              <a:rPr lang="en-US" sz="1600" dirty="0" err="1"/>
              <a:t>amt</a:t>
            </a:r>
            <a:r>
              <a:rPr lang="en-US" sz="1600" dirty="0"/>
              <a:t>){  </a:t>
            </a:r>
          </a:p>
          <a:p>
            <a:pPr marL="45720" indent="0">
              <a:buNone/>
            </a:pPr>
            <a:r>
              <a:rPr lang="en-US" sz="1600" dirty="0"/>
              <a:t>    if(amount&lt;</a:t>
            </a:r>
            <a:r>
              <a:rPr lang="en-US" sz="1600" dirty="0" err="1"/>
              <a:t>amt</a:t>
            </a:r>
            <a:r>
              <a:rPr lang="en-US" sz="1600" dirty="0"/>
              <a:t>){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("Insufficient Balance");  </a:t>
            </a:r>
          </a:p>
          <a:p>
            <a:pPr marL="45720" indent="0">
              <a:buNone/>
            </a:pPr>
            <a:r>
              <a:rPr lang="en-US" sz="1600" dirty="0"/>
              <a:t>    }else{  </a:t>
            </a:r>
          </a:p>
          <a:p>
            <a:pPr marL="45720" indent="0">
              <a:buNone/>
            </a:pPr>
            <a:r>
              <a:rPr lang="en-US" sz="1600" dirty="0"/>
              <a:t>    amount=amount-</a:t>
            </a:r>
            <a:r>
              <a:rPr lang="en-US" sz="1600" dirty="0" err="1"/>
              <a:t>amt</a:t>
            </a:r>
            <a:r>
              <a:rPr lang="en-US" sz="1600" dirty="0"/>
              <a:t>;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amt</a:t>
            </a:r>
            <a:r>
              <a:rPr lang="en-US" sz="1600" dirty="0"/>
              <a:t>+" withdrawn");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  <a:r>
              <a:rPr lang="en-US" sz="1600" dirty="0" smtClean="0"/>
              <a:t>    </a:t>
            </a:r>
            <a:r>
              <a:rPr lang="en-US" sz="1600" dirty="0"/>
              <a:t>}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117693"/>
            <a:ext cx="4267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dirty="0"/>
              <a:t> //method to check the balance of the account  </a:t>
            </a:r>
          </a:p>
          <a:p>
            <a:pPr marL="45720" indent="0">
              <a:buNone/>
            </a:pPr>
            <a:r>
              <a:rPr lang="en-US" dirty="0"/>
              <a:t>    void </a:t>
            </a:r>
            <a:r>
              <a:rPr lang="en-US" dirty="0" err="1"/>
              <a:t>checkBalance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("Balance is: "+amount);}  </a:t>
            </a:r>
          </a:p>
          <a:p>
            <a:pPr marL="45720" indent="0">
              <a:buNone/>
            </a:pPr>
            <a:r>
              <a:rPr lang="en-US" dirty="0"/>
              <a:t>    //method to display the values of an object  </a:t>
            </a:r>
          </a:p>
          <a:p>
            <a:pPr marL="45720" indent="0">
              <a:buNone/>
            </a:pPr>
            <a:r>
              <a:rPr lang="en-US" dirty="0"/>
              <a:t>    void display(){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acc_no</a:t>
            </a:r>
            <a:r>
              <a:rPr lang="en-US" dirty="0"/>
              <a:t>+" "+name+" "+amount);}  </a:t>
            </a:r>
          </a:p>
          <a:p>
            <a:pPr marL="45720" indent="0">
              <a:buNone/>
            </a:pPr>
            <a:r>
              <a:rPr lang="en-US" dirty="0"/>
              <a:t>    }  </a:t>
            </a:r>
          </a:p>
          <a:p>
            <a:pPr marL="45720" indent="0">
              <a:buNone/>
            </a:pPr>
            <a:r>
              <a:rPr lang="en-US" dirty="0"/>
              <a:t>    //Creating a test class to deposit and withdraw amount  </a:t>
            </a:r>
          </a:p>
          <a:p>
            <a:pPr marL="45720" indent="0">
              <a:buNone/>
            </a:pPr>
            <a:r>
              <a:rPr lang="en-US" dirty="0"/>
              <a:t>    class </a:t>
            </a:r>
            <a:r>
              <a:rPr lang="en-US" dirty="0" err="1"/>
              <a:t>TestAccount</a:t>
            </a:r>
            <a:r>
              <a:rPr lang="en-US" dirty="0"/>
              <a:t>{  </a:t>
            </a:r>
          </a:p>
          <a:p>
            <a:pPr marL="4572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  </a:t>
            </a:r>
          </a:p>
          <a:p>
            <a:pPr marL="45720" indent="0">
              <a:buNone/>
            </a:pPr>
            <a:r>
              <a:rPr lang="en-US" dirty="0"/>
              <a:t>    Account a1=new Account();  </a:t>
            </a:r>
          </a:p>
          <a:p>
            <a:pPr marL="45720" indent="0">
              <a:buNone/>
            </a:pPr>
            <a:r>
              <a:rPr lang="en-US" dirty="0"/>
              <a:t>    a1.insert(832345,"Ankit",1000);  </a:t>
            </a:r>
          </a:p>
          <a:p>
            <a:pPr marL="45720" indent="0">
              <a:buNone/>
            </a:pPr>
            <a:r>
              <a:rPr lang="en-US" dirty="0"/>
              <a:t>    a1.display();  </a:t>
            </a:r>
          </a:p>
          <a:p>
            <a:pPr marL="45720" indent="0">
              <a:buNone/>
            </a:pPr>
            <a:r>
              <a:rPr lang="en-US" dirty="0"/>
              <a:t>    a1.checkBalance();  </a:t>
            </a:r>
          </a:p>
          <a:p>
            <a:pPr marL="45720" indent="0">
              <a:buNone/>
            </a:pPr>
            <a:r>
              <a:rPr lang="en-US" dirty="0"/>
              <a:t>    a1.deposit(40000);  </a:t>
            </a:r>
          </a:p>
          <a:p>
            <a:pPr marL="45720" indent="0">
              <a:buNone/>
            </a:pPr>
            <a:r>
              <a:rPr lang="en-US" dirty="0"/>
              <a:t>    a1.checkBalance();  </a:t>
            </a:r>
          </a:p>
          <a:p>
            <a:pPr marL="45720" indent="0">
              <a:buNone/>
            </a:pPr>
            <a:r>
              <a:rPr lang="en-US" dirty="0"/>
              <a:t>    a1.withdraw(15000);  </a:t>
            </a:r>
          </a:p>
          <a:p>
            <a:pPr marL="45720" indent="0">
              <a:buNone/>
            </a:pPr>
            <a:r>
              <a:rPr lang="en-US" dirty="0"/>
              <a:t>    a1.checkBalance();  </a:t>
            </a:r>
          </a:p>
          <a:p>
            <a:pPr marL="45720" indent="0">
              <a:buNone/>
            </a:pPr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42488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Generate the service charge, interest and penalty for the given program.</a:t>
            </a:r>
          </a:p>
          <a:p>
            <a:pPr marL="502920" indent="-457200">
              <a:buAutoNum type="arabicPeriod"/>
            </a:pPr>
            <a:r>
              <a:rPr lang="en-US" dirty="0" smtClean="0"/>
              <a:t>Service Charges in 1.5%</a:t>
            </a:r>
          </a:p>
          <a:p>
            <a:pPr marL="502920" indent="-457200">
              <a:buAutoNum type="arabicPeriod"/>
            </a:pPr>
            <a:r>
              <a:rPr lang="en-US" dirty="0" smtClean="0"/>
              <a:t>Interest is 4%</a:t>
            </a:r>
          </a:p>
          <a:p>
            <a:pPr marL="502920" indent="-457200">
              <a:buAutoNum type="arabicPeriod"/>
            </a:pPr>
            <a:r>
              <a:rPr lang="en-US" dirty="0" smtClean="0"/>
              <a:t>Penalty for insufficient balance 0.75% </a:t>
            </a:r>
            <a:r>
              <a:rPr lang="en-US" smtClean="0"/>
              <a:t>after deposit.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9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/>
          <a:lstStyle/>
          <a:p>
            <a:r>
              <a:rPr lang="en-US" dirty="0" smtClean="0"/>
              <a:t>Array of Objects</a:t>
            </a:r>
            <a:endParaRPr lang="en-US" dirty="0"/>
          </a:p>
        </p:txBody>
      </p:sp>
      <p:pic>
        <p:nvPicPr>
          <p:cNvPr id="1026" name="Picture 2" descr="How to Create Array of Objects in Jav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7"/>
          <a:stretch/>
        </p:blipFill>
        <p:spPr bwMode="auto">
          <a:xfrm>
            <a:off x="1371600" y="1905000"/>
            <a:ext cx="5638800" cy="40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1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Creating an array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7243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err="1"/>
              <a:t>ClassName</a:t>
            </a:r>
            <a:r>
              <a:rPr lang="en-US" sz="2800" dirty="0"/>
              <a:t> </a:t>
            </a:r>
            <a:r>
              <a:rPr lang="en-US" sz="2800" dirty="0" err="1"/>
              <a:t>obj</a:t>
            </a:r>
            <a:r>
              <a:rPr lang="en-US" sz="2800" dirty="0"/>
              <a:t>[]=new </a:t>
            </a:r>
            <a:r>
              <a:rPr lang="en-US" sz="2800" dirty="0" err="1"/>
              <a:t>ClassName</a:t>
            </a:r>
            <a:r>
              <a:rPr lang="en-US" sz="2800" dirty="0"/>
              <a:t>[</a:t>
            </a:r>
            <a:r>
              <a:rPr lang="en-US" sz="2800" dirty="0" err="1"/>
              <a:t>array_length</a:t>
            </a:r>
            <a:r>
              <a:rPr lang="en-US" sz="2800" dirty="0"/>
              <a:t>]; //declare and instantiate an array of objects  </a:t>
            </a:r>
          </a:p>
          <a:p>
            <a:pPr marL="45720" indent="0">
              <a:buNone/>
            </a:pPr>
            <a:r>
              <a:rPr lang="en-US" sz="2800" dirty="0" smtClean="0"/>
              <a:t>Or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err="1" smtClean="0"/>
              <a:t>ClassName</a:t>
            </a:r>
            <a:r>
              <a:rPr lang="en-US" sz="2800" dirty="0"/>
              <a:t>[] </a:t>
            </a:r>
            <a:r>
              <a:rPr lang="en-US" sz="2800" dirty="0" err="1"/>
              <a:t>objArray</a:t>
            </a:r>
            <a:r>
              <a:rPr lang="en-US" sz="2800" dirty="0"/>
              <a:t>;  </a:t>
            </a:r>
            <a:endParaRPr lang="en-US" sz="2800" dirty="0" smtClean="0"/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Or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err="1" smtClean="0"/>
              <a:t>ClassName</a:t>
            </a:r>
            <a:r>
              <a:rPr lang="en-US" sz="2800" dirty="0"/>
              <a:t> </a:t>
            </a:r>
            <a:r>
              <a:rPr lang="en-US" sz="2800" dirty="0" err="1"/>
              <a:t>objeArray</a:t>
            </a:r>
            <a:r>
              <a:rPr lang="en-US" sz="2800" dirty="0"/>
              <a:t>[];  </a:t>
            </a:r>
          </a:p>
        </p:txBody>
      </p:sp>
    </p:spTree>
    <p:extLst>
      <p:ext uri="{BB962C8B-B14F-4D97-AF65-F5344CB8AC3E}">
        <p14:creationId xmlns:p14="http://schemas.microsoft.com/office/powerpoint/2010/main" val="418991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315200" cy="4556760"/>
          </a:xfrm>
        </p:spPr>
        <p:txBody>
          <a:bodyPr>
            <a:normAutofit/>
          </a:bodyPr>
          <a:lstStyle/>
          <a:p>
            <a:r>
              <a:rPr lang="en-US" sz="2800" dirty="0"/>
              <a:t>Everything in Java is associated with classes and objects, along with its attributes and methods.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example: in real life, a car is an object. The car has </a:t>
            </a:r>
            <a:r>
              <a:rPr lang="en-US" sz="2800" b="1" dirty="0"/>
              <a:t>attributes</a:t>
            </a:r>
            <a:r>
              <a:rPr lang="en-US" sz="2800" dirty="0"/>
              <a:t>, such as weight and color, and </a:t>
            </a:r>
            <a:r>
              <a:rPr lang="en-US" sz="2800" b="1" dirty="0"/>
              <a:t>methods</a:t>
            </a:r>
            <a:r>
              <a:rPr lang="en-US" sz="2800" dirty="0"/>
              <a:t>, such as drive and brake. </a:t>
            </a:r>
          </a:p>
        </p:txBody>
      </p:sp>
    </p:spTree>
    <p:extLst>
      <p:ext uri="{BB962C8B-B14F-4D97-AF65-F5344CB8AC3E}">
        <p14:creationId xmlns:p14="http://schemas.microsoft.com/office/powerpoint/2010/main" val="22202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1"/>
            <a:ext cx="4191000" cy="60045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400" dirty="0"/>
              <a:t>public class </a:t>
            </a:r>
            <a:r>
              <a:rPr lang="en-US" sz="1400" dirty="0" err="1"/>
              <a:t>ArrayOfObjects</a:t>
            </a:r>
            <a:r>
              <a:rPr lang="en-US" sz="1400" dirty="0"/>
              <a:t>  </a:t>
            </a:r>
          </a:p>
          <a:p>
            <a:pPr marL="45720" indent="0">
              <a:buNone/>
            </a:pPr>
            <a:r>
              <a:rPr lang="en-US" sz="1400" dirty="0"/>
              <a:t>{  </a:t>
            </a:r>
          </a:p>
          <a:p>
            <a:pPr marL="45720" indent="0">
              <a:buNone/>
            </a:pPr>
            <a:r>
              <a:rPr lang="en-US" sz="1400" dirty="0"/>
              <a:t>public static void main(String </a:t>
            </a:r>
            <a:r>
              <a:rPr lang="en-US" sz="1400" dirty="0" err="1"/>
              <a:t>args</a:t>
            </a:r>
            <a:r>
              <a:rPr lang="en-US" sz="1400" dirty="0"/>
              <a:t>[])  </a:t>
            </a:r>
          </a:p>
          <a:p>
            <a:pPr marL="45720" indent="0">
              <a:buNone/>
            </a:pPr>
            <a:r>
              <a:rPr lang="en-US" sz="1400" dirty="0"/>
              <a:t>{  </a:t>
            </a:r>
          </a:p>
          <a:p>
            <a:pPr marL="45720" indent="0">
              <a:buNone/>
            </a:pPr>
            <a:r>
              <a:rPr lang="en-US" sz="1400" dirty="0"/>
              <a:t>//create an array of product object   </a:t>
            </a:r>
          </a:p>
          <a:p>
            <a:pPr marL="45720" indent="0">
              <a:buNone/>
            </a:pPr>
            <a:r>
              <a:rPr lang="en-US" sz="1400" dirty="0"/>
              <a:t>Product[] </a:t>
            </a:r>
            <a:r>
              <a:rPr lang="en-US" sz="1400" dirty="0" err="1"/>
              <a:t>obj</a:t>
            </a:r>
            <a:r>
              <a:rPr lang="en-US" sz="1400" dirty="0"/>
              <a:t> = new Product[5] ;  </a:t>
            </a:r>
          </a:p>
          <a:p>
            <a:pPr marL="45720" indent="0">
              <a:buNone/>
            </a:pPr>
            <a:r>
              <a:rPr lang="en-US" sz="1400" dirty="0"/>
              <a:t>//create &amp; initialize actual product objects using constructor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[0] = new Product(23907,"Dell Laptop");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[1] = new Product(91240,"HP 630");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[2] = new Product(29823,"LG OLED TV");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[3] = new Product(11908,"MI Note Pro Max 9");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[4] = new Product(43590,"Kingston USB");  </a:t>
            </a:r>
          </a:p>
          <a:p>
            <a:pPr marL="45720" indent="0">
              <a:buNone/>
            </a:pPr>
            <a:r>
              <a:rPr lang="en-US" sz="1400" dirty="0"/>
              <a:t>//display the product object data  </a:t>
            </a:r>
          </a:p>
          <a:p>
            <a:pPr marL="45720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("Product Object 1:");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[0].display();  </a:t>
            </a:r>
          </a:p>
          <a:p>
            <a:pPr marL="45720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("Product Object 2:");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[1].display();  </a:t>
            </a:r>
          </a:p>
          <a:p>
            <a:pPr marL="45720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("Product Object 3:");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[2].display();  </a:t>
            </a:r>
          </a:p>
          <a:p>
            <a:pPr marL="45720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("Product Object 4:");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[3].display();  </a:t>
            </a:r>
          </a:p>
          <a:p>
            <a:pPr marL="45720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("Product Object 5:");  </a:t>
            </a:r>
          </a:p>
          <a:p>
            <a:pPr marL="45720" indent="0">
              <a:buNone/>
            </a:pPr>
            <a:r>
              <a:rPr lang="en-US" sz="1400" dirty="0" err="1"/>
              <a:t>obj</a:t>
            </a:r>
            <a:r>
              <a:rPr lang="en-US" sz="1400" dirty="0"/>
              <a:t>[4].display();  </a:t>
            </a:r>
          </a:p>
          <a:p>
            <a:pPr marL="45720" indent="0">
              <a:buNone/>
            </a:pPr>
            <a:r>
              <a:rPr lang="en-US" sz="1400" dirty="0"/>
              <a:t>}  </a:t>
            </a:r>
            <a:r>
              <a:rPr lang="en-US" sz="1400" dirty="0" smtClean="0"/>
              <a:t>}</a:t>
            </a:r>
            <a:r>
              <a:rPr lang="en-US" sz="1400" dirty="0"/>
              <a:t>  </a:t>
            </a:r>
          </a:p>
          <a:p>
            <a:pPr marL="4572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876800" y="457200"/>
            <a:ext cx="381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//Product class with product Id and product name as attributes  </a:t>
            </a:r>
          </a:p>
          <a:p>
            <a:r>
              <a:rPr lang="en-US" dirty="0"/>
              <a:t>class Product  </a:t>
            </a:r>
          </a:p>
          <a:p>
            <a:r>
              <a:rPr lang="en-US" dirty="0"/>
              <a:t>{  </a:t>
            </a:r>
          </a:p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pro_Id</a:t>
            </a:r>
            <a:r>
              <a:rPr lang="en-US" dirty="0"/>
              <a:t>;  </a:t>
            </a:r>
          </a:p>
          <a:p>
            <a:r>
              <a:rPr lang="en-US" dirty="0"/>
              <a:t>String </a:t>
            </a:r>
            <a:r>
              <a:rPr lang="en-US" dirty="0" err="1"/>
              <a:t>pro_name</a:t>
            </a:r>
            <a:r>
              <a:rPr lang="en-US" dirty="0"/>
              <a:t>;  </a:t>
            </a:r>
          </a:p>
          <a:p>
            <a:r>
              <a:rPr lang="en-US" dirty="0"/>
              <a:t>//Product class constructor  </a:t>
            </a:r>
          </a:p>
          <a:p>
            <a:r>
              <a:rPr lang="en-US" dirty="0"/>
              <a:t>Product(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pid</a:t>
            </a:r>
            <a:r>
              <a:rPr lang="en-US" dirty="0"/>
              <a:t>, String n)  </a:t>
            </a:r>
          </a:p>
          <a:p>
            <a:r>
              <a:rPr lang="en-US" dirty="0"/>
              <a:t>{  </a:t>
            </a:r>
          </a:p>
          <a:p>
            <a:r>
              <a:rPr lang="en-US" dirty="0" err="1"/>
              <a:t>pro_Id</a:t>
            </a:r>
            <a:r>
              <a:rPr lang="en-US" dirty="0"/>
              <a:t> = </a:t>
            </a:r>
            <a:r>
              <a:rPr lang="en-US" dirty="0" err="1"/>
              <a:t>pid</a:t>
            </a:r>
            <a:r>
              <a:rPr lang="en-US" dirty="0"/>
              <a:t>;  </a:t>
            </a:r>
          </a:p>
          <a:p>
            <a:r>
              <a:rPr lang="en-US" dirty="0" err="1"/>
              <a:t>pro_name</a:t>
            </a:r>
            <a:r>
              <a:rPr lang="en-US" dirty="0"/>
              <a:t> = n;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public void display()  </a:t>
            </a:r>
          </a:p>
          <a:p>
            <a:r>
              <a:rPr lang="en-US" dirty="0"/>
              <a:t>{  </a:t>
            </a:r>
          </a:p>
          <a:p>
            <a:r>
              <a:rPr lang="en-US" dirty="0" err="1"/>
              <a:t>System.out.print</a:t>
            </a:r>
            <a:r>
              <a:rPr lang="en-US" dirty="0"/>
              <a:t>("Product Id = "+</a:t>
            </a:r>
            <a:r>
              <a:rPr lang="en-US" dirty="0" err="1"/>
              <a:t>pro_Id</a:t>
            </a:r>
            <a:r>
              <a:rPr lang="en-US" dirty="0"/>
              <a:t> + "  " + " Product Name = "+</a:t>
            </a:r>
            <a:r>
              <a:rPr lang="en-US" dirty="0" err="1"/>
              <a:t>pro_name</a:t>
            </a:r>
            <a:r>
              <a:rPr lang="en-US" dirty="0"/>
              <a:t>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0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15200" cy="1154097"/>
          </a:xfrm>
        </p:spPr>
        <p:txBody>
          <a:bodyPr/>
          <a:lstStyle/>
          <a:p>
            <a:r>
              <a:rPr lang="en-US" dirty="0"/>
              <a:t>Access Specifier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199"/>
          </a:xfrm>
        </p:spPr>
        <p:txBody>
          <a:bodyPr>
            <a:noAutofit/>
          </a:bodyPr>
          <a:lstStyle/>
          <a:p>
            <a:r>
              <a:rPr lang="en-US" sz="2400" b="1" dirty="0"/>
              <a:t>A</a:t>
            </a:r>
            <a:r>
              <a:rPr lang="en-US" sz="2400" dirty="0" smtClean="0"/>
              <a:t>ccess </a:t>
            </a:r>
            <a:r>
              <a:rPr lang="en-US" sz="2400" dirty="0"/>
              <a:t>specifier or modifier is the access type of the method. It specifies the visibility of the method. Java provides </a:t>
            </a:r>
            <a:r>
              <a:rPr lang="en-US" sz="2400" b="1" dirty="0"/>
              <a:t>four</a:t>
            </a:r>
            <a:r>
              <a:rPr lang="en-US" sz="2400" dirty="0"/>
              <a:t> types of access specifier:</a:t>
            </a:r>
          </a:p>
          <a:p>
            <a:r>
              <a:rPr lang="en-US" sz="2400" b="1" dirty="0"/>
              <a:t>Public:</a:t>
            </a:r>
            <a:r>
              <a:rPr lang="en-US" sz="2400" dirty="0"/>
              <a:t> The method is accessible by all classes when we use public specifier in our application.</a:t>
            </a:r>
          </a:p>
          <a:p>
            <a:r>
              <a:rPr lang="en-US" sz="2400" b="1" dirty="0"/>
              <a:t>Private:</a:t>
            </a:r>
            <a:r>
              <a:rPr lang="en-US" sz="2400" dirty="0"/>
              <a:t> When we use a private access specifier, the method is accessible only in the classes in which it is defined.</a:t>
            </a:r>
          </a:p>
          <a:p>
            <a:r>
              <a:rPr lang="en-US" sz="2400" b="1" dirty="0"/>
              <a:t>Protected:</a:t>
            </a:r>
            <a:r>
              <a:rPr lang="en-US" sz="2400" dirty="0"/>
              <a:t> When we use protected access specifier, the method is accessible within the same package or subclasses in a different package.</a:t>
            </a:r>
          </a:p>
          <a:p>
            <a:r>
              <a:rPr lang="en-US" sz="2400" b="1" dirty="0"/>
              <a:t>Default:</a:t>
            </a:r>
            <a:r>
              <a:rPr lang="en-US" sz="2400" dirty="0"/>
              <a:t> When we do not use any access specifier in the method declaration, Java uses default access specifier by default. It is visible only from the same package only.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1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7315200" cy="50901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public class Main 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x = 5;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Main </a:t>
            </a:r>
            <a:r>
              <a:rPr lang="en-US" sz="2400" dirty="0" err="1"/>
              <a:t>myObj</a:t>
            </a:r>
            <a:r>
              <a:rPr lang="en-US" sz="2400" dirty="0"/>
              <a:t> = new Main();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myObj.x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53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Multiple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r>
              <a:rPr lang="en-US" sz="2400" dirty="0"/>
              <a:t>You can also create an object of a class and access it in another class.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often used for better organization of classes (one class has all the attributes and methods, while the other class holds the main() method (code to be executed)). </a:t>
            </a:r>
          </a:p>
          <a:p>
            <a:r>
              <a:rPr lang="en-US" sz="2400" dirty="0"/>
              <a:t>Remember that the name of the java file should match the class name. In this example, we have created two files in the same directory/folder:</a:t>
            </a:r>
          </a:p>
          <a:p>
            <a:pPr lvl="1"/>
            <a:r>
              <a:rPr lang="en-US" sz="2200" dirty="0"/>
              <a:t>Main.java</a:t>
            </a:r>
          </a:p>
          <a:p>
            <a:pPr lvl="1"/>
            <a:r>
              <a:rPr lang="en-US" sz="2200" dirty="0"/>
              <a:t>Second.java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5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200" dirty="0" smtClean="0"/>
              <a:t>//Main.java</a:t>
            </a:r>
          </a:p>
          <a:p>
            <a:pPr marL="45720" indent="0">
              <a:buNone/>
            </a:pPr>
            <a:r>
              <a:rPr lang="en-US" sz="2200" dirty="0" smtClean="0"/>
              <a:t>public </a:t>
            </a:r>
            <a:r>
              <a:rPr lang="en-US" sz="2200" dirty="0"/>
              <a:t>class Main {</a:t>
            </a:r>
          </a:p>
          <a:p>
            <a:pPr marL="4572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int</a:t>
            </a:r>
            <a:r>
              <a:rPr lang="en-US" sz="2200" dirty="0"/>
              <a:t> x = 5;</a:t>
            </a:r>
          </a:p>
          <a:p>
            <a:pPr marL="45720" indent="0">
              <a:buNone/>
            </a:pPr>
            <a:r>
              <a:rPr lang="en-US" sz="2200" dirty="0" smtClean="0"/>
              <a:t>}</a:t>
            </a:r>
          </a:p>
          <a:p>
            <a:pPr marL="45720" indent="0">
              <a:buNone/>
            </a:pPr>
            <a:r>
              <a:rPr lang="en-US" sz="2200" dirty="0" smtClean="0"/>
              <a:t>-----------------------------------------------------</a:t>
            </a:r>
          </a:p>
          <a:p>
            <a:pPr marL="45720" indent="0">
              <a:buNone/>
            </a:pPr>
            <a:r>
              <a:rPr lang="en-US" sz="2200" dirty="0" smtClean="0"/>
              <a:t>//Second.java</a:t>
            </a:r>
          </a:p>
          <a:p>
            <a:pPr marL="45720" indent="0">
              <a:buNone/>
            </a:pPr>
            <a:r>
              <a:rPr lang="en-US" sz="2200" dirty="0" smtClean="0"/>
              <a:t>class </a:t>
            </a:r>
            <a:r>
              <a:rPr lang="en-US" sz="2200" dirty="0"/>
              <a:t>Second {</a:t>
            </a:r>
          </a:p>
          <a:p>
            <a:pPr marL="45720" indent="0">
              <a:buNone/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45720" indent="0">
              <a:buNone/>
            </a:pPr>
            <a:r>
              <a:rPr lang="en-US" sz="2200" dirty="0"/>
              <a:t>    Main </a:t>
            </a:r>
            <a:r>
              <a:rPr lang="en-US" sz="2200" dirty="0" err="1"/>
              <a:t>myObj</a:t>
            </a:r>
            <a:r>
              <a:rPr lang="en-US" sz="2200" dirty="0"/>
              <a:t> = new Main();</a:t>
            </a:r>
          </a:p>
          <a:p>
            <a:pPr marL="4572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myObj.x</a:t>
            </a:r>
            <a:r>
              <a:rPr lang="en-US" sz="2200" dirty="0"/>
              <a:t>);</a:t>
            </a:r>
          </a:p>
          <a:p>
            <a:pPr marL="45720" indent="0">
              <a:buNone/>
            </a:pPr>
            <a:r>
              <a:rPr lang="en-US" sz="2200" dirty="0"/>
              <a:t>  </a:t>
            </a:r>
            <a:r>
              <a:rPr lang="en-US" sz="2200" dirty="0" smtClean="0"/>
              <a:t>}  }</a:t>
            </a:r>
            <a:endParaRPr lang="en-US" sz="2200" dirty="0"/>
          </a:p>
          <a:p>
            <a:pPr marL="45720" indent="0">
              <a:buNone/>
            </a:pPr>
            <a:r>
              <a:rPr lang="en-US" sz="2200" dirty="0" smtClean="0"/>
              <a:t>----------------------------------------------------</a:t>
            </a:r>
          </a:p>
          <a:p>
            <a:pPr marL="45720" indent="0">
              <a:buNone/>
            </a:pPr>
            <a:r>
              <a:rPr lang="en-US" sz="2200" dirty="0"/>
              <a:t>C:\Users\</a:t>
            </a:r>
            <a:r>
              <a:rPr lang="en-US" sz="2200" i="1" dirty="0"/>
              <a:t>Your Name</a:t>
            </a:r>
            <a:r>
              <a:rPr lang="en-US" sz="2200" dirty="0"/>
              <a:t>&gt;</a:t>
            </a:r>
            <a:r>
              <a:rPr lang="en-US" sz="2200" dirty="0" err="1"/>
              <a:t>javac</a:t>
            </a:r>
            <a:r>
              <a:rPr lang="en-US" sz="2200" dirty="0"/>
              <a:t> Main.java</a:t>
            </a:r>
            <a:br>
              <a:rPr lang="en-US" sz="2200" dirty="0"/>
            </a:br>
            <a:r>
              <a:rPr lang="en-US" sz="2200" dirty="0"/>
              <a:t>C:\Users\</a:t>
            </a:r>
            <a:r>
              <a:rPr lang="en-US" sz="2200" i="1" dirty="0"/>
              <a:t>Your Name</a:t>
            </a:r>
            <a:r>
              <a:rPr lang="en-US" sz="2200" dirty="0"/>
              <a:t>&gt;</a:t>
            </a:r>
            <a:r>
              <a:rPr lang="en-US" sz="2200" dirty="0" err="1"/>
              <a:t>javac</a:t>
            </a:r>
            <a:r>
              <a:rPr lang="en-US" sz="2200" dirty="0"/>
              <a:t> Second.java </a:t>
            </a:r>
            <a:endParaRPr lang="en-US" sz="2200" dirty="0" smtClean="0"/>
          </a:p>
          <a:p>
            <a:pPr marL="45720" indent="0">
              <a:buNone/>
            </a:pPr>
            <a:r>
              <a:rPr lang="en-US" sz="2200" dirty="0"/>
              <a:t>C:\Users\</a:t>
            </a:r>
            <a:r>
              <a:rPr lang="en-US" sz="2200" i="1" dirty="0"/>
              <a:t>Your Name</a:t>
            </a:r>
            <a:r>
              <a:rPr lang="en-US" sz="2200" dirty="0"/>
              <a:t>&gt;java Second </a:t>
            </a:r>
          </a:p>
        </p:txBody>
      </p:sp>
    </p:spTree>
    <p:extLst>
      <p:ext uri="{BB962C8B-B14F-4D97-AF65-F5344CB8AC3E}">
        <p14:creationId xmlns:p14="http://schemas.microsoft.com/office/powerpoint/2010/main" val="16150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46329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public class Main 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x = 5;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y = 3;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r>
              <a:rPr lang="en-US" sz="2400" dirty="0"/>
              <a:t>Create a class called "Main" with two attributes: x and y:</a:t>
            </a:r>
          </a:p>
        </p:txBody>
      </p:sp>
    </p:spTree>
    <p:extLst>
      <p:ext uri="{BB962C8B-B14F-4D97-AF65-F5344CB8AC3E}">
        <p14:creationId xmlns:p14="http://schemas.microsoft.com/office/powerpoint/2010/main" val="27932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1"/>
            <a:ext cx="7315200" cy="53187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Or override existing values</a:t>
            </a:r>
            <a:r>
              <a:rPr lang="en-US" sz="2400" dirty="0" smtClean="0"/>
              <a:t>:</a:t>
            </a:r>
          </a:p>
          <a:p>
            <a:pPr marL="45720" indent="0">
              <a:buNone/>
            </a:pPr>
            <a:r>
              <a:rPr lang="en-US" sz="2400" dirty="0"/>
              <a:t>public class Main {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strike="sngStrike" dirty="0"/>
              <a:t> </a:t>
            </a:r>
            <a:r>
              <a:rPr lang="en-US" sz="2400" strike="sngStrike" dirty="0" smtClean="0"/>
              <a:t>final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 = 10;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Main </a:t>
            </a:r>
            <a:r>
              <a:rPr lang="en-US" sz="2400" dirty="0" err="1"/>
              <a:t>myObj</a:t>
            </a:r>
            <a:r>
              <a:rPr lang="en-US" sz="2400" dirty="0"/>
              <a:t> = new Main();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myObj.x</a:t>
            </a:r>
            <a:r>
              <a:rPr lang="en-US" sz="2400" dirty="0"/>
              <a:t> = 25; // x is now 25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myObj.x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r>
              <a:rPr lang="en-US" sz="2400" dirty="0"/>
              <a:t>If you don't want the ability to override existing values, declare the attribute as final:</a:t>
            </a:r>
          </a:p>
        </p:txBody>
      </p:sp>
    </p:spTree>
    <p:extLst>
      <p:ext uri="{BB962C8B-B14F-4D97-AF65-F5344CB8AC3E}">
        <p14:creationId xmlns:p14="http://schemas.microsoft.com/office/powerpoint/2010/main" val="41327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</a:t>
            </a:r>
            <a:r>
              <a:rPr lang="en-US" dirty="0" smtClean="0"/>
              <a:t>Objects and 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315200" cy="50139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public class Main 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x = 5;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Main myObj1 = new Main();  // Object 1</a:t>
            </a:r>
          </a:p>
          <a:p>
            <a:pPr marL="45720" indent="0">
              <a:buNone/>
            </a:pPr>
            <a:r>
              <a:rPr lang="en-US" sz="2400" dirty="0"/>
              <a:t>    Main myObj2 = new Main();  // Object 2</a:t>
            </a:r>
          </a:p>
          <a:p>
            <a:pPr marL="45720" indent="0">
              <a:buNone/>
            </a:pPr>
            <a:r>
              <a:rPr lang="en-US" sz="2400" dirty="0"/>
              <a:t>    myObj2.x = 25;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(myObj1.x);  // Outputs 5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(myObj2.x);  // Outputs 25</a:t>
            </a:r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5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879</TotalTime>
  <Words>1225</Words>
  <Application>Microsoft Office PowerPoint</Application>
  <PresentationFormat>On-screen Show (4:3)</PresentationFormat>
  <Paragraphs>256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Perspective</vt:lpstr>
      <vt:lpstr>Classes and Objects</vt:lpstr>
      <vt:lpstr>PowerPoint Presentation</vt:lpstr>
      <vt:lpstr>Access Specifier</vt:lpstr>
      <vt:lpstr>PowerPoint Presentation</vt:lpstr>
      <vt:lpstr>Using Multiple Classes </vt:lpstr>
      <vt:lpstr>PowerPoint Presentation</vt:lpstr>
      <vt:lpstr>Class Attributes</vt:lpstr>
      <vt:lpstr>PowerPoint Presentation</vt:lpstr>
      <vt:lpstr>Multiple Objects and Attributes </vt:lpstr>
      <vt:lpstr>PowerPoint Presentation</vt:lpstr>
      <vt:lpstr>PowerPoint Presentation</vt:lpstr>
      <vt:lpstr>PowerPoint Presentation</vt:lpstr>
      <vt:lpstr>Object and Class Example:</vt:lpstr>
      <vt:lpstr>Anonymous object </vt:lpstr>
      <vt:lpstr>Creating multiple objects by one type only </vt:lpstr>
      <vt:lpstr>PowerPoint Presentation</vt:lpstr>
      <vt:lpstr>PowerPoint Presentation</vt:lpstr>
      <vt:lpstr>Array of Objects</vt:lpstr>
      <vt:lpstr>Creating an array of objects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2022-03-14T06:10:26Z</dcterms:created>
  <dcterms:modified xsi:type="dcterms:W3CDTF">2022-03-22T07:16:17Z</dcterms:modified>
</cp:coreProperties>
</file>