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0"/>
  </p:notesMasterIdLst>
  <p:sldIdLst>
    <p:sldId id="256" r:id="rId2"/>
    <p:sldId id="257" r:id="rId3"/>
    <p:sldId id="274" r:id="rId4"/>
    <p:sldId id="259" r:id="rId5"/>
    <p:sldId id="258" r:id="rId6"/>
    <p:sldId id="260" r:id="rId7"/>
    <p:sldId id="261" r:id="rId8"/>
    <p:sldId id="262" r:id="rId9"/>
    <p:sldId id="272" r:id="rId10"/>
    <p:sldId id="271" r:id="rId11"/>
    <p:sldId id="273" r:id="rId12"/>
    <p:sldId id="275" r:id="rId13"/>
    <p:sldId id="276" r:id="rId14"/>
    <p:sldId id="281" r:id="rId15"/>
    <p:sldId id="282" r:id="rId16"/>
    <p:sldId id="283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34AD1-3650-4F94-AA23-E53078A4FE1C}">
          <p14:sldIdLst>
            <p14:sldId id="256"/>
            <p14:sldId id="257"/>
            <p14:sldId id="274"/>
            <p14:sldId id="259"/>
            <p14:sldId id="258"/>
            <p14:sldId id="260"/>
            <p14:sldId id="261"/>
            <p14:sldId id="262"/>
            <p14:sldId id="272"/>
            <p14:sldId id="271"/>
            <p14:sldId id="273"/>
            <p14:sldId id="275"/>
            <p14:sldId id="276"/>
            <p14:sldId id="281"/>
            <p14:sldId id="282"/>
            <p14:sldId id="283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3499B-0FFC-4E1E-AF51-498E20600BCA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8FDD-8698-4A66-AD1A-B35E005C5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0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BFBF9F6-BC1A-431E-8827-4DF9DBADE13F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57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EA00-E297-400D-B131-FEA6124B1586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FCE-816B-4137-8C10-4039F72CCE41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D9087A1-25D2-40A9-A493-70D5FA87813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1837-7384-4FD7-A10B-3F3A5075E7D7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9CFCA96-7711-42E5-AA6A-665D76FD51BD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FA13824-8759-430B-93FA-61AEB62D919C}" type="datetime1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DF8-46DC-4751-A766-CD40646D90E2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4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6342-42D3-4EBD-BB11-4338C0A1C915}" type="datetime1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C74541A-8A6A-4811-BE08-E9E735461B4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C7EEDA7-7FDC-47FB-9347-FFD19E190726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9CD1-F688-437F-B5A4-CFECE32F0C3C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vis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3857FBA-AB64-474B-A854-87D0D2240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2" r="-1" b="477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23A36-4E9F-4654-96D9-EAE2551B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8" y="1122363"/>
            <a:ext cx="4023361" cy="3204134"/>
          </a:xfrm>
        </p:spPr>
        <p:txBody>
          <a:bodyPr anchor="b">
            <a:noAutofit/>
          </a:bodyPr>
          <a:lstStyle/>
          <a:p>
            <a:r>
              <a:rPr lang="en-US" sz="7700" dirty="0"/>
              <a:t>JAVA Program</a:t>
            </a:r>
            <a:endParaRPr lang="en-IN" sz="7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F13E6-0389-4E17-A673-D81FE8956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Dr.A.Menaka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Pushpa, SCOPE, VIT, Chennai, India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00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Java Program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5DE-9CB4-4F10-9DA8-0202BED4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81200"/>
            <a:ext cx="10168128" cy="41275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void main(String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1E94-4A9F-486C-BCCF-BBA8155C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A6691-9990-44C1-8063-CE072ABE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70B38-3246-4788-A990-C2F9A2D392EA}"/>
              </a:ext>
            </a:extLst>
          </p:cNvPr>
          <p:cNvCxnSpPr>
            <a:cxnSpLocks/>
          </p:cNvCxnSpPr>
          <p:nvPr/>
        </p:nvCxnSpPr>
        <p:spPr>
          <a:xfrm>
            <a:off x="2005330" y="2752725"/>
            <a:ext cx="13779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D672DF-F5CD-439E-8FC3-5D053F54EBD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0250" y="2752725"/>
            <a:ext cx="0" cy="6762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3F4E53-225B-4445-8D7A-6835BB760395}"/>
              </a:ext>
            </a:extLst>
          </p:cNvPr>
          <p:cNvSpPr/>
          <p:nvPr/>
        </p:nvSpPr>
        <p:spPr>
          <a:xfrm>
            <a:off x="1543050" y="3429000"/>
            <a:ext cx="914400" cy="386327"/>
          </a:xfrm>
          <a:prstGeom prst="round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6232F-1127-42DE-BCC9-9938EBBECDE3}"/>
              </a:ext>
            </a:extLst>
          </p:cNvPr>
          <p:cNvSpPr txBox="1"/>
          <p:nvPr/>
        </p:nvSpPr>
        <p:spPr>
          <a:xfrm>
            <a:off x="3455685" y="2499360"/>
            <a:ext cx="836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Specifier – Code from outside class can access this method</a:t>
            </a:r>
            <a:endParaRPr lang="en-IN" sz="2400" dirty="0">
              <a:solidFill>
                <a:srgbClr val="99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5289B6-CC1B-462A-9211-5E1F114CBFC8}"/>
              </a:ext>
            </a:extLst>
          </p:cNvPr>
          <p:cNvSpPr/>
          <p:nvPr/>
        </p:nvSpPr>
        <p:spPr>
          <a:xfrm>
            <a:off x="2457450" y="3429000"/>
            <a:ext cx="773425" cy="38631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518EAF-930A-4586-8C3B-AC8460BD4B9B}"/>
              </a:ext>
            </a:extLst>
          </p:cNvPr>
          <p:cNvCxnSpPr>
            <a:stCxn id="25" idx="2"/>
          </p:cNvCxnSpPr>
          <p:nvPr/>
        </p:nvCxnSpPr>
        <p:spPr>
          <a:xfrm>
            <a:off x="2844163" y="3815318"/>
            <a:ext cx="637" cy="451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D887E4-8F18-4F9C-A615-5AC65780184A}"/>
              </a:ext>
            </a:extLst>
          </p:cNvPr>
          <p:cNvCxnSpPr/>
          <p:nvPr/>
        </p:nvCxnSpPr>
        <p:spPr>
          <a:xfrm>
            <a:off x="2844163" y="4267200"/>
            <a:ext cx="44913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B3E115-F769-4FDE-8A08-5CA7366B19C4}"/>
              </a:ext>
            </a:extLst>
          </p:cNvPr>
          <p:cNvSpPr txBox="1"/>
          <p:nvPr/>
        </p:nvSpPr>
        <p:spPr>
          <a:xfrm>
            <a:off x="7386320" y="3972560"/>
            <a:ext cx="4399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this method, without creating an object of ‘first’ class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43205A-91D8-442F-A313-3D5C2116FCF6}"/>
              </a:ext>
            </a:extLst>
          </p:cNvPr>
          <p:cNvSpPr/>
          <p:nvPr/>
        </p:nvSpPr>
        <p:spPr>
          <a:xfrm>
            <a:off x="3809995" y="3429000"/>
            <a:ext cx="605783" cy="386312"/>
          </a:xfrm>
          <a:prstGeom prst="round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BC52C10-62BF-4415-954F-2DAD6952437D}"/>
              </a:ext>
            </a:extLst>
          </p:cNvPr>
          <p:cNvCxnSpPr>
            <a:cxnSpLocks/>
            <a:stCxn id="31" idx="0"/>
            <a:endCxn id="36" idx="1"/>
          </p:cNvCxnSpPr>
          <p:nvPr/>
        </p:nvCxnSpPr>
        <p:spPr>
          <a:xfrm rot="5400000" flipH="1" flipV="1">
            <a:off x="5370613" y="2083854"/>
            <a:ext cx="87421" cy="26028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E3C91C-D4D1-4FD0-8BE3-51FB4FEB2AFC}"/>
              </a:ext>
            </a:extLst>
          </p:cNvPr>
          <p:cNvSpPr txBox="1"/>
          <p:nvPr/>
        </p:nvSpPr>
        <p:spPr>
          <a:xfrm>
            <a:off x="6715760" y="2926080"/>
            <a:ext cx="491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Entry Point – First method to be executed in the Compilation Unit</a:t>
            </a:r>
            <a:endParaRPr lang="en-IN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C002E8-07E9-41FE-85C9-52BFEEED6309}"/>
              </a:ext>
            </a:extLst>
          </p:cNvPr>
          <p:cNvSpPr/>
          <p:nvPr/>
        </p:nvSpPr>
        <p:spPr>
          <a:xfrm>
            <a:off x="3180075" y="3439160"/>
            <a:ext cx="605783" cy="386312"/>
          </a:xfrm>
          <a:prstGeom prst="roundRect">
            <a:avLst/>
          </a:prstGeom>
          <a:solidFill>
            <a:srgbClr val="00B0F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D724F61-F9CC-4F3C-B79E-CD68E75F492B}"/>
              </a:ext>
            </a:extLst>
          </p:cNvPr>
          <p:cNvCxnSpPr>
            <a:cxnSpLocks/>
          </p:cNvCxnSpPr>
          <p:nvPr/>
        </p:nvCxnSpPr>
        <p:spPr>
          <a:xfrm>
            <a:off x="3455685" y="3825472"/>
            <a:ext cx="3428988" cy="1244136"/>
          </a:xfrm>
          <a:prstGeom prst="bentConnector3">
            <a:avLst>
              <a:gd name="adj1" fmla="val 8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DBD5AD-9075-44FB-B4F7-581709AD8A6B}"/>
              </a:ext>
            </a:extLst>
          </p:cNvPr>
          <p:cNvSpPr txBox="1"/>
          <p:nvPr/>
        </p:nvSpPr>
        <p:spPr>
          <a:xfrm>
            <a:off x="6915153" y="4845467"/>
            <a:ext cx="456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value of this method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614E53-2323-4B5B-98E0-6BA1B6BB0A51}"/>
              </a:ext>
            </a:extLst>
          </p:cNvPr>
          <p:cNvSpPr/>
          <p:nvPr/>
        </p:nvSpPr>
        <p:spPr>
          <a:xfrm>
            <a:off x="4508483" y="3399876"/>
            <a:ext cx="1562732" cy="357201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0327EE-9EC5-4FAC-A739-6E77ABDCD56E}"/>
              </a:ext>
            </a:extLst>
          </p:cNvPr>
          <p:cNvSpPr txBox="1"/>
          <p:nvPr/>
        </p:nvSpPr>
        <p:spPr>
          <a:xfrm>
            <a:off x="2392688" y="5586313"/>
            <a:ext cx="867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of String Object – Read values from command line @ running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5BD45C-E76C-4531-BBB7-3046C37BC4DC}"/>
              </a:ext>
            </a:extLst>
          </p:cNvPr>
          <p:cNvCxnSpPr/>
          <p:nvPr/>
        </p:nvCxnSpPr>
        <p:spPr>
          <a:xfrm>
            <a:off x="5267325" y="3757077"/>
            <a:ext cx="0" cy="1829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 animBg="1"/>
      <p:bldP spid="36" grpId="0"/>
      <p:bldP spid="38" grpId="0" animBg="1"/>
      <p:bldP spid="44" grpId="0"/>
      <p:bldP spid="45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Java Program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5DE-9CB4-4F10-9DA8-0202BED4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6925"/>
            <a:ext cx="10168128" cy="41275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public static void main(String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(“Hello VIT Students”);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1E94-4A9F-486C-BCCF-BBA8155C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A6691-9990-44C1-8063-CE072ABE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F856A4-DDD4-41CD-9371-F0F81EF5C5B2}"/>
              </a:ext>
            </a:extLst>
          </p:cNvPr>
          <p:cNvSpPr/>
          <p:nvPr/>
        </p:nvSpPr>
        <p:spPr>
          <a:xfrm>
            <a:off x="4164709" y="4430077"/>
            <a:ext cx="4846319" cy="426720"/>
          </a:xfrm>
          <a:prstGeom prst="round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A531415-840B-4546-A530-8E5E2E058F30}"/>
              </a:ext>
            </a:extLst>
          </p:cNvPr>
          <p:cNvCxnSpPr>
            <a:cxnSpLocks/>
          </p:cNvCxnSpPr>
          <p:nvPr/>
        </p:nvCxnSpPr>
        <p:spPr>
          <a:xfrm flipV="1">
            <a:off x="5796534" y="4165858"/>
            <a:ext cx="1154431" cy="264219"/>
          </a:xfrm>
          <a:prstGeom prst="bentConnector3">
            <a:avLst>
              <a:gd name="adj1" fmla="val -11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E3D09C-512F-41A1-BD32-2F4B743C521A}"/>
              </a:ext>
            </a:extLst>
          </p:cNvPr>
          <p:cNvSpPr txBox="1"/>
          <p:nvPr/>
        </p:nvSpPr>
        <p:spPr>
          <a:xfrm>
            <a:off x="7010400" y="3845302"/>
            <a:ext cx="500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the String and values</a:t>
            </a:r>
            <a:endParaRPr lang="en-IN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D7C9BB-BA65-46A2-BDFD-84089420A80A}"/>
              </a:ext>
            </a:extLst>
          </p:cNvPr>
          <p:cNvSpPr/>
          <p:nvPr/>
        </p:nvSpPr>
        <p:spPr>
          <a:xfrm>
            <a:off x="2062480" y="4430077"/>
            <a:ext cx="1320800" cy="42672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A1995A-78D9-42E3-8E39-1AC5A4A8AB77}"/>
              </a:ext>
            </a:extLst>
          </p:cNvPr>
          <p:cNvCxnSpPr>
            <a:cxnSpLocks/>
          </p:cNvCxnSpPr>
          <p:nvPr/>
        </p:nvCxnSpPr>
        <p:spPr>
          <a:xfrm>
            <a:off x="2696337" y="4876105"/>
            <a:ext cx="4809363" cy="586006"/>
          </a:xfrm>
          <a:prstGeom prst="bentConnector3">
            <a:avLst>
              <a:gd name="adj1" fmla="val 2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1B4432-C59E-403B-B5A0-2B5D1A56AC1A}"/>
              </a:ext>
            </a:extLst>
          </p:cNvPr>
          <p:cNvSpPr txBox="1"/>
          <p:nvPr/>
        </p:nvSpPr>
        <p:spPr>
          <a:xfrm>
            <a:off x="7605141" y="4887147"/>
            <a:ext cx="4846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Java Class to access this method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3CF488-B17B-480F-9E31-88D3C91AAE3A}"/>
              </a:ext>
            </a:extLst>
          </p:cNvPr>
          <p:cNvSpPr/>
          <p:nvPr/>
        </p:nvSpPr>
        <p:spPr>
          <a:xfrm>
            <a:off x="3508247" y="4399220"/>
            <a:ext cx="597027" cy="426720"/>
          </a:xfrm>
          <a:prstGeom prst="round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4FCC44-868C-4E26-91FA-3D23C27C7ACF}"/>
              </a:ext>
            </a:extLst>
          </p:cNvPr>
          <p:cNvCxnSpPr>
            <a:cxnSpLocks/>
          </p:cNvCxnSpPr>
          <p:nvPr/>
        </p:nvCxnSpPr>
        <p:spPr>
          <a:xfrm>
            <a:off x="3806760" y="4856797"/>
            <a:ext cx="0" cy="1210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77AEAE-4D4A-42C4-8491-D835CA23C7F5}"/>
              </a:ext>
            </a:extLst>
          </p:cNvPr>
          <p:cNvSpPr txBox="1"/>
          <p:nvPr/>
        </p:nvSpPr>
        <p:spPr>
          <a:xfrm>
            <a:off x="990600" y="5872480"/>
            <a:ext cx="7162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stream to standard output device</a:t>
            </a:r>
            <a:endParaRPr lang="en-IN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 animBg="1"/>
      <p:bldP spid="18" grpId="1" animBg="1"/>
      <p:bldP spid="24" grpId="0"/>
      <p:bldP spid="24" grpId="1"/>
      <p:bldP spid="25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E5E4-ADFD-4973-B629-5DBB0BD4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Write a Java Program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F920-B5BA-4A69-ADCE-0CF79788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7900"/>
            <a:ext cx="10168128" cy="3924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Display your Residential and University Address</a:t>
            </a:r>
          </a:p>
          <a:p>
            <a:r>
              <a:rPr lang="en-US" dirty="0">
                <a:solidFill>
                  <a:srgbClr val="002060"/>
                </a:solidFill>
              </a:rPr>
              <a:t>To convert money amount from Rupees into US Dollars and Vice-versa (Rs. 6000/-) &amp; ($456)</a:t>
            </a:r>
          </a:p>
          <a:p>
            <a:r>
              <a:rPr lang="en-US" dirty="0">
                <a:solidFill>
                  <a:srgbClr val="002060"/>
                </a:solidFill>
              </a:rPr>
              <a:t>To perform subtraction, multiplication, division and modulo of two integers (20, 10)</a:t>
            </a:r>
          </a:p>
          <a:p>
            <a:r>
              <a:rPr lang="en-US" dirty="0">
                <a:solidFill>
                  <a:srgbClr val="002060"/>
                </a:solidFill>
              </a:rPr>
              <a:t>To convert minutes into hours and seconds into minutes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(220 minutes) &amp; (45 seconds)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49BA5-AE50-4237-903F-7D4E595A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08BD8-1C84-4A66-B6D5-4801FBEC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3E78-2CA3-4F0E-9586-3401773E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81292"/>
          </a:xfrm>
        </p:spPr>
        <p:txBody>
          <a:bodyPr/>
          <a:lstStyle/>
          <a:p>
            <a:r>
              <a:rPr lang="en-US" dirty="0"/>
              <a:t>Read Value @ Run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E730-05D9-49AB-9875-80ABA0A2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8102-0A79-45FD-AB36-103D41A3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8B82A-39EC-4C54-8C46-54EBE434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64C4B-1FD5-421D-B06C-EDAE068D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362075"/>
            <a:ext cx="10537126" cy="508634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DD013D-0A32-4DFC-81A8-479A1C3FA3F9}"/>
              </a:ext>
            </a:extLst>
          </p:cNvPr>
          <p:cNvSpPr/>
          <p:nvPr/>
        </p:nvSpPr>
        <p:spPr>
          <a:xfrm>
            <a:off x="1184720" y="1385507"/>
            <a:ext cx="5120830" cy="381000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1C8A5A-CC62-4B84-AEF2-CFA59BD262AB}"/>
              </a:ext>
            </a:extLst>
          </p:cNvPr>
          <p:cNvSpPr/>
          <p:nvPr/>
        </p:nvSpPr>
        <p:spPr>
          <a:xfrm>
            <a:off x="2667000" y="2201799"/>
            <a:ext cx="8778430" cy="493776"/>
          </a:xfrm>
          <a:prstGeom prst="roundRect">
            <a:avLst/>
          </a:prstGeom>
          <a:solidFill>
            <a:schemeClr val="accent4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2DEC85-F2D9-4E78-9DD2-82F54F2B37F9}"/>
              </a:ext>
            </a:extLst>
          </p:cNvPr>
          <p:cNvSpPr/>
          <p:nvPr/>
        </p:nvSpPr>
        <p:spPr>
          <a:xfrm>
            <a:off x="2762250" y="2695575"/>
            <a:ext cx="5876925" cy="1466851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58A-CDCE-495B-851F-72F0B27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Program 1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F44C-8725-48BA-8246-55D7DD66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478024"/>
            <a:ext cx="10559796" cy="369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Write a Java Program to settle the following question:           </a:t>
            </a:r>
          </a:p>
          <a:p>
            <a:pPr marL="0" indent="0" algn="just">
              <a:buNone/>
            </a:pPr>
            <a:r>
              <a:rPr lang="en-US" dirty="0"/>
              <a:t>A bank account starts out with Rs.50,000. Interest is compounded monthly at 6 percent per year (0.5 percent per month). Every month, Rs.500 is withdrawn to meet college expenses. After how many years is the account depleted?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53CE-D623-4DDF-87DC-7EC7E8A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8D34-7097-44C0-B8BA-3A16E91E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58A-CDCE-495B-851F-72F0B27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Program 2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F44C-8725-48BA-8246-55D7DD66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728216"/>
            <a:ext cx="10168128" cy="450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Java program to find distance between two points (</a:t>
            </a:r>
            <a:r>
              <a:rPr lang="en-US" dirty="0" err="1"/>
              <a:t>x,y</a:t>
            </a:r>
            <a:r>
              <a:rPr lang="en-US" dirty="0"/>
              <a:t>) and (x1,y1) using </a:t>
            </a:r>
          </a:p>
          <a:p>
            <a:r>
              <a:rPr lang="en-US" dirty="0"/>
              <a:t>Manhattan Formula: |x – x1| + |y – y1|</a:t>
            </a:r>
          </a:p>
          <a:p>
            <a:r>
              <a:rPr lang="en-US" dirty="0"/>
              <a:t>Euclidian Formula: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closest points: (10,20) (7,12) (19,100) (55,72) (12,34)</a:t>
            </a:r>
          </a:p>
          <a:p>
            <a:r>
              <a:rPr lang="en-US" dirty="0"/>
              <a:t>Don’t use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53CE-D623-4DDF-87DC-7EC7E8A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8D34-7097-44C0-B8BA-3A16E91E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1028" name="Picture 4" descr="Euclidean-Distance-i2tutorials">
            <a:extLst>
              <a:ext uri="{FF2B5EF4-FFF2-40B4-BE49-F238E27FC236}">
                <a16:creationId xmlns:a16="http://schemas.microsoft.com/office/drawing/2014/main" id="{B7E9F89A-E036-45D4-85E6-8BE67E64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361753"/>
            <a:ext cx="4039933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6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58A-CDCE-495B-851F-72F0B27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Program3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F44C-8725-48BA-8246-55D7DD66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Java program to find the number of Days from the year 2015 to 2021.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53CE-D623-4DDF-87DC-7EC7E8A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8D34-7097-44C0-B8BA-3A16E91E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58A-CDCE-495B-851F-72F0B27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Program4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F44C-8725-48BA-8246-55D7DD66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24050"/>
            <a:ext cx="10559796" cy="42481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Write a Java program to implement a calculator using Switch case; 1 – addition, 2 – subtraction, 3 – multiplication, 4 – Division, 5 – modulo, 6 – Exit from Switch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Conditions:</a:t>
            </a:r>
          </a:p>
          <a:p>
            <a:pPr lvl="1"/>
            <a:r>
              <a:rPr lang="en-US" dirty="0"/>
              <a:t>The last statement of the output is “Thank You…Welcome Back!”</a:t>
            </a:r>
          </a:p>
          <a:p>
            <a:pPr lvl="1"/>
            <a:r>
              <a:rPr lang="en-US" dirty="0"/>
              <a:t>Input Values are in between 1 to 50</a:t>
            </a:r>
          </a:p>
          <a:p>
            <a:pPr lvl="1"/>
            <a:r>
              <a:rPr lang="en-US" dirty="0"/>
              <a:t>Otherwise; print ‘Invalid Number’</a:t>
            </a:r>
          </a:p>
          <a:p>
            <a:pPr lvl="1"/>
            <a:r>
              <a:rPr lang="en-US" dirty="0"/>
              <a:t>Print the number of operations performed by the user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53CE-D623-4DDF-87DC-7EC7E8A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8D34-7097-44C0-B8BA-3A16E91E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58A-CDCE-495B-851F-72F0B271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F44C-8725-48BA-8246-55D7DD66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/>
              <a:t>fahrenheit = (9 / 5) * celsius + 32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 (</a:t>
            </a:r>
            <a:r>
              <a:rPr lang="en-US" i="1" dirty="0"/>
              <a:t>year</a:t>
            </a:r>
            <a:r>
              <a:rPr lang="en-US" dirty="0"/>
              <a:t> is not </a:t>
            </a:r>
            <a:r>
              <a:rPr lang="en-US" dirty="0">
                <a:hlinkClick r:id="rId2" tooltip="Divisor"/>
              </a:rPr>
              <a:t>divisible</a:t>
            </a:r>
            <a:r>
              <a:rPr lang="en-US" dirty="0"/>
              <a:t> by 4) </a:t>
            </a:r>
            <a:r>
              <a:rPr lang="en-US" b="1" dirty="0"/>
              <a:t>then</a:t>
            </a:r>
            <a:r>
              <a:rPr lang="en-US" dirty="0"/>
              <a:t> (it is a common year)</a:t>
            </a:r>
            <a:br>
              <a:rPr lang="en-US" dirty="0"/>
            </a:br>
            <a:r>
              <a:rPr lang="en-US" b="1" dirty="0"/>
              <a:t>else if</a:t>
            </a:r>
            <a:r>
              <a:rPr lang="en-US" dirty="0"/>
              <a:t> (</a:t>
            </a:r>
            <a:r>
              <a:rPr lang="en-US" i="1" dirty="0"/>
              <a:t>year</a:t>
            </a:r>
            <a:r>
              <a:rPr lang="en-US" dirty="0"/>
              <a:t> is not divisible by 100) </a:t>
            </a:r>
            <a:r>
              <a:rPr lang="en-US" b="1" dirty="0"/>
              <a:t>then</a:t>
            </a:r>
            <a:r>
              <a:rPr lang="en-US" dirty="0"/>
              <a:t> (it is a leap year)</a:t>
            </a:r>
            <a:br>
              <a:rPr lang="en-US" dirty="0"/>
            </a:br>
            <a:r>
              <a:rPr lang="en-US" b="1" dirty="0"/>
              <a:t>else if</a:t>
            </a:r>
            <a:r>
              <a:rPr lang="en-US" dirty="0"/>
              <a:t> (</a:t>
            </a:r>
            <a:r>
              <a:rPr lang="en-US" i="1" dirty="0"/>
              <a:t>year</a:t>
            </a:r>
            <a:r>
              <a:rPr lang="en-US" dirty="0"/>
              <a:t> is not divisible by 400) </a:t>
            </a:r>
            <a:r>
              <a:rPr lang="en-US" b="1" dirty="0"/>
              <a:t>then</a:t>
            </a:r>
            <a:r>
              <a:rPr lang="en-US" dirty="0"/>
              <a:t> (it is a common year)</a:t>
            </a:r>
            <a:br>
              <a:rPr lang="en-US" dirty="0"/>
            </a:br>
            <a:r>
              <a:rPr lang="en-US" b="1" dirty="0"/>
              <a:t>else</a:t>
            </a:r>
            <a:r>
              <a:rPr lang="en-US" dirty="0"/>
              <a:t> (it is a leap year)</a:t>
            </a:r>
          </a:p>
          <a:p>
            <a:pPr marL="0" indent="0">
              <a:buNone/>
            </a:pPr>
            <a:r>
              <a:rPr lang="en-US" dirty="0"/>
              <a:t>For example, the following is the complete list of </a:t>
            </a:r>
            <a:r>
              <a:rPr lang="en-US" b="1" dirty="0"/>
              <a:t>leap years</a:t>
            </a:r>
            <a:r>
              <a:rPr lang="en-US" dirty="0"/>
              <a:t> for the 21st century (from </a:t>
            </a:r>
            <a:r>
              <a:rPr lang="en-US" b="1" dirty="0"/>
              <a:t>year</a:t>
            </a:r>
            <a:r>
              <a:rPr lang="en-US" dirty="0"/>
              <a:t> 2001 to 2100): 2004, 2008, 2012, 2016, 2020, 2024, 2028, 2032, 2036, 2040, 2044, 2048, 2052, 2056, 2060, 2064, 2068, 2072, 2076, 2080, 2084, 2088, 2092, 2096.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53CE-D623-4DDF-87DC-7EC7E8A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8D34-7097-44C0-B8BA-3A16E91E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3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 Specifications</a:t>
            </a:r>
            <a:endParaRPr lang="en-I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5DE-9CB4-4F10-9DA8-0202BED4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5500"/>
            <a:ext cx="10168128" cy="4076700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API (Application Programming Interface)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Library of predefined Java Classes and Interfaces</a:t>
            </a:r>
          </a:p>
          <a:p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 (Java Development Toolkit)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Platform for Java program creation and execution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Command Line Execution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Ex: JDK8</a:t>
            </a:r>
          </a:p>
          <a:p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 (Integrated Development Environment) </a:t>
            </a:r>
          </a:p>
          <a:p>
            <a:pPr lvl="1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Platform for quick program creation and execution</a:t>
            </a:r>
          </a:p>
          <a:p>
            <a:pPr lvl="1"/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Ex: NetBeans, </a:t>
            </a:r>
            <a:r>
              <a:rPr lang="en-IN" sz="3400" dirty="0">
                <a:latin typeface="Calibri" panose="020F0502020204030204" pitchFamily="34" charset="0"/>
                <a:cs typeface="Calibri" panose="020F0502020204030204" pitchFamily="34" charset="0"/>
              </a:rPr>
              <a:t>Eclipse, and </a:t>
            </a:r>
            <a:r>
              <a:rPr lang="en-IN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TextPad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FD3E0-797C-469B-A0DB-BDF5C1D4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2C5AE-6004-4792-B170-8A23ED0C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A11C-D8FA-4C05-82EC-39FB23E2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Standard Edition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089-8553-418B-991D-D62B1B48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5975"/>
            <a:ext cx="10168128" cy="4223385"/>
          </a:xfrm>
        </p:spPr>
        <p:txBody>
          <a:bodyPr>
            <a:normAutofit fontScale="92500" lnSpcReduction="10000"/>
          </a:bodyPr>
          <a:lstStyle/>
          <a:p>
            <a:r>
              <a:rPr lang="en-IN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SE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Client-side Applications</a:t>
            </a:r>
          </a:p>
          <a:p>
            <a:r>
              <a:rPr lang="en-IN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EE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Server – side Applications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Java servlets, </a:t>
            </a:r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JavaServer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 Pages (JSP), and </a:t>
            </a:r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JavaServer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 Faces (JSF)</a:t>
            </a:r>
          </a:p>
          <a:p>
            <a:r>
              <a:rPr lang="en-IN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ME</a:t>
            </a:r>
          </a:p>
          <a:p>
            <a:pPr lvl="1"/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Mobile Device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DD4F1-155A-4B90-8693-59357817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C295-5E12-4776-9B07-BCF6BE13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Java Program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5DE-9CB4-4F10-9DA8-0202BED4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6925"/>
            <a:ext cx="10168128" cy="4127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Name: first.java</a:t>
            </a:r>
          </a:p>
          <a:p>
            <a:pPr marL="0" indent="0">
              <a:buNone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public static void main(String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(“Hello VIT Students”);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1E94-4A9F-486C-BCCF-BBA8155C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A6691-9990-44C1-8063-CE072ABE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07BA5-C680-4159-B97E-3EB709E36896}"/>
              </a:ext>
            </a:extLst>
          </p:cNvPr>
          <p:cNvSpPr/>
          <p:nvPr/>
        </p:nvSpPr>
        <p:spPr>
          <a:xfrm>
            <a:off x="1115568" y="1905001"/>
            <a:ext cx="3408807" cy="800100"/>
          </a:xfrm>
          <a:prstGeom prst="ellipse">
            <a:avLst/>
          </a:prstGeom>
          <a:solidFill>
            <a:srgbClr val="0070C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629F14-6285-4EEE-9632-67F4BCA38703}"/>
              </a:ext>
            </a:extLst>
          </p:cNvPr>
          <p:cNvCxnSpPr>
            <a:cxnSpLocks/>
          </p:cNvCxnSpPr>
          <p:nvPr/>
        </p:nvCxnSpPr>
        <p:spPr>
          <a:xfrm rot="5400000">
            <a:off x="3957637" y="2566987"/>
            <a:ext cx="800102" cy="333376"/>
          </a:xfrm>
          <a:prstGeom prst="bentConnector3">
            <a:avLst>
              <a:gd name="adj1" fmla="val 98809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9E5B-230B-4C4B-906D-C1C86D36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Compile and Run – Command Line Execution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502C-B95C-408F-BA16-7D8E1825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IN" dirty="0" err="1">
                <a:solidFill>
                  <a:srgbClr val="FF0000"/>
                </a:solidFill>
              </a:rPr>
              <a:t>ompiling</a:t>
            </a:r>
            <a:r>
              <a:rPr lang="en-IN" dirty="0">
                <a:solidFill>
                  <a:srgbClr val="FF0000"/>
                </a:solidFill>
              </a:rPr>
              <a:t> Java Program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javac</a:t>
            </a:r>
            <a:r>
              <a:rPr lang="en-IN" dirty="0"/>
              <a:t> first.java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Running Java Program</a:t>
            </a:r>
          </a:p>
          <a:p>
            <a:pPr marL="0" indent="0">
              <a:buNone/>
            </a:pPr>
            <a:r>
              <a:rPr lang="en-IN" dirty="0"/>
              <a:t>    java first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C8812-5302-46D2-84FF-CB1C51D5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214D-A250-4C10-947C-CBCF3EC5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Before Compilation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5DE-9CB4-4F10-9DA8-0202BED4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7B9A-7779-48B9-8D09-81C0D9A1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0983-DD94-4AD4-B438-544ED7C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E01C5-C41A-4C21-89B8-0B18D970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43" y="2084494"/>
            <a:ext cx="8748713" cy="41797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F03DCC6-9F82-4CFF-8BA1-12E0400A0EFF}"/>
              </a:ext>
            </a:extLst>
          </p:cNvPr>
          <p:cNvSpPr/>
          <p:nvPr/>
        </p:nvSpPr>
        <p:spPr>
          <a:xfrm>
            <a:off x="5143500" y="2084494"/>
            <a:ext cx="1348740" cy="639656"/>
          </a:xfrm>
          <a:prstGeom prst="ellipse">
            <a:avLst/>
          </a:prstGeom>
          <a:solidFill>
            <a:srgbClr val="00B0F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5B482C-F995-4370-B706-AD32CF2201CE}"/>
              </a:ext>
            </a:extLst>
          </p:cNvPr>
          <p:cNvSpPr/>
          <p:nvPr/>
        </p:nvSpPr>
        <p:spPr>
          <a:xfrm>
            <a:off x="7223760" y="4815840"/>
            <a:ext cx="2133600" cy="650240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1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After Compilation – Class file generation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B73B-9EF4-4B40-AA5E-5216C33D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07C5C-B278-422B-BBC8-0C6B3775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D60D8-3C77-4AE1-B4C3-38A02205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89126"/>
            <a:ext cx="10057829" cy="446722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D3B8B98-FD7E-4B3D-B55A-F235BFC3402C}"/>
              </a:ext>
            </a:extLst>
          </p:cNvPr>
          <p:cNvSpPr/>
          <p:nvPr/>
        </p:nvSpPr>
        <p:spPr>
          <a:xfrm>
            <a:off x="5721985" y="1889126"/>
            <a:ext cx="3230880" cy="529590"/>
          </a:xfrm>
          <a:prstGeom prst="ellipse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7BB9A8-C129-4D92-9412-2A3B48E4206D}"/>
              </a:ext>
            </a:extLst>
          </p:cNvPr>
          <p:cNvSpPr/>
          <p:nvPr/>
        </p:nvSpPr>
        <p:spPr>
          <a:xfrm>
            <a:off x="7571740" y="4824665"/>
            <a:ext cx="3220720" cy="98552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7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After Running - Output</a:t>
            </a:r>
            <a:endParaRPr lang="en-IN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838BF9-7ECD-45D8-B476-BE1DEDAEF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69" y="2691606"/>
            <a:ext cx="9875216" cy="20423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E94A-38DF-4448-B4D5-376FB429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F78C6-39B4-46B0-B76C-58AAB3ED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E83CE-6D8D-4671-A325-4001C1DB97DF}"/>
              </a:ext>
            </a:extLst>
          </p:cNvPr>
          <p:cNvSpPr/>
          <p:nvPr/>
        </p:nvSpPr>
        <p:spPr>
          <a:xfrm>
            <a:off x="7029450" y="2924175"/>
            <a:ext cx="3276600" cy="962025"/>
          </a:xfrm>
          <a:prstGeom prst="ellipse">
            <a:avLst/>
          </a:prstGeom>
          <a:solidFill>
            <a:srgbClr val="00B0F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1AE-F96B-41A3-9464-0FA8E5BF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Java Program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55DE-9CB4-4F10-9DA8-0202BED4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6925"/>
            <a:ext cx="10168128" cy="4127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Name: first.java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61E94-4A9F-486C-BCCF-BBA8155C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A6691-9990-44C1-8063-CE072ABE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DD5A79-E098-4F65-B18A-01ED56D611AF}"/>
              </a:ext>
            </a:extLst>
          </p:cNvPr>
          <p:cNvSpPr/>
          <p:nvPr/>
        </p:nvSpPr>
        <p:spPr>
          <a:xfrm>
            <a:off x="2266950" y="3159759"/>
            <a:ext cx="1671066" cy="5588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13B142-154D-4D44-948B-EFEB84ACDE6C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801681" y="3019360"/>
            <a:ext cx="345440" cy="17438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B0524-9E30-4B11-8174-9F9F29C363AD}"/>
              </a:ext>
            </a:extLst>
          </p:cNvPr>
          <p:cNvSpPr txBox="1"/>
          <p:nvPr/>
        </p:nvSpPr>
        <p:spPr>
          <a:xfrm>
            <a:off x="4846320" y="3261360"/>
            <a:ext cx="7345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– Java Keyword</a:t>
            </a:r>
          </a:p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– Identifier for ‘first’ class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Definition with members along with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3547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D3"/>
      </a:accent1>
      <a:accent2>
        <a:srgbClr val="9A17D5"/>
      </a:accent2>
      <a:accent3>
        <a:srgbClr val="6535E8"/>
      </a:accent3>
      <a:accent4>
        <a:srgbClr val="344CDA"/>
      </a:accent4>
      <a:accent5>
        <a:srgbClr val="2994E7"/>
      </a:accent5>
      <a:accent6>
        <a:srgbClr val="14B5B9"/>
      </a:accent6>
      <a:hlink>
        <a:srgbClr val="4A7AC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F163049680F4C9886C10BDBE6268F" ma:contentTypeVersion="0" ma:contentTypeDescription="Create a new document." ma:contentTypeScope="" ma:versionID="d64a3895ebb3bb89b5aeb07dfe4c84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E03121-6602-45CE-BED6-FD0FD7EEE2AD}"/>
</file>

<file path=customXml/itemProps2.xml><?xml version="1.0" encoding="utf-8"?>
<ds:datastoreItem xmlns:ds="http://schemas.openxmlformats.org/officeDocument/2006/customXml" ds:itemID="{5D2D4D2C-2B52-4EF0-BC65-A8904045652D}"/>
</file>

<file path=customXml/itemProps3.xml><?xml version="1.0" encoding="utf-8"?>
<ds:datastoreItem xmlns:ds="http://schemas.openxmlformats.org/officeDocument/2006/customXml" ds:itemID="{5AEBEE3E-8E2E-4BDE-95A3-8D18C4BF53B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710</TotalTime>
  <Words>1028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JAVA Program</vt:lpstr>
      <vt:lpstr>Java Specifications</vt:lpstr>
      <vt:lpstr>Java Standard Edition</vt:lpstr>
      <vt:lpstr>First Java Program </vt:lpstr>
      <vt:lpstr>Compile and Run – Command Line Execution</vt:lpstr>
      <vt:lpstr>Before Compilation</vt:lpstr>
      <vt:lpstr>After Compilation – Class file generation</vt:lpstr>
      <vt:lpstr>After Running - Output</vt:lpstr>
      <vt:lpstr>First Java Program </vt:lpstr>
      <vt:lpstr>First Java Program </vt:lpstr>
      <vt:lpstr>First Java Program </vt:lpstr>
      <vt:lpstr>Write a Java Program</vt:lpstr>
      <vt:lpstr>Read Value @ Run Time</vt:lpstr>
      <vt:lpstr>Program 1</vt:lpstr>
      <vt:lpstr>Program 2</vt:lpstr>
      <vt:lpstr>Program3</vt:lpstr>
      <vt:lpstr>Program4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</dc:title>
  <dc:creator>Menaka Pushpa</dc:creator>
  <cp:lastModifiedBy>Menaka Pushpa</cp:lastModifiedBy>
  <cp:revision>70</cp:revision>
  <dcterms:created xsi:type="dcterms:W3CDTF">2020-06-17T12:58:55Z</dcterms:created>
  <dcterms:modified xsi:type="dcterms:W3CDTF">2020-07-13T18:53:38Z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0x0101006C1F163049680F4C9886C10BDBE6268F</vt:lpwstr>
  </property>
</Properties>
</file>