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96" r:id="rId35"/>
    <p:sldId id="297" r:id="rId36"/>
    <p:sldId id="287" r:id="rId37"/>
    <p:sldId id="288" r:id="rId38"/>
    <p:sldId id="289" r:id="rId39"/>
    <p:sldId id="290" r:id="rId40"/>
    <p:sldId id="291" r:id="rId41"/>
    <p:sldId id="29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04-Apr-22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33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04-Apr-22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422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04-Apr-22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74415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04-Apr-22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751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04-Apr-22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300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04-Apr-22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085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04-Apr-22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668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04-Apr-22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689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04-Apr-22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953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04-Apr-22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4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04-Apr-22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833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04-Apr-22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784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04-Apr-22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9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04-Apr-22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40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04-Apr-22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259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04-Apr-22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04-Apr-22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6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CC77-B28E-4750-9BE4-E212D77C7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7400" dirty="0"/>
              <a:t>BASIC PROGRAMMING CONSTRUCTS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9467C-8A87-47D8-BDF1-0EFAC3DE2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257800"/>
            <a:ext cx="8915399" cy="645862"/>
          </a:xfrm>
        </p:spPr>
        <p:txBody>
          <a:bodyPr>
            <a:normAutofit/>
          </a:bodyPr>
          <a:lstStyle/>
          <a:p>
            <a:r>
              <a:rPr lang="en-IN" sz="1600" dirty="0" err="1">
                <a:solidFill>
                  <a:srgbClr val="002060"/>
                </a:solidFill>
              </a:rPr>
              <a:t>Dr.A.Menaka</a:t>
            </a:r>
            <a:r>
              <a:rPr lang="en-IN" sz="1600" dirty="0">
                <a:solidFill>
                  <a:srgbClr val="002060"/>
                </a:solidFill>
              </a:rPr>
              <a:t> Pushpa, SCOPE, VIT, Chennai, India</a:t>
            </a:r>
          </a:p>
        </p:txBody>
      </p:sp>
    </p:spTree>
    <p:extLst>
      <p:ext uri="{BB962C8B-B14F-4D97-AF65-F5344CB8AC3E}">
        <p14:creationId xmlns:p14="http://schemas.microsoft.com/office/powerpoint/2010/main" val="148784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A4B4-7492-4D62-B82C-23389A3D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3157-CBA9-4C89-B4E1-D7022E00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0175"/>
            <a:ext cx="8915400" cy="4657725"/>
          </a:xfrm>
        </p:spPr>
        <p:txBody>
          <a:bodyPr>
            <a:noAutofit/>
          </a:bodyPr>
          <a:lstStyle/>
          <a:p>
            <a:r>
              <a:rPr lang="en-IN" sz="2400" dirty="0"/>
              <a:t>Each variable and expression has data type</a:t>
            </a:r>
          </a:p>
          <a:p>
            <a:r>
              <a:rPr lang="en-IN" sz="2400" dirty="0"/>
              <a:t>Type defines the operations performed over the value</a:t>
            </a:r>
          </a:p>
          <a:p>
            <a:r>
              <a:rPr lang="en-IN" sz="2400" dirty="0"/>
              <a:t>Data Types</a:t>
            </a:r>
          </a:p>
          <a:p>
            <a:r>
              <a:rPr lang="en-IN" sz="2400" dirty="0"/>
              <a:t>Integer (int, short, long, byte) – Signed whole  number</a:t>
            </a:r>
          </a:p>
          <a:p>
            <a:r>
              <a:rPr lang="en-IN" sz="2400" dirty="0"/>
              <a:t>Floating Point (float, double) – number with fractional portions</a:t>
            </a:r>
          </a:p>
          <a:p>
            <a:r>
              <a:rPr lang="en-IN" sz="2400" dirty="0"/>
              <a:t>Character (char) – Symbols in a character set</a:t>
            </a:r>
          </a:p>
          <a:p>
            <a:r>
              <a:rPr lang="en-IN" sz="2400" dirty="0"/>
              <a:t>Boolean (</a:t>
            </a:r>
            <a:r>
              <a:rPr lang="en-IN" sz="2400" dirty="0" err="1"/>
              <a:t>boolean</a:t>
            </a:r>
            <a:r>
              <a:rPr lang="en-IN" sz="2400" dirty="0"/>
              <a:t>) – true / false value</a:t>
            </a:r>
          </a:p>
          <a:p>
            <a:r>
              <a:rPr lang="en-IN" sz="2400" dirty="0"/>
              <a:t>Width is defined as Bits</a:t>
            </a:r>
          </a:p>
          <a:p>
            <a:endParaRPr lang="en-IN" sz="2400" dirty="0"/>
          </a:p>
          <a:p>
            <a:r>
              <a:rPr lang="en-IN" sz="2400" dirty="0"/>
              <a:t>How many Data Types?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8086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A4B4-7492-4D62-B82C-23389A3D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3157-CBA9-4C89-B4E1-D7022E00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3525"/>
            <a:ext cx="8915400" cy="5019675"/>
          </a:xfrm>
        </p:spPr>
        <p:txBody>
          <a:bodyPr>
            <a:normAutofit/>
          </a:bodyPr>
          <a:lstStyle/>
          <a:p>
            <a:r>
              <a:rPr lang="en-IN" dirty="0"/>
              <a:t>byte (8 bits)</a:t>
            </a:r>
          </a:p>
          <a:p>
            <a:pPr lvl="1"/>
            <a:r>
              <a:rPr lang="en-IN" dirty="0"/>
              <a:t>Range: -128 to 127</a:t>
            </a:r>
          </a:p>
          <a:p>
            <a:pPr lvl="1"/>
            <a:r>
              <a:rPr lang="en-IN" dirty="0"/>
              <a:t>File Streaming purpose</a:t>
            </a:r>
          </a:p>
          <a:p>
            <a:r>
              <a:rPr lang="en-IN" dirty="0"/>
              <a:t>short (16 bits)</a:t>
            </a:r>
          </a:p>
          <a:p>
            <a:pPr lvl="1"/>
            <a:r>
              <a:rPr lang="en-IN" dirty="0"/>
              <a:t>Rarely used</a:t>
            </a:r>
          </a:p>
          <a:p>
            <a:pPr lvl="1"/>
            <a:r>
              <a:rPr lang="en-IN" dirty="0"/>
              <a:t>Range: –32,768 to 32,767</a:t>
            </a:r>
          </a:p>
          <a:p>
            <a:r>
              <a:rPr lang="en-IN" dirty="0"/>
              <a:t>int (32 bits)</a:t>
            </a:r>
          </a:p>
          <a:p>
            <a:pPr lvl="1"/>
            <a:r>
              <a:rPr lang="en-IN" dirty="0"/>
              <a:t>Range: –2,147,483,648 to 2,147,483,647</a:t>
            </a:r>
          </a:p>
          <a:p>
            <a:pPr lvl="1"/>
            <a:r>
              <a:rPr lang="en-IN" dirty="0"/>
              <a:t>Commonly used data type under Integer</a:t>
            </a:r>
          </a:p>
          <a:p>
            <a:r>
              <a:rPr lang="en-IN" dirty="0"/>
              <a:t>long (64 bits)</a:t>
            </a:r>
          </a:p>
          <a:p>
            <a:pPr lvl="1"/>
            <a:r>
              <a:rPr lang="en-IN" dirty="0"/>
              <a:t>Range: larger than int</a:t>
            </a:r>
          </a:p>
          <a:p>
            <a:pPr lvl="1"/>
            <a:r>
              <a:rPr lang="en-IN" dirty="0"/>
              <a:t>Used where value is more than int</a:t>
            </a:r>
          </a:p>
          <a:p>
            <a:pPr lvl="1"/>
            <a:r>
              <a:rPr lang="en-IN" dirty="0"/>
              <a:t>Ex: Number vehicles crossed the signal per month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45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A4B4-7492-4D62-B82C-23389A3D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3B5C5-A210-4426-99F8-A618CE255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276351"/>
            <a:ext cx="11953875" cy="54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1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A4B4-7492-4D62-B82C-23389A3D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6B4869-50A6-4AAE-A93E-95C126C3630D}"/>
              </a:ext>
            </a:extLst>
          </p:cNvPr>
          <p:cNvSpPr/>
          <p:nvPr/>
        </p:nvSpPr>
        <p:spPr>
          <a:xfrm>
            <a:off x="2781301" y="3244333"/>
            <a:ext cx="65055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Total Fee : Rs.1280000000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48073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A4B4-7492-4D62-B82C-23389A3D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3157-CBA9-4C89-B4E1-D7022E003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08F21-F4B0-402D-B1DB-22EF9424B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912" y="1200150"/>
            <a:ext cx="9844538" cy="557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0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A4B4-7492-4D62-B82C-23389A3D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B90BAC-9E35-44CC-A00D-A13A230C8A7B}"/>
              </a:ext>
            </a:extLst>
          </p:cNvPr>
          <p:cNvSpPr/>
          <p:nvPr/>
        </p:nvSpPr>
        <p:spPr>
          <a:xfrm>
            <a:off x="4294064" y="3244334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Average = 74.71428571428571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581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A4B4-7492-4D62-B82C-23389A3D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3157-CBA9-4C89-B4E1-D7022E003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1236A-F988-4932-B86C-E4B0A4F05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624111"/>
            <a:ext cx="9572625" cy="561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54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A4B4-7492-4D62-B82C-23389A3D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3157-CBA9-4C89-B4E1-D7022E003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A36FB-54B3-4C10-B858-84D8317ED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46" y="2890837"/>
            <a:ext cx="9986229" cy="15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5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A4B4-7492-4D62-B82C-23389A3D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3157-CBA9-4C89-B4E1-D7022E003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Unicode to represent all the characters in natural languages</a:t>
            </a:r>
          </a:p>
          <a:p>
            <a:r>
              <a:rPr lang="en-IN" dirty="0"/>
              <a:t>16 bits</a:t>
            </a:r>
          </a:p>
          <a:p>
            <a:r>
              <a:rPr lang="en-IN" dirty="0"/>
              <a:t>Range: 0 to 65,536</a:t>
            </a:r>
          </a:p>
        </p:txBody>
      </p:sp>
    </p:spTree>
    <p:extLst>
      <p:ext uri="{BB962C8B-B14F-4D97-AF65-F5344CB8AC3E}">
        <p14:creationId xmlns:p14="http://schemas.microsoft.com/office/powerpoint/2010/main" val="1326162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A4B4-7492-4D62-B82C-23389A3D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3157-CBA9-4C89-B4E1-D7022E003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6E986-B42C-410A-8C64-E2BBE424D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378" y="1871662"/>
            <a:ext cx="6032821" cy="42424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7F353D-3458-49CE-BF21-8F6F43F64945}"/>
              </a:ext>
            </a:extLst>
          </p:cNvPr>
          <p:cNvSpPr/>
          <p:nvPr/>
        </p:nvSpPr>
        <p:spPr>
          <a:xfrm>
            <a:off x="9766622" y="2967335"/>
            <a:ext cx="99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67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13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BF21-65EF-4259-A5F5-A7A10E20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900" dirty="0"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52198-8483-4C5F-A240-B8428D8B7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00550"/>
          </a:xfrm>
        </p:spPr>
        <p:txBody>
          <a:bodyPr>
            <a:noAutofit/>
          </a:bodyPr>
          <a:lstStyle/>
          <a:p>
            <a:r>
              <a:rPr lang="en-IN" sz="3500" dirty="0">
                <a:latin typeface="Calibri" panose="020F0502020204030204" pitchFamily="34" charset="0"/>
                <a:cs typeface="Calibri" panose="020F0502020204030204" pitchFamily="34" charset="0"/>
              </a:rPr>
              <a:t>Lexical Issues</a:t>
            </a:r>
          </a:p>
          <a:p>
            <a:r>
              <a:rPr lang="en-IN" sz="3500" dirty="0">
                <a:latin typeface="Calibri" panose="020F0502020204030204" pitchFamily="34" charset="0"/>
                <a:cs typeface="Calibri" panose="020F0502020204030204" pitchFamily="34" charset="0"/>
              </a:rPr>
              <a:t>Data Types</a:t>
            </a:r>
          </a:p>
          <a:p>
            <a:r>
              <a:rPr lang="en-IN" sz="3500" dirty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</a:p>
          <a:p>
            <a:r>
              <a:rPr lang="en-IN" sz="3500" dirty="0">
                <a:latin typeface="Calibri" panose="020F0502020204030204" pitchFamily="34" charset="0"/>
                <a:cs typeface="Calibri" panose="020F0502020204030204" pitchFamily="34" charset="0"/>
              </a:rPr>
              <a:t>Operators</a:t>
            </a:r>
          </a:p>
          <a:p>
            <a:r>
              <a:rPr lang="en-IN" sz="3500" dirty="0">
                <a:latin typeface="Calibri" panose="020F0502020204030204" pitchFamily="34" charset="0"/>
                <a:cs typeface="Calibri" panose="020F0502020204030204" pitchFamily="34" charset="0"/>
              </a:rPr>
              <a:t>Control &amp; Looping Constructs</a:t>
            </a:r>
          </a:p>
          <a:p>
            <a:r>
              <a:rPr lang="en-IN" sz="3500" dirty="0">
                <a:latin typeface="Calibri" panose="020F0502020204030204" pitchFamily="34" charset="0"/>
                <a:cs typeface="Calibri" panose="020F0502020204030204" pitchFamily="34" charset="0"/>
              </a:rPr>
              <a:t>Enhance For Loop</a:t>
            </a:r>
          </a:p>
        </p:txBody>
      </p:sp>
    </p:spTree>
    <p:extLst>
      <p:ext uri="{BB962C8B-B14F-4D97-AF65-F5344CB8AC3E}">
        <p14:creationId xmlns:p14="http://schemas.microsoft.com/office/powerpoint/2010/main" val="2209849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A4B4-7492-4D62-B82C-23389A3D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3157-CBA9-4C89-B4E1-D7022E003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8B04E-7BED-4DE0-80C7-0321C4BE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2104802"/>
            <a:ext cx="8911687" cy="433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13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618E-86FD-48AF-8288-C1300733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92F1-C000-4AB1-873B-6CDACC0FF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388287-820A-4975-82A8-28C2B0D51A97}"/>
              </a:ext>
            </a:extLst>
          </p:cNvPr>
          <p:cNvSpPr/>
          <p:nvPr/>
        </p:nvSpPr>
        <p:spPr>
          <a:xfrm>
            <a:off x="2867025" y="2967335"/>
            <a:ext cx="6276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Result is Pass: false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Revaluation is Pass: true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Changes in the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:true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580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3B5054-0F77-4F96-8586-0F0DC41D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40113-6E55-4EAF-A53D-EA2EF2C6FC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421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EBC9-27C0-4317-B09C-657A4092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28E1-9907-44B8-9FFF-151E5547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Storage location in the computer memory</a:t>
            </a:r>
          </a:p>
          <a:p>
            <a:r>
              <a:rPr lang="en-IN" dirty="0"/>
              <a:t>Has value, data type and identifier</a:t>
            </a:r>
          </a:p>
          <a:p>
            <a:r>
              <a:rPr lang="en-IN" dirty="0"/>
              <a:t>Variable Declaration</a:t>
            </a:r>
          </a:p>
          <a:p>
            <a:r>
              <a:rPr lang="en-IN" dirty="0"/>
              <a:t>Syntax</a:t>
            </a:r>
          </a:p>
          <a:p>
            <a:pPr marL="0" indent="0">
              <a:buNone/>
            </a:pPr>
            <a:r>
              <a:rPr lang="en-IN" dirty="0"/>
              <a:t>type identifier1, identifier2,…..identifier6;</a:t>
            </a:r>
          </a:p>
          <a:p>
            <a:pPr marL="0" indent="0">
              <a:buNone/>
            </a:pPr>
            <a:r>
              <a:rPr lang="en-IN" dirty="0"/>
              <a:t>type identifier1 = value1, identifier2 = value2;</a:t>
            </a:r>
          </a:p>
          <a:p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/>
              <a:t>Int a, b;</a:t>
            </a:r>
          </a:p>
          <a:p>
            <a:pPr marL="0" indent="0">
              <a:buNone/>
            </a:pPr>
            <a:r>
              <a:rPr lang="en-IN" dirty="0"/>
              <a:t>Float f = 3.14;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18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EBC9-27C0-4317-B09C-657A4092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28E1-9907-44B8-9FFF-151E5547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Initialization</a:t>
            </a:r>
          </a:p>
          <a:p>
            <a:r>
              <a:rPr lang="en-IN" dirty="0"/>
              <a:t>double r = pi * r * r;</a:t>
            </a:r>
          </a:p>
          <a:p>
            <a:r>
              <a:rPr lang="en-IN" dirty="0"/>
              <a:t>Scope : Object visibility to other parts of program</a:t>
            </a:r>
          </a:p>
          <a:p>
            <a:r>
              <a:rPr lang="en-IN" dirty="0"/>
              <a:t>Scope determines lifetime of the object</a:t>
            </a:r>
          </a:p>
          <a:p>
            <a:r>
              <a:rPr lang="en-IN" dirty="0"/>
              <a:t>Global &amp; Local Scope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134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EBC9-27C0-4317-B09C-657A4092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28E1-9907-44B8-9FFF-151E5547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EC1AD-9CCD-47C7-8ECA-F5CAFE9FF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32" y="1962149"/>
            <a:ext cx="7102743" cy="3609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6DD963-AEAB-4D66-8F1D-F9A93382B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5719540"/>
            <a:ext cx="79819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04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EBC9-27C0-4317-B09C-657A4092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28E1-9907-44B8-9FFF-151E5547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D2F08-8118-4B21-84FA-986F4FFC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457325"/>
            <a:ext cx="8991599" cy="43087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860B84-9534-44DB-A885-B7CD66FB39FF}"/>
              </a:ext>
            </a:extLst>
          </p:cNvPr>
          <p:cNvSpPr/>
          <p:nvPr/>
        </p:nvSpPr>
        <p:spPr>
          <a:xfrm>
            <a:off x="4437575" y="6257720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Status : true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031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47A556-6193-4021-BE2F-9BCAC6C7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1733C-0686-4996-9C25-DFACB3CBB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625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EBC9-27C0-4317-B09C-657A4092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CEEF58-1ACA-4430-93CA-6920AB69E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640857"/>
              </p:ext>
            </p:extLst>
          </p:nvPr>
        </p:nvGraphicFramePr>
        <p:xfrm>
          <a:off x="2589213" y="2133600"/>
          <a:ext cx="8915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3052836696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411878196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85554022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91033253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609258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78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5 + 5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1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10 - 5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78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*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7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 /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17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22 %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59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211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EBC9-27C0-4317-B09C-657A4092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76" y="306333"/>
            <a:ext cx="10525124" cy="1280890"/>
          </a:xfrm>
        </p:spPr>
        <p:txBody>
          <a:bodyPr/>
          <a:lstStyle/>
          <a:p>
            <a:r>
              <a:rPr lang="en-IN" dirty="0"/>
              <a:t>Augmented (compound) 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28E1-9907-44B8-9FFF-151E5547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443" y="1676400"/>
            <a:ext cx="8915400" cy="3777622"/>
          </a:xfrm>
        </p:spPr>
        <p:txBody>
          <a:bodyPr/>
          <a:lstStyle/>
          <a:p>
            <a:r>
              <a:rPr lang="en-IN" dirty="0"/>
              <a:t>Arithmetic operators (+, -, *, /, %) are combined with assignment (=) operator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208F2A-E74F-47C3-943F-04375006E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808027"/>
              </p:ext>
            </p:extLst>
          </p:nvPr>
        </p:nvGraphicFramePr>
        <p:xfrm>
          <a:off x="2185986" y="2447297"/>
          <a:ext cx="9082089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39">
                  <a:extLst>
                    <a:ext uri="{9D8B030D-6E8A-4147-A177-3AD203B41FA5}">
                      <a16:colId xmlns:a16="http://schemas.microsoft.com/office/drawing/2014/main" val="4128703711"/>
                    </a:ext>
                  </a:extLst>
                </a:gridCol>
                <a:gridCol w="3152775">
                  <a:extLst>
                    <a:ext uri="{9D8B030D-6E8A-4147-A177-3AD203B41FA5}">
                      <a16:colId xmlns:a16="http://schemas.microsoft.com/office/drawing/2014/main" val="1132630373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398803807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413807637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453079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Expansion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2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Addition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 = 10</a:t>
                      </a:r>
                    </a:p>
                    <a:p>
                      <a:r>
                        <a:rPr lang="en-IN" dirty="0"/>
                        <a:t>n +=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 = n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6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Subtraction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 = 10</a:t>
                      </a:r>
                    </a:p>
                    <a:p>
                      <a:r>
                        <a:rPr lang="en-IN" dirty="0"/>
                        <a:t>n -=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 = n - 1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6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Multiplication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 = 10</a:t>
                      </a:r>
                    </a:p>
                    <a:p>
                      <a:r>
                        <a:rPr lang="en-IN" dirty="0"/>
                        <a:t>n *=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 = n * 1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66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Division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 = 10</a:t>
                      </a:r>
                    </a:p>
                    <a:p>
                      <a:r>
                        <a:rPr lang="en-IN" dirty="0"/>
                        <a:t>n /=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 = n / 1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7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Modulus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 = 10</a:t>
                      </a:r>
                    </a:p>
                    <a:p>
                      <a:r>
                        <a:rPr lang="en-IN" dirty="0"/>
                        <a:t>n %=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 = n % 1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6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55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A4B4-7492-4D62-B82C-23389A3D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- Atomic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3157-CBA9-4C89-B4E1-D7022E00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0675"/>
            <a:ext cx="8915400" cy="504825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IN" sz="4200" dirty="0"/>
              <a:t>Whitespace</a:t>
            </a:r>
          </a:p>
          <a:p>
            <a:pPr>
              <a:lnSpc>
                <a:spcPct val="170000"/>
              </a:lnSpc>
            </a:pPr>
            <a:r>
              <a:rPr lang="en-IN" sz="4200" dirty="0"/>
              <a:t>Identifiers</a:t>
            </a:r>
          </a:p>
          <a:p>
            <a:pPr>
              <a:lnSpc>
                <a:spcPct val="170000"/>
              </a:lnSpc>
            </a:pPr>
            <a:r>
              <a:rPr lang="en-IN" sz="4200" dirty="0"/>
              <a:t>Literals</a:t>
            </a:r>
          </a:p>
          <a:p>
            <a:pPr>
              <a:lnSpc>
                <a:spcPct val="170000"/>
              </a:lnSpc>
            </a:pPr>
            <a:r>
              <a:rPr lang="en-IN" sz="4200" dirty="0"/>
              <a:t>Comments</a:t>
            </a:r>
          </a:p>
          <a:p>
            <a:pPr>
              <a:lnSpc>
                <a:spcPct val="170000"/>
              </a:lnSpc>
            </a:pPr>
            <a:r>
              <a:rPr lang="en-IN" sz="4200" dirty="0"/>
              <a:t>Operators</a:t>
            </a:r>
          </a:p>
          <a:p>
            <a:pPr>
              <a:lnSpc>
                <a:spcPct val="170000"/>
              </a:lnSpc>
            </a:pPr>
            <a:r>
              <a:rPr lang="en-IN" sz="4200" dirty="0"/>
              <a:t>Separators</a:t>
            </a:r>
          </a:p>
          <a:p>
            <a:pPr>
              <a:lnSpc>
                <a:spcPct val="170000"/>
              </a:lnSpc>
            </a:pPr>
            <a:r>
              <a:rPr lang="en-IN" sz="4200" dirty="0"/>
              <a:t>Keywords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74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EBC9-27C0-4317-B09C-657A4092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Increment and Decrement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28E1-9907-44B8-9FFF-151E5547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C3F666-7694-4EFD-88DC-A2F4C1379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560037"/>
              </p:ext>
            </p:extLst>
          </p:nvPr>
        </p:nvGraphicFramePr>
        <p:xfrm>
          <a:off x="1681161" y="2236791"/>
          <a:ext cx="908208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239">
                  <a:extLst>
                    <a:ext uri="{9D8B030D-6E8A-4147-A177-3AD203B41FA5}">
                      <a16:colId xmlns:a16="http://schemas.microsoft.com/office/drawing/2014/main" val="4128703711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13263037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88038076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413807637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453079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Expansion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2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++var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 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 = 10</a:t>
                      </a:r>
                    </a:p>
                    <a:p>
                      <a:r>
                        <a:rPr lang="en-IN" dirty="0"/>
                        <a:t>n = ++n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 = n + 1</a:t>
                      </a:r>
                    </a:p>
                    <a:p>
                      <a:r>
                        <a:rPr lang="en-IN" dirty="0"/>
                        <a:t>n =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6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Post 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 = 10</a:t>
                      </a:r>
                    </a:p>
                    <a:p>
                      <a:r>
                        <a:rPr lang="en-IN" dirty="0"/>
                        <a:t>n = n++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 = n</a:t>
                      </a:r>
                    </a:p>
                    <a:p>
                      <a:r>
                        <a:rPr lang="en-IN" dirty="0"/>
                        <a:t>n = n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6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--var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 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 = 10</a:t>
                      </a:r>
                    </a:p>
                    <a:p>
                      <a:r>
                        <a:rPr lang="en-IN" dirty="0"/>
                        <a:t>n = --n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 = n - 1</a:t>
                      </a:r>
                    </a:p>
                    <a:p>
                      <a:r>
                        <a:rPr lang="en-IN" dirty="0"/>
                        <a:t>n =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66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Post 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 = 10</a:t>
                      </a:r>
                    </a:p>
                    <a:p>
                      <a:r>
                        <a:rPr lang="en-IN" dirty="0"/>
                        <a:t>n = n--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 = n</a:t>
                      </a:r>
                    </a:p>
                    <a:p>
                      <a:r>
                        <a:rPr lang="en-IN" dirty="0"/>
                        <a:t>n = n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7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741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EBC9-27C0-4317-B09C-657A4092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F19444-22FF-49CF-8AC3-329357CD91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011720"/>
              </p:ext>
            </p:extLst>
          </p:nvPr>
        </p:nvGraphicFramePr>
        <p:xfrm>
          <a:off x="2122488" y="1543050"/>
          <a:ext cx="891540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512">
                  <a:extLst>
                    <a:ext uri="{9D8B030D-6E8A-4147-A177-3AD203B41FA5}">
                      <a16:colId xmlns:a16="http://schemas.microsoft.com/office/drawing/2014/main" val="3893863628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3835379897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3347723872"/>
                    </a:ext>
                  </a:extLst>
                </a:gridCol>
                <a:gridCol w="1358583">
                  <a:extLst>
                    <a:ext uri="{9D8B030D-6E8A-4147-A177-3AD203B41FA5}">
                      <a16:colId xmlns:a16="http://schemas.microsoft.com/office/drawing/2014/main" val="1140625309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4238189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77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Unary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= 1</a:t>
                      </a:r>
                    </a:p>
                    <a:p>
                      <a:r>
                        <a:rPr lang="en-IN" dirty="0"/>
                        <a:t>~A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= 0, B = 0</a:t>
                      </a:r>
                    </a:p>
                    <a:p>
                      <a:r>
                        <a:rPr lang="en-IN" dirty="0"/>
                        <a:t>A 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0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= 1, B = 0</a:t>
                      </a:r>
                    </a:p>
                    <a:p>
                      <a:r>
                        <a:rPr lang="en-IN" dirty="0"/>
                        <a:t>A 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8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Exclusive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= 1, B = 0</a:t>
                      </a:r>
                    </a:p>
                    <a:p>
                      <a:r>
                        <a:rPr lang="en-IN" dirty="0"/>
                        <a:t>A ^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29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Shift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07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&gt;&gt;&gt;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Shift Right Zero fill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5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Shift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42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173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5297-D423-4BA0-A416-0FB17D94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31C45-5F3A-4163-B197-A41B513C4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A33120-2596-41EC-BA26-03F8379749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459870"/>
              </p:ext>
            </p:extLst>
          </p:nvPr>
        </p:nvGraphicFramePr>
        <p:xfrm>
          <a:off x="2084388" y="2152650"/>
          <a:ext cx="89154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512">
                  <a:extLst>
                    <a:ext uri="{9D8B030D-6E8A-4147-A177-3AD203B41FA5}">
                      <a16:colId xmlns:a16="http://schemas.microsoft.com/office/drawing/2014/main" val="3893863628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383537989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47723872"/>
                    </a:ext>
                  </a:extLst>
                </a:gridCol>
                <a:gridCol w="1358583">
                  <a:extLst>
                    <a:ext uri="{9D8B030D-6E8A-4147-A177-3AD203B41FA5}">
                      <a16:colId xmlns:a16="http://schemas.microsoft.com/office/drawing/2014/main" val="1140625309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4238189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77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&amp;=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Bitwise AND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|=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Bitwise OR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0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^=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Bitwise Exclusive OR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8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&gt;&gt;=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Shift Right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29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&gt;&gt;&gt;=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Shift Right zero fill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07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&lt;&lt;=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Shift Left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5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936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EBC9-27C0-4317-B09C-657A4092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065"/>
          </a:xfrm>
        </p:spPr>
        <p:txBody>
          <a:bodyPr/>
          <a:lstStyle/>
          <a:p>
            <a:r>
              <a:rPr lang="en-IN" dirty="0"/>
              <a:t>Relational Operator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1B751D-48D2-4FA8-BAF2-A6C61C91D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21371"/>
              </p:ext>
            </p:extLst>
          </p:nvPr>
        </p:nvGraphicFramePr>
        <p:xfrm>
          <a:off x="2743200" y="1836741"/>
          <a:ext cx="78676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9">
                  <a:extLst>
                    <a:ext uri="{9D8B030D-6E8A-4147-A177-3AD203B41FA5}">
                      <a16:colId xmlns:a16="http://schemas.microsoft.com/office/drawing/2014/main" val="4128703711"/>
                    </a:ext>
                  </a:extLst>
                </a:gridCol>
                <a:gridCol w="2928936">
                  <a:extLst>
                    <a:ext uri="{9D8B030D-6E8A-4147-A177-3AD203B41FA5}">
                      <a16:colId xmlns:a16="http://schemas.microsoft.com/office/drawing/2014/main" val="113263037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988038076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4138076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2281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= true, B = false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6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==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12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!=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6311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2,   Y = 4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8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&gt; 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66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&lt; 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7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&lt;= 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19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&gt;= 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377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7B52177-8EE1-406A-9704-AA16AC4339D2}"/>
              </a:ext>
            </a:extLst>
          </p:cNvPr>
          <p:cNvSpPr txBox="1"/>
          <p:nvPr/>
        </p:nvSpPr>
        <p:spPr>
          <a:xfrm>
            <a:off x="1914525" y="5486400"/>
            <a:ext cx="1000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&amp; False are non-numeric values; not equal to zero or one or non-zero like in C &amp; C++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728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EBC9-27C0-4317-B09C-657A4092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Logical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28E1-9907-44B8-9FFF-151E5547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5B3CAF-2F73-4FE8-B854-ECE572F190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5719952"/>
              </p:ext>
            </p:extLst>
          </p:nvPr>
        </p:nvGraphicFramePr>
        <p:xfrm>
          <a:off x="2151062" y="1426531"/>
          <a:ext cx="9126538" cy="3526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32">
                  <a:extLst>
                    <a:ext uri="{9D8B030D-6E8A-4147-A177-3AD203B41FA5}">
                      <a16:colId xmlns:a16="http://schemas.microsoft.com/office/drawing/2014/main" val="3893863628"/>
                    </a:ext>
                  </a:extLst>
                </a:gridCol>
                <a:gridCol w="3503731">
                  <a:extLst>
                    <a:ext uri="{9D8B030D-6E8A-4147-A177-3AD203B41FA5}">
                      <a16:colId xmlns:a16="http://schemas.microsoft.com/office/drawing/2014/main" val="3835379897"/>
                    </a:ext>
                  </a:extLst>
                </a:gridCol>
                <a:gridCol w="2192519">
                  <a:extLst>
                    <a:ext uri="{9D8B030D-6E8A-4147-A177-3AD203B41FA5}">
                      <a16:colId xmlns:a16="http://schemas.microsoft.com/office/drawing/2014/main" val="3347723872"/>
                    </a:ext>
                  </a:extLst>
                </a:gridCol>
                <a:gridCol w="2020556">
                  <a:extLst>
                    <a:ext uri="{9D8B030D-6E8A-4147-A177-3AD203B41FA5}">
                      <a16:colId xmlns:a16="http://schemas.microsoft.com/office/drawing/2014/main" val="1140625309"/>
                    </a:ext>
                  </a:extLst>
                </a:gridCol>
              </a:tblGrid>
              <a:tr h="440809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77200"/>
                  </a:ext>
                </a:extLst>
              </a:tr>
              <a:tr h="44080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true, B = 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47667"/>
                  </a:ext>
                </a:extLst>
              </a:tr>
              <a:tr h="440809"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6007"/>
                  </a:ext>
                </a:extLst>
              </a:tr>
              <a:tr h="440809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04467"/>
                  </a:ext>
                </a:extLst>
              </a:tr>
              <a:tr h="440809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XOR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^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874927"/>
                  </a:ext>
                </a:extLst>
              </a:tr>
              <a:tr h="440809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Circuit 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||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293643"/>
                  </a:ext>
                </a:extLst>
              </a:tr>
              <a:tr h="440809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circuit 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&amp;&amp;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071822"/>
                  </a:ext>
                </a:extLst>
              </a:tr>
              <a:tr h="440809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Unary NOT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502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41DD22F-DF80-4DA1-84E8-FC4ADDE77C01}"/>
              </a:ext>
            </a:extLst>
          </p:cNvPr>
          <p:cNvSpPr txBox="1"/>
          <p:nvPr/>
        </p:nvSpPr>
        <p:spPr>
          <a:xfrm>
            <a:off x="2666206" y="5235542"/>
            <a:ext cx="6859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true; Y = true</a:t>
            </a:r>
          </a:p>
          <a:p>
            <a:endParaRPr lang="en-US" dirty="0"/>
          </a:p>
          <a:p>
            <a:r>
              <a:rPr lang="en-IN" dirty="0"/>
              <a:t>!X&amp;!Y | X^Y|!Y  ----&gt; ?</a:t>
            </a:r>
          </a:p>
        </p:txBody>
      </p:sp>
    </p:spTree>
    <p:extLst>
      <p:ext uri="{BB962C8B-B14F-4D97-AF65-F5344CB8AC3E}">
        <p14:creationId xmlns:p14="http://schemas.microsoft.com/office/powerpoint/2010/main" val="1613140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EBC9-27C0-4317-B09C-657A4092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28E1-9907-44B8-9FFF-151E5547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  <a:p>
            <a:pPr marL="0" indent="0">
              <a:buNone/>
            </a:pPr>
            <a:r>
              <a:rPr lang="en-IN" dirty="0"/>
              <a:t>	variable = value;</a:t>
            </a:r>
          </a:p>
          <a:p>
            <a:pPr marL="0" indent="0">
              <a:buNone/>
            </a:pPr>
            <a:r>
              <a:rPr lang="en-IN" dirty="0"/>
              <a:t>	variable = expression;</a:t>
            </a:r>
          </a:p>
          <a:p>
            <a:r>
              <a:rPr lang="en-IN" dirty="0"/>
              <a:t>Example</a:t>
            </a:r>
          </a:p>
          <a:p>
            <a:pPr marL="0" indent="0">
              <a:buNone/>
            </a:pPr>
            <a:r>
              <a:rPr lang="en-IN" dirty="0"/>
              <a:t>	w = 2;</a:t>
            </a:r>
          </a:p>
          <a:p>
            <a:pPr marL="0" indent="0">
              <a:buNone/>
            </a:pPr>
            <a:r>
              <a:rPr lang="en-IN" dirty="0"/>
              <a:t>	w = 3 + 6 – 1;</a:t>
            </a:r>
          </a:p>
        </p:txBody>
      </p:sp>
    </p:spTree>
    <p:extLst>
      <p:ext uri="{BB962C8B-B14F-4D97-AF65-F5344CB8AC3E}">
        <p14:creationId xmlns:p14="http://schemas.microsoft.com/office/powerpoint/2010/main" val="981435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EBC9-27C0-4317-B09C-657A4092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?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28E1-9907-44B8-9FFF-151E5547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611" y="1738312"/>
            <a:ext cx="9574214" cy="1990725"/>
          </a:xfrm>
        </p:spPr>
        <p:txBody>
          <a:bodyPr/>
          <a:lstStyle/>
          <a:p>
            <a:r>
              <a:rPr lang="en-IN" dirty="0"/>
              <a:t>Ternary (three) operator</a:t>
            </a:r>
          </a:p>
          <a:p>
            <a:r>
              <a:rPr lang="en-IN" dirty="0"/>
              <a:t>Syntax</a:t>
            </a:r>
          </a:p>
          <a:p>
            <a:pPr marL="0" indent="0">
              <a:buNone/>
            </a:pPr>
            <a:r>
              <a:rPr lang="en-IN" dirty="0"/>
              <a:t>	Expression1 ? Expression2 : Expression3;</a:t>
            </a:r>
          </a:p>
          <a:p>
            <a:r>
              <a:rPr lang="en-IN" dirty="0"/>
              <a:t>Expression1 is true </a:t>
            </a:r>
            <a:r>
              <a:rPr lang="en-IN" dirty="0">
                <a:sym typeface="Wingdings" panose="05000000000000000000" pitchFamily="2" charset="2"/>
              </a:rPr>
              <a:t> Expression2 will be executed  Else, Expression3 will be executed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EB6F1-E8FB-402A-A57F-195269A4F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3871689"/>
            <a:ext cx="6319838" cy="2940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078FEA-E947-45A5-9994-5418A8BC3F35}"/>
              </a:ext>
            </a:extLst>
          </p:cNvPr>
          <p:cNvSpPr/>
          <p:nvPr/>
        </p:nvSpPr>
        <p:spPr>
          <a:xfrm>
            <a:off x="9673662" y="4972638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Final Mark:49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246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EBC9-27C0-4317-B09C-657A4092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28E1-9907-44B8-9FFF-151E5547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762" y="1714500"/>
            <a:ext cx="8915400" cy="2819401"/>
          </a:xfrm>
        </p:spPr>
        <p:txBody>
          <a:bodyPr/>
          <a:lstStyle/>
          <a:p>
            <a:r>
              <a:rPr lang="en-IN" dirty="0"/>
              <a:t>++ (postfix), --(postfix), ++(prefix), --(prefix), </a:t>
            </a:r>
          </a:p>
          <a:p>
            <a:r>
              <a:rPr lang="en-IN" dirty="0"/>
              <a:t>~, !, +(unary), -(unary)</a:t>
            </a:r>
          </a:p>
          <a:p>
            <a:r>
              <a:rPr lang="en-IN" dirty="0"/>
              <a:t>*, /, %</a:t>
            </a:r>
          </a:p>
          <a:p>
            <a:r>
              <a:rPr lang="en-IN" dirty="0"/>
              <a:t>+, -, &gt;&gt;, &gt;&gt;&gt;, &lt;&lt;</a:t>
            </a:r>
          </a:p>
          <a:p>
            <a:r>
              <a:rPr lang="en-IN" dirty="0"/>
              <a:t>&gt;, &gt;=, &lt;, &lt;=</a:t>
            </a:r>
          </a:p>
          <a:p>
            <a:r>
              <a:rPr lang="en-IN" dirty="0"/>
              <a:t>==, !=</a:t>
            </a:r>
          </a:p>
          <a:p>
            <a:r>
              <a:rPr lang="en-IN" dirty="0"/>
              <a:t>&amp;, |, ^, &amp;&amp;, ||, ?:,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182C7-174D-445D-BB08-3DD08BBE0773}"/>
              </a:ext>
            </a:extLst>
          </p:cNvPr>
          <p:cNvSpPr txBox="1"/>
          <p:nvPr/>
        </p:nvSpPr>
        <p:spPr>
          <a:xfrm>
            <a:off x="2417762" y="4876800"/>
            <a:ext cx="3259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a = 10, b = 2, c = 20;</a:t>
            </a:r>
          </a:p>
          <a:p>
            <a:r>
              <a:rPr lang="en-IN" dirty="0"/>
              <a:t>Int t = a + b * c</a:t>
            </a:r>
          </a:p>
          <a:p>
            <a:endParaRPr lang="en-IN" dirty="0"/>
          </a:p>
          <a:p>
            <a:r>
              <a:rPr lang="en-IN" dirty="0"/>
              <a:t>Ans:  240 ? 50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BAEE1-2ED7-4EA9-8F8B-05A66E0EEC2C}"/>
              </a:ext>
            </a:extLst>
          </p:cNvPr>
          <p:cNvSpPr txBox="1"/>
          <p:nvPr/>
        </p:nvSpPr>
        <p:spPr>
          <a:xfrm>
            <a:off x="6096000" y="5153798"/>
            <a:ext cx="325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Ans:  50</a:t>
            </a:r>
          </a:p>
        </p:txBody>
      </p:sp>
    </p:spTree>
    <p:extLst>
      <p:ext uri="{BB962C8B-B14F-4D97-AF65-F5344CB8AC3E}">
        <p14:creationId xmlns:p14="http://schemas.microsoft.com/office/powerpoint/2010/main" val="2502589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EBC9-27C0-4317-B09C-657A4092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28E1-9907-44B8-9FFF-151E5547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762" y="1714500"/>
            <a:ext cx="8915400" cy="2819401"/>
          </a:xfrm>
        </p:spPr>
        <p:txBody>
          <a:bodyPr/>
          <a:lstStyle/>
          <a:p>
            <a:r>
              <a:rPr lang="en-IN" dirty="0"/>
              <a:t>++ (postfix), --(postfix), ++(prefix), --(prefix), </a:t>
            </a:r>
          </a:p>
          <a:p>
            <a:r>
              <a:rPr lang="en-IN" dirty="0"/>
              <a:t>~, !, +(unary), -(unary)</a:t>
            </a:r>
          </a:p>
          <a:p>
            <a:r>
              <a:rPr lang="en-IN" dirty="0"/>
              <a:t>*, /, %</a:t>
            </a:r>
          </a:p>
          <a:p>
            <a:r>
              <a:rPr lang="en-IN" dirty="0"/>
              <a:t>+, -, &gt;&gt;, &gt;&gt;&gt;, &lt;&lt;</a:t>
            </a:r>
          </a:p>
          <a:p>
            <a:r>
              <a:rPr lang="en-IN" dirty="0"/>
              <a:t>&gt;, &gt;=, &lt;, &lt;=</a:t>
            </a:r>
          </a:p>
          <a:p>
            <a:r>
              <a:rPr lang="en-IN" dirty="0"/>
              <a:t>==, !=</a:t>
            </a:r>
          </a:p>
          <a:p>
            <a:r>
              <a:rPr lang="en-IN" dirty="0"/>
              <a:t>&amp;, |, ^, &amp;&amp;, ||, ?:,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182C7-174D-445D-BB08-3DD08BBE0773}"/>
              </a:ext>
            </a:extLst>
          </p:cNvPr>
          <p:cNvSpPr txBox="1"/>
          <p:nvPr/>
        </p:nvSpPr>
        <p:spPr>
          <a:xfrm>
            <a:off x="2417762" y="4876800"/>
            <a:ext cx="3259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a = 10, b = 2, c = 20;</a:t>
            </a:r>
          </a:p>
          <a:p>
            <a:r>
              <a:rPr lang="en-IN" dirty="0"/>
              <a:t>Int t = (a + b) * c</a:t>
            </a:r>
          </a:p>
          <a:p>
            <a:endParaRPr lang="en-IN" dirty="0"/>
          </a:p>
          <a:p>
            <a:r>
              <a:rPr lang="en-IN" dirty="0"/>
              <a:t>Ans:  240 ? 50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BAEE1-2ED7-4EA9-8F8B-05A66E0EEC2C}"/>
              </a:ext>
            </a:extLst>
          </p:cNvPr>
          <p:cNvSpPr txBox="1"/>
          <p:nvPr/>
        </p:nvSpPr>
        <p:spPr>
          <a:xfrm>
            <a:off x="6096000" y="5153798"/>
            <a:ext cx="153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Ans:  240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C2FBE-4608-4718-A9B4-51BB6285162D}"/>
              </a:ext>
            </a:extLst>
          </p:cNvPr>
          <p:cNvSpPr txBox="1"/>
          <p:nvPr/>
        </p:nvSpPr>
        <p:spPr>
          <a:xfrm>
            <a:off x="8715375" y="5153798"/>
            <a:ext cx="26177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dirty="0">
                <a:solidFill>
                  <a:srgbClr val="FF0000"/>
                </a:solidFill>
              </a:rPr>
              <a:t>HOW 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A8219-E35A-4386-B688-9A009443D4E5}"/>
              </a:ext>
            </a:extLst>
          </p:cNvPr>
          <p:cNvSpPr txBox="1"/>
          <p:nvPr/>
        </p:nvSpPr>
        <p:spPr>
          <a:xfrm>
            <a:off x="8465344" y="3696473"/>
            <a:ext cx="26177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dirty="0">
                <a:solidFill>
                  <a:srgbClr val="00B0F0"/>
                </a:solidFill>
              </a:rPr>
              <a:t>Parenthesis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89FA06-9185-4D0C-BBC9-8632E3C9C6F4}"/>
              </a:ext>
            </a:extLst>
          </p:cNvPr>
          <p:cNvSpPr/>
          <p:nvPr/>
        </p:nvSpPr>
        <p:spPr>
          <a:xfrm>
            <a:off x="3162300" y="5238750"/>
            <a:ext cx="790575" cy="238125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50200B-A16D-4754-A6F9-1001015B34D2}"/>
              </a:ext>
            </a:extLst>
          </p:cNvPr>
          <p:cNvCxnSpPr>
            <a:stCxn id="7" idx="1"/>
          </p:cNvCxnSpPr>
          <p:nvPr/>
        </p:nvCxnSpPr>
        <p:spPr>
          <a:xfrm flipH="1">
            <a:off x="3576320" y="4004250"/>
            <a:ext cx="4889024" cy="11803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52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A4B4-7492-4D62-B82C-23389A3D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23850"/>
            <a:ext cx="8911687" cy="1280890"/>
          </a:xfrm>
        </p:spPr>
        <p:txBody>
          <a:bodyPr/>
          <a:lstStyle/>
          <a:p>
            <a:r>
              <a:rPr lang="en-IN" dirty="0"/>
              <a:t>Lexical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3157-CBA9-4C89-B4E1-D7022E00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0650"/>
            <a:ext cx="8915400" cy="5314950"/>
          </a:xfrm>
        </p:spPr>
        <p:txBody>
          <a:bodyPr>
            <a:normAutofit/>
          </a:bodyPr>
          <a:lstStyle/>
          <a:p>
            <a:r>
              <a:rPr lang="en-IN" sz="2400" dirty="0"/>
              <a:t>Whitespace</a:t>
            </a:r>
          </a:p>
          <a:p>
            <a:pPr lvl="1"/>
            <a:r>
              <a:rPr lang="en-IN" sz="2400" dirty="0"/>
              <a:t>No Indentation rules</a:t>
            </a:r>
          </a:p>
          <a:p>
            <a:pPr lvl="1"/>
            <a:r>
              <a:rPr lang="en-IN" sz="2400" dirty="0"/>
              <a:t>Space between keywords</a:t>
            </a:r>
          </a:p>
          <a:p>
            <a:pPr lvl="1"/>
            <a:r>
              <a:rPr lang="en-IN" sz="2400" dirty="0"/>
              <a:t>Space, Tab or Newline </a:t>
            </a:r>
          </a:p>
          <a:p>
            <a:r>
              <a:rPr lang="en-IN" sz="2400" dirty="0"/>
              <a:t>Identifiers</a:t>
            </a:r>
          </a:p>
          <a:p>
            <a:pPr lvl="1"/>
            <a:r>
              <a:rPr lang="en-IN" sz="2400" dirty="0"/>
              <a:t>Naming concept for Class / Methods / Variables</a:t>
            </a:r>
          </a:p>
          <a:p>
            <a:pPr lvl="1"/>
            <a:r>
              <a:rPr lang="en-IN" sz="2400" dirty="0"/>
              <a:t>Sequence of Alpha- Numeric</a:t>
            </a:r>
          </a:p>
          <a:p>
            <a:pPr lvl="1"/>
            <a:r>
              <a:rPr lang="en-IN" sz="2400" dirty="0"/>
              <a:t>Special Symbol: $ and _ (Underscore)</a:t>
            </a:r>
          </a:p>
          <a:p>
            <a:pPr lvl="1"/>
            <a:r>
              <a:rPr lang="en-IN" sz="2400" dirty="0"/>
              <a:t>Case Sensitive</a:t>
            </a:r>
          </a:p>
          <a:p>
            <a:pPr lvl="1"/>
            <a:r>
              <a:rPr lang="en-IN" sz="2400" dirty="0"/>
              <a:t>Should not start with Number</a:t>
            </a:r>
          </a:p>
        </p:txBody>
      </p:sp>
    </p:spTree>
    <p:extLst>
      <p:ext uri="{BB962C8B-B14F-4D97-AF65-F5344CB8AC3E}">
        <p14:creationId xmlns:p14="http://schemas.microsoft.com/office/powerpoint/2010/main" val="356277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A4B4-7492-4D62-B82C-23389A3D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 Valid and Invalid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3157-CBA9-4C89-B4E1-D7022E00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0175"/>
            <a:ext cx="8915400" cy="421577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dirty="0"/>
              <a:t>Total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frame2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TOTAL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$</a:t>
            </a:r>
            <a:r>
              <a:rPr lang="en-IN" sz="2400" dirty="0" err="1"/>
              <a:t>rs</a:t>
            </a: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dirty="0"/>
              <a:t>5test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var_1_int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Ticket-7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Course_1007</a:t>
            </a:r>
          </a:p>
          <a:p>
            <a:pPr>
              <a:buFont typeface="+mj-lt"/>
              <a:buAutoNum type="arabicPeriod"/>
            </a:pPr>
            <a:r>
              <a:rPr lang="en-IN" sz="2400" dirty="0" err="1"/>
              <a:t>goto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967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A4B4-7492-4D62-B82C-23389A3D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28835"/>
            <a:ext cx="8911687" cy="718915"/>
          </a:xfrm>
        </p:spPr>
        <p:txBody>
          <a:bodyPr/>
          <a:lstStyle/>
          <a:p>
            <a:r>
              <a:rPr lang="en-IN" dirty="0"/>
              <a:t>Lexical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3157-CBA9-4C89-B4E1-D7022E00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942" y="1209675"/>
            <a:ext cx="9420225" cy="5205190"/>
          </a:xfrm>
        </p:spPr>
        <p:txBody>
          <a:bodyPr>
            <a:noAutofit/>
          </a:bodyPr>
          <a:lstStyle/>
          <a:p>
            <a:r>
              <a:rPr lang="en-IN" sz="2500" dirty="0"/>
              <a:t>Literals</a:t>
            </a:r>
          </a:p>
          <a:p>
            <a:pPr lvl="1"/>
            <a:r>
              <a:rPr lang="en-IN" sz="2500" dirty="0"/>
              <a:t>Constant values in under data types (integer, float, Character, String)</a:t>
            </a:r>
          </a:p>
          <a:p>
            <a:pPr lvl="1"/>
            <a:r>
              <a:rPr lang="en-IN" sz="2500" dirty="0"/>
              <a:t>Ex: ID = 12</a:t>
            </a:r>
          </a:p>
          <a:p>
            <a:pPr lvl="1"/>
            <a:r>
              <a:rPr lang="en-IN" sz="2500" dirty="0"/>
              <a:t>Price = 1500.45</a:t>
            </a:r>
          </a:p>
          <a:p>
            <a:pPr lvl="1"/>
            <a:r>
              <a:rPr lang="en-IN" sz="2500" dirty="0"/>
              <a:t>Section = ‘A’</a:t>
            </a:r>
          </a:p>
          <a:p>
            <a:pPr lvl="1"/>
            <a:r>
              <a:rPr lang="en-IN" sz="2500" dirty="0"/>
              <a:t>Dept = “Computer Science and </a:t>
            </a:r>
            <a:r>
              <a:rPr lang="en-IN" sz="2500" dirty="0" err="1"/>
              <a:t>Engg</a:t>
            </a:r>
            <a:r>
              <a:rPr lang="en-IN" sz="2500" dirty="0"/>
              <a:t>”</a:t>
            </a:r>
          </a:p>
          <a:p>
            <a:r>
              <a:rPr lang="en-IN" sz="2500" dirty="0"/>
              <a:t>Comments</a:t>
            </a:r>
          </a:p>
          <a:p>
            <a:pPr lvl="1"/>
            <a:r>
              <a:rPr lang="en-IN" sz="2500" dirty="0"/>
              <a:t>Documentation purpose – lines are not executed</a:t>
            </a:r>
          </a:p>
          <a:p>
            <a:pPr lvl="1"/>
            <a:r>
              <a:rPr lang="en-IN" sz="2500" dirty="0"/>
              <a:t>Single line (\\)</a:t>
            </a:r>
          </a:p>
          <a:p>
            <a:pPr lvl="1"/>
            <a:r>
              <a:rPr lang="en-IN" sz="2500" dirty="0"/>
              <a:t>Multiple lines (\*………….*\)</a:t>
            </a:r>
          </a:p>
        </p:txBody>
      </p:sp>
    </p:spTree>
    <p:extLst>
      <p:ext uri="{BB962C8B-B14F-4D97-AF65-F5344CB8AC3E}">
        <p14:creationId xmlns:p14="http://schemas.microsoft.com/office/powerpoint/2010/main" val="248704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A4B4-7492-4D62-B82C-23389A3D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Lexical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3157-CBA9-4C89-B4E1-D7022E00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825" y="1676400"/>
            <a:ext cx="9601200" cy="3777622"/>
          </a:xfrm>
        </p:spPr>
        <p:txBody>
          <a:bodyPr>
            <a:noAutofit/>
          </a:bodyPr>
          <a:lstStyle/>
          <a:p>
            <a:r>
              <a:rPr lang="en-IN" sz="2500" dirty="0"/>
              <a:t>Separators</a:t>
            </a:r>
          </a:p>
          <a:p>
            <a:pPr lvl="1"/>
            <a:r>
              <a:rPr lang="en-IN" sz="2500" dirty="0"/>
              <a:t>;  (Semicolon) </a:t>
            </a:r>
            <a:r>
              <a:rPr lang="en-IN" sz="2500" dirty="0">
                <a:sym typeface="Wingdings" panose="05000000000000000000" pitchFamily="2" charset="2"/>
              </a:rPr>
              <a:t> statement end</a:t>
            </a:r>
          </a:p>
          <a:p>
            <a:pPr lvl="1"/>
            <a:r>
              <a:rPr lang="en-IN" sz="2500" dirty="0">
                <a:sym typeface="Wingdings" panose="05000000000000000000" pitchFamily="2" charset="2"/>
              </a:rPr>
              <a:t>( ) (parenthesis)  list of parameters</a:t>
            </a:r>
          </a:p>
          <a:p>
            <a:pPr lvl="1"/>
            <a:r>
              <a:rPr lang="en-IN" sz="2500" dirty="0">
                <a:sym typeface="Wingdings" panose="05000000000000000000" pitchFamily="2" charset="2"/>
              </a:rPr>
              <a:t>{ } (Braces)  code block (class / method)</a:t>
            </a:r>
          </a:p>
          <a:p>
            <a:pPr lvl="1"/>
            <a:r>
              <a:rPr lang="en-IN" sz="2500" dirty="0">
                <a:sym typeface="Wingdings" panose="05000000000000000000" pitchFamily="2" charset="2"/>
              </a:rPr>
              <a:t>[ ] (Brackets)   Array index</a:t>
            </a:r>
          </a:p>
          <a:p>
            <a:pPr lvl="1"/>
            <a:r>
              <a:rPr lang="en-IN" sz="2500" dirty="0">
                <a:sym typeface="Wingdings" panose="05000000000000000000" pitchFamily="2" charset="2"/>
              </a:rPr>
              <a:t>, (comma)  identifier separation in variable declaration statement</a:t>
            </a:r>
          </a:p>
          <a:p>
            <a:pPr lvl="1"/>
            <a:r>
              <a:rPr lang="en-IN" sz="2500" dirty="0">
                <a:sym typeface="Wingdings" panose="05000000000000000000" pitchFamily="2" charset="2"/>
              </a:rPr>
              <a:t>. (period)  Access methods from packages/sub packages / classes objects</a:t>
            </a:r>
          </a:p>
          <a:p>
            <a:pPr lvl="1"/>
            <a:r>
              <a:rPr lang="en-IN" sz="2500" dirty="0">
                <a:sym typeface="Wingdings" panose="05000000000000000000" pitchFamily="2" charset="2"/>
              </a:rPr>
              <a:t>:: (colon)  Method access from its class</a:t>
            </a:r>
          </a:p>
          <a:p>
            <a:pPr marL="457200" lvl="1" indent="0">
              <a:buNone/>
            </a:pPr>
            <a:endParaRPr lang="en-IN" sz="2500" dirty="0">
              <a:sym typeface="Wingdings" panose="05000000000000000000" pitchFamily="2" charset="2"/>
            </a:endParaRPr>
          </a:p>
          <a:p>
            <a:pPr lvl="1"/>
            <a:endParaRPr lang="en-IN" sz="2500" dirty="0">
              <a:sym typeface="Wingdings" panose="05000000000000000000" pitchFamily="2" charset="2"/>
            </a:endParaRPr>
          </a:p>
          <a:p>
            <a:pPr lvl="1"/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69684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A4B4-7492-4D62-B82C-23389A3D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Lexical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3157-CBA9-4C89-B4E1-D7022E00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775" y="1904999"/>
            <a:ext cx="9494837" cy="4676775"/>
          </a:xfrm>
        </p:spPr>
        <p:txBody>
          <a:bodyPr>
            <a:normAutofit/>
          </a:bodyPr>
          <a:lstStyle/>
          <a:p>
            <a:r>
              <a:rPr lang="en-IN" sz="2500" dirty="0"/>
              <a:t>Keywords</a:t>
            </a:r>
          </a:p>
          <a:p>
            <a:pPr lvl="1"/>
            <a:r>
              <a:rPr lang="en-IN" sz="2500" dirty="0"/>
              <a:t>61 keywords</a:t>
            </a:r>
          </a:p>
          <a:p>
            <a:pPr lvl="1"/>
            <a:r>
              <a:rPr lang="en-IN" sz="2500" dirty="0"/>
              <a:t>Ex: new, int, char, private, class, public, this, void, try, if, while, for etc</a:t>
            </a:r>
          </a:p>
          <a:p>
            <a:pPr lvl="1"/>
            <a:r>
              <a:rPr lang="en-IN" sz="2500" dirty="0"/>
              <a:t>Used to built sentences</a:t>
            </a:r>
          </a:p>
          <a:p>
            <a:pPr lvl="1"/>
            <a:r>
              <a:rPr lang="en-IN" sz="2500" dirty="0"/>
              <a:t>Reserved words; can’t use as identifiers</a:t>
            </a:r>
          </a:p>
          <a:p>
            <a:pPr lvl="1"/>
            <a:r>
              <a:rPr lang="en-IN" sz="2500" dirty="0"/>
              <a:t>‘</a:t>
            </a:r>
            <a:r>
              <a:rPr lang="en-IN" sz="2500" dirty="0" err="1"/>
              <a:t>const</a:t>
            </a:r>
            <a:r>
              <a:rPr lang="en-IN" sz="2500" dirty="0"/>
              <a:t>’ and ‘</a:t>
            </a:r>
            <a:r>
              <a:rPr lang="en-IN" sz="2500" dirty="0" err="1"/>
              <a:t>goto</a:t>
            </a:r>
            <a:r>
              <a:rPr lang="en-IN" sz="2500" dirty="0"/>
              <a:t>’ are reserved but not used</a:t>
            </a:r>
          </a:p>
          <a:p>
            <a:pPr lvl="1"/>
            <a:r>
              <a:rPr lang="en-IN" sz="2500" dirty="0"/>
              <a:t>Additional Reserved Words: true, false (Boolean values) &amp; null</a:t>
            </a:r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91301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F6B794-CB03-4DAD-94C3-9ADAA6CB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3ED86-D534-459B-9E7A-B691138EF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9599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1F163049680F4C9886C10BDBE6268F" ma:contentTypeVersion="2" ma:contentTypeDescription="Create a new document." ma:contentTypeScope="" ma:versionID="c2b0e93ceb53f6431f2cc9874a6b051a">
  <xsd:schema xmlns:xsd="http://www.w3.org/2001/XMLSchema" xmlns:xs="http://www.w3.org/2001/XMLSchema" xmlns:p="http://schemas.microsoft.com/office/2006/metadata/properties" xmlns:ns2="fe6c8026-c2bb-4e54-b400-e188407b4c27" targetNamespace="http://schemas.microsoft.com/office/2006/metadata/properties" ma:root="true" ma:fieldsID="a0a8951da3f7f7ceab411e736272e7ca" ns2:_="">
    <xsd:import namespace="fe6c8026-c2bb-4e54-b400-e188407b4c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c8026-c2bb-4e54-b400-e188407b4c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188173-C1D6-486E-9A75-E90A032739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797984-F8F2-454A-BA46-A2058214ABF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fe6c8026-c2bb-4e54-b400-e188407b4c27"/>
  </ds:schemaRefs>
</ds:datastoreItem>
</file>

<file path=customXml/itemProps3.xml><?xml version="1.0" encoding="utf-8"?>
<ds:datastoreItem xmlns:ds="http://schemas.openxmlformats.org/officeDocument/2006/customXml" ds:itemID="{0F84292E-E256-4279-A1D6-D3A9FE87758F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535</TotalTime>
  <Words>1282</Words>
  <Application>Microsoft Office PowerPoint</Application>
  <PresentationFormat>Widescreen</PresentationFormat>
  <Paragraphs>379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Wisp</vt:lpstr>
      <vt:lpstr>BASIC PROGRAMMING CONSTRUCTS</vt:lpstr>
      <vt:lpstr>Topics</vt:lpstr>
      <vt:lpstr>JAVA - Atomic Elements</vt:lpstr>
      <vt:lpstr>Lexical Issues</vt:lpstr>
      <vt:lpstr>Find Valid and Invalid Identifiers</vt:lpstr>
      <vt:lpstr>Lexical Issues</vt:lpstr>
      <vt:lpstr>Lexical Issues</vt:lpstr>
      <vt:lpstr>Lexical Issues</vt:lpstr>
      <vt:lpstr>Data Types</vt:lpstr>
      <vt:lpstr>Primitive Data Types</vt:lpstr>
      <vt:lpstr>Integer</vt:lpstr>
      <vt:lpstr>PowerPoint Presentation</vt:lpstr>
      <vt:lpstr>Output</vt:lpstr>
      <vt:lpstr>PowerPoint Presentation</vt:lpstr>
      <vt:lpstr>PowerPoint Presentation</vt:lpstr>
      <vt:lpstr>PowerPoint Presentation</vt:lpstr>
      <vt:lpstr>PowerPoint Presentation</vt:lpstr>
      <vt:lpstr>Character</vt:lpstr>
      <vt:lpstr>PowerPoint Presentation</vt:lpstr>
      <vt:lpstr>PowerPoint Presentation</vt:lpstr>
      <vt:lpstr>PowerPoint Presentation</vt:lpstr>
      <vt:lpstr>Variables</vt:lpstr>
      <vt:lpstr>Variables</vt:lpstr>
      <vt:lpstr>PowerPoint Presentation</vt:lpstr>
      <vt:lpstr>PowerPoint Presentation</vt:lpstr>
      <vt:lpstr>PowerPoint Presentation</vt:lpstr>
      <vt:lpstr>Operators</vt:lpstr>
      <vt:lpstr>Arithmetic Operators</vt:lpstr>
      <vt:lpstr>Augmented (compound) Assignment Operators</vt:lpstr>
      <vt:lpstr>Increment and Decrement Operator</vt:lpstr>
      <vt:lpstr>Bitwise Operator</vt:lpstr>
      <vt:lpstr>Bitwise Operator</vt:lpstr>
      <vt:lpstr>Relational Operator</vt:lpstr>
      <vt:lpstr>Boolean Logical Operator</vt:lpstr>
      <vt:lpstr>Assignment Operator</vt:lpstr>
      <vt:lpstr>The ? Operator</vt:lpstr>
      <vt:lpstr>Operator Precedence</vt:lpstr>
      <vt:lpstr>Operator Precedence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CONSTRUCTS</dc:title>
  <dc:creator>Menaka Pushpa</dc:creator>
  <cp:lastModifiedBy>Rahul Karthik S</cp:lastModifiedBy>
  <cp:revision>85</cp:revision>
  <dcterms:created xsi:type="dcterms:W3CDTF">2020-06-18T16:28:37Z</dcterms:created>
  <dcterms:modified xsi:type="dcterms:W3CDTF">2022-04-04T02:38:05Z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0x0101006C1F163049680F4C9886C10BDBE6268F</vt:lpwstr>
  </property>
</Properties>
</file>