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9" r:id="rId21"/>
    <p:sldId id="280" r:id="rId22"/>
    <p:sldId id="2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67FE-F2C4-4858-8492-2C3E58F90C0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2854317-69A7-4FF7-9FD7-5CEDE80E65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67FE-F2C4-4858-8492-2C3E58F90C0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4317-69A7-4FF7-9FD7-5CEDE80E6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67FE-F2C4-4858-8492-2C3E58F90C0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4317-69A7-4FF7-9FD7-5CEDE80E6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67FE-F2C4-4858-8492-2C3E58F90C0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4317-69A7-4FF7-9FD7-5CEDE80E6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67FE-F2C4-4858-8492-2C3E58F90C0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4317-69A7-4FF7-9FD7-5CEDE80E6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67FE-F2C4-4858-8492-2C3E58F90C0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4317-69A7-4FF7-9FD7-5CEDE80E65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67FE-F2C4-4858-8492-2C3E58F90C0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4317-69A7-4FF7-9FD7-5CEDE80E65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67FE-F2C4-4858-8492-2C3E58F90C0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4317-69A7-4FF7-9FD7-5CEDE80E6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67FE-F2C4-4858-8492-2C3E58F90C0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4317-69A7-4FF7-9FD7-5CEDE80E6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67FE-F2C4-4858-8492-2C3E58F90C0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4317-69A7-4FF7-9FD7-5CEDE80E6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F67FE-F2C4-4858-8492-2C3E58F90C0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54317-69A7-4FF7-9FD7-5CEDE80E651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BAF67FE-F2C4-4858-8492-2C3E58F90C04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2854317-69A7-4FF7-9FD7-5CEDE80E651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how-to-download-java" TargetMode="External"/><Relationship Id="rId2" Type="http://schemas.openxmlformats.org/officeDocument/2006/relationships/hyperlink" Target="https://www.oracle.com/in/java/technologies/javase-download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/default.asp" TargetMode="External"/><Relationship Id="rId2" Type="http://schemas.openxmlformats.org/officeDocument/2006/relationships/hyperlink" Target="https://www.w3schools.com/cpp/default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295400"/>
            <a:ext cx="7315200" cy="2595025"/>
          </a:xfrm>
        </p:spPr>
        <p:txBody>
          <a:bodyPr/>
          <a:lstStyle/>
          <a:p>
            <a:r>
              <a:rPr lang="en-US" dirty="0" smtClean="0"/>
              <a:t>BCSE103E-Computer Programming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Lecture By,</a:t>
            </a:r>
          </a:p>
          <a:p>
            <a:pPr algn="r"/>
            <a:r>
              <a:rPr lang="en-US" dirty="0" smtClean="0"/>
              <a:t>Dr. Anusooya G/SCOPE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2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Why to learn Java?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7315200" cy="3539527"/>
          </a:xfrm>
        </p:spPr>
        <p:txBody>
          <a:bodyPr>
            <a:noAutofit/>
          </a:bodyPr>
          <a:lstStyle/>
          <a:p>
            <a:r>
              <a:rPr lang="en-US" sz="2200" b="1" dirty="0"/>
              <a:t>Object </a:t>
            </a:r>
            <a:r>
              <a:rPr lang="en-US" sz="2200" b="1" dirty="0" smtClean="0"/>
              <a:t>Oriented </a:t>
            </a:r>
          </a:p>
          <a:p>
            <a:pPr lvl="1"/>
            <a:r>
              <a:rPr lang="en-US" sz="2200" dirty="0"/>
              <a:t>In Java, everything is an Object. Java can be easily extended since it is based on the Object model.</a:t>
            </a:r>
            <a:endParaRPr lang="en-US" sz="2200" b="1" dirty="0" smtClean="0"/>
          </a:p>
          <a:p>
            <a:r>
              <a:rPr lang="en-US" sz="2200" b="1" dirty="0"/>
              <a:t>Platform </a:t>
            </a:r>
            <a:r>
              <a:rPr lang="en-US" sz="2200" b="1" dirty="0" smtClean="0"/>
              <a:t>Independent</a:t>
            </a:r>
          </a:p>
          <a:p>
            <a:pPr lvl="1"/>
            <a:r>
              <a:rPr lang="en-US" sz="2200" dirty="0" smtClean="0"/>
              <a:t>Byte </a:t>
            </a:r>
            <a:r>
              <a:rPr lang="en-US" sz="2200" dirty="0"/>
              <a:t>code is distributed over the web and interpreted by the Virtual Machine (JVM) on whichever platform it is being run on.</a:t>
            </a:r>
            <a:endParaRPr lang="en-US" sz="2200" b="1" dirty="0" smtClean="0"/>
          </a:p>
          <a:p>
            <a:r>
              <a:rPr lang="en-US" sz="2200" b="1" dirty="0" smtClean="0"/>
              <a:t>Simple</a:t>
            </a:r>
          </a:p>
          <a:p>
            <a:r>
              <a:rPr lang="en-US" sz="2200" b="1" dirty="0" smtClean="0"/>
              <a:t>Secure</a:t>
            </a:r>
          </a:p>
          <a:p>
            <a:pPr lvl="1"/>
            <a:r>
              <a:rPr lang="en-US" sz="2200" dirty="0"/>
              <a:t>With Java's secure feature it enables to develop virus-free, tamper-free systems. Authentication techniques are based on public-key encryption</a:t>
            </a:r>
            <a:r>
              <a:rPr lang="en-US" sz="2200" dirty="0" smtClean="0"/>
              <a:t>.</a:t>
            </a:r>
            <a:endParaRPr lang="en-US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30718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09600"/>
            <a:ext cx="7772400" cy="5699760"/>
          </a:xfrm>
        </p:spPr>
        <p:txBody>
          <a:bodyPr>
            <a:normAutofit/>
          </a:bodyPr>
          <a:lstStyle/>
          <a:p>
            <a:r>
              <a:rPr lang="en-US" sz="2200" b="1" dirty="0"/>
              <a:t>Architecture-neutral</a:t>
            </a:r>
          </a:p>
          <a:p>
            <a:pPr lvl="1"/>
            <a:r>
              <a:rPr lang="en-US" sz="2200" dirty="0" smtClean="0"/>
              <a:t>Java </a:t>
            </a:r>
            <a:r>
              <a:rPr lang="en-US" sz="2200" dirty="0"/>
              <a:t>compiler generates an architecture-neutral object file format, which makes the compiled code executable on many processors, with the presence of Java runtime system</a:t>
            </a:r>
            <a:r>
              <a:rPr lang="en-US" sz="2200" dirty="0" smtClean="0"/>
              <a:t>.</a:t>
            </a:r>
          </a:p>
          <a:p>
            <a:r>
              <a:rPr lang="en-US" sz="2200" b="1" dirty="0" smtClean="0"/>
              <a:t>Portable</a:t>
            </a:r>
          </a:p>
          <a:p>
            <a:pPr lvl="1"/>
            <a:r>
              <a:rPr lang="en-US" sz="2200" dirty="0"/>
              <a:t>Being architecture-neutral and having no implementation dependent aspects of the specification makes Java portable. Compiler in Java is written in ANSI C with a clean portability boundary</a:t>
            </a:r>
            <a:endParaRPr lang="en-US" sz="2200" b="1" dirty="0"/>
          </a:p>
          <a:p>
            <a:r>
              <a:rPr lang="en-US" sz="2200" b="1" dirty="0" smtClean="0"/>
              <a:t>Robust</a:t>
            </a:r>
          </a:p>
          <a:p>
            <a:pPr lvl="1"/>
            <a:r>
              <a:rPr lang="en-US" sz="2200" dirty="0"/>
              <a:t>Java makes an effort to eliminate error prone situations by emphasizing mainly on compile time error checking and runtime checking.</a:t>
            </a:r>
            <a:endParaRPr lang="en-US" sz="2200" b="1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0331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295400"/>
            <a:ext cx="7315200" cy="115409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Applications of Java Programming</a:t>
            </a:r>
            <a:br>
              <a:rPr lang="en-US" sz="3200" b="1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819399"/>
            <a:ext cx="7315200" cy="3489961"/>
          </a:xfrm>
        </p:spPr>
        <p:txBody>
          <a:bodyPr>
            <a:normAutofit/>
          </a:bodyPr>
          <a:lstStyle/>
          <a:p>
            <a:r>
              <a:rPr lang="en-US" sz="2200" dirty="0"/>
              <a:t>The latest release of the Java Standard Edition is Java SE </a:t>
            </a:r>
            <a:r>
              <a:rPr lang="en-US" sz="2200" b="1" dirty="0"/>
              <a:t>17.0.</a:t>
            </a:r>
            <a:r>
              <a:rPr lang="en-US" sz="2200" dirty="0"/>
              <a:t> </a:t>
            </a:r>
            <a:r>
              <a:rPr lang="en-US" sz="2200" b="1" dirty="0"/>
              <a:t>2</a:t>
            </a:r>
            <a:r>
              <a:rPr lang="en-US" sz="2200" dirty="0" smtClean="0"/>
              <a:t>. </a:t>
            </a:r>
            <a:r>
              <a:rPr lang="en-US" sz="2200" dirty="0"/>
              <a:t>With the advancement of Java and its widespread popularity, multiple configurations were built to suit various types of platforms. For example: J2EE for Enterprise Applications, J2ME for Mobile Applications</a:t>
            </a:r>
            <a:r>
              <a:rPr lang="en-US" sz="2200" dirty="0" smtClean="0"/>
              <a:t>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1224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Different 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1"/>
            <a:ext cx="7315200" cy="4175760"/>
          </a:xfrm>
        </p:spPr>
        <p:txBody>
          <a:bodyPr>
            <a:normAutofit/>
          </a:bodyPr>
          <a:lstStyle/>
          <a:p>
            <a:r>
              <a:rPr lang="en-US" altLang="en-US" sz="2200" dirty="0"/>
              <a:t>Functional/procedural programming:</a:t>
            </a:r>
          </a:p>
          <a:p>
            <a:pPr lvl="1"/>
            <a:r>
              <a:rPr lang="en-US" altLang="en-US" sz="2200" dirty="0"/>
              <a:t>program is a list of instructions to the computer </a:t>
            </a:r>
          </a:p>
          <a:p>
            <a:endParaRPr lang="en-US" altLang="en-US" sz="2200" dirty="0"/>
          </a:p>
          <a:p>
            <a:r>
              <a:rPr lang="en-US" altLang="en-US" sz="2200" dirty="0"/>
              <a:t>Object-oriented programming</a:t>
            </a:r>
          </a:p>
          <a:p>
            <a:pPr lvl="1"/>
            <a:r>
              <a:rPr lang="en-US" altLang="en-US" sz="2200" dirty="0"/>
              <a:t>program is composed of a collection </a:t>
            </a:r>
            <a:r>
              <a:rPr lang="en-US" altLang="en-US" sz="2200" i="1" dirty="0"/>
              <a:t>objects that communicate with each other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9818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15200" cy="1154097"/>
          </a:xfrm>
        </p:spPr>
        <p:txBody>
          <a:bodyPr/>
          <a:lstStyle/>
          <a:p>
            <a:pPr algn="ctr"/>
            <a:r>
              <a:rPr lang="en-US" altLang="en-US" dirty="0"/>
              <a:t>Main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1"/>
            <a:ext cx="7315200" cy="417576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Object</a:t>
            </a:r>
          </a:p>
          <a:p>
            <a:r>
              <a:rPr lang="en-US" altLang="en-US" sz="2400" dirty="0"/>
              <a:t>Class</a:t>
            </a:r>
          </a:p>
          <a:p>
            <a:r>
              <a:rPr lang="en-US" altLang="en-US" sz="2400" dirty="0"/>
              <a:t>Inheritance</a:t>
            </a:r>
          </a:p>
          <a:p>
            <a:r>
              <a:rPr lang="en-US" altLang="en-US" sz="2400" dirty="0"/>
              <a:t>Encapsulation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endParaRPr lang="en-US" alt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592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315200" cy="1154097"/>
          </a:xfrm>
        </p:spPr>
        <p:txBody>
          <a:bodyPr/>
          <a:lstStyle/>
          <a:p>
            <a:pPr algn="ctr"/>
            <a:r>
              <a:rPr lang="en-US" altLang="en-US" dirty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315200" cy="4301527"/>
          </a:xfrm>
        </p:spPr>
        <p:txBody>
          <a:bodyPr>
            <a:normAutofit/>
          </a:bodyPr>
          <a:lstStyle/>
          <a:p>
            <a:r>
              <a:rPr lang="en-US" altLang="en-US" sz="2200" dirty="0"/>
              <a:t>identity – unique identification of an object</a:t>
            </a:r>
          </a:p>
          <a:p>
            <a:r>
              <a:rPr lang="en-US" altLang="en-US" sz="2200" dirty="0"/>
              <a:t>attributes – data/state</a:t>
            </a:r>
          </a:p>
          <a:p>
            <a:r>
              <a:rPr lang="en-US" altLang="en-US" sz="2200" dirty="0"/>
              <a:t>services – methods/operations</a:t>
            </a:r>
          </a:p>
          <a:p>
            <a:pPr lvl="1"/>
            <a:r>
              <a:rPr lang="en-US" altLang="en-US" sz="2200" dirty="0"/>
              <a:t>supported by the object</a:t>
            </a:r>
          </a:p>
          <a:p>
            <a:pPr lvl="1"/>
            <a:r>
              <a:rPr lang="en-US" altLang="en-US" sz="2200" dirty="0"/>
              <a:t>within objects responsibility to provide these services to other clients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4125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315200" cy="1154097"/>
          </a:xfrm>
        </p:spPr>
        <p:txBody>
          <a:bodyPr/>
          <a:lstStyle/>
          <a:p>
            <a:pPr algn="ctr"/>
            <a:r>
              <a:rPr lang="en-US" altLang="en-US" dirty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1"/>
            <a:ext cx="7315200" cy="4480560"/>
          </a:xfrm>
        </p:spPr>
        <p:txBody>
          <a:bodyPr>
            <a:normAutofit/>
          </a:bodyPr>
          <a:lstStyle/>
          <a:p>
            <a:r>
              <a:rPr lang="en-US" altLang="en-US" sz="2200" dirty="0"/>
              <a:t>“type” </a:t>
            </a:r>
          </a:p>
          <a:p>
            <a:r>
              <a:rPr lang="en-US" altLang="en-US" sz="2200" dirty="0"/>
              <a:t>object is an </a:t>
            </a:r>
            <a:r>
              <a:rPr lang="en-US" altLang="en-US" sz="2200" b="1" dirty="0"/>
              <a:t>instance</a:t>
            </a:r>
            <a:r>
              <a:rPr lang="en-US" altLang="en-US" sz="2200" dirty="0"/>
              <a:t> of class</a:t>
            </a:r>
          </a:p>
          <a:p>
            <a:r>
              <a:rPr lang="en-US" altLang="en-US" sz="2200" dirty="0"/>
              <a:t>class groups similar objects </a:t>
            </a:r>
          </a:p>
          <a:p>
            <a:pPr lvl="1"/>
            <a:r>
              <a:rPr lang="en-US" altLang="en-US" sz="2200" dirty="0"/>
              <a:t>same (structure of) attributes</a:t>
            </a:r>
          </a:p>
          <a:p>
            <a:pPr lvl="1"/>
            <a:r>
              <a:rPr lang="en-US" altLang="en-US" sz="2200" dirty="0"/>
              <a:t>same services </a:t>
            </a:r>
          </a:p>
          <a:p>
            <a:r>
              <a:rPr lang="en-US" altLang="en-US" sz="2200" dirty="0"/>
              <a:t>object holds values of its class’s attributes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790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pPr algn="ctr"/>
            <a:r>
              <a:rPr lang="en-US" altLang="en-US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05000"/>
            <a:ext cx="7315200" cy="4343400"/>
          </a:xfrm>
        </p:spPr>
        <p:txBody>
          <a:bodyPr>
            <a:normAutofit/>
          </a:bodyPr>
          <a:lstStyle/>
          <a:p>
            <a:r>
              <a:rPr lang="en-US" altLang="en-US" sz="2200" dirty="0"/>
              <a:t>Class hierarchy</a:t>
            </a:r>
          </a:p>
          <a:p>
            <a:r>
              <a:rPr lang="en-US" altLang="en-US" sz="2200" dirty="0"/>
              <a:t>Generalization and Specialization</a:t>
            </a:r>
          </a:p>
          <a:p>
            <a:pPr lvl="1"/>
            <a:r>
              <a:rPr lang="en-US" altLang="en-US" sz="2200" dirty="0"/>
              <a:t>subclass inherits attributes and services from its superclass </a:t>
            </a:r>
          </a:p>
          <a:p>
            <a:pPr lvl="1"/>
            <a:r>
              <a:rPr lang="en-US" altLang="en-US" sz="2200" dirty="0"/>
              <a:t>subclass may add new attributes and services</a:t>
            </a:r>
          </a:p>
          <a:p>
            <a:pPr lvl="1"/>
            <a:r>
              <a:rPr lang="en-US" altLang="en-US" sz="2200" dirty="0"/>
              <a:t>subclass may reuse the code in the superclass </a:t>
            </a:r>
          </a:p>
          <a:p>
            <a:pPr lvl="1"/>
            <a:r>
              <a:rPr lang="en-US" altLang="en-US" sz="2200" dirty="0"/>
              <a:t>subclasses provide specialized behaviors (overriding and dynamic binding)</a:t>
            </a:r>
          </a:p>
          <a:p>
            <a:pPr lvl="1"/>
            <a:r>
              <a:rPr lang="en-US" altLang="en-US" sz="2200" dirty="0"/>
              <a:t>partially define and implement common behaviors (abstract)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689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1154097"/>
          </a:xfrm>
        </p:spPr>
        <p:txBody>
          <a:bodyPr/>
          <a:lstStyle/>
          <a:p>
            <a:pPr algn="ctr"/>
            <a:r>
              <a:rPr lang="en-US" altLang="en-US" dirty="0"/>
              <a:t>Encapsulation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1"/>
            <a:ext cx="7315200" cy="4328160"/>
          </a:xfrm>
        </p:spPr>
        <p:txBody>
          <a:bodyPr>
            <a:normAutofit/>
          </a:bodyPr>
          <a:lstStyle/>
          <a:p>
            <a:r>
              <a:rPr lang="en-US" sz="2200" dirty="0"/>
              <a:t>Encapsulation in Java is a mechanism of wrapping the data (variables) and code acting on the data (methods) together as a single unit. In encapsulation, the variables of a class will be hidden from other classes, and can be accessed only through the methods of their current class.</a:t>
            </a:r>
          </a:p>
        </p:txBody>
      </p:sp>
    </p:spTree>
    <p:extLst>
      <p:ext uri="{BB962C8B-B14F-4D97-AF65-F5344CB8AC3E}">
        <p14:creationId xmlns:p14="http://schemas.microsoft.com/office/powerpoint/2010/main" val="304015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JVM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5001"/>
            <a:ext cx="7696200" cy="4343400"/>
          </a:xfrm>
        </p:spPr>
        <p:txBody>
          <a:bodyPr>
            <a:normAutofit/>
          </a:bodyPr>
          <a:lstStyle/>
          <a:p>
            <a:r>
              <a:rPr lang="en-US" sz="2200" dirty="0"/>
              <a:t>JVM(Java Virtual Machine) acts as a run-time engine to run Java applications. </a:t>
            </a:r>
            <a:endParaRPr lang="en-US" sz="2200" dirty="0" smtClean="0"/>
          </a:p>
          <a:p>
            <a:r>
              <a:rPr lang="en-US" sz="2200" dirty="0" smtClean="0"/>
              <a:t>JVM </a:t>
            </a:r>
            <a:r>
              <a:rPr lang="en-US" sz="2200" dirty="0"/>
              <a:t>is the one that actually calls the </a:t>
            </a:r>
            <a:r>
              <a:rPr lang="en-US" sz="2200" b="1" dirty="0"/>
              <a:t>main</a:t>
            </a:r>
            <a:r>
              <a:rPr lang="en-US" sz="2200" dirty="0"/>
              <a:t> method present in a java code. </a:t>
            </a:r>
            <a:endParaRPr lang="en-US" sz="2200" dirty="0" smtClean="0"/>
          </a:p>
          <a:p>
            <a:r>
              <a:rPr lang="en-US" sz="2200" dirty="0" smtClean="0"/>
              <a:t>JVM </a:t>
            </a:r>
            <a:r>
              <a:rPr lang="en-US" sz="2200" dirty="0"/>
              <a:t>is a part of JRE(Java Runtime Environment</a:t>
            </a:r>
            <a:r>
              <a:rPr lang="en-US" sz="2200" dirty="0" smtClean="0"/>
              <a:t>).</a:t>
            </a:r>
          </a:p>
          <a:p>
            <a:r>
              <a:rPr lang="en-US" sz="2200" dirty="0"/>
              <a:t>Java applications are called WORA (Write Once Run Anywhere). </a:t>
            </a:r>
            <a:endParaRPr lang="en-US" sz="2200" dirty="0" smtClean="0"/>
          </a:p>
          <a:p>
            <a:r>
              <a:rPr lang="en-US" sz="2200" dirty="0"/>
              <a:t>When we compile a </a:t>
            </a:r>
            <a:r>
              <a:rPr lang="en-US" sz="2200" i="1" dirty="0"/>
              <a:t>.java</a:t>
            </a:r>
            <a:r>
              <a:rPr lang="en-US" sz="2200" dirty="0"/>
              <a:t> file, </a:t>
            </a:r>
            <a:r>
              <a:rPr lang="en-US" sz="2200" i="1" dirty="0"/>
              <a:t>.class</a:t>
            </a:r>
            <a:r>
              <a:rPr lang="en-US" sz="2200" dirty="0"/>
              <a:t> files(contains byte-code) with the same class names present in </a:t>
            </a:r>
            <a:r>
              <a:rPr lang="en-US" sz="2200" i="1" dirty="0"/>
              <a:t>.java</a:t>
            </a:r>
            <a:r>
              <a:rPr lang="en-US" sz="2200" dirty="0"/>
              <a:t> file are generated by the Java compiler. </a:t>
            </a:r>
          </a:p>
        </p:txBody>
      </p:sp>
    </p:spTree>
    <p:extLst>
      <p:ext uri="{BB962C8B-B14F-4D97-AF65-F5344CB8AC3E}">
        <p14:creationId xmlns:p14="http://schemas.microsoft.com/office/powerpoint/2010/main" val="191155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018" y="4572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60418"/>
            <a:ext cx="7983351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890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457200" y="152400"/>
            <a:ext cx="7924800" cy="5943600"/>
            <a:chOff x="457200" y="152400"/>
            <a:chExt cx="7924800" cy="5943600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5715000" y="1828800"/>
              <a:ext cx="2514600" cy="609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OS/Hardware</a:t>
              </a:r>
            </a:p>
          </p:txBody>
        </p:sp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5715000" y="990600"/>
              <a:ext cx="2514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machine code</a:t>
              </a:r>
            </a:p>
          </p:txBody>
        </p:sp>
        <p:sp>
          <p:nvSpPr>
            <p:cNvPr id="6" name="AutoShape 8"/>
            <p:cNvSpPr>
              <a:spLocks noChangeArrowheads="1"/>
            </p:cNvSpPr>
            <p:nvPr/>
          </p:nvSpPr>
          <p:spPr bwMode="auto">
            <a:xfrm>
              <a:off x="457200" y="1066800"/>
              <a:ext cx="2057400" cy="762000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/>
            <a:lstStyle/>
            <a:p>
              <a:pPr algn="ctr"/>
              <a:endParaRPr lang="en-US" altLang="en-US" sz="1800"/>
            </a:p>
            <a:p>
              <a:pPr algn="ctr"/>
              <a:r>
                <a:rPr lang="en-US" altLang="en-US" sz="1800"/>
                <a:t>C source code</a:t>
              </a: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457200" y="990600"/>
              <a:ext cx="16002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ourier New" pitchFamily="49" charset="0"/>
                  <a:cs typeface="Courier New" pitchFamily="49" charset="0"/>
                </a:rPr>
                <a:t>myprog.c</a:t>
              </a: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3429000" y="914400"/>
              <a:ext cx="1295400" cy="838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gcc</a:t>
              </a: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5715000" y="898525"/>
              <a:ext cx="20574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Courier New" pitchFamily="49" charset="0"/>
                  <a:cs typeface="Courier New" pitchFamily="49" charset="0"/>
                </a:rPr>
                <a:t>myprog.exe</a:t>
              </a:r>
            </a:p>
          </p:txBody>
        </p:sp>
        <p:sp>
          <p:nvSpPr>
            <p:cNvPr id="10" name="AutoShape 12"/>
            <p:cNvSpPr>
              <a:spLocks noChangeArrowheads="1"/>
            </p:cNvSpPr>
            <p:nvPr/>
          </p:nvSpPr>
          <p:spPr bwMode="auto">
            <a:xfrm>
              <a:off x="2667000" y="1295400"/>
              <a:ext cx="533400" cy="152400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13"/>
            <p:cNvSpPr>
              <a:spLocks noChangeArrowheads="1"/>
            </p:cNvSpPr>
            <p:nvPr/>
          </p:nvSpPr>
          <p:spPr bwMode="auto">
            <a:xfrm>
              <a:off x="4800600" y="1295400"/>
              <a:ext cx="533400" cy="152400"/>
            </a:xfrm>
            <a:prstGeom prst="rightArrow">
              <a:avLst>
                <a:gd name="adj1" fmla="val 50000"/>
                <a:gd name="adj2" fmla="val 875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2133600" y="152400"/>
              <a:ext cx="3733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/>
                <a:t>Platform Dependent </a:t>
              </a:r>
            </a:p>
          </p:txBody>
        </p:sp>
        <p:grpSp>
          <p:nvGrpSpPr>
            <p:cNvPr id="13" name="Group 25"/>
            <p:cNvGrpSpPr>
              <a:grpSpLocks/>
            </p:cNvGrpSpPr>
            <p:nvPr/>
          </p:nvGrpSpPr>
          <p:grpSpPr bwMode="auto">
            <a:xfrm>
              <a:off x="457200" y="3124200"/>
              <a:ext cx="7924800" cy="2971800"/>
              <a:chOff x="288" y="1968"/>
              <a:chExt cx="4992" cy="1872"/>
            </a:xfrm>
          </p:grpSpPr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3696" y="3024"/>
                <a:ext cx="1584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JVM</a:t>
                </a:r>
              </a:p>
            </p:txBody>
          </p:sp>
          <p:sp>
            <p:nvSpPr>
              <p:cNvPr id="15" name="Rectangle 15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584" cy="48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bytecode</a:t>
                </a:r>
              </a:p>
            </p:txBody>
          </p:sp>
          <p:sp>
            <p:nvSpPr>
              <p:cNvPr id="16" name="AutoShape 16"/>
              <p:cNvSpPr>
                <a:spLocks noChangeArrowheads="1"/>
              </p:cNvSpPr>
              <p:nvPr/>
            </p:nvSpPr>
            <p:spPr bwMode="auto">
              <a:xfrm>
                <a:off x="288" y="2544"/>
                <a:ext cx="1296" cy="576"/>
              </a:xfrm>
              <a:prstGeom prst="foldedCorner">
                <a:avLst>
                  <a:gd name="adj" fmla="val 12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b"/>
              <a:lstStyle/>
              <a:p>
                <a:pPr algn="ctr"/>
                <a:endParaRPr lang="en-US" altLang="en-US" sz="1800"/>
              </a:p>
              <a:p>
                <a:pPr algn="ctr"/>
                <a:r>
                  <a:rPr lang="en-US" altLang="en-US" sz="1800"/>
                  <a:t>Java source code</a:t>
                </a:r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>
                <a:off x="288" y="2505"/>
                <a:ext cx="124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latin typeface="Courier New" pitchFamily="49" charset="0"/>
                    <a:cs typeface="Courier New" pitchFamily="49" charset="0"/>
                  </a:rPr>
                  <a:t>myprog.java</a:t>
                </a:r>
              </a:p>
            </p:txBody>
          </p:sp>
          <p:sp>
            <p:nvSpPr>
              <p:cNvPr id="18" name="Oval 18"/>
              <p:cNvSpPr>
                <a:spLocks noChangeArrowheads="1"/>
              </p:cNvSpPr>
              <p:nvPr/>
            </p:nvSpPr>
            <p:spPr bwMode="auto">
              <a:xfrm>
                <a:off x="2160" y="2448"/>
                <a:ext cx="816" cy="52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javac</a:t>
                </a:r>
              </a:p>
            </p:txBody>
          </p:sp>
          <p:sp>
            <p:nvSpPr>
              <p:cNvPr id="19" name="Text Box 19"/>
              <p:cNvSpPr txBox="1">
                <a:spLocks noChangeArrowheads="1"/>
              </p:cNvSpPr>
              <p:nvPr/>
            </p:nvSpPr>
            <p:spPr bwMode="auto">
              <a:xfrm>
                <a:off x="3696" y="2438"/>
                <a:ext cx="12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 sz="1800">
                    <a:latin typeface="Courier New" pitchFamily="49" charset="0"/>
                    <a:cs typeface="Courier New" pitchFamily="49" charset="0"/>
                  </a:rPr>
                  <a:t>myprog.class</a:t>
                </a:r>
              </a:p>
            </p:txBody>
          </p:sp>
          <p:sp>
            <p:nvSpPr>
              <p:cNvPr id="20" name="AutoShape 20"/>
              <p:cNvSpPr>
                <a:spLocks noChangeArrowheads="1"/>
              </p:cNvSpPr>
              <p:nvPr/>
            </p:nvSpPr>
            <p:spPr bwMode="auto">
              <a:xfrm>
                <a:off x="1680" y="2688"/>
                <a:ext cx="336" cy="96"/>
              </a:xfrm>
              <a:prstGeom prst="rightArrow">
                <a:avLst>
                  <a:gd name="adj1" fmla="val 50000"/>
                  <a:gd name="adj2" fmla="val 875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21"/>
              <p:cNvSpPr>
                <a:spLocks noChangeArrowheads="1"/>
              </p:cNvSpPr>
              <p:nvPr/>
            </p:nvSpPr>
            <p:spPr bwMode="auto">
              <a:xfrm>
                <a:off x="3120" y="2688"/>
                <a:ext cx="336" cy="96"/>
              </a:xfrm>
              <a:prstGeom prst="rightArrow">
                <a:avLst>
                  <a:gd name="adj1" fmla="val 50000"/>
                  <a:gd name="adj2" fmla="val 875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Rectangle 22"/>
              <p:cNvSpPr>
                <a:spLocks noChangeArrowheads="1"/>
              </p:cNvSpPr>
              <p:nvPr/>
            </p:nvSpPr>
            <p:spPr bwMode="auto">
              <a:xfrm>
                <a:off x="3696" y="3456"/>
                <a:ext cx="1584" cy="38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OS/Hardware</a:t>
                </a:r>
              </a:p>
            </p:txBody>
          </p:sp>
          <p:sp>
            <p:nvSpPr>
              <p:cNvPr id="23" name="Text Box 24"/>
              <p:cNvSpPr txBox="1">
                <a:spLocks noChangeArrowheads="1"/>
              </p:cNvSpPr>
              <p:nvPr/>
            </p:nvSpPr>
            <p:spPr bwMode="auto">
              <a:xfrm>
                <a:off x="1296" y="1968"/>
                <a:ext cx="235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en-US"/>
                  <a:t>Platform Independent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65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315200" cy="115409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Java Install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1"/>
            <a:ext cx="7315200" cy="47091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C:\Users\</a:t>
            </a:r>
            <a:r>
              <a:rPr lang="en-US" i="1" dirty="0"/>
              <a:t>Your Name</a:t>
            </a:r>
            <a:r>
              <a:rPr lang="en-US" dirty="0"/>
              <a:t>&gt;java -version </a:t>
            </a:r>
            <a:endParaRPr lang="en-US" dirty="0" smtClean="0"/>
          </a:p>
          <a:p>
            <a:r>
              <a:rPr lang="en-US" b="1" dirty="0"/>
              <a:t>Setup for Windows</a:t>
            </a:r>
          </a:p>
          <a:p>
            <a:pPr lvl="1"/>
            <a:r>
              <a:rPr lang="en-US" dirty="0"/>
              <a:t>To install Java on Windows:</a:t>
            </a:r>
          </a:p>
          <a:p>
            <a:pPr lvl="1"/>
            <a:r>
              <a:rPr lang="en-US" dirty="0"/>
              <a:t>Go to "System Properties" (Can be found on Control Panel &gt; System and Security &gt; System &gt; Advanced System Settings)</a:t>
            </a:r>
          </a:p>
          <a:p>
            <a:pPr lvl="1"/>
            <a:r>
              <a:rPr lang="en-US" dirty="0"/>
              <a:t>Click on the "Environment variables" button under the "Advanced" tab</a:t>
            </a:r>
          </a:p>
          <a:p>
            <a:pPr lvl="1"/>
            <a:r>
              <a:rPr lang="en-US" dirty="0"/>
              <a:t>Then, select the "Path" variable in System variables and click on the "Edit" button</a:t>
            </a:r>
          </a:p>
          <a:p>
            <a:pPr lvl="1"/>
            <a:r>
              <a:rPr lang="en-US" dirty="0"/>
              <a:t>Click on the "New" button and add the path where Java is installed, followed by </a:t>
            </a:r>
            <a:r>
              <a:rPr lang="en-US" b="1" dirty="0"/>
              <a:t>\bin</a:t>
            </a:r>
            <a:r>
              <a:rPr lang="en-US" dirty="0"/>
              <a:t>. By default, Java is installed in C:\Program Files\Java\jdk-11.0.1 (If nothing else was specified when you installed it). In that case, You will have to add a new path with: </a:t>
            </a:r>
            <a:r>
              <a:rPr lang="en-US" b="1" dirty="0"/>
              <a:t>C:\Program Files\Java\jdk-11.0.1\bin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Then, click "OK", and save the settings</a:t>
            </a:r>
          </a:p>
          <a:p>
            <a:pPr lvl="1"/>
            <a:r>
              <a:rPr lang="en-US" dirty="0"/>
              <a:t>At last, open Command Prompt (cmd.exe) and type </a:t>
            </a:r>
            <a:r>
              <a:rPr lang="en-US" b="1" dirty="0"/>
              <a:t>java -version</a:t>
            </a:r>
            <a:r>
              <a:rPr lang="en-US" dirty="0"/>
              <a:t> to see if Java is running on your machine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https://www.oracle.com/in/java/technologies/javase-downloads.html"/>
              </a:rPr>
              <a:t>https://www.oracle.com/in/java/technologies/javase-downloads.html.</a:t>
            </a:r>
            <a:endParaRPr lang="en-US" dirty="0"/>
          </a:p>
          <a:p>
            <a:r>
              <a:rPr lang="en-US" dirty="0">
                <a:hlinkClick r:id="rId3" tooltip="https://www.javatpoint.com/how-to-download-java"/>
              </a:rPr>
              <a:t>https://www.javatpoint.com/how-to-download-java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7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81000"/>
            <a:ext cx="7877175" cy="595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85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"/>
            <a:ext cx="762736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72" y="2445327"/>
            <a:ext cx="764121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72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7620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Mark Configuration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0"/>
            <a:ext cx="81534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309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Assessment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86000"/>
            <a:ext cx="7848600" cy="337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985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315200" cy="4785361"/>
          </a:xfrm>
        </p:spPr>
        <p:txBody>
          <a:bodyPr>
            <a:noAutofit/>
          </a:bodyPr>
          <a:lstStyle/>
          <a:p>
            <a:r>
              <a:rPr lang="en-US" sz="2400" dirty="0"/>
              <a:t>Java is a popular programming language, created in 1995.</a:t>
            </a:r>
          </a:p>
          <a:p>
            <a:r>
              <a:rPr lang="en-US" sz="2400" dirty="0"/>
              <a:t>It is owned by Oracle, and more than </a:t>
            </a:r>
            <a:r>
              <a:rPr lang="en-US" sz="2400" b="1" dirty="0"/>
              <a:t>3 billion</a:t>
            </a:r>
            <a:r>
              <a:rPr lang="en-US" sz="2400" dirty="0"/>
              <a:t> devices run Java.</a:t>
            </a:r>
          </a:p>
          <a:p>
            <a:r>
              <a:rPr lang="en-US" sz="2400" dirty="0"/>
              <a:t>It is used for:</a:t>
            </a:r>
          </a:p>
          <a:p>
            <a:pPr lvl="1"/>
            <a:r>
              <a:rPr lang="en-US" sz="2000" dirty="0"/>
              <a:t>Mobile applications (specially Android apps)</a:t>
            </a:r>
          </a:p>
          <a:p>
            <a:pPr lvl="1"/>
            <a:r>
              <a:rPr lang="en-US" sz="2000" dirty="0"/>
              <a:t>Desktop applications</a:t>
            </a:r>
          </a:p>
          <a:p>
            <a:pPr lvl="1"/>
            <a:r>
              <a:rPr lang="en-US" sz="2000" dirty="0"/>
              <a:t>Web applications</a:t>
            </a:r>
          </a:p>
          <a:p>
            <a:pPr lvl="1"/>
            <a:r>
              <a:rPr lang="en-US" sz="2000" dirty="0"/>
              <a:t>Web servers and application servers</a:t>
            </a:r>
          </a:p>
          <a:p>
            <a:pPr lvl="1"/>
            <a:r>
              <a:rPr lang="en-US" sz="2000" dirty="0"/>
              <a:t>Games</a:t>
            </a:r>
          </a:p>
          <a:p>
            <a:pPr lvl="1"/>
            <a:r>
              <a:rPr lang="en-US" sz="2000" dirty="0"/>
              <a:t>Database connection</a:t>
            </a:r>
          </a:p>
          <a:p>
            <a:pPr lvl="1"/>
            <a:r>
              <a:rPr lang="en-US" sz="2000" dirty="0"/>
              <a:t>And much, much more!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614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5105400"/>
          </a:xfrm>
        </p:spPr>
        <p:txBody>
          <a:bodyPr>
            <a:noAutofit/>
          </a:bodyPr>
          <a:lstStyle/>
          <a:p>
            <a:r>
              <a:rPr lang="en-US" sz="2200" dirty="0"/>
              <a:t>Java works on different platforms (Windows, Mac, Linux, Raspberry Pi, etc.)</a:t>
            </a:r>
          </a:p>
          <a:p>
            <a:r>
              <a:rPr lang="en-US" sz="2200" dirty="0"/>
              <a:t>It is one of the most popular programming language in the world</a:t>
            </a:r>
          </a:p>
          <a:p>
            <a:r>
              <a:rPr lang="en-US" sz="2200" dirty="0"/>
              <a:t>It is easy to learn and simple to use</a:t>
            </a:r>
          </a:p>
          <a:p>
            <a:r>
              <a:rPr lang="en-US" sz="2200" dirty="0"/>
              <a:t>It is open-source and free</a:t>
            </a:r>
          </a:p>
          <a:p>
            <a:r>
              <a:rPr lang="en-US" sz="2200" dirty="0"/>
              <a:t>It is secure, fast and powerful</a:t>
            </a:r>
          </a:p>
          <a:p>
            <a:r>
              <a:rPr lang="en-US" sz="2200" dirty="0"/>
              <a:t>It has a huge community support (tens of millions of developers)</a:t>
            </a:r>
          </a:p>
          <a:p>
            <a:r>
              <a:rPr lang="en-US" sz="2200" dirty="0"/>
              <a:t>Java is an object oriented language which gives a clear structure to programs and allows code to be reused, lowering development costs</a:t>
            </a:r>
          </a:p>
          <a:p>
            <a:r>
              <a:rPr lang="en-US" sz="2200" dirty="0"/>
              <a:t>As Java is close to </a:t>
            </a:r>
            <a:r>
              <a:rPr lang="en-US" sz="2200" dirty="0">
                <a:hlinkClick r:id="rId2"/>
              </a:rPr>
              <a:t>C++</a:t>
            </a:r>
            <a:r>
              <a:rPr lang="en-US" sz="2200" dirty="0"/>
              <a:t> and </a:t>
            </a:r>
            <a:r>
              <a:rPr lang="en-US" sz="2200" dirty="0">
                <a:hlinkClick r:id="rId3"/>
              </a:rPr>
              <a:t>C#</a:t>
            </a:r>
            <a:r>
              <a:rPr lang="en-US" sz="2200" dirty="0"/>
              <a:t>, it makes it easy for programmers to switch to Java or vice versa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4650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81000"/>
            <a:ext cx="7315200" cy="1154097"/>
          </a:xfrm>
        </p:spPr>
        <p:txBody>
          <a:bodyPr/>
          <a:lstStyle/>
          <a:p>
            <a:pPr algn="ctr"/>
            <a:r>
              <a:rPr lang="en-US" dirty="0" smtClean="0"/>
              <a:t>Let’s Start…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458200" cy="455676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public class </a:t>
            </a:r>
            <a:r>
              <a:rPr lang="en-US" sz="2400" dirty="0" err="1" smtClean="0"/>
              <a:t>DemoMain</a:t>
            </a:r>
            <a:r>
              <a:rPr lang="en-US" sz="2400" dirty="0" smtClean="0"/>
              <a:t> </a:t>
            </a:r>
            <a:r>
              <a:rPr lang="en-US" sz="2400" dirty="0"/>
              <a:t>{</a:t>
            </a:r>
          </a:p>
          <a:p>
            <a:pPr marL="45720" indent="0">
              <a:buNone/>
            </a:pPr>
            <a:r>
              <a:rPr lang="en-US" sz="2400" dirty="0"/>
              <a:t>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System.out.println</a:t>
            </a:r>
            <a:r>
              <a:rPr lang="en-US" sz="2400" dirty="0"/>
              <a:t>("</a:t>
            </a:r>
            <a:r>
              <a:rPr lang="en-US" sz="2400" dirty="0" smtClean="0"/>
              <a:t>Hello All! Welcome to JAVA Programming.");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  }</a:t>
            </a:r>
          </a:p>
          <a:p>
            <a:pPr marL="45720" indent="0">
              <a:buNone/>
            </a:pPr>
            <a:r>
              <a:rPr lang="en-US" sz="2400" dirty="0" smtClean="0"/>
              <a:t>}</a:t>
            </a:r>
          </a:p>
          <a:p>
            <a:pPr marL="45720" indent="0">
              <a:buNone/>
            </a:pPr>
            <a:endParaRPr lang="en-US" sz="2400" dirty="0"/>
          </a:p>
          <a:p>
            <a:r>
              <a:rPr lang="en-US" sz="2400" dirty="0" smtClean="0"/>
              <a:t>Output:</a:t>
            </a:r>
          </a:p>
          <a:p>
            <a:pPr marL="45720" indent="0">
              <a:buNone/>
            </a:pPr>
            <a:r>
              <a:rPr lang="en-US" sz="2400" dirty="0"/>
              <a:t>Hello All! Welcome to JAVA Programming.</a:t>
            </a:r>
          </a:p>
        </p:txBody>
      </p:sp>
    </p:spTree>
    <p:extLst>
      <p:ext uri="{BB962C8B-B14F-4D97-AF65-F5344CB8AC3E}">
        <p14:creationId xmlns:p14="http://schemas.microsoft.com/office/powerpoint/2010/main" val="31220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556</TotalTime>
  <Words>875</Words>
  <Application>Microsoft Office PowerPoint</Application>
  <PresentationFormat>On-screen Show (4:3)</PresentationFormat>
  <Paragraphs>122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Perspective</vt:lpstr>
      <vt:lpstr>BCSE103E-Computer Programming Java</vt:lpstr>
      <vt:lpstr>Syllabus</vt:lpstr>
      <vt:lpstr>PowerPoint Presentation</vt:lpstr>
      <vt:lpstr>PowerPoint Presentation</vt:lpstr>
      <vt:lpstr>Mark Configuration </vt:lpstr>
      <vt:lpstr>Assessment </vt:lpstr>
      <vt:lpstr>JAVA</vt:lpstr>
      <vt:lpstr>Uses</vt:lpstr>
      <vt:lpstr>Let’s Start…</vt:lpstr>
      <vt:lpstr>Why to learn Java?</vt:lpstr>
      <vt:lpstr>PowerPoint Presentation</vt:lpstr>
      <vt:lpstr>Applications of Java Programming </vt:lpstr>
      <vt:lpstr>Different Programming Paradigms</vt:lpstr>
      <vt:lpstr>Main Concepts</vt:lpstr>
      <vt:lpstr>Objects</vt:lpstr>
      <vt:lpstr>Class</vt:lpstr>
      <vt:lpstr>Inheritance</vt:lpstr>
      <vt:lpstr>Encapsulation</vt:lpstr>
      <vt:lpstr>JVM</vt:lpstr>
      <vt:lpstr>PowerPoint Presentation</vt:lpstr>
      <vt:lpstr>Java Install </vt:lpstr>
      <vt:lpstr>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BCSE103E-Computer Programming Java</dc:title>
  <dc:creator>Windows User</dc:creator>
  <cp:lastModifiedBy>Windows User</cp:lastModifiedBy>
  <cp:revision>32</cp:revision>
  <dcterms:created xsi:type="dcterms:W3CDTF">2022-02-14T04:36:08Z</dcterms:created>
  <dcterms:modified xsi:type="dcterms:W3CDTF">2022-02-16T08:34:10Z</dcterms:modified>
</cp:coreProperties>
</file>