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A55947-3D76-4E63-A5C4-0BA4745166AD}" type="datetimeFigureOut">
              <a:rPr lang="en-US" smtClean="0"/>
              <a:t>2/17/2022</a:t>
            </a:fld>
            <a:endParaRPr lang="en-US"/>
          </a:p>
        </p:txBody>
      </p:sp>
      <p:sp>
        <p:nvSpPr>
          <p:cNvPr id="8" name="Slide Number Placeholder 7"/>
          <p:cNvSpPr>
            <a:spLocks noGrp="1"/>
          </p:cNvSpPr>
          <p:nvPr>
            <p:ph type="sldNum" sz="quarter" idx="11"/>
          </p:nvPr>
        </p:nvSpPr>
        <p:spPr/>
        <p:txBody>
          <a:bodyPr/>
          <a:lstStyle/>
          <a:p>
            <a:fld id="{4BACF4A6-5100-4467-87F6-4F9F57EF7E9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55947-3D76-4E63-A5C4-0BA4745166A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A55947-3D76-4E63-A5C4-0BA4745166A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A55947-3D76-4E63-A5C4-0BA4745166A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55947-3D76-4E63-A5C4-0BA4745166AD}" type="datetimeFigureOut">
              <a:rPr lang="en-US" smtClean="0"/>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AA55947-3D76-4E63-A5C4-0BA4745166A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A55947-3D76-4E63-A5C4-0BA4745166AD}" type="datetimeFigureOut">
              <a:rPr lang="en-US" smtClean="0"/>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CF4A6-5100-4467-87F6-4F9F57EF7E95}"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A55947-3D76-4E63-A5C4-0BA4745166AD}" type="datetimeFigureOut">
              <a:rPr lang="en-US" smtClean="0"/>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A55947-3D76-4E63-A5C4-0BA4745166AD}" type="datetimeFigureOut">
              <a:rPr lang="en-US" smtClean="0"/>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55947-3D76-4E63-A5C4-0BA4745166A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A55947-3D76-4E63-A5C4-0BA4745166AD}" type="datetimeFigureOut">
              <a:rPr lang="en-US" smtClean="0"/>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CF4A6-5100-4467-87F6-4F9F57EF7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8AA55947-3D76-4E63-A5C4-0BA4745166AD}" type="datetimeFigureOut">
              <a:rPr lang="en-US" smtClean="0"/>
              <a:t>2/17/2022</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4BACF4A6-5100-4467-87F6-4F9F57EF7E95}"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762000"/>
            <a:ext cx="7315200" cy="2595025"/>
          </a:xfrm>
        </p:spPr>
        <p:txBody>
          <a:bodyPr/>
          <a:lstStyle/>
          <a:p>
            <a:r>
              <a:rPr lang="en-US" dirty="0" smtClean="0"/>
              <a:t>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430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Eg: Scope</a:t>
            </a:r>
            <a:endParaRPr lang="en-US" dirty="0"/>
          </a:p>
        </p:txBody>
      </p:sp>
      <p:sp>
        <p:nvSpPr>
          <p:cNvPr id="3" name="Content Placeholder 2"/>
          <p:cNvSpPr>
            <a:spLocks noGrp="1"/>
          </p:cNvSpPr>
          <p:nvPr>
            <p:ph idx="1"/>
          </p:nvPr>
        </p:nvSpPr>
        <p:spPr>
          <a:xfrm>
            <a:off x="914400" y="1371600"/>
            <a:ext cx="5562600" cy="5257799"/>
          </a:xfrm>
        </p:spPr>
        <p:txBody>
          <a:bodyPr>
            <a:normAutofit/>
          </a:bodyPr>
          <a:lstStyle/>
          <a:p>
            <a:pPr marL="45720" indent="0">
              <a:buNone/>
            </a:pPr>
            <a:r>
              <a:rPr lang="en-US" dirty="0"/>
              <a:t>class Test</a:t>
            </a:r>
          </a:p>
          <a:p>
            <a:pPr marL="45720" indent="0">
              <a:buNone/>
            </a:pPr>
            <a:r>
              <a:rPr lang="en-US" dirty="0"/>
              <a:t>{</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for (</a:t>
            </a:r>
            <a:r>
              <a:rPr lang="en-US" dirty="0" err="1"/>
              <a:t>int</a:t>
            </a:r>
            <a:r>
              <a:rPr lang="en-US" dirty="0"/>
              <a:t> x = 0; x &lt; 4; x++)</a:t>
            </a:r>
          </a:p>
          <a:p>
            <a:pPr marL="45720" indent="0">
              <a:buNone/>
            </a:pPr>
            <a:r>
              <a:rPr lang="en-US" dirty="0"/>
              <a:t>		{</a:t>
            </a:r>
          </a:p>
          <a:p>
            <a:pPr marL="45720" indent="0">
              <a:buNone/>
            </a:pPr>
            <a:r>
              <a:rPr lang="en-US" dirty="0"/>
              <a:t>			</a:t>
            </a:r>
            <a:r>
              <a:rPr lang="en-US" dirty="0" err="1"/>
              <a:t>System.out.println</a:t>
            </a:r>
            <a:r>
              <a:rPr lang="en-US" dirty="0"/>
              <a:t>(x);</a:t>
            </a:r>
          </a:p>
          <a:p>
            <a:pPr marL="45720" indent="0">
              <a:buNone/>
            </a:pPr>
            <a:r>
              <a:rPr lang="en-US" dirty="0"/>
              <a:t>		}</a:t>
            </a:r>
          </a:p>
          <a:p>
            <a:pPr marL="45720" indent="0">
              <a:buNone/>
            </a:pPr>
            <a:endParaRPr lang="en-US" dirty="0"/>
          </a:p>
          <a:p>
            <a:pPr marL="45720" indent="0">
              <a:buNone/>
            </a:pPr>
            <a:r>
              <a:rPr lang="en-US" dirty="0"/>
              <a:t>		// Will produce error</a:t>
            </a:r>
          </a:p>
          <a:p>
            <a:pPr marL="45720" indent="0">
              <a:buNone/>
            </a:pPr>
            <a:r>
              <a:rPr lang="en-US" dirty="0"/>
              <a:t>		</a:t>
            </a:r>
            <a:r>
              <a:rPr lang="en-US" dirty="0" err="1"/>
              <a:t>System.out.println</a:t>
            </a:r>
            <a:r>
              <a:rPr lang="en-US" dirty="0"/>
              <a:t>(x);</a:t>
            </a:r>
          </a:p>
          <a:p>
            <a:pPr marL="45720" indent="0">
              <a:buNone/>
            </a:pPr>
            <a:r>
              <a:rPr lang="en-US" dirty="0"/>
              <a:t>	}</a:t>
            </a:r>
          </a:p>
          <a:p>
            <a:pPr marL="45720" indent="0">
              <a:buNone/>
            </a:pPr>
            <a:r>
              <a:rPr lang="en-US" dirty="0"/>
              <a:t>}</a:t>
            </a:r>
          </a:p>
          <a:p>
            <a:pPr marL="4572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789" y="1493693"/>
            <a:ext cx="3076575"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429000"/>
            <a:ext cx="1390650" cy="201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7597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Eg.</a:t>
            </a:r>
            <a:endParaRPr lang="en-US" dirty="0"/>
          </a:p>
        </p:txBody>
      </p:sp>
      <p:sp>
        <p:nvSpPr>
          <p:cNvPr id="3" name="Content Placeholder 2"/>
          <p:cNvSpPr>
            <a:spLocks noGrp="1"/>
          </p:cNvSpPr>
          <p:nvPr>
            <p:ph idx="1"/>
          </p:nvPr>
        </p:nvSpPr>
        <p:spPr>
          <a:xfrm>
            <a:off x="914400" y="1600201"/>
            <a:ext cx="5105400" cy="4709160"/>
          </a:xfrm>
        </p:spPr>
        <p:txBody>
          <a:bodyPr>
            <a:normAutofit/>
          </a:bodyPr>
          <a:lstStyle/>
          <a:p>
            <a:pPr marL="45720" indent="0">
              <a:buNone/>
            </a:pPr>
            <a:r>
              <a:rPr lang="en-US" dirty="0"/>
              <a:t>class Test</a:t>
            </a:r>
          </a:p>
          <a:p>
            <a:pPr marL="45720" indent="0">
              <a:buNone/>
            </a:pPr>
            <a:r>
              <a:rPr lang="en-US" dirty="0"/>
              <a:t>{</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a:t>
            </a:r>
            <a:r>
              <a:rPr lang="en-US" dirty="0" err="1"/>
              <a:t>int</a:t>
            </a:r>
            <a:r>
              <a:rPr lang="en-US" dirty="0"/>
              <a:t> a = 5;</a:t>
            </a:r>
          </a:p>
          <a:p>
            <a:pPr marL="45720" indent="0">
              <a:buNone/>
            </a:pPr>
            <a:r>
              <a:rPr lang="en-US" dirty="0"/>
              <a:t>		for (</a:t>
            </a:r>
            <a:r>
              <a:rPr lang="en-US" dirty="0" err="1"/>
              <a:t>int</a:t>
            </a:r>
            <a:r>
              <a:rPr lang="en-US" dirty="0"/>
              <a:t> a = 0; a &lt; 5; a++)</a:t>
            </a:r>
          </a:p>
          <a:p>
            <a:pPr marL="45720" indent="0">
              <a:buNone/>
            </a:pPr>
            <a:r>
              <a:rPr lang="en-US" dirty="0"/>
              <a:t>		{</a:t>
            </a:r>
          </a:p>
          <a:p>
            <a:pPr marL="45720" indent="0">
              <a:buNone/>
            </a:pPr>
            <a:r>
              <a:rPr lang="en-US" dirty="0"/>
              <a:t>			</a:t>
            </a:r>
            <a:r>
              <a:rPr lang="en-US" dirty="0" err="1"/>
              <a:t>System.out.println</a:t>
            </a:r>
            <a:r>
              <a:rPr lang="en-US" dirty="0"/>
              <a:t>(a);</a:t>
            </a:r>
          </a:p>
          <a:p>
            <a:pPr marL="45720" indent="0">
              <a:buNone/>
            </a:pPr>
            <a:r>
              <a:rPr lang="en-US" dirty="0"/>
              <a:t>		}</a:t>
            </a:r>
          </a:p>
          <a:p>
            <a:pPr marL="45720" indent="0">
              <a:buNone/>
            </a:pPr>
            <a:r>
              <a:rPr lang="en-US" dirty="0"/>
              <a:t>	}</a:t>
            </a:r>
          </a:p>
          <a:p>
            <a:pPr marL="45720" indent="0">
              <a:buNone/>
            </a:pPr>
            <a:r>
              <a:rPr lang="en-US" dirty="0"/>
              <a:t>}</a:t>
            </a:r>
          </a:p>
          <a:p>
            <a:pPr marL="4572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453894"/>
            <a:ext cx="3924300" cy="1289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0222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685800" y="1828800"/>
            <a:ext cx="7315200" cy="3539527"/>
          </a:xfrm>
        </p:spPr>
        <p:txBody>
          <a:bodyPr>
            <a:noAutofit/>
          </a:bodyPr>
          <a:lstStyle/>
          <a:p>
            <a:pPr marL="45720" indent="0">
              <a:buNone/>
            </a:pPr>
            <a:r>
              <a:rPr lang="en-US" sz="1800" dirty="0"/>
              <a:t>class Test</a:t>
            </a:r>
          </a:p>
          <a:p>
            <a:pPr marL="45720" indent="0">
              <a:buNone/>
            </a:pPr>
            <a:r>
              <a:rPr lang="en-US" sz="1800" dirty="0"/>
              <a:t>{</a:t>
            </a:r>
          </a:p>
          <a:p>
            <a:pPr marL="45720" indent="0">
              <a:buNone/>
            </a:pPr>
            <a:r>
              <a:rPr lang="en-US" sz="1800" dirty="0"/>
              <a:t>	public static void main(String </a:t>
            </a:r>
            <a:r>
              <a:rPr lang="en-US" sz="1800" dirty="0" err="1"/>
              <a:t>args</a:t>
            </a:r>
            <a:r>
              <a:rPr lang="en-US" sz="1800" dirty="0"/>
              <a:t>[])</a:t>
            </a:r>
          </a:p>
          <a:p>
            <a:pPr marL="45720" indent="0">
              <a:buNone/>
            </a:pPr>
            <a:r>
              <a:rPr lang="en-US" sz="1800" dirty="0"/>
              <a:t>	{</a:t>
            </a:r>
          </a:p>
          <a:p>
            <a:pPr marL="45720" indent="0">
              <a:buNone/>
            </a:pPr>
            <a:r>
              <a:rPr lang="en-US" sz="1800" dirty="0"/>
              <a:t>		{</a:t>
            </a:r>
          </a:p>
          <a:p>
            <a:pPr marL="45720" indent="0">
              <a:buNone/>
            </a:pPr>
            <a:r>
              <a:rPr lang="en-US" sz="1800" dirty="0"/>
              <a:t>			</a:t>
            </a:r>
            <a:r>
              <a:rPr lang="en-US" sz="1800" dirty="0" err="1"/>
              <a:t>int</a:t>
            </a:r>
            <a:r>
              <a:rPr lang="en-US" sz="1800" dirty="0"/>
              <a:t> x = 5;</a:t>
            </a:r>
          </a:p>
          <a:p>
            <a:pPr marL="45720" indent="0">
              <a:buNone/>
            </a:pPr>
            <a:r>
              <a:rPr lang="en-US" sz="1800" dirty="0"/>
              <a:t>			{</a:t>
            </a:r>
          </a:p>
          <a:p>
            <a:pPr marL="45720" indent="0">
              <a:buNone/>
            </a:pPr>
            <a:r>
              <a:rPr lang="en-US" sz="1800" dirty="0"/>
              <a:t>				</a:t>
            </a:r>
            <a:r>
              <a:rPr lang="en-US" sz="1800" dirty="0" err="1"/>
              <a:t>int</a:t>
            </a:r>
            <a:r>
              <a:rPr lang="en-US" sz="1800" dirty="0"/>
              <a:t> x = 10;</a:t>
            </a:r>
          </a:p>
          <a:p>
            <a:pPr marL="45720" indent="0">
              <a:buNone/>
            </a:pPr>
            <a:r>
              <a:rPr lang="en-US" sz="1800" dirty="0"/>
              <a:t>				</a:t>
            </a:r>
            <a:r>
              <a:rPr lang="en-US" sz="1800" dirty="0" smtClean="0"/>
              <a:t>				   			</a:t>
            </a:r>
            <a:r>
              <a:rPr lang="en-US" sz="1800" dirty="0" err="1" smtClean="0"/>
              <a:t>System.out.println</a:t>
            </a:r>
            <a:r>
              <a:rPr lang="en-US" sz="1800" dirty="0" smtClean="0"/>
              <a:t>(x</a:t>
            </a:r>
            <a:r>
              <a:rPr lang="en-US" sz="1800" dirty="0"/>
              <a:t>);</a:t>
            </a:r>
          </a:p>
          <a:p>
            <a:pPr marL="45720" indent="0">
              <a:buNone/>
            </a:pPr>
            <a:r>
              <a:rPr lang="en-US" sz="1800" dirty="0"/>
              <a:t>			}</a:t>
            </a:r>
          </a:p>
          <a:p>
            <a:pPr marL="45720" indent="0">
              <a:buNone/>
            </a:pPr>
            <a:r>
              <a:rPr lang="en-US" sz="1800" dirty="0"/>
              <a:t>		}</a:t>
            </a:r>
          </a:p>
          <a:p>
            <a:pPr marL="45720" indent="0">
              <a:buNone/>
            </a:pPr>
            <a:r>
              <a:rPr lang="en-US" sz="1800" dirty="0"/>
              <a:t>	}</a:t>
            </a:r>
          </a:p>
          <a:p>
            <a:pPr marL="45720" indent="0">
              <a:buNone/>
            </a:pPr>
            <a:r>
              <a:rPr lang="en-US" sz="1800" dirty="0"/>
              <a:t>}</a:t>
            </a:r>
          </a:p>
          <a:p>
            <a:pPr marL="45720" indent="0">
              <a:buNone/>
            </a:pPr>
            <a:r>
              <a:rPr lang="en-US" sz="1800" dirty="0" smtClean="0"/>
              <a:t>  </a:t>
            </a:r>
            <a:endParaRPr lang="en-US" sz="1800" dirty="0"/>
          </a:p>
        </p:txBody>
      </p:sp>
    </p:spTree>
    <p:extLst>
      <p:ext uri="{BB962C8B-B14F-4D97-AF65-F5344CB8AC3E}">
        <p14:creationId xmlns:p14="http://schemas.microsoft.com/office/powerpoint/2010/main" val="1985253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2209800"/>
            <a:ext cx="7315200" cy="3962399"/>
          </a:xfrm>
        </p:spPr>
        <p:txBody>
          <a:bodyPr/>
          <a:lstStyle/>
          <a:p>
            <a:pPr marL="45720" indent="0">
              <a:buNone/>
            </a:pPr>
            <a:r>
              <a:rPr lang="en-US" dirty="0"/>
              <a:t>class Test {</a:t>
            </a:r>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for (</a:t>
            </a:r>
            <a:r>
              <a:rPr lang="en-US" dirty="0" err="1"/>
              <a:t>int</a:t>
            </a:r>
            <a:r>
              <a:rPr lang="en-US" dirty="0"/>
              <a:t> i = 1; i &lt;= 10; i++) {</a:t>
            </a:r>
          </a:p>
          <a:p>
            <a:pPr marL="45720" indent="0">
              <a:buNone/>
            </a:pPr>
            <a:r>
              <a:rPr lang="en-US" dirty="0"/>
              <a:t>			</a:t>
            </a:r>
            <a:r>
              <a:rPr lang="en-US" dirty="0" err="1"/>
              <a:t>System.out.println</a:t>
            </a:r>
            <a:r>
              <a:rPr lang="en-US" dirty="0"/>
              <a:t>(i);</a:t>
            </a:r>
          </a:p>
          <a:p>
            <a:pPr marL="45720" indent="0">
              <a:buNone/>
            </a:pPr>
            <a:r>
              <a:rPr lang="en-US" dirty="0"/>
              <a:t>		}</a:t>
            </a:r>
          </a:p>
          <a:p>
            <a:pPr marL="45720" indent="0">
              <a:buNone/>
            </a:pPr>
            <a:r>
              <a:rPr lang="en-US" dirty="0"/>
              <a:t>		</a:t>
            </a:r>
            <a:r>
              <a:rPr lang="en-US" dirty="0" err="1"/>
              <a:t>int</a:t>
            </a:r>
            <a:r>
              <a:rPr lang="en-US" dirty="0"/>
              <a:t> i = 20;</a:t>
            </a:r>
          </a:p>
          <a:p>
            <a:pPr marL="45720" indent="0">
              <a:buNone/>
            </a:pPr>
            <a:r>
              <a:rPr lang="en-US" dirty="0"/>
              <a:t>		</a:t>
            </a:r>
            <a:r>
              <a:rPr lang="en-US" dirty="0" err="1"/>
              <a:t>System.out.println</a:t>
            </a:r>
            <a:r>
              <a:rPr lang="en-US" dirty="0"/>
              <a:t>(i);</a:t>
            </a:r>
          </a:p>
          <a:p>
            <a:pPr marL="45720" indent="0">
              <a:buNone/>
            </a:pPr>
            <a:r>
              <a:rPr lang="en-US" dirty="0"/>
              <a:t>	}</a:t>
            </a:r>
          </a:p>
          <a:p>
            <a:pPr marL="45720" indent="0">
              <a:buNone/>
            </a:pPr>
            <a:r>
              <a:rPr lang="en-US" dirty="0"/>
              <a:t>}</a:t>
            </a:r>
          </a:p>
          <a:p>
            <a:pPr marL="45720" indent="0">
              <a:buNone/>
            </a:pPr>
            <a:endParaRPr lang="en-US" dirty="0"/>
          </a:p>
        </p:txBody>
      </p:sp>
    </p:spTree>
    <p:extLst>
      <p:ext uri="{BB962C8B-B14F-4D97-AF65-F5344CB8AC3E}">
        <p14:creationId xmlns:p14="http://schemas.microsoft.com/office/powerpoint/2010/main" val="799353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315200" cy="1154097"/>
          </a:xfrm>
        </p:spPr>
        <p:txBody>
          <a:bodyPr/>
          <a:lstStyle/>
          <a:p>
            <a:r>
              <a:rPr lang="en-US" dirty="0" smtClean="0"/>
              <a:t>Data Types</a:t>
            </a:r>
            <a:endParaRPr lang="en-US" dirty="0"/>
          </a:p>
        </p:txBody>
      </p:sp>
      <p:sp>
        <p:nvSpPr>
          <p:cNvPr id="3" name="Content Placeholder 2"/>
          <p:cNvSpPr>
            <a:spLocks noGrp="1"/>
          </p:cNvSpPr>
          <p:nvPr>
            <p:ph idx="1"/>
          </p:nvPr>
        </p:nvSpPr>
        <p:spPr>
          <a:xfrm>
            <a:off x="914400" y="1524001"/>
            <a:ext cx="7315200" cy="4785360"/>
          </a:xfrm>
        </p:spPr>
        <p:txBody>
          <a:bodyPr>
            <a:noAutofit/>
          </a:bodyPr>
          <a:lstStyle/>
          <a:p>
            <a:r>
              <a:rPr lang="en-US" dirty="0" smtClean="0"/>
              <a:t>Two types of languages</a:t>
            </a:r>
          </a:p>
          <a:p>
            <a:pPr lvl="1"/>
            <a:r>
              <a:rPr lang="en-US" sz="2000" dirty="0" smtClean="0"/>
              <a:t>Statically typed languages</a:t>
            </a:r>
          </a:p>
          <a:p>
            <a:pPr lvl="2"/>
            <a:r>
              <a:rPr lang="en-US" sz="2000" dirty="0" smtClean="0"/>
              <a:t>Each variable and expression type is already known at compile time.</a:t>
            </a:r>
          </a:p>
          <a:p>
            <a:pPr lvl="2"/>
            <a:r>
              <a:rPr lang="en-US" sz="2000" dirty="0" smtClean="0"/>
              <a:t>Once a variable is declared it cannot hold values of other data type. </a:t>
            </a:r>
          </a:p>
          <a:p>
            <a:pPr lvl="2"/>
            <a:r>
              <a:rPr lang="en-US" sz="2000" dirty="0" smtClean="0"/>
              <a:t>Eg. C, C++, JAVA</a:t>
            </a:r>
          </a:p>
          <a:p>
            <a:pPr lvl="1"/>
            <a:r>
              <a:rPr lang="en-US" sz="2000" dirty="0" smtClean="0"/>
              <a:t>Dynamically types languages</a:t>
            </a:r>
          </a:p>
          <a:p>
            <a:pPr lvl="2"/>
            <a:r>
              <a:rPr lang="en-US" sz="2000" dirty="0"/>
              <a:t>These languages can receive different data types over time. </a:t>
            </a:r>
            <a:endParaRPr lang="en-US" sz="2000" dirty="0" smtClean="0"/>
          </a:p>
          <a:p>
            <a:pPr lvl="2"/>
            <a:r>
              <a:rPr lang="en-US" sz="2000" dirty="0" smtClean="0"/>
              <a:t>Eg. </a:t>
            </a:r>
            <a:r>
              <a:rPr lang="en-US" sz="2000" dirty="0"/>
              <a:t>Ruby, </a:t>
            </a:r>
            <a:r>
              <a:rPr lang="en-US" sz="2000" dirty="0" smtClean="0"/>
              <a:t>Python</a:t>
            </a:r>
          </a:p>
        </p:txBody>
      </p:sp>
    </p:spTree>
    <p:extLst>
      <p:ext uri="{BB962C8B-B14F-4D97-AF65-F5344CB8AC3E}">
        <p14:creationId xmlns:p14="http://schemas.microsoft.com/office/powerpoint/2010/main" val="3016402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33400"/>
            <a:ext cx="7315200" cy="5775961"/>
          </a:xfrm>
        </p:spPr>
        <p:txBody>
          <a:bodyPr>
            <a:normAutofit/>
          </a:bodyPr>
          <a:lstStyle/>
          <a:p>
            <a:r>
              <a:rPr lang="en-US" dirty="0"/>
              <a:t>Java has two categories of data: </a:t>
            </a:r>
          </a:p>
          <a:p>
            <a:pPr lvl="1"/>
            <a:r>
              <a:rPr lang="en-US" sz="2000" dirty="0"/>
              <a:t>Primitive Data Type: such as </a:t>
            </a:r>
            <a:r>
              <a:rPr lang="en-US" sz="2000" dirty="0" err="1"/>
              <a:t>boolean</a:t>
            </a:r>
            <a:r>
              <a:rPr lang="en-US" sz="2000" dirty="0"/>
              <a:t>, char, </a:t>
            </a:r>
            <a:r>
              <a:rPr lang="en-US" sz="2000" dirty="0" err="1"/>
              <a:t>int</a:t>
            </a:r>
            <a:r>
              <a:rPr lang="en-US" sz="2000" dirty="0"/>
              <a:t>, short, byte, long, float, and double</a:t>
            </a:r>
          </a:p>
          <a:p>
            <a:pPr lvl="1"/>
            <a:r>
              <a:rPr lang="en-US" sz="2000" dirty="0"/>
              <a:t>Non-Primitive Data Type or Object Data type: such as String, Array, etc.</a:t>
            </a:r>
          </a:p>
          <a:p>
            <a:endParaRPr lang="en-US" dirty="0" smtClean="0"/>
          </a:p>
          <a:p>
            <a:r>
              <a:rPr lang="en-US" dirty="0"/>
              <a:t>Primitive data are only single values and have no special capabilities. </a:t>
            </a:r>
            <a:endParaRPr lang="en-US" dirty="0" smtClean="0"/>
          </a:p>
          <a:p>
            <a:r>
              <a:rPr lang="en-US" dirty="0"/>
              <a:t>Non-Primitive Data Type or Reference Data Types</a:t>
            </a:r>
          </a:p>
          <a:p>
            <a:r>
              <a:rPr lang="en-US" dirty="0"/>
              <a:t>The Reference Data Types will contain a memory address of variable values because the reference types won’t store the variable value directly in memory. They are strings, objects, arrays, etc. </a:t>
            </a:r>
            <a:endParaRPr lang="en-US" dirty="0" smtClean="0"/>
          </a:p>
          <a:p>
            <a:endParaRPr lang="en-US" dirty="0"/>
          </a:p>
          <a:p>
            <a:r>
              <a:rPr lang="en-US" dirty="0" smtClean="0"/>
              <a:t>Reference;</a:t>
            </a:r>
          </a:p>
          <a:p>
            <a:r>
              <a:rPr lang="en-US" dirty="0"/>
              <a:t>https://www.geeksforgeeks.org/data-types-in-java/?ref=lbp</a:t>
            </a:r>
          </a:p>
        </p:txBody>
      </p:sp>
    </p:spTree>
    <p:extLst>
      <p:ext uri="{BB962C8B-B14F-4D97-AF65-F5344CB8AC3E}">
        <p14:creationId xmlns:p14="http://schemas.microsoft.com/office/powerpoint/2010/main" val="649895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88112"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853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09" y="20782"/>
            <a:ext cx="7315200" cy="1154097"/>
          </a:xfrm>
        </p:spPr>
        <p:txBody>
          <a:bodyPr/>
          <a:lstStyle/>
          <a:p>
            <a:r>
              <a:rPr lang="en-US" dirty="0" smtClean="0"/>
              <a:t>Operators in JAVA</a:t>
            </a:r>
            <a:endParaRPr lang="en-US" dirty="0"/>
          </a:p>
        </p:txBody>
      </p:sp>
      <p:sp>
        <p:nvSpPr>
          <p:cNvPr id="3" name="Content Placeholder 2"/>
          <p:cNvSpPr>
            <a:spLocks noGrp="1"/>
          </p:cNvSpPr>
          <p:nvPr>
            <p:ph idx="1"/>
          </p:nvPr>
        </p:nvSpPr>
        <p:spPr>
          <a:xfrm>
            <a:off x="914400" y="1524001"/>
            <a:ext cx="7315200" cy="4785360"/>
          </a:xfrm>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848600" cy="52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221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315200" cy="1154097"/>
          </a:xfrm>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4959" y="1676400"/>
            <a:ext cx="8071385" cy="472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686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154097"/>
          </a:xfrm>
        </p:spPr>
        <p:txBody>
          <a:bodyPr/>
          <a:lstStyle/>
          <a:p>
            <a:r>
              <a:rPr lang="en-US" dirty="0" smtClean="0"/>
              <a:t>Example.</a:t>
            </a:r>
            <a:endParaRPr lang="en-US" dirty="0"/>
          </a:p>
        </p:txBody>
      </p:sp>
      <p:sp>
        <p:nvSpPr>
          <p:cNvPr id="3" name="Content Placeholder 2"/>
          <p:cNvSpPr>
            <a:spLocks noGrp="1"/>
          </p:cNvSpPr>
          <p:nvPr>
            <p:ph idx="1"/>
          </p:nvPr>
        </p:nvSpPr>
        <p:spPr>
          <a:xfrm>
            <a:off x="914400" y="1600201"/>
            <a:ext cx="7315200" cy="4709160"/>
          </a:xfrm>
        </p:spPr>
        <p:txBody>
          <a:bodyPr/>
          <a:lstStyle/>
          <a:p>
            <a:pPr marL="45720" indent="0">
              <a:buNone/>
            </a:pPr>
            <a:r>
              <a:rPr lang="en-US" dirty="0"/>
              <a:t> public class </a:t>
            </a:r>
            <a:r>
              <a:rPr lang="en-US" dirty="0" err="1"/>
              <a:t>OperatorExample</a:t>
            </a:r>
            <a:r>
              <a:rPr lang="en-US" dirty="0"/>
              <a:t>{  </a:t>
            </a:r>
          </a:p>
          <a:p>
            <a:pPr marL="45720" indent="0">
              <a:buNone/>
            </a:pPr>
            <a:r>
              <a:rPr lang="en-US" dirty="0"/>
              <a:t>    public static void main(String </a:t>
            </a:r>
            <a:r>
              <a:rPr lang="en-US" dirty="0" err="1"/>
              <a:t>args</a:t>
            </a:r>
            <a:r>
              <a:rPr lang="en-US" dirty="0"/>
              <a:t>[]){  </a:t>
            </a:r>
          </a:p>
          <a:p>
            <a:pPr marL="45720" indent="0">
              <a:buNone/>
            </a:pPr>
            <a:r>
              <a:rPr lang="en-US" dirty="0"/>
              <a:t>    </a:t>
            </a:r>
            <a:r>
              <a:rPr lang="en-US" dirty="0" err="1"/>
              <a:t>int</a:t>
            </a:r>
            <a:r>
              <a:rPr lang="en-US" dirty="0"/>
              <a:t> x=10;  </a:t>
            </a:r>
          </a:p>
          <a:p>
            <a:pPr marL="45720" indent="0">
              <a:buNone/>
            </a:pPr>
            <a:r>
              <a:rPr lang="en-US" dirty="0"/>
              <a:t>    </a:t>
            </a:r>
            <a:r>
              <a:rPr lang="en-US" dirty="0" err="1"/>
              <a:t>System.out.println</a:t>
            </a:r>
            <a:r>
              <a:rPr lang="en-US" dirty="0"/>
              <a:t>(x++);//10 (11)  </a:t>
            </a:r>
          </a:p>
          <a:p>
            <a:pPr marL="45720" indent="0">
              <a:buNone/>
            </a:pPr>
            <a:r>
              <a:rPr lang="en-US" dirty="0"/>
              <a:t>    </a:t>
            </a:r>
            <a:r>
              <a:rPr lang="en-US" dirty="0" err="1"/>
              <a:t>System.out.println</a:t>
            </a:r>
            <a:r>
              <a:rPr lang="en-US" dirty="0"/>
              <a:t>(++x);//12  </a:t>
            </a:r>
          </a:p>
          <a:p>
            <a:pPr marL="45720" indent="0">
              <a:buNone/>
            </a:pPr>
            <a:r>
              <a:rPr lang="en-US" dirty="0"/>
              <a:t>    </a:t>
            </a:r>
            <a:r>
              <a:rPr lang="en-US" dirty="0" err="1"/>
              <a:t>System.out.println</a:t>
            </a:r>
            <a:r>
              <a:rPr lang="en-US" dirty="0"/>
              <a:t>(x--);//12 (11)  </a:t>
            </a:r>
          </a:p>
          <a:p>
            <a:pPr marL="45720" indent="0">
              <a:buNone/>
            </a:pPr>
            <a:r>
              <a:rPr lang="en-US" dirty="0"/>
              <a:t>    </a:t>
            </a:r>
            <a:r>
              <a:rPr lang="en-US" dirty="0" err="1"/>
              <a:t>System.out.println</a:t>
            </a:r>
            <a:r>
              <a:rPr lang="en-US" dirty="0"/>
              <a:t>(--x);//10  </a:t>
            </a:r>
          </a:p>
          <a:p>
            <a:pPr marL="45720" indent="0">
              <a:buNone/>
            </a:pPr>
            <a:r>
              <a:rPr lang="en-US" dirty="0"/>
              <a:t>    }} </a:t>
            </a:r>
          </a:p>
        </p:txBody>
      </p:sp>
    </p:spTree>
    <p:extLst>
      <p:ext uri="{BB962C8B-B14F-4D97-AF65-F5344CB8AC3E}">
        <p14:creationId xmlns:p14="http://schemas.microsoft.com/office/powerpoint/2010/main" val="358200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Variables</a:t>
            </a:r>
            <a:endParaRPr lang="en-US" dirty="0"/>
          </a:p>
        </p:txBody>
      </p:sp>
      <p:sp>
        <p:nvSpPr>
          <p:cNvPr id="3" name="Content Placeholder 2"/>
          <p:cNvSpPr>
            <a:spLocks noGrp="1"/>
          </p:cNvSpPr>
          <p:nvPr>
            <p:ph idx="1"/>
          </p:nvPr>
        </p:nvSpPr>
        <p:spPr>
          <a:xfrm>
            <a:off x="914400" y="1752601"/>
            <a:ext cx="7315200" cy="4556760"/>
          </a:xfrm>
        </p:spPr>
        <p:txBody>
          <a:bodyPr>
            <a:normAutofit/>
          </a:bodyPr>
          <a:lstStyle/>
          <a:p>
            <a:r>
              <a:rPr lang="en-US" sz="2400" dirty="0"/>
              <a:t>A variable is a container which holds the value while the </a:t>
            </a:r>
            <a:r>
              <a:rPr lang="en-US" sz="2400" dirty="0" smtClean="0"/>
              <a:t>Java program is </a:t>
            </a:r>
            <a:r>
              <a:rPr lang="en-US" sz="2400" dirty="0"/>
              <a:t>executed. A variable is assigned with a data type.</a:t>
            </a:r>
          </a:p>
          <a:p>
            <a:r>
              <a:rPr lang="en-US" sz="2400" dirty="0"/>
              <a:t>Variable is a name of memory location. There are three types of variables in java: local, instance and static.</a:t>
            </a:r>
          </a:p>
          <a:p>
            <a:r>
              <a:rPr lang="en-US" sz="2400" dirty="0"/>
              <a:t>There are two types </a:t>
            </a:r>
            <a:r>
              <a:rPr lang="en-US" sz="2400" dirty="0" smtClean="0"/>
              <a:t>of data types in java:</a:t>
            </a:r>
          </a:p>
          <a:p>
            <a:pPr lvl="1"/>
            <a:r>
              <a:rPr lang="en-US" sz="2200" dirty="0" smtClean="0"/>
              <a:t>primitive </a:t>
            </a:r>
          </a:p>
          <a:p>
            <a:pPr lvl="1"/>
            <a:r>
              <a:rPr lang="en-US" sz="2200" dirty="0" smtClean="0"/>
              <a:t>non-primitive</a:t>
            </a:r>
            <a:r>
              <a:rPr lang="en-US" sz="2200" dirty="0"/>
              <a:t>.</a:t>
            </a:r>
          </a:p>
          <a:p>
            <a:endParaRPr lang="en-US" sz="2400" dirty="0"/>
          </a:p>
        </p:txBody>
      </p:sp>
    </p:spTree>
    <p:extLst>
      <p:ext uri="{BB962C8B-B14F-4D97-AF65-F5344CB8AC3E}">
        <p14:creationId xmlns:p14="http://schemas.microsoft.com/office/powerpoint/2010/main" val="4252219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1524001"/>
            <a:ext cx="7315200" cy="4785360"/>
          </a:xfrm>
        </p:spPr>
        <p:txBody>
          <a:bodyPr/>
          <a:lstStyle/>
          <a:p>
            <a:pPr marL="45720" indent="0">
              <a:buNone/>
            </a:pPr>
            <a:r>
              <a:rPr lang="en-US" dirty="0"/>
              <a:t>public class </a:t>
            </a:r>
            <a:r>
              <a:rPr lang="en-US" dirty="0" err="1"/>
              <a:t>OperatorExample</a:t>
            </a:r>
            <a:r>
              <a:rPr lang="en-US" dirty="0"/>
              <a:t>{  </a:t>
            </a:r>
          </a:p>
          <a:p>
            <a:pPr marL="45720" indent="0">
              <a:buNone/>
            </a:pPr>
            <a:r>
              <a:rPr lang="en-US" dirty="0"/>
              <a:t>public static void main(String </a:t>
            </a:r>
            <a:r>
              <a:rPr lang="en-US" dirty="0" err="1"/>
              <a:t>args</a:t>
            </a:r>
            <a:r>
              <a:rPr lang="en-US" dirty="0"/>
              <a:t>[]){  </a:t>
            </a:r>
          </a:p>
          <a:p>
            <a:pPr marL="45720" indent="0">
              <a:buNone/>
            </a:pPr>
            <a:r>
              <a:rPr lang="en-US" dirty="0" err="1"/>
              <a:t>int</a:t>
            </a:r>
            <a:r>
              <a:rPr lang="en-US" dirty="0"/>
              <a:t> a=10;  </a:t>
            </a:r>
          </a:p>
          <a:p>
            <a:pPr marL="45720" indent="0">
              <a:buNone/>
            </a:pPr>
            <a:r>
              <a:rPr lang="en-US" dirty="0" err="1"/>
              <a:t>int</a:t>
            </a:r>
            <a:r>
              <a:rPr lang="en-US" dirty="0"/>
              <a:t> b=10;  </a:t>
            </a:r>
          </a:p>
          <a:p>
            <a:pPr marL="45720" indent="0">
              <a:buNone/>
            </a:pPr>
            <a:r>
              <a:rPr lang="en-US" dirty="0" err="1"/>
              <a:t>System.out.println</a:t>
            </a:r>
            <a:r>
              <a:rPr lang="en-US" dirty="0"/>
              <a:t>(a++ + ++a</a:t>
            </a:r>
            <a:r>
              <a:rPr lang="en-US" dirty="0" smtClean="0"/>
              <a:t>);</a:t>
            </a:r>
            <a:r>
              <a:rPr lang="en-US" dirty="0"/>
              <a:t> </a:t>
            </a:r>
          </a:p>
          <a:p>
            <a:pPr marL="45720" indent="0">
              <a:buNone/>
            </a:pPr>
            <a:r>
              <a:rPr lang="en-US" dirty="0" err="1"/>
              <a:t>System.out.println</a:t>
            </a:r>
            <a:r>
              <a:rPr lang="en-US" dirty="0"/>
              <a:t>(b++ + b</a:t>
            </a:r>
            <a:r>
              <a:rPr lang="en-US" dirty="0" smtClean="0"/>
              <a:t>++);</a:t>
            </a:r>
            <a:r>
              <a:rPr lang="en-US" dirty="0"/>
              <a:t>  </a:t>
            </a:r>
          </a:p>
          <a:p>
            <a:pPr marL="45720" indent="0">
              <a:buNone/>
            </a:pPr>
            <a:r>
              <a:rPr lang="en-US" dirty="0"/>
              <a:t>  </a:t>
            </a:r>
          </a:p>
          <a:p>
            <a:pPr marL="45720" indent="0">
              <a:buNone/>
            </a:pPr>
            <a:r>
              <a:rPr lang="en-US" dirty="0"/>
              <a:t>}}  </a:t>
            </a:r>
          </a:p>
          <a:p>
            <a:pPr marL="45720" indent="0">
              <a:buNone/>
            </a:pPr>
            <a:endParaRPr lang="en-US" dirty="0"/>
          </a:p>
        </p:txBody>
      </p:sp>
      <p:sp>
        <p:nvSpPr>
          <p:cNvPr id="4" name="Rectangle 3"/>
          <p:cNvSpPr/>
          <p:nvPr/>
        </p:nvSpPr>
        <p:spPr>
          <a:xfrm>
            <a:off x="2438400" y="5257800"/>
            <a:ext cx="4572000" cy="923330"/>
          </a:xfrm>
          <a:prstGeom prst="rect">
            <a:avLst/>
          </a:prstGeom>
          <a:solidFill>
            <a:schemeClr val="tx1"/>
          </a:solidFill>
          <a:ln>
            <a:solidFill>
              <a:schemeClr val="tx1"/>
            </a:solidFill>
          </a:ln>
        </p:spPr>
        <p:txBody>
          <a:bodyPr>
            <a:spAutoFit/>
          </a:bodyPr>
          <a:lstStyle/>
          <a:p>
            <a:r>
              <a:rPr lang="pt-BR" dirty="0" smtClean="0"/>
              <a:t>C:\AnuJava&gt;java OperatorExample</a:t>
            </a:r>
          </a:p>
          <a:p>
            <a:r>
              <a:rPr lang="pt-BR" dirty="0" smtClean="0"/>
              <a:t>22</a:t>
            </a:r>
          </a:p>
          <a:p>
            <a:r>
              <a:rPr lang="pt-BR" dirty="0" smtClean="0"/>
              <a:t>21</a:t>
            </a:r>
            <a:endParaRPr lang="pt-BR" dirty="0"/>
          </a:p>
        </p:txBody>
      </p:sp>
    </p:spTree>
    <p:extLst>
      <p:ext uri="{BB962C8B-B14F-4D97-AF65-F5344CB8AC3E}">
        <p14:creationId xmlns:p14="http://schemas.microsoft.com/office/powerpoint/2010/main" val="424293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lstStyle/>
          <a:p>
            <a:r>
              <a:rPr lang="en-US" dirty="0" smtClean="0"/>
              <a:t>Output?</a:t>
            </a:r>
            <a:endParaRPr lang="en-US" dirty="0"/>
          </a:p>
        </p:txBody>
      </p:sp>
      <p:sp>
        <p:nvSpPr>
          <p:cNvPr id="3" name="Content Placeholder 2"/>
          <p:cNvSpPr>
            <a:spLocks noGrp="1"/>
          </p:cNvSpPr>
          <p:nvPr>
            <p:ph idx="1"/>
          </p:nvPr>
        </p:nvSpPr>
        <p:spPr>
          <a:xfrm>
            <a:off x="914400" y="1676401"/>
            <a:ext cx="7315200" cy="4632960"/>
          </a:xfrm>
        </p:spPr>
        <p:txBody>
          <a:bodyPr/>
          <a:lstStyle/>
          <a:p>
            <a:pPr marL="45720" indent="0">
              <a:buNone/>
            </a:pPr>
            <a:r>
              <a:rPr lang="en-US" dirty="0"/>
              <a:t>public class </a:t>
            </a:r>
            <a:r>
              <a:rPr lang="en-US" dirty="0" err="1"/>
              <a:t>OperatorExample</a:t>
            </a:r>
            <a:r>
              <a:rPr lang="en-US" dirty="0"/>
              <a:t>{  </a:t>
            </a:r>
          </a:p>
          <a:p>
            <a:pPr marL="45720" indent="0">
              <a:buNone/>
            </a:pPr>
            <a:r>
              <a:rPr lang="en-US" dirty="0"/>
              <a:t>public static void main(String </a:t>
            </a:r>
            <a:r>
              <a:rPr lang="en-US" dirty="0" err="1"/>
              <a:t>args</a:t>
            </a:r>
            <a:r>
              <a:rPr lang="en-US" dirty="0"/>
              <a:t>[]){  </a:t>
            </a:r>
          </a:p>
          <a:p>
            <a:pPr marL="45720" indent="0">
              <a:buNone/>
            </a:pPr>
            <a:r>
              <a:rPr lang="en-US" dirty="0" err="1"/>
              <a:t>System.out.println</a:t>
            </a:r>
            <a:r>
              <a:rPr lang="en-US" dirty="0"/>
              <a:t>(10*10/5+3-1*4/2);  </a:t>
            </a:r>
          </a:p>
          <a:p>
            <a:pPr marL="45720" indent="0">
              <a:buNone/>
            </a:pPr>
            <a:r>
              <a:rPr lang="en-US" dirty="0"/>
              <a:t>}}  </a:t>
            </a:r>
          </a:p>
          <a:p>
            <a:pPr marL="45720" indent="0">
              <a:buNone/>
            </a:pPr>
            <a:endParaRPr lang="en-US" dirty="0"/>
          </a:p>
        </p:txBody>
      </p:sp>
      <p:sp>
        <p:nvSpPr>
          <p:cNvPr id="4" name="Rectangle 1"/>
          <p:cNvSpPr>
            <a:spLocks noChangeArrowheads="1"/>
          </p:cNvSpPr>
          <p:nvPr/>
        </p:nvSpPr>
        <p:spPr bwMode="auto">
          <a:xfrm>
            <a:off x="6553200" y="1981200"/>
            <a:ext cx="609600" cy="46166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Unicode MS" pitchFamily="34" charset="-128"/>
                <a:cs typeface="Arial" pitchFamily="34" charset="0"/>
              </a:rPr>
              <a:t>21</a:t>
            </a:r>
            <a:r>
              <a:rPr kumimoji="0" lang="en-US" altLang="en-US"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93110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normAutofit/>
          </a:bodyPr>
          <a:lstStyle/>
          <a:p>
            <a:r>
              <a:rPr lang="en-US" dirty="0" smtClean="0"/>
              <a:t>Output?</a:t>
            </a:r>
            <a:endParaRPr lang="en-US" dirty="0"/>
          </a:p>
        </p:txBody>
      </p:sp>
      <p:sp>
        <p:nvSpPr>
          <p:cNvPr id="3" name="Content Placeholder 2"/>
          <p:cNvSpPr>
            <a:spLocks noGrp="1"/>
          </p:cNvSpPr>
          <p:nvPr>
            <p:ph idx="1"/>
          </p:nvPr>
        </p:nvSpPr>
        <p:spPr>
          <a:xfrm>
            <a:off x="914400" y="1447801"/>
            <a:ext cx="7315200" cy="4861560"/>
          </a:xfrm>
        </p:spPr>
        <p:txBody>
          <a:bodyPr>
            <a:noAutofit/>
          </a:bodyPr>
          <a:lstStyle/>
          <a:p>
            <a:pPr marL="45720" indent="0">
              <a:buNone/>
            </a:pPr>
            <a:r>
              <a:rPr lang="en-US" sz="1800" dirty="0" smtClean="0"/>
              <a:t>import </a:t>
            </a:r>
            <a:r>
              <a:rPr lang="en-US" sz="1800" dirty="0"/>
              <a:t>java.io.*;</a:t>
            </a:r>
          </a:p>
          <a:p>
            <a:pPr marL="45720" indent="0">
              <a:buNone/>
            </a:pPr>
            <a:r>
              <a:rPr lang="en-US" sz="1800" dirty="0" smtClean="0"/>
              <a:t>class </a:t>
            </a:r>
            <a:r>
              <a:rPr lang="en-US" sz="1800" dirty="0"/>
              <a:t>Logical {</a:t>
            </a:r>
          </a:p>
          <a:p>
            <a:pPr marL="45720" indent="0">
              <a:buNone/>
            </a:pPr>
            <a:r>
              <a:rPr lang="en-US" sz="1800" dirty="0"/>
              <a:t>	public static void main(String[] </a:t>
            </a:r>
            <a:r>
              <a:rPr lang="en-US" sz="1800" dirty="0" err="1"/>
              <a:t>args</a:t>
            </a:r>
            <a:r>
              <a:rPr lang="en-US" sz="1800" dirty="0"/>
              <a:t>)</a:t>
            </a:r>
          </a:p>
          <a:p>
            <a:pPr marL="45720" indent="0">
              <a:buNone/>
            </a:pPr>
            <a:r>
              <a:rPr lang="en-US" sz="1800" dirty="0"/>
              <a:t>	{</a:t>
            </a:r>
          </a:p>
          <a:p>
            <a:pPr marL="45720" indent="0">
              <a:buNone/>
            </a:pPr>
            <a:r>
              <a:rPr lang="en-US" sz="1800" dirty="0"/>
              <a:t>		</a:t>
            </a:r>
            <a:r>
              <a:rPr lang="en-US" sz="1800" dirty="0" err="1"/>
              <a:t>int</a:t>
            </a:r>
            <a:r>
              <a:rPr lang="en-US" sz="1800" dirty="0"/>
              <a:t> a = 10, b = 20, c = 20, d = 0;</a:t>
            </a:r>
          </a:p>
          <a:p>
            <a:pPr marL="45720" indent="0">
              <a:buNone/>
            </a:pPr>
            <a:r>
              <a:rPr lang="en-US" sz="1800" dirty="0"/>
              <a:t>		</a:t>
            </a:r>
            <a:r>
              <a:rPr lang="en-US" sz="1800" dirty="0" err="1"/>
              <a:t>System.out.println</a:t>
            </a:r>
            <a:r>
              <a:rPr lang="en-US" sz="1800" dirty="0"/>
              <a:t>("Var1 = " + a);</a:t>
            </a:r>
          </a:p>
          <a:p>
            <a:pPr marL="45720" indent="0">
              <a:buNone/>
            </a:pPr>
            <a:r>
              <a:rPr lang="en-US" sz="1800" dirty="0"/>
              <a:t>		</a:t>
            </a:r>
            <a:r>
              <a:rPr lang="en-US" sz="1800" dirty="0" err="1"/>
              <a:t>System.out.println</a:t>
            </a:r>
            <a:r>
              <a:rPr lang="en-US" sz="1800" dirty="0"/>
              <a:t>("Var2 = " + b);</a:t>
            </a:r>
          </a:p>
          <a:p>
            <a:pPr marL="45720" indent="0">
              <a:buNone/>
            </a:pPr>
            <a:r>
              <a:rPr lang="en-US" sz="1800" dirty="0"/>
              <a:t>		</a:t>
            </a:r>
            <a:r>
              <a:rPr lang="en-US" sz="1800" dirty="0" err="1"/>
              <a:t>System.out.println</a:t>
            </a:r>
            <a:r>
              <a:rPr lang="en-US" sz="1800" dirty="0"/>
              <a:t>("Var3 = " + c);</a:t>
            </a:r>
          </a:p>
          <a:p>
            <a:pPr marL="45720" indent="0">
              <a:buNone/>
            </a:pPr>
            <a:r>
              <a:rPr lang="en-US" sz="1800" dirty="0"/>
              <a:t>		if ((a &lt; b) &amp;&amp; (b == c)) {</a:t>
            </a:r>
          </a:p>
          <a:p>
            <a:pPr marL="45720" indent="0">
              <a:buNone/>
            </a:pPr>
            <a:r>
              <a:rPr lang="en-US" sz="1800" dirty="0"/>
              <a:t>			d = a + b + c;</a:t>
            </a:r>
          </a:p>
          <a:p>
            <a:pPr marL="45720" indent="0">
              <a:buNone/>
            </a:pPr>
            <a:r>
              <a:rPr lang="en-US" sz="1800" dirty="0"/>
              <a:t>			</a:t>
            </a:r>
            <a:r>
              <a:rPr lang="en-US" sz="1800" dirty="0" err="1"/>
              <a:t>System.out.println</a:t>
            </a:r>
            <a:r>
              <a:rPr lang="en-US" sz="1800" dirty="0"/>
              <a:t>("The sum is: " + d);</a:t>
            </a:r>
          </a:p>
          <a:p>
            <a:pPr marL="45720" indent="0">
              <a:buNone/>
            </a:pPr>
            <a:r>
              <a:rPr lang="en-US" sz="1800" dirty="0"/>
              <a:t>		}</a:t>
            </a:r>
          </a:p>
          <a:p>
            <a:pPr marL="45720" indent="0">
              <a:buNone/>
            </a:pPr>
            <a:r>
              <a:rPr lang="en-US" sz="1800" dirty="0"/>
              <a:t>		else</a:t>
            </a:r>
          </a:p>
          <a:p>
            <a:pPr marL="45720" indent="0">
              <a:buNone/>
            </a:pPr>
            <a:r>
              <a:rPr lang="en-US" sz="1800" dirty="0"/>
              <a:t>			</a:t>
            </a:r>
            <a:r>
              <a:rPr lang="en-US" sz="1800" dirty="0" err="1"/>
              <a:t>System.out.println</a:t>
            </a:r>
            <a:r>
              <a:rPr lang="en-US" sz="1800" dirty="0"/>
              <a:t>("False conditions");</a:t>
            </a:r>
          </a:p>
          <a:p>
            <a:pPr marL="45720" indent="0">
              <a:buNone/>
            </a:pPr>
            <a:r>
              <a:rPr lang="en-US" sz="1800" dirty="0"/>
              <a:t>	}</a:t>
            </a:r>
          </a:p>
          <a:p>
            <a:pPr marL="45720" indent="0">
              <a:buNone/>
            </a:pPr>
            <a:r>
              <a:rPr lang="en-US" sz="1800" dirty="0"/>
              <a:t>}</a:t>
            </a:r>
          </a:p>
          <a:p>
            <a:pPr marL="45720" indent="0">
              <a:buNone/>
            </a:pPr>
            <a:endParaRPr lang="en-US" sz="1800" dirty="0"/>
          </a:p>
        </p:txBody>
      </p:sp>
    </p:spTree>
    <p:extLst>
      <p:ext uri="{BB962C8B-B14F-4D97-AF65-F5344CB8AC3E}">
        <p14:creationId xmlns:p14="http://schemas.microsoft.com/office/powerpoint/2010/main" val="265045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315200" cy="1154097"/>
          </a:xfrm>
        </p:spPr>
        <p:txBody>
          <a:bodyPr>
            <a:normAutofit fontScale="90000"/>
          </a:bodyPr>
          <a:lstStyle/>
          <a:p>
            <a:r>
              <a:rPr lang="en-US" dirty="0" smtClean="0"/>
              <a:t>Variable Declaration and Initialization</a:t>
            </a:r>
            <a:endParaRPr lang="en-US" dirty="0"/>
          </a:p>
        </p:txBody>
      </p:sp>
      <p:sp>
        <p:nvSpPr>
          <p:cNvPr id="3" name="Content Placeholder 2"/>
          <p:cNvSpPr>
            <a:spLocks noGrp="1"/>
          </p:cNvSpPr>
          <p:nvPr>
            <p:ph idx="1"/>
          </p:nvPr>
        </p:nvSpPr>
        <p:spPr>
          <a:xfrm>
            <a:off x="914400" y="2057401"/>
            <a:ext cx="7315200" cy="4251960"/>
          </a:xfrm>
        </p:spPr>
        <p:txBody>
          <a:bodyPr>
            <a:normAutofit/>
          </a:bodyPr>
          <a:lstStyle/>
          <a:p>
            <a:pPr marL="45720" indent="0">
              <a:buNone/>
            </a:pPr>
            <a:r>
              <a:rPr lang="en-US" sz="2400" dirty="0" err="1" smtClean="0"/>
              <a:t>data_type</a:t>
            </a:r>
            <a:r>
              <a:rPr lang="en-US" sz="2400" dirty="0" smtClean="0"/>
              <a:t> </a:t>
            </a:r>
            <a:r>
              <a:rPr lang="en-US" sz="2400" dirty="0" err="1" smtClean="0"/>
              <a:t>var_name</a:t>
            </a:r>
            <a:r>
              <a:rPr lang="en-US" sz="2400" dirty="0" smtClean="0"/>
              <a:t>;</a:t>
            </a:r>
          </a:p>
          <a:p>
            <a:pPr marL="45720" indent="0">
              <a:buNone/>
            </a:pPr>
            <a:endParaRPr lang="en-US" sz="2400" dirty="0"/>
          </a:p>
          <a:p>
            <a:pPr marL="45720" indent="0">
              <a:buNone/>
            </a:pPr>
            <a:r>
              <a:rPr lang="en-US" sz="2400" dirty="0" smtClean="0"/>
              <a:t>// type of data that can be stored in this variable</a:t>
            </a:r>
          </a:p>
          <a:p>
            <a:pPr marL="45720" indent="0">
              <a:buNone/>
            </a:pPr>
            <a:r>
              <a:rPr lang="en-US" sz="2400" dirty="0"/>
              <a:t> </a:t>
            </a:r>
            <a:endParaRPr lang="en-US" sz="2400" dirty="0" smtClean="0"/>
          </a:p>
          <a:p>
            <a:pPr marL="45720" indent="0">
              <a:buNone/>
            </a:pPr>
            <a:r>
              <a:rPr lang="en-US" sz="2400" dirty="0" err="1" smtClean="0"/>
              <a:t>data_type</a:t>
            </a:r>
            <a:r>
              <a:rPr lang="en-US" sz="2400" dirty="0" smtClean="0"/>
              <a:t> </a:t>
            </a:r>
            <a:r>
              <a:rPr lang="en-US" sz="2400" dirty="0" err="1" smtClean="0"/>
              <a:t>var_name</a:t>
            </a:r>
            <a:r>
              <a:rPr lang="en-US" sz="2400" dirty="0" smtClean="0"/>
              <a:t>=value;</a:t>
            </a:r>
          </a:p>
          <a:p>
            <a:pPr marL="45720" indent="0">
              <a:buNone/>
            </a:pPr>
            <a:endParaRPr lang="en-US" sz="2400" dirty="0"/>
          </a:p>
          <a:p>
            <a:pPr marL="45720" indent="0">
              <a:buNone/>
            </a:pPr>
            <a:r>
              <a:rPr lang="en-US" sz="2400" dirty="0" smtClean="0"/>
              <a:t>Eg:</a:t>
            </a:r>
          </a:p>
          <a:p>
            <a:pPr marL="45720" indent="0">
              <a:buNone/>
            </a:pPr>
            <a:endParaRPr lang="en-US" sz="2400" dirty="0"/>
          </a:p>
          <a:p>
            <a:pPr marL="45720" indent="0">
              <a:buNone/>
            </a:pPr>
            <a:r>
              <a:rPr lang="en-US" sz="2400" dirty="0" err="1" smtClean="0"/>
              <a:t>int</a:t>
            </a:r>
            <a:r>
              <a:rPr lang="en-US" sz="2400" dirty="0" smtClean="0"/>
              <a:t> age=20;</a:t>
            </a:r>
          </a:p>
        </p:txBody>
      </p:sp>
    </p:spTree>
    <p:extLst>
      <p:ext uri="{BB962C8B-B14F-4D97-AF65-F5344CB8AC3E}">
        <p14:creationId xmlns:p14="http://schemas.microsoft.com/office/powerpoint/2010/main" val="2065231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15200" cy="1154097"/>
          </a:xfrm>
        </p:spPr>
        <p:txBody>
          <a:bodyPr/>
          <a:lstStyle/>
          <a:p>
            <a:r>
              <a:rPr lang="en-US" dirty="0" smtClean="0"/>
              <a:t>Types of variables</a:t>
            </a:r>
            <a:endParaRPr lang="en-US" dirty="0"/>
          </a:p>
        </p:txBody>
      </p:sp>
      <p:sp>
        <p:nvSpPr>
          <p:cNvPr id="3" name="Content Placeholder 2"/>
          <p:cNvSpPr>
            <a:spLocks noGrp="1"/>
          </p:cNvSpPr>
          <p:nvPr>
            <p:ph idx="1"/>
          </p:nvPr>
        </p:nvSpPr>
        <p:spPr>
          <a:xfrm>
            <a:off x="609600" y="1724892"/>
            <a:ext cx="2438400" cy="5105399"/>
          </a:xfrm>
        </p:spPr>
        <p:txBody>
          <a:bodyPr>
            <a:normAutofit/>
          </a:bodyPr>
          <a:lstStyle/>
          <a:p>
            <a:r>
              <a:rPr lang="en-US" dirty="0"/>
              <a:t>Local Variables</a:t>
            </a:r>
          </a:p>
          <a:p>
            <a:r>
              <a:rPr lang="en-US" dirty="0"/>
              <a:t>Instance Variables</a:t>
            </a:r>
          </a:p>
          <a:p>
            <a:r>
              <a:rPr lang="en-US" dirty="0"/>
              <a:t>Static </a:t>
            </a:r>
            <a:r>
              <a:rPr lang="en-US" dirty="0" smtClean="0"/>
              <a:t>Variables</a:t>
            </a:r>
            <a:endParaRPr lang="en-US" dirty="0"/>
          </a:p>
        </p:txBody>
      </p:sp>
      <p:sp>
        <p:nvSpPr>
          <p:cNvPr id="4" name="Rectangle 3"/>
          <p:cNvSpPr/>
          <p:nvPr/>
        </p:nvSpPr>
        <p:spPr>
          <a:xfrm>
            <a:off x="3276600" y="1600200"/>
            <a:ext cx="5562600" cy="4524315"/>
          </a:xfrm>
          <a:prstGeom prst="rect">
            <a:avLst/>
          </a:prstGeom>
        </p:spPr>
        <p:txBody>
          <a:bodyPr wrap="square">
            <a:spAutoFit/>
          </a:bodyPr>
          <a:lstStyle/>
          <a:p>
            <a:pPr marL="45720" indent="0">
              <a:buNone/>
            </a:pPr>
            <a:r>
              <a:rPr lang="en-US" sz="2400" dirty="0" smtClean="0"/>
              <a:t>public class A  </a:t>
            </a:r>
          </a:p>
          <a:p>
            <a:pPr marL="45720" indent="0">
              <a:buNone/>
            </a:pPr>
            <a:r>
              <a:rPr lang="en-US" sz="2400" dirty="0" smtClean="0"/>
              <a:t>{  </a:t>
            </a:r>
          </a:p>
          <a:p>
            <a:pPr marL="45720" indent="0">
              <a:buNone/>
            </a:pPr>
            <a:r>
              <a:rPr lang="en-US" sz="2400" dirty="0" smtClean="0"/>
              <a:t>    static </a:t>
            </a:r>
            <a:r>
              <a:rPr lang="en-US" sz="2400" dirty="0" err="1" smtClean="0"/>
              <a:t>int</a:t>
            </a:r>
            <a:r>
              <a:rPr lang="en-US" sz="2400" dirty="0" smtClean="0"/>
              <a:t> m=100;//static variable  </a:t>
            </a:r>
          </a:p>
          <a:p>
            <a:pPr marL="45720" indent="0">
              <a:buNone/>
            </a:pPr>
            <a:r>
              <a:rPr lang="en-US" sz="2400" dirty="0" smtClean="0"/>
              <a:t>    void method()  </a:t>
            </a:r>
          </a:p>
          <a:p>
            <a:pPr marL="45720" indent="0">
              <a:buNone/>
            </a:pPr>
            <a:r>
              <a:rPr lang="en-US" sz="2400" dirty="0" smtClean="0"/>
              <a:t>    {    </a:t>
            </a:r>
          </a:p>
          <a:p>
            <a:pPr marL="45720" indent="0">
              <a:buNone/>
            </a:pPr>
            <a:r>
              <a:rPr lang="en-US" sz="2400" dirty="0" smtClean="0"/>
              <a:t>        </a:t>
            </a:r>
            <a:r>
              <a:rPr lang="en-US" sz="2400" dirty="0" err="1" smtClean="0"/>
              <a:t>int</a:t>
            </a:r>
            <a:r>
              <a:rPr lang="en-US" sz="2400" dirty="0" smtClean="0"/>
              <a:t> n=90;// instance variable    </a:t>
            </a:r>
          </a:p>
          <a:p>
            <a:pPr marL="45720" indent="0">
              <a:buNone/>
            </a:pPr>
            <a:r>
              <a:rPr lang="en-US" sz="2400" dirty="0" smtClean="0"/>
              <a:t>    }  </a:t>
            </a:r>
          </a:p>
          <a:p>
            <a:pPr marL="45720" indent="0">
              <a:buNone/>
            </a:pPr>
            <a:r>
              <a:rPr lang="en-US" sz="2400" dirty="0" smtClean="0"/>
              <a:t>    public static void main(String </a:t>
            </a:r>
            <a:r>
              <a:rPr lang="en-US" sz="2400" dirty="0" err="1" smtClean="0"/>
              <a:t>args</a:t>
            </a:r>
            <a:r>
              <a:rPr lang="en-US" sz="2400" dirty="0" smtClean="0"/>
              <a:t>[])  </a:t>
            </a:r>
          </a:p>
          <a:p>
            <a:pPr marL="45720" indent="0">
              <a:buNone/>
            </a:pPr>
            <a:r>
              <a:rPr lang="en-US" sz="2400" dirty="0" smtClean="0"/>
              <a:t>    {  </a:t>
            </a:r>
          </a:p>
          <a:p>
            <a:pPr marL="45720" indent="0">
              <a:buNone/>
            </a:pPr>
            <a:r>
              <a:rPr lang="en-US" sz="2400" dirty="0" smtClean="0"/>
              <a:t>        </a:t>
            </a:r>
            <a:r>
              <a:rPr lang="en-US" sz="2400" dirty="0" err="1" smtClean="0"/>
              <a:t>int</a:t>
            </a:r>
            <a:r>
              <a:rPr lang="en-US" sz="2400" dirty="0" smtClean="0"/>
              <a:t> data=50;//local variable    </a:t>
            </a:r>
          </a:p>
          <a:p>
            <a:pPr marL="45720" indent="0">
              <a:buNone/>
            </a:pPr>
            <a:r>
              <a:rPr lang="en-US" sz="2400" dirty="0" smtClean="0"/>
              <a:t>    }  </a:t>
            </a:r>
          </a:p>
          <a:p>
            <a:pPr marL="45720" indent="0">
              <a:buNone/>
            </a:pPr>
            <a:r>
              <a:rPr lang="en-US" sz="2400" dirty="0" smtClean="0"/>
              <a:t>}//end of class</a:t>
            </a:r>
            <a:endParaRPr lang="en-US" sz="2400" dirty="0"/>
          </a:p>
        </p:txBody>
      </p:sp>
    </p:spTree>
    <p:extLst>
      <p:ext uri="{BB962C8B-B14F-4D97-AF65-F5344CB8AC3E}">
        <p14:creationId xmlns:p14="http://schemas.microsoft.com/office/powerpoint/2010/main" val="1984556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315200" cy="1154097"/>
          </a:xfrm>
        </p:spPr>
        <p:txBody>
          <a:bodyPr>
            <a:normAutofit fontScale="90000"/>
          </a:bodyPr>
          <a:lstStyle/>
          <a:p>
            <a:r>
              <a:rPr lang="en-US" b="1" dirty="0"/>
              <a:t>Local Variables</a:t>
            </a:r>
            <a:r>
              <a:rPr lang="en-US" dirty="0"/>
              <a:t> </a:t>
            </a:r>
            <a:br>
              <a:rPr lang="en-US" dirty="0"/>
            </a:br>
            <a:endParaRPr lang="en-US" dirty="0"/>
          </a:p>
        </p:txBody>
      </p:sp>
      <p:sp>
        <p:nvSpPr>
          <p:cNvPr id="3" name="Content Placeholder 2"/>
          <p:cNvSpPr>
            <a:spLocks noGrp="1"/>
          </p:cNvSpPr>
          <p:nvPr>
            <p:ph idx="1"/>
          </p:nvPr>
        </p:nvSpPr>
        <p:spPr>
          <a:xfrm>
            <a:off x="914400" y="1371601"/>
            <a:ext cx="7315200" cy="4937760"/>
          </a:xfrm>
        </p:spPr>
        <p:txBody>
          <a:bodyPr>
            <a:normAutofit/>
          </a:bodyPr>
          <a:lstStyle/>
          <a:p>
            <a:pPr algn="just"/>
            <a:r>
              <a:rPr lang="en-US" sz="2400" dirty="0" smtClean="0"/>
              <a:t>A </a:t>
            </a:r>
            <a:r>
              <a:rPr lang="en-US" sz="2400" dirty="0"/>
              <a:t>variable defined within a block or method or constructor is called a local variable. </a:t>
            </a:r>
          </a:p>
          <a:p>
            <a:pPr algn="just"/>
            <a:r>
              <a:rPr lang="en-US" sz="2400" dirty="0"/>
              <a:t>These variables are created when the block is entered, or the function is called and destroyed after exiting from the block or when the call returns from the function.</a:t>
            </a:r>
          </a:p>
          <a:p>
            <a:pPr algn="just"/>
            <a:r>
              <a:rPr lang="en-US" sz="2400" dirty="0"/>
              <a:t>The scope of these variables exists only within the block in which the variable is declared. i.e., we can access these variables only within that block.</a:t>
            </a:r>
          </a:p>
          <a:p>
            <a:pPr algn="just"/>
            <a:r>
              <a:rPr lang="en-US" sz="2400" dirty="0"/>
              <a:t>Initialization of the local variable is mandatory before using it in the defined scope.</a:t>
            </a:r>
          </a:p>
          <a:p>
            <a:pPr algn="just"/>
            <a:endParaRPr lang="en-US" sz="2400" dirty="0"/>
          </a:p>
        </p:txBody>
      </p:sp>
    </p:spTree>
    <p:extLst>
      <p:ext uri="{BB962C8B-B14F-4D97-AF65-F5344CB8AC3E}">
        <p14:creationId xmlns:p14="http://schemas.microsoft.com/office/powerpoint/2010/main" val="21471101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lstStyle/>
          <a:p>
            <a:r>
              <a:rPr lang="en-US" b="1" dirty="0"/>
              <a:t>Instance Variables</a:t>
            </a:r>
            <a:endParaRPr lang="en-US" dirty="0"/>
          </a:p>
        </p:txBody>
      </p:sp>
      <p:sp>
        <p:nvSpPr>
          <p:cNvPr id="3" name="Content Placeholder 2"/>
          <p:cNvSpPr>
            <a:spLocks noGrp="1"/>
          </p:cNvSpPr>
          <p:nvPr>
            <p:ph idx="1"/>
          </p:nvPr>
        </p:nvSpPr>
        <p:spPr>
          <a:xfrm>
            <a:off x="914400" y="1600201"/>
            <a:ext cx="7315200" cy="4709160"/>
          </a:xfrm>
        </p:spPr>
        <p:txBody>
          <a:bodyPr>
            <a:noAutofit/>
          </a:bodyPr>
          <a:lstStyle/>
          <a:p>
            <a:pPr algn="just"/>
            <a:r>
              <a:rPr lang="en-US" sz="2200" dirty="0"/>
              <a:t>Instance variables are non-static variables and are declared in a class outside any method, constructor, or block. </a:t>
            </a:r>
          </a:p>
          <a:p>
            <a:pPr algn="just"/>
            <a:r>
              <a:rPr lang="en-US" sz="2200" dirty="0"/>
              <a:t>As instance variables are declared in a class, these variables are created when an object of the class is created and destroyed when the object is destroyed.</a:t>
            </a:r>
          </a:p>
          <a:p>
            <a:pPr algn="just"/>
            <a:r>
              <a:rPr lang="en-US" sz="2200" dirty="0"/>
              <a:t>Unlike local variables, we may use access specifier for instance variables. If we do not specify any access specifier, then the default access specifier will be used.</a:t>
            </a:r>
          </a:p>
          <a:p>
            <a:pPr algn="just"/>
            <a:r>
              <a:rPr lang="en-US" sz="2200" dirty="0"/>
              <a:t>Initialization of Instance Variable is not Mandatory. Its default value is 0</a:t>
            </a:r>
          </a:p>
          <a:p>
            <a:pPr algn="just"/>
            <a:r>
              <a:rPr lang="en-US" sz="2200" dirty="0"/>
              <a:t>Instance Variable can be accessed only by creating objects.</a:t>
            </a:r>
          </a:p>
        </p:txBody>
      </p:sp>
    </p:spTree>
    <p:extLst>
      <p:ext uri="{BB962C8B-B14F-4D97-AF65-F5344CB8AC3E}">
        <p14:creationId xmlns:p14="http://schemas.microsoft.com/office/powerpoint/2010/main" val="16533073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315200" cy="1154097"/>
          </a:xfrm>
        </p:spPr>
        <p:txBody>
          <a:bodyPr/>
          <a:lstStyle/>
          <a:p>
            <a:r>
              <a:rPr lang="en-US" b="1" dirty="0"/>
              <a:t>Static Variables</a:t>
            </a:r>
            <a:endParaRPr lang="en-US" dirty="0"/>
          </a:p>
        </p:txBody>
      </p:sp>
      <p:sp>
        <p:nvSpPr>
          <p:cNvPr id="3" name="Content Placeholder 2"/>
          <p:cNvSpPr>
            <a:spLocks noGrp="1"/>
          </p:cNvSpPr>
          <p:nvPr>
            <p:ph idx="1"/>
          </p:nvPr>
        </p:nvSpPr>
        <p:spPr>
          <a:xfrm>
            <a:off x="914400" y="1600201"/>
            <a:ext cx="7315200" cy="4709160"/>
          </a:xfrm>
        </p:spPr>
        <p:txBody>
          <a:bodyPr>
            <a:normAutofit lnSpcReduction="10000"/>
          </a:bodyPr>
          <a:lstStyle/>
          <a:p>
            <a:pPr algn="just"/>
            <a:r>
              <a:rPr lang="en-US" dirty="0"/>
              <a:t>Static variables are also known as Class variables. </a:t>
            </a:r>
          </a:p>
          <a:p>
            <a:pPr lvl="1" algn="just"/>
            <a:r>
              <a:rPr lang="en-US" dirty="0"/>
              <a:t>These variables are declared similarly as instance variables. The difference is that static variables are declared using the static keyword within a class outside any method constructor or block.</a:t>
            </a:r>
          </a:p>
          <a:p>
            <a:pPr lvl="1" algn="just"/>
            <a:r>
              <a:rPr lang="en-US" dirty="0"/>
              <a:t>Unlike instance variables, we can only have one copy of a static variable per class irrespective of how many objects we create.</a:t>
            </a:r>
          </a:p>
          <a:p>
            <a:pPr lvl="1" algn="just"/>
            <a:r>
              <a:rPr lang="en-US" dirty="0"/>
              <a:t>Static variables are created at the start of program execution and destroyed automatically when execution ends.</a:t>
            </a:r>
          </a:p>
          <a:p>
            <a:pPr lvl="1" algn="just"/>
            <a:r>
              <a:rPr lang="en-US" dirty="0"/>
              <a:t>Initialization of Static Variable is not Mandatory. Its default value is 0</a:t>
            </a:r>
          </a:p>
          <a:p>
            <a:pPr lvl="1" algn="just"/>
            <a:r>
              <a:rPr lang="en-US" dirty="0"/>
              <a:t>If we access the static variable like the Instance variable (through an object), the compiler will show the warning message, which won’t halt the program. The compiler will replace the object name with the class name automatically.</a:t>
            </a:r>
          </a:p>
          <a:p>
            <a:pPr lvl="1" algn="just"/>
            <a:r>
              <a:rPr lang="en-US" dirty="0"/>
              <a:t>If we access the static variable without the class name, the compiler will automatically append the class name.</a:t>
            </a:r>
          </a:p>
          <a:p>
            <a:pPr algn="just"/>
            <a:endParaRPr lang="en-US" dirty="0"/>
          </a:p>
        </p:txBody>
      </p:sp>
    </p:spTree>
    <p:extLst>
      <p:ext uri="{BB962C8B-B14F-4D97-AF65-F5344CB8AC3E}">
        <p14:creationId xmlns:p14="http://schemas.microsoft.com/office/powerpoint/2010/main" val="1562707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6172200" cy="6080761"/>
          </a:xfrm>
        </p:spPr>
        <p:txBody>
          <a:bodyPr>
            <a:normAutofit fontScale="85000" lnSpcReduction="20000"/>
          </a:bodyPr>
          <a:lstStyle/>
          <a:p>
            <a:pPr marL="45720" indent="0">
              <a:buNone/>
            </a:pPr>
            <a:r>
              <a:rPr lang="en-US" dirty="0"/>
              <a:t>public class </a:t>
            </a:r>
            <a:r>
              <a:rPr lang="en-US" dirty="0" err="1"/>
              <a:t>TestScope</a:t>
            </a:r>
            <a:endParaRPr lang="en-US" dirty="0"/>
          </a:p>
          <a:p>
            <a:pPr marL="45720" indent="0">
              <a:buNone/>
            </a:pPr>
            <a:r>
              <a:rPr lang="en-US" dirty="0"/>
              <a:t>{</a:t>
            </a:r>
          </a:p>
          <a:p>
            <a:pPr marL="45720" indent="0">
              <a:buNone/>
            </a:pPr>
            <a:r>
              <a:rPr lang="en-US" dirty="0"/>
              <a:t>	static </a:t>
            </a:r>
            <a:r>
              <a:rPr lang="en-US" dirty="0" err="1"/>
              <a:t>int</a:t>
            </a:r>
            <a:r>
              <a:rPr lang="en-US" dirty="0"/>
              <a:t> x = 11;</a:t>
            </a:r>
          </a:p>
          <a:p>
            <a:pPr marL="45720" indent="0">
              <a:buNone/>
            </a:pPr>
            <a:r>
              <a:rPr lang="en-US" dirty="0"/>
              <a:t>	private </a:t>
            </a:r>
            <a:r>
              <a:rPr lang="en-US" dirty="0" err="1"/>
              <a:t>int</a:t>
            </a:r>
            <a:r>
              <a:rPr lang="en-US" dirty="0"/>
              <a:t> y = 33;</a:t>
            </a:r>
          </a:p>
          <a:p>
            <a:pPr marL="45720" indent="0">
              <a:buNone/>
            </a:pPr>
            <a:r>
              <a:rPr lang="en-US" dirty="0"/>
              <a:t>	public void method1(</a:t>
            </a:r>
            <a:r>
              <a:rPr lang="en-US" dirty="0" err="1"/>
              <a:t>int</a:t>
            </a:r>
            <a:r>
              <a:rPr lang="en-US" dirty="0"/>
              <a:t> x)</a:t>
            </a:r>
          </a:p>
          <a:p>
            <a:pPr marL="45720" indent="0">
              <a:buNone/>
            </a:pPr>
            <a:r>
              <a:rPr lang="en-US" dirty="0"/>
              <a:t>	{</a:t>
            </a:r>
          </a:p>
          <a:p>
            <a:pPr marL="45720" indent="0">
              <a:buNone/>
            </a:pPr>
            <a:r>
              <a:rPr lang="en-US" dirty="0"/>
              <a:t>		</a:t>
            </a:r>
            <a:r>
              <a:rPr lang="en-US" dirty="0" err="1"/>
              <a:t>TestScope</a:t>
            </a:r>
            <a:r>
              <a:rPr lang="en-US" dirty="0"/>
              <a:t> t = new </a:t>
            </a:r>
            <a:r>
              <a:rPr lang="en-US" dirty="0" err="1"/>
              <a:t>TestScope</a:t>
            </a:r>
            <a:r>
              <a:rPr lang="en-US" dirty="0"/>
              <a:t>();</a:t>
            </a:r>
          </a:p>
          <a:p>
            <a:pPr marL="45720" indent="0">
              <a:buNone/>
            </a:pPr>
            <a:r>
              <a:rPr lang="en-US" dirty="0"/>
              <a:t>		</a:t>
            </a:r>
            <a:r>
              <a:rPr lang="en-US" dirty="0" err="1" smtClean="0"/>
              <a:t>this.x</a:t>
            </a:r>
            <a:r>
              <a:rPr lang="en-US" dirty="0" smtClean="0"/>
              <a:t> </a:t>
            </a:r>
            <a:r>
              <a:rPr lang="en-US" dirty="0"/>
              <a:t>= 22;</a:t>
            </a:r>
          </a:p>
          <a:p>
            <a:pPr marL="45720" indent="0">
              <a:buNone/>
            </a:pPr>
            <a:r>
              <a:rPr lang="en-US" dirty="0"/>
              <a:t>		</a:t>
            </a:r>
            <a:r>
              <a:rPr lang="en-US" dirty="0" smtClean="0"/>
              <a:t> y </a:t>
            </a:r>
            <a:r>
              <a:rPr lang="en-US" dirty="0"/>
              <a:t>= 44;</a:t>
            </a:r>
          </a:p>
          <a:p>
            <a:pPr marL="45720" indent="0">
              <a:buNone/>
            </a:pPr>
            <a:endParaRPr lang="en-US" dirty="0"/>
          </a:p>
          <a:p>
            <a:pPr marL="45720" indent="0">
              <a:buNone/>
            </a:pPr>
            <a:r>
              <a:rPr lang="en-US" dirty="0"/>
              <a:t>		</a:t>
            </a:r>
            <a:r>
              <a:rPr lang="en-US" dirty="0" err="1"/>
              <a:t>System.out.println</a:t>
            </a:r>
            <a:r>
              <a:rPr lang="en-US" dirty="0"/>
              <a:t>("</a:t>
            </a:r>
            <a:r>
              <a:rPr lang="en-US" dirty="0" err="1"/>
              <a:t>Test.x</a:t>
            </a:r>
            <a:r>
              <a:rPr lang="en-US" dirty="0"/>
              <a:t>: " + </a:t>
            </a:r>
            <a:r>
              <a:rPr lang="en-US" dirty="0" err="1"/>
              <a:t>TestScope.x</a:t>
            </a:r>
            <a:r>
              <a:rPr lang="en-US" dirty="0"/>
              <a:t>);</a:t>
            </a:r>
          </a:p>
          <a:p>
            <a:pPr marL="45720" indent="0">
              <a:buNone/>
            </a:pPr>
            <a:r>
              <a:rPr lang="en-US" dirty="0"/>
              <a:t>		</a:t>
            </a:r>
            <a:r>
              <a:rPr lang="en-US" dirty="0" err="1"/>
              <a:t>System.out.println</a:t>
            </a:r>
            <a:r>
              <a:rPr lang="en-US" dirty="0"/>
              <a:t>("</a:t>
            </a:r>
            <a:r>
              <a:rPr lang="en-US" dirty="0" err="1"/>
              <a:t>t.x</a:t>
            </a:r>
            <a:r>
              <a:rPr lang="en-US" dirty="0"/>
              <a:t>: " + </a:t>
            </a:r>
            <a:r>
              <a:rPr lang="en-US" dirty="0" err="1"/>
              <a:t>t.x</a:t>
            </a:r>
            <a:r>
              <a:rPr lang="en-US" dirty="0"/>
              <a:t>);</a:t>
            </a:r>
          </a:p>
          <a:p>
            <a:pPr marL="45720" indent="0">
              <a:buNone/>
            </a:pPr>
            <a:r>
              <a:rPr lang="en-US" dirty="0"/>
              <a:t>		</a:t>
            </a:r>
            <a:r>
              <a:rPr lang="en-US" dirty="0" err="1"/>
              <a:t>System.out.println</a:t>
            </a:r>
            <a:r>
              <a:rPr lang="en-US" dirty="0"/>
              <a:t>("</a:t>
            </a:r>
            <a:r>
              <a:rPr lang="en-US" dirty="0" err="1"/>
              <a:t>t.y</a:t>
            </a:r>
            <a:r>
              <a:rPr lang="en-US" dirty="0"/>
              <a:t>: " + </a:t>
            </a:r>
            <a:r>
              <a:rPr lang="en-US" dirty="0" err="1"/>
              <a:t>t.y</a:t>
            </a:r>
            <a:r>
              <a:rPr lang="en-US" dirty="0"/>
              <a:t>);</a:t>
            </a:r>
          </a:p>
          <a:p>
            <a:pPr marL="45720" indent="0">
              <a:buNone/>
            </a:pPr>
            <a:r>
              <a:rPr lang="en-US" dirty="0"/>
              <a:t>		</a:t>
            </a:r>
            <a:r>
              <a:rPr lang="en-US" dirty="0" err="1"/>
              <a:t>System.out.println</a:t>
            </a:r>
            <a:r>
              <a:rPr lang="en-US" dirty="0"/>
              <a:t>("y: " + y);</a:t>
            </a:r>
          </a:p>
          <a:p>
            <a:pPr marL="45720" indent="0">
              <a:buNone/>
            </a:pPr>
            <a:r>
              <a:rPr lang="en-US" dirty="0"/>
              <a:t>	}</a:t>
            </a:r>
          </a:p>
          <a:p>
            <a:pPr marL="45720" indent="0">
              <a:buNone/>
            </a:pPr>
            <a:endParaRPr lang="en-US" dirty="0"/>
          </a:p>
          <a:p>
            <a:pPr marL="45720" indent="0">
              <a:buNone/>
            </a:pPr>
            <a:r>
              <a:rPr lang="en-US" dirty="0"/>
              <a:t>	public static void main(String </a:t>
            </a:r>
            <a:r>
              <a:rPr lang="en-US" dirty="0" err="1"/>
              <a:t>args</a:t>
            </a:r>
            <a:r>
              <a:rPr lang="en-US" dirty="0"/>
              <a:t>[])</a:t>
            </a:r>
          </a:p>
          <a:p>
            <a:pPr marL="45720" indent="0">
              <a:buNone/>
            </a:pPr>
            <a:r>
              <a:rPr lang="en-US" dirty="0"/>
              <a:t>	{</a:t>
            </a:r>
          </a:p>
          <a:p>
            <a:pPr marL="45720" indent="0">
              <a:buNone/>
            </a:pPr>
            <a:r>
              <a:rPr lang="en-US" dirty="0"/>
              <a:t>		</a:t>
            </a:r>
            <a:r>
              <a:rPr lang="en-US" dirty="0" err="1"/>
              <a:t>TestScope</a:t>
            </a:r>
            <a:r>
              <a:rPr lang="en-US" dirty="0"/>
              <a:t> t = new </a:t>
            </a:r>
            <a:r>
              <a:rPr lang="en-US" dirty="0" err="1"/>
              <a:t>TestScope</a:t>
            </a:r>
            <a:r>
              <a:rPr lang="en-US" dirty="0"/>
              <a:t>();</a:t>
            </a:r>
          </a:p>
          <a:p>
            <a:pPr marL="45720" indent="0">
              <a:buNone/>
            </a:pPr>
            <a:r>
              <a:rPr lang="en-US" dirty="0"/>
              <a:t>		t.method1(5);</a:t>
            </a:r>
          </a:p>
          <a:p>
            <a:pPr marL="45720" indent="0">
              <a:buNone/>
            </a:pPr>
            <a:r>
              <a:rPr lang="en-US" dirty="0"/>
              <a:t>	}</a:t>
            </a:r>
          </a:p>
          <a:p>
            <a:pPr marL="45720" indent="0">
              <a:buNone/>
            </a:pPr>
            <a:r>
              <a:rPr lang="en-US" dirty="0"/>
              <a:t>}</a:t>
            </a:r>
          </a:p>
        </p:txBody>
      </p:sp>
      <p:sp>
        <p:nvSpPr>
          <p:cNvPr id="4" name="Rectangle 3"/>
          <p:cNvSpPr/>
          <p:nvPr/>
        </p:nvSpPr>
        <p:spPr>
          <a:xfrm>
            <a:off x="5985164" y="3581400"/>
            <a:ext cx="3124200" cy="1477328"/>
          </a:xfrm>
          <a:prstGeom prst="rect">
            <a:avLst/>
          </a:prstGeom>
          <a:ln>
            <a:solidFill>
              <a:schemeClr val="tx1"/>
            </a:solidFill>
          </a:ln>
        </p:spPr>
        <p:txBody>
          <a:bodyPr wrap="square">
            <a:spAutoFit/>
          </a:bodyPr>
          <a:lstStyle/>
          <a:p>
            <a:r>
              <a:rPr lang="en-US" dirty="0" smtClean="0"/>
              <a:t>C:\AnuJava&gt;java </a:t>
            </a:r>
            <a:r>
              <a:rPr lang="en-US" dirty="0" err="1" smtClean="0"/>
              <a:t>TestScope</a:t>
            </a:r>
            <a:endParaRPr lang="en-US" dirty="0" smtClean="0"/>
          </a:p>
          <a:p>
            <a:r>
              <a:rPr lang="en-US" dirty="0" err="1" smtClean="0"/>
              <a:t>Test.x</a:t>
            </a:r>
            <a:r>
              <a:rPr lang="en-US" dirty="0" smtClean="0"/>
              <a:t>: 22</a:t>
            </a:r>
          </a:p>
          <a:p>
            <a:r>
              <a:rPr lang="en-US" dirty="0" err="1" smtClean="0"/>
              <a:t>t.x</a:t>
            </a:r>
            <a:r>
              <a:rPr lang="en-US" dirty="0" smtClean="0"/>
              <a:t>: 22</a:t>
            </a:r>
          </a:p>
          <a:p>
            <a:r>
              <a:rPr lang="en-US" dirty="0" err="1" smtClean="0"/>
              <a:t>t.y</a:t>
            </a:r>
            <a:r>
              <a:rPr lang="en-US" dirty="0" smtClean="0"/>
              <a:t>: 33</a:t>
            </a:r>
          </a:p>
          <a:p>
            <a:r>
              <a:rPr lang="en-US" dirty="0" smtClean="0"/>
              <a:t>y: 44</a:t>
            </a:r>
            <a:endParaRPr lang="en-US" dirty="0"/>
          </a:p>
        </p:txBody>
      </p:sp>
    </p:spTree>
    <p:extLst>
      <p:ext uri="{BB962C8B-B14F-4D97-AF65-F5344CB8AC3E}">
        <p14:creationId xmlns:p14="http://schemas.microsoft.com/office/powerpoint/2010/main" val="123828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3951"/>
            <a:ext cx="7315200" cy="1154097"/>
          </a:xfrm>
        </p:spPr>
        <p:txBody>
          <a:bodyPr/>
          <a:lstStyle/>
          <a:p>
            <a:r>
              <a:rPr lang="en-US" dirty="0" smtClean="0"/>
              <a:t>Scope of a variable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6096000" cy="4283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064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163</TotalTime>
  <Words>373</Words>
  <Application>Microsoft Office PowerPoint</Application>
  <PresentationFormat>On-screen Show (4:3)</PresentationFormat>
  <Paragraphs>196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Perspective</vt:lpstr>
      <vt:lpstr>JAVA</vt:lpstr>
      <vt:lpstr>Variables</vt:lpstr>
      <vt:lpstr>Variable Declaration and Initialization</vt:lpstr>
      <vt:lpstr>Types of variables</vt:lpstr>
      <vt:lpstr>Local Variables  </vt:lpstr>
      <vt:lpstr>Instance Variables</vt:lpstr>
      <vt:lpstr>Static Variables</vt:lpstr>
      <vt:lpstr>PowerPoint Presentation</vt:lpstr>
      <vt:lpstr>Scope of a variable</vt:lpstr>
      <vt:lpstr>Eg: Scope</vt:lpstr>
      <vt:lpstr>Eg.</vt:lpstr>
      <vt:lpstr>Output?</vt:lpstr>
      <vt:lpstr>Output?</vt:lpstr>
      <vt:lpstr>Data Types</vt:lpstr>
      <vt:lpstr>PowerPoint Presentation</vt:lpstr>
      <vt:lpstr>PowerPoint Presentation</vt:lpstr>
      <vt:lpstr>Operators in JAVA</vt:lpstr>
      <vt:lpstr>PowerPoint Presentation</vt:lpstr>
      <vt:lpstr>Example.</vt:lpstr>
      <vt:lpstr>Output?</vt:lpstr>
      <vt:lpstr>Output?</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Windows User</dc:creator>
  <cp:lastModifiedBy>Windows User</cp:lastModifiedBy>
  <cp:revision>32</cp:revision>
  <dcterms:created xsi:type="dcterms:W3CDTF">2022-02-17T05:50:43Z</dcterms:created>
  <dcterms:modified xsi:type="dcterms:W3CDTF">2022-02-17T11:34:51Z</dcterms:modified>
</cp:coreProperties>
</file>