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84752BC-02AB-4D2C-92FA-EAB3FDD6F2F4}" type="datetimeFigureOut">
              <a:rPr lang="en-US" smtClean="0"/>
              <a:t>2/25/2022</a:t>
            </a:fld>
            <a:endParaRPr lang="en-US"/>
          </a:p>
        </p:txBody>
      </p:sp>
      <p:sp>
        <p:nvSpPr>
          <p:cNvPr id="8" name="Slide Number Placeholder 7"/>
          <p:cNvSpPr>
            <a:spLocks noGrp="1"/>
          </p:cNvSpPr>
          <p:nvPr>
            <p:ph type="sldNum" sz="quarter" idx="11"/>
          </p:nvPr>
        </p:nvSpPr>
        <p:spPr/>
        <p:txBody>
          <a:bodyPr/>
          <a:lstStyle/>
          <a:p>
            <a:fld id="{7C574055-182A-4EA3-BE2A-AAB0AFA7BDD6}"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752BC-02AB-4D2C-92FA-EAB3FDD6F2F4}"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4055-182A-4EA3-BE2A-AAB0AFA7BDD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752BC-02AB-4D2C-92FA-EAB3FDD6F2F4}"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4055-182A-4EA3-BE2A-AAB0AFA7BDD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4752BC-02AB-4D2C-92FA-EAB3FDD6F2F4}"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4055-182A-4EA3-BE2A-AAB0AFA7BDD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752BC-02AB-4D2C-92FA-EAB3FDD6F2F4}" type="datetimeFigureOut">
              <a:rPr lang="en-US" smtClean="0"/>
              <a:t>2/25/2022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574055-182A-4EA3-BE2A-AAB0AFA7BDD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84752BC-02AB-4D2C-92FA-EAB3FDD6F2F4}"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4055-182A-4EA3-BE2A-AAB0AFA7BDD6}"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084752BC-02AB-4D2C-92FA-EAB3FDD6F2F4}" type="datetimeFigureOut">
              <a:rPr lang="en-US" smtClean="0"/>
              <a:t>2/25/2022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574055-182A-4EA3-BE2A-AAB0AFA7BDD6}"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4752BC-02AB-4D2C-92FA-EAB3FDD6F2F4}" type="datetimeFigureOut">
              <a:rPr lang="en-US" smtClean="0"/>
              <a:t>2/25/2022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574055-182A-4EA3-BE2A-AAB0AFA7BDD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752BC-02AB-4D2C-92FA-EAB3FDD6F2F4}" type="datetimeFigureOut">
              <a:rPr lang="en-US" smtClean="0"/>
              <a:t>2/25/2022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574055-182A-4EA3-BE2A-AAB0AFA7BDD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752BC-02AB-4D2C-92FA-EAB3FDD6F2F4}"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4055-182A-4EA3-BE2A-AAB0AFA7BDD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752BC-02AB-4D2C-92FA-EAB3FDD6F2F4}" type="datetimeFigureOut">
              <a:rPr lang="en-US" smtClean="0"/>
              <a:t>2/25/2022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574055-182A-4EA3-BE2A-AAB0AFA7BDD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084752BC-02AB-4D2C-92FA-EAB3FDD6F2F4}" type="datetimeFigureOut">
              <a:rPr lang="en-US" smtClean="0"/>
              <a:t>2/25/2022</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7C574055-182A-4EA3-BE2A-AAB0AFA7BDD6}"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Looping Constructs and Arrays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25850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0"/>
            <a:ext cx="7315200" cy="6248399"/>
          </a:xfrm>
        </p:spPr>
        <p:txBody>
          <a:bodyPr>
            <a:noAutofit/>
          </a:bodyPr>
          <a:lstStyle/>
          <a:p>
            <a:pPr marL="45720" indent="0">
              <a:buNone/>
            </a:pPr>
            <a:r>
              <a:rPr lang="en-US" sz="1800" dirty="0">
                <a:latin typeface="Book Antiqua" panose="02040602050305030304" pitchFamily="18" charset="0"/>
              </a:rPr>
              <a:t>import </a:t>
            </a:r>
            <a:r>
              <a:rPr lang="en-US" sz="1800" dirty="0" err="1">
                <a:latin typeface="Book Antiqua" panose="02040602050305030304" pitchFamily="18" charset="0"/>
              </a:rPr>
              <a:t>java.util.Scanner</a:t>
            </a:r>
            <a:r>
              <a:rPr lang="en-US" sz="1800" dirty="0">
                <a:latin typeface="Book Antiqua" panose="02040602050305030304" pitchFamily="18" charset="0"/>
              </a:rPr>
              <a:t>;</a:t>
            </a:r>
          </a:p>
          <a:p>
            <a:pPr marL="45720" indent="0">
              <a:buNone/>
            </a:pPr>
            <a:r>
              <a:rPr lang="en-US" sz="1800" dirty="0" smtClean="0">
                <a:latin typeface="Book Antiqua" panose="02040602050305030304" pitchFamily="18" charset="0"/>
              </a:rPr>
              <a:t>class </a:t>
            </a:r>
            <a:r>
              <a:rPr lang="en-US" sz="1800" dirty="0">
                <a:latin typeface="Book Antiqua" panose="02040602050305030304" pitchFamily="18" charset="0"/>
              </a:rPr>
              <a:t>Main {</a:t>
            </a:r>
          </a:p>
          <a:p>
            <a:pPr marL="45720" indent="0">
              <a:buNone/>
            </a:pPr>
            <a:r>
              <a:rPr lang="en-US" sz="1800" dirty="0">
                <a:latin typeface="Book Antiqua" panose="02040602050305030304" pitchFamily="18" charset="0"/>
              </a:rPr>
              <a:t>  public static void main(String[] </a:t>
            </a:r>
            <a:r>
              <a:rPr lang="en-US" sz="1800" dirty="0" err="1">
                <a:latin typeface="Book Antiqua" panose="02040602050305030304" pitchFamily="18" charset="0"/>
              </a:rPr>
              <a:t>args</a:t>
            </a:r>
            <a:r>
              <a:rPr lang="en-US" sz="1800" dirty="0">
                <a:latin typeface="Book Antiqua" panose="02040602050305030304" pitchFamily="18" charset="0"/>
              </a:rPr>
              <a:t>) {</a:t>
            </a:r>
          </a:p>
          <a:p>
            <a:pPr marL="45720" indent="0">
              <a:buNone/>
            </a:pPr>
            <a:r>
              <a:rPr lang="en-US" sz="1800" dirty="0">
                <a:latin typeface="Book Antiqua" panose="02040602050305030304" pitchFamily="18" charset="0"/>
              </a:rPr>
              <a:t>    Scanner </a:t>
            </a:r>
            <a:r>
              <a:rPr lang="en-US" sz="1800" dirty="0" err="1">
                <a:latin typeface="Book Antiqua" panose="02040602050305030304" pitchFamily="18" charset="0"/>
              </a:rPr>
              <a:t>myObj</a:t>
            </a:r>
            <a:r>
              <a:rPr lang="en-US" sz="1800" dirty="0">
                <a:latin typeface="Book Antiqua" panose="02040602050305030304" pitchFamily="18" charset="0"/>
              </a:rPr>
              <a:t> = new Scanner(System.in);</a:t>
            </a:r>
          </a:p>
          <a:p>
            <a:pPr marL="45720" indent="0">
              <a:buNone/>
            </a:pPr>
            <a:r>
              <a:rPr lang="en-US" sz="1800" dirty="0" smtClean="0">
                <a:latin typeface="Book Antiqua" panose="02040602050305030304" pitchFamily="18" charset="0"/>
              </a:rPr>
              <a:t>    </a:t>
            </a:r>
            <a:r>
              <a:rPr lang="en-US" sz="1800" dirty="0" err="1">
                <a:latin typeface="Book Antiqua" panose="02040602050305030304" pitchFamily="18" charset="0"/>
              </a:rPr>
              <a:t>System.out.println</a:t>
            </a:r>
            <a:r>
              <a:rPr lang="en-US" sz="1800" dirty="0">
                <a:latin typeface="Book Antiqua" panose="02040602050305030304" pitchFamily="18" charset="0"/>
              </a:rPr>
              <a:t>("Enter name, age and salary:");</a:t>
            </a:r>
          </a:p>
          <a:p>
            <a:pPr marL="45720" indent="0">
              <a:buNone/>
            </a:pPr>
            <a:endParaRPr lang="en-US" sz="1800" dirty="0">
              <a:latin typeface="Book Antiqua" panose="02040602050305030304" pitchFamily="18" charset="0"/>
            </a:endParaRPr>
          </a:p>
          <a:p>
            <a:pPr marL="45720" indent="0">
              <a:buNone/>
            </a:pPr>
            <a:r>
              <a:rPr lang="en-US" sz="1800" dirty="0">
                <a:latin typeface="Book Antiqua" panose="02040602050305030304" pitchFamily="18" charset="0"/>
              </a:rPr>
              <a:t>    // String input</a:t>
            </a:r>
          </a:p>
          <a:p>
            <a:pPr marL="45720" indent="0">
              <a:buNone/>
            </a:pPr>
            <a:r>
              <a:rPr lang="en-US" sz="1800" dirty="0">
                <a:latin typeface="Book Antiqua" panose="02040602050305030304" pitchFamily="18" charset="0"/>
              </a:rPr>
              <a:t>    String name = </a:t>
            </a:r>
            <a:r>
              <a:rPr lang="en-US" sz="1800" dirty="0" err="1">
                <a:latin typeface="Book Antiqua" panose="02040602050305030304" pitchFamily="18" charset="0"/>
              </a:rPr>
              <a:t>myObj.nextLine</a:t>
            </a:r>
            <a:r>
              <a:rPr lang="en-US" sz="1800" dirty="0">
                <a:latin typeface="Book Antiqua" panose="02040602050305030304" pitchFamily="18" charset="0"/>
              </a:rPr>
              <a:t>();</a:t>
            </a:r>
          </a:p>
          <a:p>
            <a:pPr marL="45720" indent="0">
              <a:buNone/>
            </a:pPr>
            <a:endParaRPr lang="en-US" sz="1800" dirty="0">
              <a:latin typeface="Book Antiqua" panose="02040602050305030304" pitchFamily="18" charset="0"/>
            </a:endParaRPr>
          </a:p>
          <a:p>
            <a:pPr marL="45720" indent="0">
              <a:buNone/>
            </a:pPr>
            <a:r>
              <a:rPr lang="en-US" sz="1800" dirty="0">
                <a:latin typeface="Book Antiqua" panose="02040602050305030304" pitchFamily="18" charset="0"/>
              </a:rPr>
              <a:t>    // Numerical input</a:t>
            </a:r>
          </a:p>
          <a:p>
            <a:pPr marL="45720" indent="0">
              <a:buNone/>
            </a:pPr>
            <a:r>
              <a:rPr lang="en-US" sz="1800" dirty="0">
                <a:latin typeface="Book Antiqua" panose="02040602050305030304" pitchFamily="18" charset="0"/>
              </a:rPr>
              <a:t>    </a:t>
            </a:r>
            <a:r>
              <a:rPr lang="en-US" sz="1800" dirty="0" err="1">
                <a:latin typeface="Book Antiqua" panose="02040602050305030304" pitchFamily="18" charset="0"/>
              </a:rPr>
              <a:t>int</a:t>
            </a:r>
            <a:r>
              <a:rPr lang="en-US" sz="1800" dirty="0">
                <a:latin typeface="Book Antiqua" panose="02040602050305030304" pitchFamily="18" charset="0"/>
              </a:rPr>
              <a:t> age = </a:t>
            </a:r>
            <a:r>
              <a:rPr lang="en-US" sz="1800" dirty="0" err="1">
                <a:latin typeface="Book Antiqua" panose="02040602050305030304" pitchFamily="18" charset="0"/>
              </a:rPr>
              <a:t>myObj.nextInt</a:t>
            </a:r>
            <a:r>
              <a:rPr lang="en-US" sz="1800" dirty="0">
                <a:latin typeface="Book Antiqua" panose="02040602050305030304" pitchFamily="18" charset="0"/>
              </a:rPr>
              <a:t>();</a:t>
            </a:r>
          </a:p>
          <a:p>
            <a:pPr marL="45720" indent="0">
              <a:buNone/>
            </a:pPr>
            <a:r>
              <a:rPr lang="en-US" sz="1800" dirty="0">
                <a:latin typeface="Book Antiqua" panose="02040602050305030304" pitchFamily="18" charset="0"/>
              </a:rPr>
              <a:t>    double salary = </a:t>
            </a:r>
            <a:r>
              <a:rPr lang="en-US" sz="1800" dirty="0" err="1">
                <a:latin typeface="Book Antiqua" panose="02040602050305030304" pitchFamily="18" charset="0"/>
              </a:rPr>
              <a:t>myObj.nextDouble</a:t>
            </a:r>
            <a:r>
              <a:rPr lang="en-US" sz="1800" dirty="0">
                <a:latin typeface="Book Antiqua" panose="02040602050305030304" pitchFamily="18" charset="0"/>
              </a:rPr>
              <a:t>();</a:t>
            </a:r>
          </a:p>
          <a:p>
            <a:pPr marL="45720" indent="0">
              <a:buNone/>
            </a:pPr>
            <a:endParaRPr lang="en-US" sz="1800" dirty="0">
              <a:latin typeface="Book Antiqua" panose="02040602050305030304" pitchFamily="18" charset="0"/>
            </a:endParaRPr>
          </a:p>
          <a:p>
            <a:pPr marL="45720" indent="0">
              <a:buNone/>
            </a:pPr>
            <a:r>
              <a:rPr lang="en-US" sz="1800" dirty="0">
                <a:latin typeface="Book Antiqua" panose="02040602050305030304" pitchFamily="18" charset="0"/>
              </a:rPr>
              <a:t>    // Output input by user</a:t>
            </a:r>
          </a:p>
          <a:p>
            <a:pPr marL="45720" indent="0">
              <a:buNone/>
            </a:pPr>
            <a:r>
              <a:rPr lang="en-US" sz="1800" dirty="0">
                <a:latin typeface="Book Antiqua" panose="02040602050305030304" pitchFamily="18" charset="0"/>
              </a:rPr>
              <a:t>    </a:t>
            </a:r>
            <a:r>
              <a:rPr lang="en-US" sz="1800" dirty="0" err="1">
                <a:latin typeface="Book Antiqua" panose="02040602050305030304" pitchFamily="18" charset="0"/>
              </a:rPr>
              <a:t>System.out.println</a:t>
            </a:r>
            <a:r>
              <a:rPr lang="en-US" sz="1800" dirty="0">
                <a:latin typeface="Book Antiqua" panose="02040602050305030304" pitchFamily="18" charset="0"/>
              </a:rPr>
              <a:t>("Name: " + name);</a:t>
            </a:r>
          </a:p>
          <a:p>
            <a:pPr marL="45720" indent="0">
              <a:buNone/>
            </a:pPr>
            <a:r>
              <a:rPr lang="en-US" sz="1800" dirty="0">
                <a:latin typeface="Book Antiqua" panose="02040602050305030304" pitchFamily="18" charset="0"/>
              </a:rPr>
              <a:t>    </a:t>
            </a:r>
            <a:r>
              <a:rPr lang="en-US" sz="1800" dirty="0" err="1">
                <a:latin typeface="Book Antiqua" panose="02040602050305030304" pitchFamily="18" charset="0"/>
              </a:rPr>
              <a:t>System.out.println</a:t>
            </a:r>
            <a:r>
              <a:rPr lang="en-US" sz="1800" dirty="0">
                <a:latin typeface="Book Antiqua" panose="02040602050305030304" pitchFamily="18" charset="0"/>
              </a:rPr>
              <a:t>("Age: " + age);</a:t>
            </a:r>
          </a:p>
          <a:p>
            <a:pPr marL="45720" indent="0">
              <a:buNone/>
            </a:pPr>
            <a:r>
              <a:rPr lang="en-US" sz="1800" dirty="0">
                <a:latin typeface="Book Antiqua" panose="02040602050305030304" pitchFamily="18" charset="0"/>
              </a:rPr>
              <a:t>    </a:t>
            </a:r>
            <a:r>
              <a:rPr lang="en-US" sz="1800" dirty="0" err="1">
                <a:latin typeface="Book Antiqua" panose="02040602050305030304" pitchFamily="18" charset="0"/>
              </a:rPr>
              <a:t>System.out.println</a:t>
            </a:r>
            <a:r>
              <a:rPr lang="en-US" sz="1800" dirty="0">
                <a:latin typeface="Book Antiqua" panose="02040602050305030304" pitchFamily="18" charset="0"/>
              </a:rPr>
              <a:t>("Salary: " + salary);</a:t>
            </a:r>
          </a:p>
          <a:p>
            <a:pPr marL="45720" indent="0">
              <a:buNone/>
            </a:pPr>
            <a:r>
              <a:rPr lang="en-US" sz="1800" dirty="0">
                <a:latin typeface="Book Antiqua" panose="02040602050305030304" pitchFamily="18" charset="0"/>
              </a:rPr>
              <a:t>  }</a:t>
            </a:r>
          </a:p>
          <a:p>
            <a:pPr marL="45720" indent="0">
              <a:buNone/>
            </a:pPr>
            <a:r>
              <a:rPr lang="en-US" sz="1800" dirty="0">
                <a:latin typeface="Book Antiqua" panose="02040602050305030304" pitchFamily="18" charset="0"/>
              </a:rPr>
              <a:t>}</a:t>
            </a:r>
          </a:p>
          <a:p>
            <a:pPr marL="45720" indent="0">
              <a:buNone/>
            </a:pPr>
            <a:endParaRPr lang="en-US" sz="1800" dirty="0">
              <a:latin typeface="Book Antiqua" panose="02040602050305030304" pitchFamily="18" charset="0"/>
            </a:endParaRPr>
          </a:p>
        </p:txBody>
      </p:sp>
    </p:spTree>
    <p:extLst>
      <p:ext uri="{BB962C8B-B14F-4D97-AF65-F5344CB8AC3E}">
        <p14:creationId xmlns:p14="http://schemas.microsoft.com/office/powerpoint/2010/main" val="1405725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0"/>
            <a:ext cx="7315200" cy="5318761"/>
          </a:xfrm>
        </p:spPr>
        <p:txBody>
          <a:bodyPr>
            <a:normAutofit/>
          </a:bodyPr>
          <a:lstStyle/>
          <a:p>
            <a:pPr marL="45720" indent="0">
              <a:buNone/>
            </a:pPr>
            <a:r>
              <a:rPr lang="en-US" sz="2400" dirty="0"/>
              <a:t>while (</a:t>
            </a:r>
            <a:r>
              <a:rPr lang="en-US" sz="2400" i="1" dirty="0"/>
              <a:t>condition</a:t>
            </a:r>
            <a:r>
              <a:rPr lang="en-US" sz="2400" dirty="0"/>
              <a:t>) { </a:t>
            </a:r>
            <a:endParaRPr lang="en-US" sz="2400" dirty="0" smtClean="0"/>
          </a:p>
          <a:p>
            <a:pPr marL="45720" indent="0">
              <a:buNone/>
            </a:pPr>
            <a:r>
              <a:rPr lang="en-US" sz="2400" i="1" dirty="0" smtClean="0"/>
              <a:t>// </a:t>
            </a:r>
            <a:r>
              <a:rPr lang="en-US" sz="2400" i="1" dirty="0"/>
              <a:t>code block to be </a:t>
            </a:r>
            <a:r>
              <a:rPr lang="en-US" sz="2400" i="1" dirty="0" smtClean="0"/>
              <a:t>executed</a:t>
            </a:r>
          </a:p>
          <a:p>
            <a:pPr marL="45720" indent="0">
              <a:buNone/>
            </a:pPr>
            <a:r>
              <a:rPr lang="en-US" sz="2400" dirty="0" smtClean="0"/>
              <a:t> </a:t>
            </a:r>
            <a:r>
              <a:rPr lang="en-US" sz="2400" dirty="0"/>
              <a:t>} </a:t>
            </a:r>
            <a:endParaRPr lang="en-US" sz="2400" dirty="0" smtClean="0"/>
          </a:p>
          <a:p>
            <a:pPr marL="45720" indent="0">
              <a:buNone/>
            </a:pPr>
            <a:endParaRPr lang="en-US" sz="2400" dirty="0"/>
          </a:p>
          <a:p>
            <a:pPr marL="45720" indent="0">
              <a:buNone/>
            </a:pPr>
            <a:r>
              <a:rPr lang="nn-NO" sz="2400" dirty="0"/>
              <a:t>int i = 0;</a:t>
            </a:r>
          </a:p>
          <a:p>
            <a:pPr marL="45720" indent="0">
              <a:buNone/>
            </a:pPr>
            <a:r>
              <a:rPr lang="nn-NO" sz="2400" dirty="0"/>
              <a:t>while (i &lt; 5) {</a:t>
            </a:r>
          </a:p>
          <a:p>
            <a:pPr marL="45720" indent="0">
              <a:buNone/>
            </a:pPr>
            <a:r>
              <a:rPr lang="nn-NO" sz="2400" dirty="0"/>
              <a:t>  System.out.println(i);</a:t>
            </a:r>
          </a:p>
          <a:p>
            <a:pPr marL="45720" indent="0">
              <a:buNone/>
            </a:pPr>
            <a:r>
              <a:rPr lang="nn-NO" sz="2400" dirty="0"/>
              <a:t>  i++;</a:t>
            </a:r>
          </a:p>
          <a:p>
            <a:pPr marL="45720" indent="0">
              <a:buNone/>
            </a:pPr>
            <a:r>
              <a:rPr lang="nn-NO" sz="2400" dirty="0"/>
              <a:t>}</a:t>
            </a:r>
          </a:p>
          <a:p>
            <a:pPr marL="45720" indent="0">
              <a:buNone/>
            </a:pPr>
            <a:endParaRPr lang="en-US" sz="2400" dirty="0"/>
          </a:p>
        </p:txBody>
      </p:sp>
      <p:sp>
        <p:nvSpPr>
          <p:cNvPr id="4" name="Rectangle 3"/>
          <p:cNvSpPr/>
          <p:nvPr/>
        </p:nvSpPr>
        <p:spPr>
          <a:xfrm>
            <a:off x="4572000" y="2438400"/>
            <a:ext cx="4572000" cy="1477328"/>
          </a:xfrm>
          <a:prstGeom prst="rect">
            <a:avLst/>
          </a:prstGeom>
        </p:spPr>
        <p:txBody>
          <a:bodyPr>
            <a:spAutoFit/>
          </a:bodyPr>
          <a:lstStyle/>
          <a:p>
            <a:r>
              <a:rPr lang="en-US" dirty="0">
                <a:solidFill>
                  <a:srgbClr val="FFFF00"/>
                </a:solidFill>
              </a:rPr>
              <a:t>0</a:t>
            </a:r>
            <a:br>
              <a:rPr lang="en-US" dirty="0">
                <a:solidFill>
                  <a:srgbClr val="FFFF00"/>
                </a:solidFill>
              </a:rPr>
            </a:br>
            <a:r>
              <a:rPr lang="en-US" dirty="0">
                <a:solidFill>
                  <a:srgbClr val="FFFF00"/>
                </a:solidFill>
              </a:rPr>
              <a:t>1</a:t>
            </a:r>
            <a:br>
              <a:rPr lang="en-US" dirty="0">
                <a:solidFill>
                  <a:srgbClr val="FFFF00"/>
                </a:solidFill>
              </a:rPr>
            </a:br>
            <a:r>
              <a:rPr lang="en-US" dirty="0">
                <a:solidFill>
                  <a:srgbClr val="FFFF00"/>
                </a:solidFill>
              </a:rPr>
              <a:t>2</a:t>
            </a:r>
            <a:br>
              <a:rPr lang="en-US" dirty="0">
                <a:solidFill>
                  <a:srgbClr val="FFFF00"/>
                </a:solidFill>
              </a:rPr>
            </a:br>
            <a:r>
              <a:rPr lang="en-US" dirty="0">
                <a:solidFill>
                  <a:srgbClr val="FFFF00"/>
                </a:solidFill>
              </a:rPr>
              <a:t>3</a:t>
            </a:r>
            <a:br>
              <a:rPr lang="en-US" dirty="0">
                <a:solidFill>
                  <a:srgbClr val="FFFF00"/>
                </a:solidFill>
              </a:rPr>
            </a:br>
            <a:r>
              <a:rPr lang="en-US" dirty="0">
                <a:solidFill>
                  <a:srgbClr val="FFFF00"/>
                </a:solidFill>
              </a:rPr>
              <a:t>4</a:t>
            </a:r>
          </a:p>
        </p:txBody>
      </p:sp>
    </p:spTree>
    <p:extLst>
      <p:ext uri="{BB962C8B-B14F-4D97-AF65-F5344CB8AC3E}">
        <p14:creationId xmlns:p14="http://schemas.microsoft.com/office/powerpoint/2010/main" val="1136815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04801"/>
            <a:ext cx="7315200" cy="6004560"/>
          </a:xfrm>
        </p:spPr>
        <p:txBody>
          <a:bodyPr>
            <a:normAutofit/>
          </a:bodyPr>
          <a:lstStyle/>
          <a:p>
            <a:pPr marL="45720" indent="0">
              <a:buNone/>
            </a:pPr>
            <a:r>
              <a:rPr lang="en-US" sz="2400" dirty="0"/>
              <a:t>do {</a:t>
            </a:r>
          </a:p>
          <a:p>
            <a:pPr marL="45720" indent="0">
              <a:buNone/>
            </a:pPr>
            <a:r>
              <a:rPr lang="en-US" sz="2400" dirty="0"/>
              <a:t>  // code block to be executed</a:t>
            </a:r>
          </a:p>
          <a:p>
            <a:pPr marL="45720" indent="0">
              <a:buNone/>
            </a:pPr>
            <a:r>
              <a:rPr lang="en-US" sz="2400" dirty="0"/>
              <a:t>}</a:t>
            </a:r>
          </a:p>
          <a:p>
            <a:pPr marL="45720" indent="0">
              <a:buNone/>
            </a:pPr>
            <a:r>
              <a:rPr lang="en-US" sz="2400" dirty="0"/>
              <a:t>while (condition</a:t>
            </a:r>
            <a:r>
              <a:rPr lang="en-US" sz="2400" dirty="0" smtClean="0"/>
              <a:t>);</a:t>
            </a:r>
          </a:p>
          <a:p>
            <a:pPr marL="45720" indent="0">
              <a:buNone/>
            </a:pPr>
            <a:endParaRPr lang="en-US" sz="2400" dirty="0"/>
          </a:p>
          <a:p>
            <a:pPr marL="45720" indent="0">
              <a:buNone/>
            </a:pPr>
            <a:r>
              <a:rPr lang="en-US" sz="2400" dirty="0" err="1"/>
              <a:t>int</a:t>
            </a:r>
            <a:r>
              <a:rPr lang="en-US" sz="2400" dirty="0"/>
              <a:t> i = 0;</a:t>
            </a:r>
          </a:p>
          <a:p>
            <a:pPr marL="45720" indent="0">
              <a:buNone/>
            </a:pPr>
            <a:r>
              <a:rPr lang="en-US" sz="2400" dirty="0"/>
              <a:t>do {</a:t>
            </a:r>
          </a:p>
          <a:p>
            <a:pPr marL="45720" indent="0">
              <a:buNone/>
            </a:pPr>
            <a:r>
              <a:rPr lang="en-US" sz="2400" dirty="0"/>
              <a:t>  </a:t>
            </a:r>
            <a:r>
              <a:rPr lang="en-US" sz="2400" dirty="0" err="1"/>
              <a:t>System.out.println</a:t>
            </a:r>
            <a:r>
              <a:rPr lang="en-US" sz="2400" dirty="0"/>
              <a:t>(i);</a:t>
            </a:r>
          </a:p>
          <a:p>
            <a:pPr marL="45720" indent="0">
              <a:buNone/>
            </a:pPr>
            <a:r>
              <a:rPr lang="en-US" sz="2400" dirty="0"/>
              <a:t>  i++;</a:t>
            </a:r>
          </a:p>
          <a:p>
            <a:pPr marL="45720" indent="0">
              <a:buNone/>
            </a:pPr>
            <a:r>
              <a:rPr lang="en-US" sz="2400" dirty="0"/>
              <a:t>}</a:t>
            </a:r>
          </a:p>
          <a:p>
            <a:pPr marL="45720" indent="0">
              <a:buNone/>
            </a:pPr>
            <a:r>
              <a:rPr lang="en-US" sz="2400" dirty="0"/>
              <a:t>while (i &lt; 5);</a:t>
            </a:r>
          </a:p>
          <a:p>
            <a:pPr marL="45720" indent="0">
              <a:buNone/>
            </a:pPr>
            <a:endParaRPr lang="en-US" sz="2400" dirty="0"/>
          </a:p>
        </p:txBody>
      </p:sp>
      <p:sp>
        <p:nvSpPr>
          <p:cNvPr id="4" name="Rectangle 3"/>
          <p:cNvSpPr/>
          <p:nvPr/>
        </p:nvSpPr>
        <p:spPr>
          <a:xfrm>
            <a:off x="4191000" y="2362200"/>
            <a:ext cx="4572000" cy="1477328"/>
          </a:xfrm>
          <a:prstGeom prst="rect">
            <a:avLst/>
          </a:prstGeom>
        </p:spPr>
        <p:txBody>
          <a:bodyPr>
            <a:spAutoFit/>
          </a:bodyPr>
          <a:lstStyle/>
          <a:p>
            <a:r>
              <a:rPr lang="en-US" dirty="0">
                <a:solidFill>
                  <a:srgbClr val="FFFF00"/>
                </a:solidFill>
              </a:rPr>
              <a:t>0</a:t>
            </a:r>
            <a:br>
              <a:rPr lang="en-US" dirty="0">
                <a:solidFill>
                  <a:srgbClr val="FFFF00"/>
                </a:solidFill>
              </a:rPr>
            </a:br>
            <a:r>
              <a:rPr lang="en-US" dirty="0">
                <a:solidFill>
                  <a:srgbClr val="FFFF00"/>
                </a:solidFill>
              </a:rPr>
              <a:t>1</a:t>
            </a:r>
            <a:br>
              <a:rPr lang="en-US" dirty="0">
                <a:solidFill>
                  <a:srgbClr val="FFFF00"/>
                </a:solidFill>
              </a:rPr>
            </a:br>
            <a:r>
              <a:rPr lang="en-US" dirty="0">
                <a:solidFill>
                  <a:srgbClr val="FFFF00"/>
                </a:solidFill>
              </a:rPr>
              <a:t>2</a:t>
            </a:r>
            <a:br>
              <a:rPr lang="en-US" dirty="0">
                <a:solidFill>
                  <a:srgbClr val="FFFF00"/>
                </a:solidFill>
              </a:rPr>
            </a:br>
            <a:r>
              <a:rPr lang="en-US" dirty="0">
                <a:solidFill>
                  <a:srgbClr val="FFFF00"/>
                </a:solidFill>
              </a:rPr>
              <a:t>3</a:t>
            </a:r>
            <a:br>
              <a:rPr lang="en-US" dirty="0">
                <a:solidFill>
                  <a:srgbClr val="FFFF00"/>
                </a:solidFill>
              </a:rPr>
            </a:br>
            <a:r>
              <a:rPr lang="en-US" dirty="0">
                <a:solidFill>
                  <a:srgbClr val="FFFF00"/>
                </a:solidFill>
              </a:rPr>
              <a:t>4 </a:t>
            </a:r>
          </a:p>
        </p:txBody>
      </p:sp>
    </p:spTree>
    <p:extLst>
      <p:ext uri="{BB962C8B-B14F-4D97-AF65-F5344CB8AC3E}">
        <p14:creationId xmlns:p14="http://schemas.microsoft.com/office/powerpoint/2010/main" val="2240237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7315200" cy="5623561"/>
          </a:xfrm>
        </p:spPr>
        <p:txBody>
          <a:bodyPr/>
          <a:lstStyle/>
          <a:p>
            <a:pPr marL="45720" indent="0">
              <a:buNone/>
            </a:pPr>
            <a:r>
              <a:rPr lang="en-US" dirty="0"/>
              <a:t>for (statement 1; statement 2; statement 3) {</a:t>
            </a:r>
          </a:p>
          <a:p>
            <a:pPr marL="45720" indent="0">
              <a:buNone/>
            </a:pPr>
            <a:r>
              <a:rPr lang="en-US" dirty="0"/>
              <a:t>  // code block to be executed</a:t>
            </a:r>
          </a:p>
          <a:p>
            <a:pPr marL="45720" indent="0">
              <a:buNone/>
            </a:pPr>
            <a:r>
              <a:rPr lang="en-US" dirty="0" smtClean="0"/>
              <a:t>}</a:t>
            </a:r>
          </a:p>
          <a:p>
            <a:pPr marL="45720" indent="0">
              <a:buNone/>
            </a:pPr>
            <a:endParaRPr lang="en-US" dirty="0"/>
          </a:p>
          <a:p>
            <a:pPr marL="45720" indent="0">
              <a:buNone/>
            </a:pPr>
            <a:r>
              <a:rPr lang="nn-NO" dirty="0"/>
              <a:t>for (int i = 0; i &lt; 5; i++) {</a:t>
            </a:r>
          </a:p>
          <a:p>
            <a:pPr marL="45720" indent="0">
              <a:buNone/>
            </a:pPr>
            <a:r>
              <a:rPr lang="nn-NO" dirty="0"/>
              <a:t>  System.out.println(i);</a:t>
            </a:r>
          </a:p>
          <a:p>
            <a:pPr marL="45720" indent="0">
              <a:buNone/>
            </a:pPr>
            <a:r>
              <a:rPr lang="nn-NO" dirty="0"/>
              <a:t>}</a:t>
            </a:r>
          </a:p>
          <a:p>
            <a:pPr marL="45720" indent="0">
              <a:buNone/>
            </a:pPr>
            <a:endParaRPr lang="en-US" dirty="0" smtClean="0"/>
          </a:p>
          <a:p>
            <a:pPr marL="45720" indent="0">
              <a:buNone/>
            </a:pPr>
            <a:endParaRPr lang="en-US" dirty="0"/>
          </a:p>
          <a:p>
            <a:pPr marL="45720" indent="0">
              <a:buNone/>
            </a:pPr>
            <a:r>
              <a:rPr lang="nn-NO" dirty="0"/>
              <a:t>for (int i = 0; i &lt;= 10; i = i + 2) {</a:t>
            </a:r>
          </a:p>
          <a:p>
            <a:pPr marL="45720" indent="0">
              <a:buNone/>
            </a:pPr>
            <a:r>
              <a:rPr lang="nn-NO" dirty="0"/>
              <a:t>  System.out.println(i);</a:t>
            </a:r>
          </a:p>
          <a:p>
            <a:pPr marL="45720" indent="0">
              <a:buNone/>
            </a:pPr>
            <a:r>
              <a:rPr lang="nn-NO" dirty="0"/>
              <a:t>}</a:t>
            </a:r>
            <a:endParaRPr lang="en-US" dirty="0"/>
          </a:p>
        </p:txBody>
      </p:sp>
      <p:sp>
        <p:nvSpPr>
          <p:cNvPr id="4" name="Rectangle 3"/>
          <p:cNvSpPr/>
          <p:nvPr/>
        </p:nvSpPr>
        <p:spPr>
          <a:xfrm>
            <a:off x="4578927" y="1524000"/>
            <a:ext cx="4572000" cy="1477328"/>
          </a:xfrm>
          <a:prstGeom prst="rect">
            <a:avLst/>
          </a:prstGeom>
        </p:spPr>
        <p:txBody>
          <a:bodyPr>
            <a:spAutoFit/>
          </a:bodyPr>
          <a:lstStyle/>
          <a:p>
            <a:r>
              <a:rPr lang="en-US" dirty="0">
                <a:solidFill>
                  <a:srgbClr val="FFFF00"/>
                </a:solidFill>
              </a:rPr>
              <a:t>0</a:t>
            </a:r>
            <a:br>
              <a:rPr lang="en-US" dirty="0">
                <a:solidFill>
                  <a:srgbClr val="FFFF00"/>
                </a:solidFill>
              </a:rPr>
            </a:br>
            <a:r>
              <a:rPr lang="en-US" dirty="0">
                <a:solidFill>
                  <a:srgbClr val="FFFF00"/>
                </a:solidFill>
              </a:rPr>
              <a:t>1</a:t>
            </a:r>
            <a:br>
              <a:rPr lang="en-US" dirty="0">
                <a:solidFill>
                  <a:srgbClr val="FFFF00"/>
                </a:solidFill>
              </a:rPr>
            </a:br>
            <a:r>
              <a:rPr lang="en-US" dirty="0">
                <a:solidFill>
                  <a:srgbClr val="FFFF00"/>
                </a:solidFill>
              </a:rPr>
              <a:t>2</a:t>
            </a:r>
            <a:br>
              <a:rPr lang="en-US" dirty="0">
                <a:solidFill>
                  <a:srgbClr val="FFFF00"/>
                </a:solidFill>
              </a:rPr>
            </a:br>
            <a:r>
              <a:rPr lang="en-US" dirty="0">
                <a:solidFill>
                  <a:srgbClr val="FFFF00"/>
                </a:solidFill>
              </a:rPr>
              <a:t>3</a:t>
            </a:r>
            <a:br>
              <a:rPr lang="en-US" dirty="0">
                <a:solidFill>
                  <a:srgbClr val="FFFF00"/>
                </a:solidFill>
              </a:rPr>
            </a:br>
            <a:r>
              <a:rPr lang="en-US" dirty="0">
                <a:solidFill>
                  <a:srgbClr val="FFFF00"/>
                </a:solidFill>
              </a:rPr>
              <a:t>4 </a:t>
            </a:r>
          </a:p>
        </p:txBody>
      </p:sp>
      <p:sp>
        <p:nvSpPr>
          <p:cNvPr id="5" name="Rectangle 4"/>
          <p:cNvSpPr/>
          <p:nvPr/>
        </p:nvSpPr>
        <p:spPr>
          <a:xfrm>
            <a:off x="4114800" y="4495800"/>
            <a:ext cx="4572000" cy="1754326"/>
          </a:xfrm>
          <a:prstGeom prst="rect">
            <a:avLst/>
          </a:prstGeom>
        </p:spPr>
        <p:txBody>
          <a:bodyPr>
            <a:spAutoFit/>
          </a:bodyPr>
          <a:lstStyle/>
          <a:p>
            <a:r>
              <a:rPr lang="en-US" dirty="0">
                <a:solidFill>
                  <a:srgbClr val="FFFF00"/>
                </a:solidFill>
              </a:rPr>
              <a:t>0</a:t>
            </a:r>
            <a:br>
              <a:rPr lang="en-US" dirty="0">
                <a:solidFill>
                  <a:srgbClr val="FFFF00"/>
                </a:solidFill>
              </a:rPr>
            </a:br>
            <a:r>
              <a:rPr lang="en-US" dirty="0">
                <a:solidFill>
                  <a:srgbClr val="FFFF00"/>
                </a:solidFill>
              </a:rPr>
              <a:t>2</a:t>
            </a:r>
            <a:br>
              <a:rPr lang="en-US" dirty="0">
                <a:solidFill>
                  <a:srgbClr val="FFFF00"/>
                </a:solidFill>
              </a:rPr>
            </a:br>
            <a:r>
              <a:rPr lang="en-US" dirty="0">
                <a:solidFill>
                  <a:srgbClr val="FFFF00"/>
                </a:solidFill>
              </a:rPr>
              <a:t>4</a:t>
            </a:r>
            <a:br>
              <a:rPr lang="en-US" dirty="0">
                <a:solidFill>
                  <a:srgbClr val="FFFF00"/>
                </a:solidFill>
              </a:rPr>
            </a:br>
            <a:r>
              <a:rPr lang="en-US" dirty="0">
                <a:solidFill>
                  <a:srgbClr val="FFFF00"/>
                </a:solidFill>
              </a:rPr>
              <a:t>6</a:t>
            </a:r>
            <a:br>
              <a:rPr lang="en-US" dirty="0">
                <a:solidFill>
                  <a:srgbClr val="FFFF00"/>
                </a:solidFill>
              </a:rPr>
            </a:br>
            <a:r>
              <a:rPr lang="en-US" dirty="0">
                <a:solidFill>
                  <a:srgbClr val="FFFF00"/>
                </a:solidFill>
              </a:rPr>
              <a:t>8</a:t>
            </a:r>
            <a:br>
              <a:rPr lang="en-US" dirty="0">
                <a:solidFill>
                  <a:srgbClr val="FFFF00"/>
                </a:solidFill>
              </a:rPr>
            </a:br>
            <a:r>
              <a:rPr lang="en-US" dirty="0" smtClean="0">
                <a:solidFill>
                  <a:srgbClr val="FFFF00"/>
                </a:solidFill>
              </a:rPr>
              <a:t>10</a:t>
            </a:r>
            <a:endParaRPr lang="en-US" dirty="0">
              <a:solidFill>
                <a:srgbClr val="FFFF00"/>
              </a:solidFill>
            </a:endParaRPr>
          </a:p>
        </p:txBody>
      </p:sp>
    </p:spTree>
    <p:extLst>
      <p:ext uri="{BB962C8B-B14F-4D97-AF65-F5344CB8AC3E}">
        <p14:creationId xmlns:p14="http://schemas.microsoft.com/office/powerpoint/2010/main" val="329310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14401"/>
            <a:ext cx="7315200" cy="5394960"/>
          </a:xfrm>
        </p:spPr>
        <p:txBody>
          <a:bodyPr/>
          <a:lstStyle/>
          <a:p>
            <a:pPr marL="45720" indent="0">
              <a:buNone/>
            </a:pPr>
            <a:r>
              <a:rPr lang="nn-NO" dirty="0"/>
              <a:t>for (int i = 0; i &lt;= 10; i = i + 2) {</a:t>
            </a:r>
          </a:p>
          <a:p>
            <a:pPr marL="45720" indent="0">
              <a:buNone/>
            </a:pPr>
            <a:r>
              <a:rPr lang="nn-NO" dirty="0"/>
              <a:t>  System.out.println(i</a:t>
            </a:r>
            <a:r>
              <a:rPr lang="nn-NO" dirty="0" smtClean="0"/>
              <a:t>);</a:t>
            </a:r>
          </a:p>
          <a:p>
            <a:pPr marL="45720" indent="0">
              <a:buNone/>
            </a:pPr>
            <a:r>
              <a:rPr lang="nn-NO" smtClean="0"/>
              <a:t>If </a:t>
            </a:r>
            <a:r>
              <a:rPr lang="nn-NO" dirty="0" smtClean="0"/>
              <a:t>(i==3)</a:t>
            </a:r>
          </a:p>
          <a:p>
            <a:pPr marL="45720" indent="0">
              <a:buNone/>
            </a:pPr>
            <a:r>
              <a:rPr lang="nn-NO" dirty="0" smtClean="0"/>
              <a:t>break;</a:t>
            </a:r>
            <a:endParaRPr lang="nn-NO" dirty="0"/>
          </a:p>
          <a:p>
            <a:pPr marL="45720" indent="0">
              <a:buNone/>
            </a:pPr>
            <a:r>
              <a:rPr lang="nn-NO" dirty="0" smtClean="0"/>
              <a:t>}</a:t>
            </a:r>
          </a:p>
          <a:p>
            <a:pPr marL="45720" indent="0">
              <a:buNone/>
            </a:pPr>
            <a:endParaRPr lang="nn-NO" dirty="0"/>
          </a:p>
          <a:p>
            <a:pPr marL="45720" indent="0">
              <a:buNone/>
            </a:pPr>
            <a:endParaRPr lang="nn-NO" dirty="0" smtClean="0"/>
          </a:p>
          <a:p>
            <a:pPr marL="45720" indent="0">
              <a:buNone/>
            </a:pPr>
            <a:endParaRPr lang="nn-NO" dirty="0"/>
          </a:p>
          <a:p>
            <a:pPr marL="45720" indent="0">
              <a:buNone/>
            </a:pPr>
            <a:r>
              <a:rPr lang="nn-NO" dirty="0"/>
              <a:t>for (int i = 0; i &lt; 10; i++) {</a:t>
            </a:r>
          </a:p>
          <a:p>
            <a:pPr marL="45720" indent="0">
              <a:buNone/>
            </a:pPr>
            <a:r>
              <a:rPr lang="nn-NO" dirty="0"/>
              <a:t>  if (i == 4) {</a:t>
            </a:r>
          </a:p>
          <a:p>
            <a:pPr marL="45720" indent="0">
              <a:buNone/>
            </a:pPr>
            <a:r>
              <a:rPr lang="nn-NO" dirty="0"/>
              <a:t>    continue;</a:t>
            </a:r>
          </a:p>
          <a:p>
            <a:pPr marL="45720" indent="0">
              <a:buNone/>
            </a:pPr>
            <a:r>
              <a:rPr lang="nn-NO" dirty="0"/>
              <a:t>  }</a:t>
            </a:r>
          </a:p>
          <a:p>
            <a:pPr marL="45720" indent="0">
              <a:buNone/>
            </a:pPr>
            <a:r>
              <a:rPr lang="nn-NO" dirty="0"/>
              <a:t>  System.out.println(i);</a:t>
            </a:r>
          </a:p>
          <a:p>
            <a:pPr marL="45720" indent="0">
              <a:buNone/>
            </a:pPr>
            <a:r>
              <a:rPr lang="nn-NO" dirty="0"/>
              <a:t>}</a:t>
            </a:r>
            <a:endParaRPr lang="en-US" dirty="0"/>
          </a:p>
        </p:txBody>
      </p:sp>
      <p:sp>
        <p:nvSpPr>
          <p:cNvPr id="4" name="Rectangle 3"/>
          <p:cNvSpPr/>
          <p:nvPr/>
        </p:nvSpPr>
        <p:spPr>
          <a:xfrm>
            <a:off x="4191000" y="3733800"/>
            <a:ext cx="4572000" cy="2585323"/>
          </a:xfrm>
          <a:prstGeom prst="rect">
            <a:avLst/>
          </a:prstGeom>
        </p:spPr>
        <p:txBody>
          <a:bodyPr>
            <a:spAutoFit/>
          </a:bodyPr>
          <a:lstStyle/>
          <a:p>
            <a:r>
              <a:rPr lang="en-US" dirty="0">
                <a:solidFill>
                  <a:srgbClr val="FFFF00"/>
                </a:solidFill>
              </a:rPr>
              <a:t>0</a:t>
            </a:r>
            <a:br>
              <a:rPr lang="en-US" dirty="0">
                <a:solidFill>
                  <a:srgbClr val="FFFF00"/>
                </a:solidFill>
              </a:rPr>
            </a:br>
            <a:r>
              <a:rPr lang="en-US" dirty="0">
                <a:solidFill>
                  <a:srgbClr val="FFFF00"/>
                </a:solidFill>
              </a:rPr>
              <a:t>1</a:t>
            </a:r>
            <a:br>
              <a:rPr lang="en-US" dirty="0">
                <a:solidFill>
                  <a:srgbClr val="FFFF00"/>
                </a:solidFill>
              </a:rPr>
            </a:br>
            <a:r>
              <a:rPr lang="en-US" dirty="0">
                <a:solidFill>
                  <a:srgbClr val="FFFF00"/>
                </a:solidFill>
              </a:rPr>
              <a:t>2</a:t>
            </a:r>
            <a:br>
              <a:rPr lang="en-US" dirty="0">
                <a:solidFill>
                  <a:srgbClr val="FFFF00"/>
                </a:solidFill>
              </a:rPr>
            </a:br>
            <a:r>
              <a:rPr lang="en-US" dirty="0">
                <a:solidFill>
                  <a:srgbClr val="FFFF00"/>
                </a:solidFill>
              </a:rPr>
              <a:t>3</a:t>
            </a:r>
            <a:br>
              <a:rPr lang="en-US" dirty="0">
                <a:solidFill>
                  <a:srgbClr val="FFFF00"/>
                </a:solidFill>
              </a:rPr>
            </a:br>
            <a:r>
              <a:rPr lang="en-US" dirty="0">
                <a:solidFill>
                  <a:srgbClr val="FFFF00"/>
                </a:solidFill>
              </a:rPr>
              <a:t>5</a:t>
            </a:r>
            <a:br>
              <a:rPr lang="en-US" dirty="0">
                <a:solidFill>
                  <a:srgbClr val="FFFF00"/>
                </a:solidFill>
              </a:rPr>
            </a:br>
            <a:r>
              <a:rPr lang="en-US" dirty="0">
                <a:solidFill>
                  <a:srgbClr val="FFFF00"/>
                </a:solidFill>
              </a:rPr>
              <a:t>6</a:t>
            </a:r>
            <a:br>
              <a:rPr lang="en-US" dirty="0">
                <a:solidFill>
                  <a:srgbClr val="FFFF00"/>
                </a:solidFill>
              </a:rPr>
            </a:br>
            <a:r>
              <a:rPr lang="en-US" dirty="0">
                <a:solidFill>
                  <a:srgbClr val="FFFF00"/>
                </a:solidFill>
              </a:rPr>
              <a:t>7</a:t>
            </a:r>
            <a:br>
              <a:rPr lang="en-US" dirty="0">
                <a:solidFill>
                  <a:srgbClr val="FFFF00"/>
                </a:solidFill>
              </a:rPr>
            </a:br>
            <a:r>
              <a:rPr lang="en-US" dirty="0">
                <a:solidFill>
                  <a:srgbClr val="FFFF00"/>
                </a:solidFill>
              </a:rPr>
              <a:t>8</a:t>
            </a:r>
            <a:br>
              <a:rPr lang="en-US" dirty="0">
                <a:solidFill>
                  <a:srgbClr val="FFFF00"/>
                </a:solidFill>
              </a:rPr>
            </a:br>
            <a:r>
              <a:rPr lang="en-US" dirty="0">
                <a:solidFill>
                  <a:srgbClr val="FFFF00"/>
                </a:solidFill>
              </a:rPr>
              <a:t>9 </a:t>
            </a:r>
          </a:p>
        </p:txBody>
      </p:sp>
      <p:sp>
        <p:nvSpPr>
          <p:cNvPr id="5" name="Rectangle 4"/>
          <p:cNvSpPr/>
          <p:nvPr/>
        </p:nvSpPr>
        <p:spPr>
          <a:xfrm>
            <a:off x="4191000" y="1524000"/>
            <a:ext cx="4572000" cy="1200329"/>
          </a:xfrm>
          <a:prstGeom prst="rect">
            <a:avLst/>
          </a:prstGeom>
        </p:spPr>
        <p:txBody>
          <a:bodyPr>
            <a:spAutoFit/>
          </a:bodyPr>
          <a:lstStyle/>
          <a:p>
            <a:r>
              <a:rPr lang="en-US" dirty="0">
                <a:solidFill>
                  <a:srgbClr val="FFFF00"/>
                </a:solidFill>
              </a:rPr>
              <a:t>0</a:t>
            </a:r>
            <a:br>
              <a:rPr lang="en-US" dirty="0">
                <a:solidFill>
                  <a:srgbClr val="FFFF00"/>
                </a:solidFill>
              </a:rPr>
            </a:br>
            <a:r>
              <a:rPr lang="en-US" dirty="0">
                <a:solidFill>
                  <a:srgbClr val="FFFF00"/>
                </a:solidFill>
              </a:rPr>
              <a:t>1</a:t>
            </a:r>
            <a:br>
              <a:rPr lang="en-US" dirty="0">
                <a:solidFill>
                  <a:srgbClr val="FFFF00"/>
                </a:solidFill>
              </a:rPr>
            </a:br>
            <a:r>
              <a:rPr lang="en-US" dirty="0">
                <a:solidFill>
                  <a:srgbClr val="FFFF00"/>
                </a:solidFill>
              </a:rPr>
              <a:t>2</a:t>
            </a:r>
            <a:br>
              <a:rPr lang="en-US" dirty="0">
                <a:solidFill>
                  <a:srgbClr val="FFFF00"/>
                </a:solidFill>
              </a:rPr>
            </a:br>
            <a:r>
              <a:rPr lang="en-US" dirty="0">
                <a:solidFill>
                  <a:srgbClr val="FFFF00"/>
                </a:solidFill>
              </a:rPr>
              <a:t>3 </a:t>
            </a:r>
          </a:p>
        </p:txBody>
      </p:sp>
    </p:spTree>
    <p:extLst>
      <p:ext uri="{BB962C8B-B14F-4D97-AF65-F5344CB8AC3E}">
        <p14:creationId xmlns:p14="http://schemas.microsoft.com/office/powerpoint/2010/main" val="40979717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315200" cy="1154097"/>
          </a:xfrm>
        </p:spPr>
        <p:txBody>
          <a:bodyPr>
            <a:normAutofit fontScale="90000"/>
          </a:bodyPr>
          <a:lstStyle/>
          <a:p>
            <a:r>
              <a:rPr lang="en-US" b="1" dirty="0"/>
              <a:t>Java For-each Loop</a:t>
            </a:r>
            <a:br>
              <a:rPr lang="en-US" b="1" dirty="0"/>
            </a:br>
            <a:endParaRPr lang="en-US" dirty="0"/>
          </a:p>
        </p:txBody>
      </p:sp>
      <p:sp>
        <p:nvSpPr>
          <p:cNvPr id="3" name="Content Placeholder 2"/>
          <p:cNvSpPr>
            <a:spLocks noGrp="1"/>
          </p:cNvSpPr>
          <p:nvPr>
            <p:ph idx="1"/>
          </p:nvPr>
        </p:nvSpPr>
        <p:spPr>
          <a:xfrm>
            <a:off x="914400" y="1524001"/>
            <a:ext cx="7315200" cy="4785360"/>
          </a:xfrm>
        </p:spPr>
        <p:txBody>
          <a:bodyPr>
            <a:normAutofit/>
          </a:bodyPr>
          <a:lstStyle/>
          <a:p>
            <a:pPr marL="45720" indent="0">
              <a:buNone/>
            </a:pPr>
            <a:r>
              <a:rPr lang="en-US" sz="2400" dirty="0"/>
              <a:t>for(</a:t>
            </a:r>
            <a:r>
              <a:rPr lang="en-US" sz="2400" dirty="0" err="1"/>
              <a:t>data_type</a:t>
            </a:r>
            <a:r>
              <a:rPr lang="en-US" sz="2400" dirty="0"/>
              <a:t> variable : array | collection){  </a:t>
            </a:r>
          </a:p>
          <a:p>
            <a:pPr marL="45720" indent="0">
              <a:buNone/>
            </a:pPr>
            <a:r>
              <a:rPr lang="en-US" sz="2400" dirty="0"/>
              <a:t>//body of for-each loop  </a:t>
            </a:r>
          </a:p>
          <a:p>
            <a:pPr marL="45720" indent="0">
              <a:buNone/>
            </a:pPr>
            <a:r>
              <a:rPr lang="en-US" sz="2400" dirty="0"/>
              <a:t>}  </a:t>
            </a:r>
            <a:endParaRPr lang="en-US" sz="2400" dirty="0" smtClean="0"/>
          </a:p>
          <a:p>
            <a:pPr marL="45720" indent="0">
              <a:buNone/>
            </a:pPr>
            <a:endParaRPr lang="en-US" sz="2400" dirty="0"/>
          </a:p>
          <a:p>
            <a:pPr marL="45720" indent="0">
              <a:buNone/>
            </a:pPr>
            <a:endParaRPr lang="en-US" sz="2400" dirty="0" smtClean="0"/>
          </a:p>
          <a:p>
            <a:pPr marL="45720" indent="0">
              <a:buNone/>
            </a:pPr>
            <a:r>
              <a:rPr lang="en-US" sz="2400" dirty="0"/>
              <a:t>The Java for-each loop traverses the array or collection until the last element. For each element, it stores the element in the variable and executes the body of the for-each loop.</a:t>
            </a:r>
          </a:p>
        </p:txBody>
      </p:sp>
    </p:spTree>
    <p:extLst>
      <p:ext uri="{BB962C8B-B14F-4D97-AF65-F5344CB8AC3E}">
        <p14:creationId xmlns:p14="http://schemas.microsoft.com/office/powerpoint/2010/main" val="10975534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1"/>
            <a:ext cx="7315200" cy="5699760"/>
          </a:xfrm>
        </p:spPr>
        <p:txBody>
          <a:bodyPr>
            <a:normAutofit/>
          </a:bodyPr>
          <a:lstStyle/>
          <a:p>
            <a:pPr marL="45720" indent="0">
              <a:buNone/>
            </a:pPr>
            <a:r>
              <a:rPr lang="en-US" sz="2400" dirty="0"/>
              <a:t>//An example of Java for-each loop  </a:t>
            </a:r>
          </a:p>
          <a:p>
            <a:pPr marL="45720" indent="0">
              <a:buNone/>
            </a:pPr>
            <a:r>
              <a:rPr lang="en-US" sz="2400" dirty="0"/>
              <a:t>class ForEachExample1{  </a:t>
            </a:r>
          </a:p>
          <a:p>
            <a:pPr marL="45720" indent="0">
              <a:buNone/>
            </a:pPr>
            <a:r>
              <a:rPr lang="en-US" sz="2400" dirty="0"/>
              <a:t>  public static void main(String </a:t>
            </a:r>
            <a:r>
              <a:rPr lang="en-US" sz="2400" dirty="0" err="1"/>
              <a:t>args</a:t>
            </a:r>
            <a:r>
              <a:rPr lang="en-US" sz="2400" dirty="0"/>
              <a:t>[]){  </a:t>
            </a:r>
          </a:p>
          <a:p>
            <a:pPr marL="45720" indent="0">
              <a:buNone/>
            </a:pPr>
            <a:r>
              <a:rPr lang="en-US" sz="2400" dirty="0"/>
              <a:t>   //declaring an array  </a:t>
            </a:r>
          </a:p>
          <a:p>
            <a:pPr marL="45720" indent="0">
              <a:buNone/>
            </a:pPr>
            <a:r>
              <a:rPr lang="en-US" sz="2400" dirty="0"/>
              <a:t>   </a:t>
            </a:r>
            <a:r>
              <a:rPr lang="en-US" sz="2400" dirty="0" err="1"/>
              <a:t>int</a:t>
            </a:r>
            <a:r>
              <a:rPr lang="en-US" sz="2400" dirty="0"/>
              <a:t> </a:t>
            </a:r>
            <a:r>
              <a:rPr lang="en-US" sz="2400" dirty="0" err="1"/>
              <a:t>arr</a:t>
            </a:r>
            <a:r>
              <a:rPr lang="en-US" sz="2400" dirty="0"/>
              <a:t>[]={12,13,14,44};  </a:t>
            </a:r>
          </a:p>
          <a:p>
            <a:pPr marL="45720" indent="0">
              <a:buNone/>
            </a:pPr>
            <a:r>
              <a:rPr lang="en-US" sz="2400" dirty="0"/>
              <a:t>   //traversing the array with for-each loop  </a:t>
            </a:r>
          </a:p>
          <a:p>
            <a:pPr marL="45720" indent="0">
              <a:buNone/>
            </a:pPr>
            <a:r>
              <a:rPr lang="en-US" sz="2400" dirty="0"/>
              <a:t>   for(</a:t>
            </a:r>
            <a:r>
              <a:rPr lang="en-US" sz="2400" dirty="0" err="1"/>
              <a:t>int</a:t>
            </a:r>
            <a:r>
              <a:rPr lang="en-US" sz="2400" dirty="0"/>
              <a:t> i:arr){  </a:t>
            </a:r>
          </a:p>
          <a:p>
            <a:pPr marL="45720" indent="0">
              <a:buNone/>
            </a:pPr>
            <a:r>
              <a:rPr lang="en-US" sz="2400" dirty="0"/>
              <a:t>     </a:t>
            </a:r>
            <a:r>
              <a:rPr lang="en-US" sz="2400" dirty="0" err="1"/>
              <a:t>System.out.println</a:t>
            </a:r>
            <a:r>
              <a:rPr lang="en-US" sz="2400" dirty="0"/>
              <a:t>(i);  </a:t>
            </a:r>
          </a:p>
          <a:p>
            <a:pPr marL="45720" indent="0">
              <a:buNone/>
            </a:pPr>
            <a:r>
              <a:rPr lang="en-US" sz="2400" dirty="0"/>
              <a:t>   }  </a:t>
            </a:r>
          </a:p>
          <a:p>
            <a:pPr marL="45720" indent="0">
              <a:buNone/>
            </a:pPr>
            <a:r>
              <a:rPr lang="en-US" sz="2400" dirty="0"/>
              <a:t> }   </a:t>
            </a:r>
          </a:p>
          <a:p>
            <a:pPr marL="45720" indent="0">
              <a:buNone/>
            </a:pPr>
            <a:r>
              <a:rPr lang="en-US" sz="2400" dirty="0"/>
              <a:t>} </a:t>
            </a:r>
          </a:p>
        </p:txBody>
      </p:sp>
      <p:sp>
        <p:nvSpPr>
          <p:cNvPr id="4" name="Rectangle 3"/>
          <p:cNvSpPr/>
          <p:nvPr/>
        </p:nvSpPr>
        <p:spPr>
          <a:xfrm>
            <a:off x="3276600" y="4800600"/>
            <a:ext cx="4572000" cy="1200329"/>
          </a:xfrm>
          <a:prstGeom prst="rect">
            <a:avLst/>
          </a:prstGeom>
        </p:spPr>
        <p:txBody>
          <a:bodyPr>
            <a:spAutoFit/>
          </a:bodyPr>
          <a:lstStyle/>
          <a:p>
            <a:r>
              <a:rPr lang="en-US" dirty="0">
                <a:solidFill>
                  <a:srgbClr val="FFFF00"/>
                </a:solidFill>
              </a:rPr>
              <a:t>12</a:t>
            </a:r>
            <a:br>
              <a:rPr lang="en-US" dirty="0">
                <a:solidFill>
                  <a:srgbClr val="FFFF00"/>
                </a:solidFill>
              </a:rPr>
            </a:br>
            <a:r>
              <a:rPr lang="en-US" dirty="0">
                <a:solidFill>
                  <a:srgbClr val="FFFF00"/>
                </a:solidFill>
              </a:rPr>
              <a:t>13</a:t>
            </a:r>
            <a:br>
              <a:rPr lang="en-US" dirty="0">
                <a:solidFill>
                  <a:srgbClr val="FFFF00"/>
                </a:solidFill>
              </a:rPr>
            </a:br>
            <a:r>
              <a:rPr lang="en-US" dirty="0">
                <a:solidFill>
                  <a:srgbClr val="FFFF00"/>
                </a:solidFill>
              </a:rPr>
              <a:t>14</a:t>
            </a:r>
            <a:br>
              <a:rPr lang="en-US" dirty="0">
                <a:solidFill>
                  <a:srgbClr val="FFFF00"/>
                </a:solidFill>
              </a:rPr>
            </a:br>
            <a:r>
              <a:rPr lang="en-US" dirty="0">
                <a:solidFill>
                  <a:srgbClr val="FFFF00"/>
                </a:solidFill>
              </a:rPr>
              <a:t>44</a:t>
            </a:r>
          </a:p>
        </p:txBody>
      </p:sp>
    </p:spTree>
    <p:extLst>
      <p:ext uri="{BB962C8B-B14F-4D97-AF65-F5344CB8AC3E}">
        <p14:creationId xmlns:p14="http://schemas.microsoft.com/office/powerpoint/2010/main" val="37178724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90601"/>
            <a:ext cx="7315200" cy="5318760"/>
          </a:xfrm>
        </p:spPr>
        <p:txBody>
          <a:bodyPr>
            <a:normAutofit/>
          </a:bodyPr>
          <a:lstStyle/>
          <a:p>
            <a:pPr marL="45720" indent="0">
              <a:buNone/>
            </a:pPr>
            <a:r>
              <a:rPr lang="en-US" sz="2400" dirty="0"/>
              <a:t> class ForEachExample1{  </a:t>
            </a:r>
          </a:p>
          <a:p>
            <a:pPr marL="45720" indent="0">
              <a:buNone/>
            </a:pPr>
            <a:r>
              <a:rPr lang="en-US" sz="2400" dirty="0"/>
              <a:t>      public static void main(String </a:t>
            </a:r>
            <a:r>
              <a:rPr lang="en-US" sz="2400" dirty="0" err="1"/>
              <a:t>args</a:t>
            </a:r>
            <a:r>
              <a:rPr lang="en-US" sz="2400" dirty="0"/>
              <a:t>[]){  </a:t>
            </a:r>
          </a:p>
          <a:p>
            <a:pPr marL="45720" indent="0">
              <a:buNone/>
            </a:pPr>
            <a:r>
              <a:rPr lang="en-US" sz="2400" dirty="0"/>
              <a:t>       </a:t>
            </a:r>
            <a:r>
              <a:rPr lang="en-US" sz="2400" dirty="0" err="1"/>
              <a:t>int</a:t>
            </a:r>
            <a:r>
              <a:rPr lang="en-US" sz="2400" dirty="0"/>
              <a:t> </a:t>
            </a:r>
            <a:r>
              <a:rPr lang="en-US" sz="2400" dirty="0" err="1"/>
              <a:t>arr</a:t>
            </a:r>
            <a:r>
              <a:rPr lang="en-US" sz="2400" dirty="0"/>
              <a:t>[]={12,13,14,44};  </a:t>
            </a:r>
          </a:p>
          <a:p>
            <a:pPr marL="45720" indent="0">
              <a:buNone/>
            </a:pPr>
            <a:r>
              <a:rPr lang="en-US" sz="2400" dirty="0"/>
              <a:t>       </a:t>
            </a:r>
            <a:r>
              <a:rPr lang="en-US" sz="2400" dirty="0" err="1"/>
              <a:t>int</a:t>
            </a:r>
            <a:r>
              <a:rPr lang="en-US" sz="2400" dirty="0"/>
              <a:t> total=0;  </a:t>
            </a:r>
          </a:p>
          <a:p>
            <a:pPr marL="45720" indent="0">
              <a:buNone/>
            </a:pPr>
            <a:r>
              <a:rPr lang="en-US" sz="2400" dirty="0"/>
              <a:t>       for(</a:t>
            </a:r>
            <a:r>
              <a:rPr lang="en-US" sz="2400" dirty="0" err="1"/>
              <a:t>int</a:t>
            </a:r>
            <a:r>
              <a:rPr lang="en-US" sz="2400" dirty="0"/>
              <a:t> i:arr){  </a:t>
            </a:r>
          </a:p>
          <a:p>
            <a:pPr marL="45720" indent="0">
              <a:buNone/>
            </a:pPr>
            <a:r>
              <a:rPr lang="en-US" sz="2400" dirty="0"/>
              <a:t>         total=</a:t>
            </a:r>
            <a:r>
              <a:rPr lang="en-US" sz="2400" dirty="0" err="1"/>
              <a:t>total+i</a:t>
            </a:r>
            <a:r>
              <a:rPr lang="en-US" sz="2400" dirty="0"/>
              <a:t>;  </a:t>
            </a:r>
          </a:p>
          <a:p>
            <a:pPr marL="45720" indent="0">
              <a:buNone/>
            </a:pPr>
            <a:r>
              <a:rPr lang="en-US" sz="2400" dirty="0"/>
              <a:t>       }  </a:t>
            </a:r>
          </a:p>
          <a:p>
            <a:pPr marL="45720" indent="0">
              <a:buNone/>
            </a:pPr>
            <a:r>
              <a:rPr lang="en-US" sz="2400" dirty="0"/>
              <a:t>      </a:t>
            </a:r>
            <a:r>
              <a:rPr lang="en-US" sz="2400" dirty="0" err="1"/>
              <a:t>System.out.println</a:t>
            </a:r>
            <a:r>
              <a:rPr lang="en-US" sz="2400" dirty="0"/>
              <a:t>("Total: "+total);  </a:t>
            </a:r>
          </a:p>
          <a:p>
            <a:pPr marL="45720" indent="0">
              <a:buNone/>
            </a:pPr>
            <a:r>
              <a:rPr lang="en-US" sz="2400" dirty="0"/>
              <a:t>     }   </a:t>
            </a:r>
          </a:p>
          <a:p>
            <a:pPr marL="45720" indent="0">
              <a:buNone/>
            </a:pPr>
            <a:r>
              <a:rPr lang="en-US" sz="2400" dirty="0"/>
              <a:t>    } </a:t>
            </a:r>
          </a:p>
        </p:txBody>
      </p:sp>
      <p:sp>
        <p:nvSpPr>
          <p:cNvPr id="4" name="Rectangle 1"/>
          <p:cNvSpPr>
            <a:spLocks noChangeArrowheads="1"/>
          </p:cNvSpPr>
          <p:nvPr/>
        </p:nvSpPr>
        <p:spPr bwMode="auto">
          <a:xfrm>
            <a:off x="5715000" y="2605446"/>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FFFF00"/>
                </a:solidFill>
                <a:effectLst/>
                <a:latin typeface="Arial Unicode MS" pitchFamily="34" charset="-128"/>
                <a:cs typeface="Arial" pitchFamily="34" charset="0"/>
              </a:rPr>
              <a:t>Total: 83</a:t>
            </a:r>
            <a:r>
              <a:rPr kumimoji="0" lang="en-US" altLang="en-US" sz="1400" b="0" i="0" u="none" strike="noStrike" cap="none" normalizeH="0" baseline="0" dirty="0" smtClean="0">
                <a:ln>
                  <a:noFill/>
                </a:ln>
                <a:solidFill>
                  <a:srgbClr val="FFFF00"/>
                </a:solidFill>
                <a:effectLst/>
                <a:latin typeface="Arial" pitchFamily="34" charset="0"/>
                <a:cs typeface="Arial" pitchFamily="34" charset="0"/>
              </a:rPr>
              <a:t> </a:t>
            </a:r>
            <a:endParaRPr kumimoji="0" lang="en-US" altLang="en-US" sz="4000" b="0" i="0" u="none" strike="noStrike" cap="none" normalizeH="0" baseline="0" dirty="0" smtClean="0">
              <a:ln>
                <a:noFill/>
              </a:ln>
              <a:solidFill>
                <a:srgbClr val="FFFF00"/>
              </a:solidFill>
              <a:effectLst/>
              <a:latin typeface="Arial" pitchFamily="34" charset="0"/>
              <a:cs typeface="Arial" pitchFamily="34" charset="0"/>
            </a:endParaRPr>
          </a:p>
        </p:txBody>
      </p:sp>
    </p:spTree>
    <p:extLst>
      <p:ext uri="{BB962C8B-B14F-4D97-AF65-F5344CB8AC3E}">
        <p14:creationId xmlns:p14="http://schemas.microsoft.com/office/powerpoint/2010/main" val="39651016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315200" cy="1154097"/>
          </a:xfrm>
        </p:spPr>
        <p:txBody>
          <a:bodyPr/>
          <a:lstStyle/>
          <a:p>
            <a:r>
              <a:rPr lang="en-US" dirty="0" smtClean="0"/>
              <a:t>Control Flow Statements.</a:t>
            </a:r>
            <a:endParaRPr lang="en-US" dirty="0"/>
          </a:p>
        </p:txBody>
      </p:sp>
      <p:sp>
        <p:nvSpPr>
          <p:cNvPr id="3" name="Content Placeholder 2"/>
          <p:cNvSpPr>
            <a:spLocks noGrp="1"/>
          </p:cNvSpPr>
          <p:nvPr>
            <p:ph idx="1"/>
          </p:nvPr>
        </p:nvSpPr>
        <p:spPr>
          <a:xfrm>
            <a:off x="914400" y="1524001"/>
            <a:ext cx="7315200" cy="4785360"/>
          </a:xfrm>
        </p:spPr>
        <p:txBody>
          <a:bodyPr>
            <a:normAutofit/>
          </a:bodyPr>
          <a:lstStyle/>
          <a:p>
            <a:r>
              <a:rPr lang="en-US" sz="2400" dirty="0"/>
              <a:t>Decision Making statements </a:t>
            </a:r>
          </a:p>
          <a:p>
            <a:pPr lvl="1"/>
            <a:r>
              <a:rPr lang="en-US" sz="2000" dirty="0"/>
              <a:t>if statements</a:t>
            </a:r>
          </a:p>
          <a:p>
            <a:pPr lvl="1"/>
            <a:r>
              <a:rPr lang="en-US" sz="2000" dirty="0"/>
              <a:t>switch statement</a:t>
            </a:r>
          </a:p>
          <a:p>
            <a:r>
              <a:rPr lang="en-US" sz="2400" dirty="0"/>
              <a:t>Loop statements </a:t>
            </a:r>
          </a:p>
          <a:p>
            <a:pPr lvl="1"/>
            <a:r>
              <a:rPr lang="en-US" sz="2000" dirty="0"/>
              <a:t>do while loop</a:t>
            </a:r>
          </a:p>
          <a:p>
            <a:pPr lvl="1"/>
            <a:r>
              <a:rPr lang="en-US" sz="2000" dirty="0"/>
              <a:t>while loop</a:t>
            </a:r>
          </a:p>
          <a:p>
            <a:pPr lvl="1"/>
            <a:r>
              <a:rPr lang="en-US" sz="2000" dirty="0"/>
              <a:t>for loop</a:t>
            </a:r>
          </a:p>
          <a:p>
            <a:pPr lvl="1"/>
            <a:r>
              <a:rPr lang="en-US" sz="2000" dirty="0"/>
              <a:t>for-each loop</a:t>
            </a:r>
          </a:p>
          <a:p>
            <a:r>
              <a:rPr lang="en-US" sz="2400" dirty="0"/>
              <a:t>Jump statements </a:t>
            </a:r>
          </a:p>
          <a:p>
            <a:pPr lvl="1"/>
            <a:r>
              <a:rPr lang="en-US" sz="2000" dirty="0"/>
              <a:t>break statement</a:t>
            </a:r>
          </a:p>
          <a:p>
            <a:pPr lvl="1"/>
            <a:r>
              <a:rPr lang="en-US" sz="2000" dirty="0"/>
              <a:t>continue statement</a:t>
            </a:r>
          </a:p>
          <a:p>
            <a:endParaRPr lang="en-US" sz="2400" dirty="0"/>
          </a:p>
        </p:txBody>
      </p:sp>
    </p:spTree>
    <p:extLst>
      <p:ext uri="{BB962C8B-B14F-4D97-AF65-F5344CB8AC3E}">
        <p14:creationId xmlns:p14="http://schemas.microsoft.com/office/powerpoint/2010/main" val="5805439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7315200" cy="1154097"/>
          </a:xfrm>
        </p:spPr>
        <p:txBody>
          <a:bodyPr/>
          <a:lstStyle/>
          <a:p>
            <a:r>
              <a:rPr lang="en-US" dirty="0" smtClean="0"/>
              <a:t>If Statements</a:t>
            </a:r>
            <a:endParaRPr lang="en-US" dirty="0"/>
          </a:p>
        </p:txBody>
      </p:sp>
      <p:sp>
        <p:nvSpPr>
          <p:cNvPr id="3" name="Content Placeholder 2"/>
          <p:cNvSpPr>
            <a:spLocks noGrp="1"/>
          </p:cNvSpPr>
          <p:nvPr>
            <p:ph idx="1"/>
          </p:nvPr>
        </p:nvSpPr>
        <p:spPr>
          <a:xfrm>
            <a:off x="914400" y="1752601"/>
            <a:ext cx="7315200" cy="4556760"/>
          </a:xfrm>
        </p:spPr>
        <p:txBody>
          <a:bodyPr>
            <a:normAutofit fontScale="85000" lnSpcReduction="20000"/>
          </a:bodyPr>
          <a:lstStyle/>
          <a:p>
            <a:r>
              <a:rPr lang="en-US" sz="2400" dirty="0"/>
              <a:t>Simple if statement</a:t>
            </a:r>
          </a:p>
          <a:p>
            <a:r>
              <a:rPr lang="en-US" sz="2400" dirty="0"/>
              <a:t>if-else statement</a:t>
            </a:r>
          </a:p>
          <a:p>
            <a:r>
              <a:rPr lang="en-US" sz="2400" dirty="0"/>
              <a:t>if-else-if ladder</a:t>
            </a:r>
          </a:p>
          <a:p>
            <a:r>
              <a:rPr lang="en-US" sz="2400" dirty="0"/>
              <a:t>Nested </a:t>
            </a:r>
            <a:r>
              <a:rPr lang="en-US" sz="2400" dirty="0" smtClean="0"/>
              <a:t>if-statement</a:t>
            </a:r>
          </a:p>
          <a:p>
            <a:endParaRPr lang="en-US" sz="2400" dirty="0"/>
          </a:p>
          <a:p>
            <a:pPr marL="45720" indent="0">
              <a:buNone/>
            </a:pPr>
            <a:r>
              <a:rPr lang="en-US" sz="2400" dirty="0"/>
              <a:t>public class Student {    </a:t>
            </a:r>
          </a:p>
          <a:p>
            <a:pPr marL="45720" indent="0">
              <a:buNone/>
            </a:pPr>
            <a:r>
              <a:rPr lang="en-US" sz="2400" dirty="0"/>
              <a:t>public static void main(String[] </a:t>
            </a:r>
            <a:r>
              <a:rPr lang="en-US" sz="2400" dirty="0" err="1"/>
              <a:t>args</a:t>
            </a:r>
            <a:r>
              <a:rPr lang="en-US" sz="2400" dirty="0"/>
              <a:t>) {    </a:t>
            </a:r>
          </a:p>
          <a:p>
            <a:pPr marL="45720" indent="0">
              <a:buNone/>
            </a:pPr>
            <a:r>
              <a:rPr lang="en-US" sz="2400" dirty="0" err="1"/>
              <a:t>int</a:t>
            </a:r>
            <a:r>
              <a:rPr lang="en-US" sz="2400" dirty="0"/>
              <a:t> x = 10;    </a:t>
            </a:r>
          </a:p>
          <a:p>
            <a:pPr marL="45720" indent="0">
              <a:buNone/>
            </a:pPr>
            <a:r>
              <a:rPr lang="en-US" sz="2400" dirty="0" err="1"/>
              <a:t>int</a:t>
            </a:r>
            <a:r>
              <a:rPr lang="en-US" sz="2400" dirty="0"/>
              <a:t> y = 12;    </a:t>
            </a:r>
          </a:p>
          <a:p>
            <a:pPr marL="45720" indent="0">
              <a:buNone/>
            </a:pPr>
            <a:r>
              <a:rPr lang="en-US" sz="2400" dirty="0"/>
              <a:t>if(</a:t>
            </a:r>
            <a:r>
              <a:rPr lang="en-US" sz="2400" dirty="0" err="1"/>
              <a:t>x+y</a:t>
            </a:r>
            <a:r>
              <a:rPr lang="en-US" sz="2400" dirty="0"/>
              <a:t> &gt; 20) {    </a:t>
            </a:r>
          </a:p>
          <a:p>
            <a:pPr marL="45720" indent="0">
              <a:buNone/>
            </a:pPr>
            <a:r>
              <a:rPr lang="en-US" sz="2400" dirty="0" err="1"/>
              <a:t>System.out.println</a:t>
            </a:r>
            <a:r>
              <a:rPr lang="en-US" sz="2400" dirty="0"/>
              <a:t>("x + y is greater than 20");    </a:t>
            </a:r>
          </a:p>
          <a:p>
            <a:pPr marL="45720" indent="0">
              <a:buNone/>
            </a:pPr>
            <a:r>
              <a:rPr lang="en-US" sz="2400" dirty="0"/>
              <a:t>}    </a:t>
            </a:r>
          </a:p>
          <a:p>
            <a:pPr marL="45720" indent="0">
              <a:buNone/>
            </a:pPr>
            <a:r>
              <a:rPr lang="en-US" sz="2400" dirty="0"/>
              <a:t>}      </a:t>
            </a:r>
          </a:p>
          <a:p>
            <a:pPr marL="45720" indent="0">
              <a:buNone/>
            </a:pPr>
            <a:r>
              <a:rPr lang="en-US" sz="2400" dirty="0"/>
              <a:t>} </a:t>
            </a:r>
          </a:p>
          <a:p>
            <a:endParaRPr lang="en-US" sz="2400" dirty="0"/>
          </a:p>
        </p:txBody>
      </p:sp>
    </p:spTree>
    <p:extLst>
      <p:ext uri="{BB962C8B-B14F-4D97-AF65-F5344CB8AC3E}">
        <p14:creationId xmlns:p14="http://schemas.microsoft.com/office/powerpoint/2010/main" val="37091651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62000" y="1200837"/>
            <a:ext cx="76200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kumimoji="0" lang="en-US" altLang="en-US" sz="2400" b="0" i="0" u="none" strike="noStrike" cap="none" normalizeH="0" baseline="0" dirty="0" smtClean="0">
                <a:ln>
                  <a:noFill/>
                </a:ln>
                <a:solidFill>
                  <a:schemeClr val="tx1"/>
                </a:solidFill>
                <a:effectLst/>
                <a:latin typeface="Cambria" pitchFamily="18" charset="0"/>
                <a:ea typeface="Calibri" pitchFamily="34" charset="0"/>
                <a:cs typeface="Times New Roman" pitchFamily="18" charset="0"/>
              </a:rPr>
              <a:t>Body Mass Index (BMI) is a measure of health on weight. It can be calculated by taking your weight in kilograms and dividing by the square of your height in meters. The interpretation of BMI for people 16 years or older is as follows: </a:t>
            </a:r>
            <a:r>
              <a:rPr lang="en-US" altLang="en-US" sz="2400" dirty="0">
                <a:latin typeface="Cambria" pitchFamily="18" charset="0"/>
                <a:ea typeface="Calibri" pitchFamily="34" charset="0"/>
                <a:cs typeface="Times New Roman" pitchFamily="18" charset="0"/>
              </a:rPr>
              <a:t>Develop a JAVA application to get the weight and height of a person and print appropriate information.</a:t>
            </a:r>
            <a:r>
              <a:rPr lang="en-US" altLang="en-US" sz="2400" dirty="0">
                <a:latin typeface="Arial"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54487480"/>
              </p:ext>
            </p:extLst>
          </p:nvPr>
        </p:nvGraphicFramePr>
        <p:xfrm>
          <a:off x="1041628" y="3733800"/>
          <a:ext cx="7060744" cy="3048000"/>
        </p:xfrm>
        <a:graphic>
          <a:graphicData uri="http://schemas.openxmlformats.org/presentationml/2006/ole">
            <mc:AlternateContent xmlns:mc="http://schemas.openxmlformats.org/markup-compatibility/2006">
              <mc:Choice xmlns:v="urn:schemas-microsoft-com:vml" Requires="v">
                <p:oleObj spid="_x0000_s2069" name="Picture" r:id="rId3" imgW="2438400" imgH="1117600" progId="Word.Picture.8">
                  <p:embed/>
                </p:oleObj>
              </mc:Choice>
              <mc:Fallback>
                <p:oleObj name="Picture" r:id="rId3" imgW="2438400" imgH="1117600"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1628" y="3733800"/>
                        <a:ext cx="7060744" cy="3048000"/>
                      </a:xfrm>
                      <a:prstGeom prst="rect">
                        <a:avLst/>
                      </a:prstGeom>
                      <a:noFill/>
                    </p:spPr>
                  </p:pic>
                </p:oleObj>
              </mc:Fallback>
            </mc:AlternateContent>
          </a:graphicData>
        </a:graphic>
      </p:graphicFrame>
    </p:spTree>
    <p:extLst>
      <p:ext uri="{BB962C8B-B14F-4D97-AF65-F5344CB8AC3E}">
        <p14:creationId xmlns:p14="http://schemas.microsoft.com/office/powerpoint/2010/main" val="1946864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457200"/>
            <a:ext cx="8153400" cy="5852161"/>
          </a:xfrm>
        </p:spPr>
        <p:txBody>
          <a:bodyPr>
            <a:noAutofit/>
          </a:bodyPr>
          <a:lstStyle/>
          <a:p>
            <a:pPr marL="45720" indent="0">
              <a:buNone/>
            </a:pPr>
            <a:r>
              <a:rPr lang="en-US" sz="2400" dirty="0"/>
              <a:t>import </a:t>
            </a:r>
            <a:r>
              <a:rPr lang="en-US" sz="2400" dirty="0" err="1"/>
              <a:t>java.util.Scanner</a:t>
            </a:r>
            <a:r>
              <a:rPr lang="en-US" sz="2400" dirty="0"/>
              <a:t>;</a:t>
            </a:r>
          </a:p>
          <a:p>
            <a:pPr marL="45720" indent="0">
              <a:buNone/>
            </a:pPr>
            <a:r>
              <a:rPr lang="en-US" sz="2400" dirty="0"/>
              <a:t>public class Example {</a:t>
            </a:r>
          </a:p>
          <a:p>
            <a:pPr marL="45720" indent="0">
              <a:buNone/>
            </a:pPr>
            <a:r>
              <a:rPr lang="en-US" sz="2400" dirty="0"/>
              <a:t>   public static void main(String </a:t>
            </a:r>
            <a:r>
              <a:rPr lang="en-US" sz="2400" dirty="0" err="1"/>
              <a:t>args</a:t>
            </a:r>
            <a:r>
              <a:rPr lang="en-US" sz="2400" dirty="0"/>
              <a:t>[]) {</a:t>
            </a:r>
          </a:p>
          <a:p>
            <a:pPr marL="45720" indent="0">
              <a:buNone/>
            </a:pPr>
            <a:r>
              <a:rPr lang="en-US" sz="2400" dirty="0"/>
              <a:t>      Scanner </a:t>
            </a:r>
            <a:r>
              <a:rPr lang="en-US" sz="2400" dirty="0" err="1"/>
              <a:t>sc</a:t>
            </a:r>
            <a:r>
              <a:rPr lang="en-US" sz="2400" dirty="0"/>
              <a:t> = new Scanner(System.in);</a:t>
            </a:r>
          </a:p>
          <a:p>
            <a:pPr marL="45720" indent="0">
              <a:buNone/>
            </a:pPr>
            <a:r>
              <a:rPr lang="en-US" sz="2400" dirty="0"/>
              <a:t>      </a:t>
            </a:r>
            <a:r>
              <a:rPr lang="en-US" sz="2400" dirty="0" err="1"/>
              <a:t>System.out.print</a:t>
            </a:r>
            <a:r>
              <a:rPr lang="en-US" sz="2400" dirty="0"/>
              <a:t>("Input weight in kilogram: ");</a:t>
            </a:r>
          </a:p>
          <a:p>
            <a:pPr marL="45720" indent="0">
              <a:buNone/>
            </a:pPr>
            <a:r>
              <a:rPr lang="en-US" sz="2400" dirty="0"/>
              <a:t>      double weight = </a:t>
            </a:r>
            <a:r>
              <a:rPr lang="en-US" sz="2400" dirty="0" err="1"/>
              <a:t>sc.nextDouble</a:t>
            </a:r>
            <a:r>
              <a:rPr lang="en-US" sz="2400" dirty="0"/>
              <a:t>();</a:t>
            </a:r>
          </a:p>
          <a:p>
            <a:pPr marL="45720" indent="0">
              <a:buNone/>
            </a:pPr>
            <a:r>
              <a:rPr lang="en-US" sz="2400" dirty="0"/>
              <a:t>      </a:t>
            </a:r>
            <a:r>
              <a:rPr lang="en-US" sz="2400" dirty="0" err="1"/>
              <a:t>System.out.print</a:t>
            </a:r>
            <a:r>
              <a:rPr lang="en-US" sz="2400" dirty="0"/>
              <a:t>("\</a:t>
            </a:r>
            <a:r>
              <a:rPr lang="en-US" sz="2400" dirty="0" err="1"/>
              <a:t>nInput</a:t>
            </a:r>
            <a:r>
              <a:rPr lang="en-US" sz="2400" dirty="0"/>
              <a:t> height in meters: ");</a:t>
            </a:r>
          </a:p>
          <a:p>
            <a:pPr marL="45720" indent="0">
              <a:buNone/>
            </a:pPr>
            <a:r>
              <a:rPr lang="en-US" sz="2400" dirty="0"/>
              <a:t>      double height = </a:t>
            </a:r>
            <a:r>
              <a:rPr lang="en-US" sz="2400" dirty="0" err="1"/>
              <a:t>sc.nextDouble</a:t>
            </a:r>
            <a:r>
              <a:rPr lang="en-US" sz="2400" dirty="0"/>
              <a:t>();</a:t>
            </a:r>
          </a:p>
          <a:p>
            <a:pPr marL="45720" indent="0">
              <a:buNone/>
            </a:pPr>
            <a:r>
              <a:rPr lang="en-US" sz="2400" dirty="0"/>
              <a:t>      double BMI = weight / (height * height);</a:t>
            </a:r>
          </a:p>
          <a:p>
            <a:pPr marL="45720" indent="0">
              <a:buNone/>
            </a:pPr>
            <a:r>
              <a:rPr lang="en-US" sz="2400" dirty="0"/>
              <a:t>      </a:t>
            </a:r>
            <a:r>
              <a:rPr lang="en-US" sz="2400" dirty="0" err="1"/>
              <a:t>System.out.print</a:t>
            </a:r>
            <a:r>
              <a:rPr lang="en-US" sz="2400" dirty="0"/>
              <a:t>("\</a:t>
            </a:r>
            <a:r>
              <a:rPr lang="en-US" sz="2400" dirty="0" err="1"/>
              <a:t>nThe</a:t>
            </a:r>
            <a:r>
              <a:rPr lang="en-US" sz="2400" dirty="0"/>
              <a:t> Body Mass Index (BMI) is " + BMI + " kg/m2");</a:t>
            </a:r>
          </a:p>
          <a:p>
            <a:pPr marL="45720" indent="0">
              <a:buNone/>
            </a:pPr>
            <a:r>
              <a:rPr lang="en-US" sz="2400" dirty="0"/>
              <a:t>   }</a:t>
            </a:r>
          </a:p>
          <a:p>
            <a:pPr marL="45720" indent="0">
              <a:buNone/>
            </a:pPr>
            <a:r>
              <a:rPr lang="en-US" sz="2400" dirty="0"/>
              <a:t>}</a:t>
            </a:r>
          </a:p>
        </p:txBody>
      </p:sp>
    </p:spTree>
    <p:extLst>
      <p:ext uri="{BB962C8B-B14F-4D97-AF65-F5344CB8AC3E}">
        <p14:creationId xmlns:p14="http://schemas.microsoft.com/office/powerpoint/2010/main" val="1433829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315200" cy="1154097"/>
          </a:xfrm>
        </p:spPr>
        <p:txBody>
          <a:bodyPr/>
          <a:lstStyle/>
          <a:p>
            <a:endParaRPr lang="en-US"/>
          </a:p>
        </p:txBody>
      </p:sp>
      <p:sp>
        <p:nvSpPr>
          <p:cNvPr id="3" name="Content Placeholder 2"/>
          <p:cNvSpPr>
            <a:spLocks noGrp="1"/>
          </p:cNvSpPr>
          <p:nvPr>
            <p:ph idx="1"/>
          </p:nvPr>
        </p:nvSpPr>
        <p:spPr>
          <a:xfrm>
            <a:off x="914400" y="1676401"/>
            <a:ext cx="7315200" cy="4632960"/>
          </a:xfrm>
        </p:spPr>
        <p:txBody>
          <a:bodyPr>
            <a:normAutofit lnSpcReduction="10000"/>
          </a:bodyPr>
          <a:lstStyle/>
          <a:p>
            <a:pPr marL="45720" indent="0">
              <a:buNone/>
            </a:pPr>
            <a:r>
              <a:rPr lang="en-US" dirty="0"/>
              <a:t> switch (expression){  </a:t>
            </a:r>
          </a:p>
          <a:p>
            <a:pPr marL="45720" indent="0">
              <a:buNone/>
            </a:pPr>
            <a:r>
              <a:rPr lang="en-US" dirty="0"/>
              <a:t>        case value1:  </a:t>
            </a:r>
          </a:p>
          <a:p>
            <a:pPr marL="45720" indent="0">
              <a:buNone/>
            </a:pPr>
            <a:r>
              <a:rPr lang="en-US" dirty="0"/>
              <a:t>         statement1;  </a:t>
            </a:r>
          </a:p>
          <a:p>
            <a:pPr marL="45720" indent="0">
              <a:buNone/>
            </a:pPr>
            <a:r>
              <a:rPr lang="en-US" dirty="0"/>
              <a:t>         break;  </a:t>
            </a:r>
          </a:p>
          <a:p>
            <a:pPr marL="45720" indent="0">
              <a:buNone/>
            </a:pPr>
            <a:r>
              <a:rPr lang="en-US" dirty="0"/>
              <a:t>        .  </a:t>
            </a:r>
          </a:p>
          <a:p>
            <a:pPr marL="45720" indent="0">
              <a:buNone/>
            </a:pPr>
            <a:r>
              <a:rPr lang="en-US" dirty="0"/>
              <a:t>        .  </a:t>
            </a:r>
          </a:p>
          <a:p>
            <a:pPr marL="45720" indent="0">
              <a:buNone/>
            </a:pPr>
            <a:r>
              <a:rPr lang="en-US" dirty="0"/>
              <a:t>        .  </a:t>
            </a:r>
          </a:p>
          <a:p>
            <a:pPr marL="45720" indent="0">
              <a:buNone/>
            </a:pPr>
            <a:r>
              <a:rPr lang="en-US" dirty="0"/>
              <a:t>        case </a:t>
            </a:r>
            <a:r>
              <a:rPr lang="en-US" dirty="0" err="1"/>
              <a:t>valueN</a:t>
            </a:r>
            <a:r>
              <a:rPr lang="en-US" dirty="0"/>
              <a:t>:  </a:t>
            </a:r>
          </a:p>
          <a:p>
            <a:pPr marL="45720" indent="0">
              <a:buNone/>
            </a:pPr>
            <a:r>
              <a:rPr lang="en-US" dirty="0"/>
              <a:t>         </a:t>
            </a:r>
            <a:r>
              <a:rPr lang="en-US" dirty="0" err="1"/>
              <a:t>statementN</a:t>
            </a:r>
            <a:r>
              <a:rPr lang="en-US" dirty="0"/>
              <a:t>;  </a:t>
            </a:r>
          </a:p>
          <a:p>
            <a:pPr marL="45720" indent="0">
              <a:buNone/>
            </a:pPr>
            <a:r>
              <a:rPr lang="en-US" dirty="0"/>
              <a:t>         break;  </a:t>
            </a:r>
          </a:p>
          <a:p>
            <a:pPr marL="45720" indent="0">
              <a:buNone/>
            </a:pPr>
            <a:r>
              <a:rPr lang="en-US" dirty="0"/>
              <a:t>        default:  </a:t>
            </a:r>
          </a:p>
          <a:p>
            <a:pPr marL="45720" indent="0">
              <a:buNone/>
            </a:pPr>
            <a:r>
              <a:rPr lang="en-US" dirty="0"/>
              <a:t>         default statement;  </a:t>
            </a:r>
          </a:p>
          <a:p>
            <a:pPr marL="45720" indent="0">
              <a:buNone/>
            </a:pPr>
            <a:r>
              <a:rPr lang="en-US" dirty="0"/>
              <a:t>    } </a:t>
            </a:r>
          </a:p>
        </p:txBody>
      </p:sp>
    </p:spTree>
    <p:extLst>
      <p:ext uri="{BB962C8B-B14F-4D97-AF65-F5344CB8AC3E}">
        <p14:creationId xmlns:p14="http://schemas.microsoft.com/office/powerpoint/2010/main" val="15684340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81000"/>
            <a:ext cx="7315200" cy="5928361"/>
          </a:xfrm>
        </p:spPr>
        <p:txBody>
          <a:bodyPr>
            <a:normAutofit/>
          </a:bodyPr>
          <a:lstStyle/>
          <a:p>
            <a:pPr marL="45720" indent="0">
              <a:buNone/>
            </a:pPr>
            <a:r>
              <a:rPr lang="en-US" dirty="0"/>
              <a:t> public class </a:t>
            </a:r>
            <a:r>
              <a:rPr lang="en-US"/>
              <a:t>Student </a:t>
            </a:r>
            <a:r>
              <a:rPr lang="en-US" smtClean="0"/>
              <a:t>{  </a:t>
            </a:r>
            <a:endParaRPr lang="en-US" dirty="0"/>
          </a:p>
          <a:p>
            <a:pPr marL="45720" indent="0">
              <a:buNone/>
            </a:pPr>
            <a:r>
              <a:rPr lang="en-US" dirty="0"/>
              <a:t>    public static void main(String[] </a:t>
            </a:r>
            <a:r>
              <a:rPr lang="en-US" dirty="0" err="1"/>
              <a:t>args</a:t>
            </a:r>
            <a:r>
              <a:rPr lang="en-US" dirty="0"/>
              <a:t>) {  </a:t>
            </a:r>
          </a:p>
          <a:p>
            <a:pPr marL="45720" indent="0">
              <a:buNone/>
            </a:pPr>
            <a:r>
              <a:rPr lang="en-US" dirty="0"/>
              <a:t>    </a:t>
            </a:r>
            <a:r>
              <a:rPr lang="en-US" dirty="0" err="1"/>
              <a:t>int</a:t>
            </a:r>
            <a:r>
              <a:rPr lang="en-US" dirty="0"/>
              <a:t> </a:t>
            </a:r>
            <a:r>
              <a:rPr lang="en-US" dirty="0" err="1"/>
              <a:t>num</a:t>
            </a:r>
            <a:r>
              <a:rPr lang="en-US" dirty="0"/>
              <a:t> = 2;  </a:t>
            </a:r>
          </a:p>
          <a:p>
            <a:pPr marL="45720" indent="0">
              <a:buNone/>
            </a:pPr>
            <a:r>
              <a:rPr lang="en-US" dirty="0"/>
              <a:t>    switch (</a:t>
            </a:r>
            <a:r>
              <a:rPr lang="en-US" dirty="0" err="1"/>
              <a:t>num</a:t>
            </a:r>
            <a:r>
              <a:rPr lang="en-US" dirty="0"/>
              <a:t>){  </a:t>
            </a:r>
          </a:p>
          <a:p>
            <a:pPr marL="45720" indent="0">
              <a:buNone/>
            </a:pPr>
            <a:r>
              <a:rPr lang="en-US" dirty="0"/>
              <a:t>    case 0:  </a:t>
            </a:r>
          </a:p>
          <a:p>
            <a:pPr marL="45720" indent="0">
              <a:buNone/>
            </a:pPr>
            <a:r>
              <a:rPr lang="en-US" dirty="0"/>
              <a:t>    </a:t>
            </a:r>
            <a:r>
              <a:rPr lang="en-US" dirty="0" err="1"/>
              <a:t>System.out.println</a:t>
            </a:r>
            <a:r>
              <a:rPr lang="en-US" dirty="0"/>
              <a:t>("number is 0");  </a:t>
            </a:r>
          </a:p>
          <a:p>
            <a:pPr marL="45720" indent="0">
              <a:buNone/>
            </a:pPr>
            <a:r>
              <a:rPr lang="en-US" dirty="0"/>
              <a:t>    break;  </a:t>
            </a:r>
          </a:p>
          <a:p>
            <a:pPr marL="45720" indent="0">
              <a:buNone/>
            </a:pPr>
            <a:r>
              <a:rPr lang="en-US" dirty="0"/>
              <a:t>    case 1:  </a:t>
            </a:r>
          </a:p>
          <a:p>
            <a:pPr marL="45720" indent="0">
              <a:buNone/>
            </a:pPr>
            <a:r>
              <a:rPr lang="en-US" dirty="0"/>
              <a:t>    </a:t>
            </a:r>
            <a:r>
              <a:rPr lang="en-US" dirty="0" err="1"/>
              <a:t>System.out.println</a:t>
            </a:r>
            <a:r>
              <a:rPr lang="en-US" dirty="0"/>
              <a:t>("number is 1");  </a:t>
            </a:r>
          </a:p>
          <a:p>
            <a:pPr marL="45720" indent="0">
              <a:buNone/>
            </a:pPr>
            <a:r>
              <a:rPr lang="en-US" dirty="0"/>
              <a:t>    break;  </a:t>
            </a:r>
          </a:p>
          <a:p>
            <a:pPr marL="45720" indent="0">
              <a:buNone/>
            </a:pPr>
            <a:r>
              <a:rPr lang="en-US" dirty="0"/>
              <a:t>    default:  </a:t>
            </a:r>
          </a:p>
          <a:p>
            <a:pPr marL="45720" indent="0">
              <a:buNone/>
            </a:pPr>
            <a:r>
              <a:rPr lang="en-US" dirty="0"/>
              <a:t>    </a:t>
            </a:r>
            <a:r>
              <a:rPr lang="en-US" dirty="0" err="1"/>
              <a:t>System.out.println</a:t>
            </a:r>
            <a:r>
              <a:rPr lang="en-US" dirty="0"/>
              <a:t>(</a:t>
            </a:r>
            <a:r>
              <a:rPr lang="en-US" dirty="0" err="1"/>
              <a:t>num</a:t>
            </a:r>
            <a:r>
              <a:rPr lang="en-US" dirty="0"/>
              <a:t>);  </a:t>
            </a:r>
          </a:p>
          <a:p>
            <a:pPr marL="45720" indent="0">
              <a:buNone/>
            </a:pPr>
            <a:r>
              <a:rPr lang="en-US" dirty="0"/>
              <a:t>    }  </a:t>
            </a:r>
          </a:p>
          <a:p>
            <a:pPr marL="45720" indent="0">
              <a:buNone/>
            </a:pPr>
            <a:r>
              <a:rPr lang="en-US" dirty="0"/>
              <a:t>    }  </a:t>
            </a:r>
          </a:p>
          <a:p>
            <a:pPr marL="45720" indent="0">
              <a:buNone/>
            </a:pPr>
            <a:r>
              <a:rPr lang="en-US" dirty="0"/>
              <a:t>    } </a:t>
            </a:r>
          </a:p>
        </p:txBody>
      </p:sp>
    </p:spTree>
    <p:extLst>
      <p:ext uri="{BB962C8B-B14F-4D97-AF65-F5344CB8AC3E}">
        <p14:creationId xmlns:p14="http://schemas.microsoft.com/office/powerpoint/2010/main" val="14928063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315200" cy="1154097"/>
          </a:xfrm>
        </p:spPr>
        <p:txBody>
          <a:bodyPr>
            <a:normAutofit fontScale="90000"/>
          </a:bodyPr>
          <a:lstStyle/>
          <a:p>
            <a:r>
              <a:rPr lang="en-US" b="1" dirty="0"/>
              <a:t>Java User Input (Scanner)</a:t>
            </a:r>
            <a:br>
              <a:rPr lang="en-US" b="1" dirty="0"/>
            </a:br>
            <a:endParaRPr lang="en-US" dirty="0"/>
          </a:p>
        </p:txBody>
      </p:sp>
      <p:sp>
        <p:nvSpPr>
          <p:cNvPr id="3" name="Content Placeholder 2"/>
          <p:cNvSpPr>
            <a:spLocks noGrp="1"/>
          </p:cNvSpPr>
          <p:nvPr>
            <p:ph idx="1"/>
          </p:nvPr>
        </p:nvSpPr>
        <p:spPr>
          <a:xfrm>
            <a:off x="609600" y="914400"/>
            <a:ext cx="8001000" cy="5715000"/>
          </a:xfrm>
        </p:spPr>
        <p:txBody>
          <a:bodyPr>
            <a:noAutofit/>
          </a:bodyPr>
          <a:lstStyle/>
          <a:p>
            <a:r>
              <a:rPr lang="en-US" sz="1800" dirty="0"/>
              <a:t>The Scanner class is used to get user input, and it is found in the </a:t>
            </a:r>
            <a:r>
              <a:rPr lang="en-US" sz="1800" dirty="0" err="1"/>
              <a:t>java.util</a:t>
            </a:r>
            <a:r>
              <a:rPr lang="en-US" sz="1800" dirty="0"/>
              <a:t> package.</a:t>
            </a:r>
          </a:p>
          <a:p>
            <a:r>
              <a:rPr lang="en-US" sz="1800" dirty="0"/>
              <a:t>To use the Scanner class, create an object of the class and use any of the available methods found in the Scanner class documentation. </a:t>
            </a:r>
            <a:endParaRPr lang="en-US" sz="1800" dirty="0" smtClean="0"/>
          </a:p>
          <a:p>
            <a:r>
              <a:rPr lang="en-US" sz="1800" dirty="0" smtClean="0"/>
              <a:t>In </a:t>
            </a:r>
            <a:r>
              <a:rPr lang="en-US" sz="1800" dirty="0"/>
              <a:t>our example, we will use the </a:t>
            </a:r>
            <a:r>
              <a:rPr lang="en-US" sz="1800" dirty="0" err="1"/>
              <a:t>nextLine</a:t>
            </a:r>
            <a:r>
              <a:rPr lang="en-US" sz="1800" dirty="0"/>
              <a:t>() method, which is used to read Strings</a:t>
            </a:r>
            <a:r>
              <a:rPr lang="en-US" sz="1800" dirty="0" smtClean="0"/>
              <a:t>:</a:t>
            </a:r>
          </a:p>
          <a:p>
            <a:r>
              <a:rPr lang="en-US" sz="1800" dirty="0"/>
              <a:t>import </a:t>
            </a:r>
            <a:r>
              <a:rPr lang="en-US" sz="1800" dirty="0" err="1"/>
              <a:t>java.util.Scanner</a:t>
            </a:r>
            <a:r>
              <a:rPr lang="en-US" sz="1800" dirty="0"/>
              <a:t>;  // Import the Scanner class</a:t>
            </a:r>
          </a:p>
          <a:p>
            <a:endParaRPr lang="en-US" sz="1800" dirty="0"/>
          </a:p>
          <a:p>
            <a:pPr marL="45720" indent="0">
              <a:buNone/>
            </a:pPr>
            <a:r>
              <a:rPr lang="en-US" sz="1800" dirty="0"/>
              <a:t>class Main {</a:t>
            </a:r>
          </a:p>
          <a:p>
            <a:pPr marL="45720" indent="0">
              <a:buNone/>
            </a:pPr>
            <a:r>
              <a:rPr lang="en-US" sz="1800" dirty="0"/>
              <a:t>  public static void main(String[] </a:t>
            </a:r>
            <a:r>
              <a:rPr lang="en-US" sz="1800" dirty="0" err="1"/>
              <a:t>args</a:t>
            </a:r>
            <a:r>
              <a:rPr lang="en-US" sz="1800" dirty="0"/>
              <a:t>) {</a:t>
            </a:r>
          </a:p>
          <a:p>
            <a:pPr marL="45720" indent="0">
              <a:buNone/>
            </a:pPr>
            <a:r>
              <a:rPr lang="en-US" sz="1800" dirty="0"/>
              <a:t>    Scanner </a:t>
            </a:r>
            <a:r>
              <a:rPr lang="en-US" sz="1800" dirty="0" err="1"/>
              <a:t>myObj</a:t>
            </a:r>
            <a:r>
              <a:rPr lang="en-US" sz="1800" dirty="0"/>
              <a:t> = new Scanner(System.in);  // Create a Scanner object</a:t>
            </a:r>
          </a:p>
          <a:p>
            <a:pPr marL="45720" indent="0">
              <a:buNone/>
            </a:pPr>
            <a:r>
              <a:rPr lang="en-US" sz="1800" dirty="0"/>
              <a:t>    </a:t>
            </a:r>
            <a:r>
              <a:rPr lang="en-US" sz="1800" dirty="0" err="1"/>
              <a:t>System.out.println</a:t>
            </a:r>
            <a:r>
              <a:rPr lang="en-US" sz="1800" dirty="0"/>
              <a:t>("Enter username");</a:t>
            </a:r>
          </a:p>
          <a:p>
            <a:pPr marL="45720" indent="0">
              <a:buNone/>
            </a:pPr>
            <a:endParaRPr lang="en-US" sz="1800" dirty="0"/>
          </a:p>
          <a:p>
            <a:pPr marL="45720" indent="0">
              <a:buNone/>
            </a:pPr>
            <a:r>
              <a:rPr lang="en-US" sz="1800" dirty="0"/>
              <a:t>    String </a:t>
            </a:r>
            <a:r>
              <a:rPr lang="en-US" sz="1800" dirty="0" err="1"/>
              <a:t>userName</a:t>
            </a:r>
            <a:r>
              <a:rPr lang="en-US" sz="1800" dirty="0"/>
              <a:t> = </a:t>
            </a:r>
            <a:r>
              <a:rPr lang="en-US" sz="1800" dirty="0" err="1"/>
              <a:t>myObj.nextLine</a:t>
            </a:r>
            <a:r>
              <a:rPr lang="en-US" sz="1800" dirty="0"/>
              <a:t>();  // Read user input</a:t>
            </a:r>
          </a:p>
          <a:p>
            <a:pPr marL="45720" indent="0">
              <a:buNone/>
            </a:pPr>
            <a:r>
              <a:rPr lang="en-US" sz="1800" dirty="0"/>
              <a:t>    </a:t>
            </a:r>
            <a:r>
              <a:rPr lang="en-US" sz="1800" dirty="0" err="1"/>
              <a:t>System.out.println</a:t>
            </a:r>
            <a:r>
              <a:rPr lang="en-US" sz="1800" dirty="0"/>
              <a:t>("Username is: " + </a:t>
            </a:r>
            <a:r>
              <a:rPr lang="en-US" sz="1800" dirty="0" err="1"/>
              <a:t>userName</a:t>
            </a:r>
            <a:r>
              <a:rPr lang="en-US" sz="1800" dirty="0"/>
              <a:t>);  // Output user input</a:t>
            </a:r>
          </a:p>
          <a:p>
            <a:pPr marL="45720" indent="0">
              <a:buNone/>
            </a:pPr>
            <a:r>
              <a:rPr lang="en-US" sz="1800" dirty="0"/>
              <a:t>  }</a:t>
            </a:r>
          </a:p>
          <a:p>
            <a:pPr marL="45720" indent="0">
              <a:buNone/>
            </a:pPr>
            <a:r>
              <a:rPr lang="en-US" sz="1800" dirty="0"/>
              <a:t>}</a:t>
            </a:r>
          </a:p>
          <a:p>
            <a:pPr marL="45720" indent="0">
              <a:buNone/>
            </a:pPr>
            <a:endParaRPr lang="en-US" sz="1800" dirty="0"/>
          </a:p>
          <a:p>
            <a:endParaRPr lang="en-US" sz="1800" dirty="0" smtClean="0"/>
          </a:p>
          <a:p>
            <a:endParaRPr lang="en-US" sz="1800" dirty="0"/>
          </a:p>
        </p:txBody>
      </p:sp>
    </p:spTree>
    <p:extLst>
      <p:ext uri="{BB962C8B-B14F-4D97-AF65-F5344CB8AC3E}">
        <p14:creationId xmlns:p14="http://schemas.microsoft.com/office/powerpoint/2010/main" val="304747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315200" cy="1154097"/>
          </a:xfrm>
        </p:spPr>
        <p:txBody>
          <a:bodyPr/>
          <a:lstStyle/>
          <a:p>
            <a:r>
              <a:rPr lang="en-US" dirty="0" smtClean="0"/>
              <a:t>Input Types</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7030" y="1600200"/>
            <a:ext cx="8077990"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49247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328</TotalTime>
  <Words>861</Words>
  <Application>Microsoft Office PowerPoint</Application>
  <PresentationFormat>On-screen Show (4:3)</PresentationFormat>
  <Paragraphs>187</Paragraphs>
  <Slides>17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Perspective</vt:lpstr>
      <vt:lpstr>Picture</vt:lpstr>
      <vt:lpstr>Looping Constructs and Arrays</vt:lpstr>
      <vt:lpstr>Control Flow Statements.</vt:lpstr>
      <vt:lpstr>If Statements</vt:lpstr>
      <vt:lpstr>PowerPoint Presentation</vt:lpstr>
      <vt:lpstr>PowerPoint Presentation</vt:lpstr>
      <vt:lpstr>PowerPoint Presentation</vt:lpstr>
      <vt:lpstr>PowerPoint Presentation</vt:lpstr>
      <vt:lpstr>Java User Input (Scanner) </vt:lpstr>
      <vt:lpstr>Input Types</vt:lpstr>
      <vt:lpstr>PowerPoint Presentation</vt:lpstr>
      <vt:lpstr>PowerPoint Presentation</vt:lpstr>
      <vt:lpstr>PowerPoint Presentation</vt:lpstr>
      <vt:lpstr>PowerPoint Presentation</vt:lpstr>
      <vt:lpstr>PowerPoint Presentation</vt:lpstr>
      <vt:lpstr>Java For-each Loop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17</cp:revision>
  <dcterms:created xsi:type="dcterms:W3CDTF">2022-02-22T08:35:38Z</dcterms:created>
  <dcterms:modified xsi:type="dcterms:W3CDTF">2022-02-25T05:15:21Z</dcterms:modified>
</cp:coreProperties>
</file>