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4"/>
  </p:sldMasterIdLst>
  <p:notesMasterIdLst>
    <p:notesMasterId r:id="rId30"/>
  </p:notesMasterIdLst>
  <p:sldIdLst>
    <p:sldId id="25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61" r:id="rId15"/>
    <p:sldId id="318" r:id="rId16"/>
    <p:sldId id="257" r:id="rId17"/>
    <p:sldId id="259" r:id="rId18"/>
    <p:sldId id="260" r:id="rId19"/>
    <p:sldId id="319" r:id="rId20"/>
    <p:sldId id="262" r:id="rId21"/>
    <p:sldId id="263" r:id="rId22"/>
    <p:sldId id="320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2B529-5FAA-4DB5-97DD-8A76B903C42B}" v="1" dt="2022-04-29T03:20:5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hi Tomar" userId="S::aarohi.tomar2021@vitstudent.ac.in::1d81085c-e0de-4727-a042-351da72bf7e6" providerId="AD" clId="Web-{98B2B529-5FAA-4DB5-97DD-8A76B903C42B}"/>
    <pc:docChg chg="modSld">
      <pc:chgData name="Aarohi Tomar" userId="S::aarohi.tomar2021@vitstudent.ac.in::1d81085c-e0de-4727-a042-351da72bf7e6" providerId="AD" clId="Web-{98B2B529-5FAA-4DB5-97DD-8A76B903C42B}" dt="2022-04-29T03:20:59.928" v="0"/>
      <pc:docMkLst>
        <pc:docMk/>
      </pc:docMkLst>
      <pc:sldChg chg="addSp">
        <pc:chgData name="Aarohi Tomar" userId="S::aarohi.tomar2021@vitstudent.ac.in::1d81085c-e0de-4727-a042-351da72bf7e6" providerId="AD" clId="Web-{98B2B529-5FAA-4DB5-97DD-8A76B903C42B}" dt="2022-04-29T03:20:59.928" v="0"/>
        <pc:sldMkLst>
          <pc:docMk/>
          <pc:sldMk cId="909171482" sldId="267"/>
        </pc:sldMkLst>
        <pc:spChg chg="add">
          <ac:chgData name="Aarohi Tomar" userId="S::aarohi.tomar2021@vitstudent.ac.in::1d81085c-e0de-4727-a042-351da72bf7e6" providerId="AD" clId="Web-{98B2B529-5FAA-4DB5-97DD-8A76B903C42B}" dt="2022-04-29T03:20:59.928" v="0"/>
          <ac:spMkLst>
            <pc:docMk/>
            <pc:sldMk cId="909171482" sldId="267"/>
            <ac:spMk id="6" creationId="{1C8143D6-B3F7-EC77-09E7-37D057313E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99E25-8E42-463A-A07D-47052F65A6A6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7D7B-5443-42A1-8F4D-ED6CF36AE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3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52756C-C629-4B07-832B-A7C3D643BD9F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Dr.A.Menaka Pushpa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BDB0-98B2-4762-9AB9-B6C963614398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4301-9719-452F-94F8-125398F0D592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99AC-CB8B-4B82-B615-F519ABA23BC5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FAA5-B330-4E1E-8895-6BEECB49F57B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E77-2ED9-4A0E-BC83-35DF32503BF3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EE62-58DB-433B-8D0B-360D1127CA99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B12D-9FF3-4D16-8E62-9F251FCA4D45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8F47-B258-4938-972E-32EBFBB45442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CA89-287C-44CD-9192-F8CDD84F69D4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130E52E-B0B0-46F0-A7C1-7457847EDCC0}" type="datetime1">
              <a:rPr lang="en-US" smtClean="0"/>
              <a:t>4/28/2022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Dr.A.Menaka Pushpa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C9E73EA-69CC-4BAD-8F29-992747F4C2A8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Dr.A.Menaka Pushpa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F71AF8-E53B-446E-81BF-CD82FAF21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4401-27C5-475D-BD7D-781B8840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Hybrid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64ED9A-1AF0-46F3-8ED7-E16080B6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81" b="17443"/>
          <a:stretch/>
        </p:blipFill>
        <p:spPr>
          <a:xfrm>
            <a:off x="3594132" y="1207477"/>
            <a:ext cx="5003736" cy="4749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97F5A-8F4B-44ED-B07C-92241F26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9F66A-D9DE-48C9-9F41-B706B163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12234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 Super &amp; Sub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>
                <a:solidFill>
                  <a:srgbClr val="3333FF"/>
                </a:solidFill>
              </a:rPr>
              <a:t>@time of object instantiating for Sub Class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50"/>
                </a:solidFill>
              </a:rPr>
              <a:t>Implicit call of Default Constructor of Super Class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3333FF"/>
                </a:solidFill>
              </a:rPr>
              <a:t>Explicit call using super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A29F-A7FE-4DCB-AAB5-644B393B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05F5-6887-4B8A-AAAF-CC56BA73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7477-1808-4074-A7CF-AF203DC3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74703"/>
            <a:ext cx="10772775" cy="1160145"/>
          </a:xfrm>
        </p:spPr>
        <p:txBody>
          <a:bodyPr>
            <a:normAutofit/>
          </a:bodyPr>
          <a:lstStyle/>
          <a:p>
            <a:r>
              <a:rPr lang="en-IN" dirty="0"/>
              <a:t>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3314-9327-4584-AE89-96B8EACC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395"/>
            <a:ext cx="10753725" cy="3766185"/>
          </a:xfrm>
        </p:spPr>
        <p:txBody>
          <a:bodyPr>
            <a:no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3333FF"/>
                </a:solidFill>
              </a:rPr>
              <a:t>super</a:t>
            </a:r>
            <a:r>
              <a:rPr lang="en-US" sz="3000" dirty="0"/>
              <a:t> keyword is a reference variable which is used to </a:t>
            </a:r>
            <a:r>
              <a:rPr lang="en-US" sz="3000" dirty="0">
                <a:solidFill>
                  <a:srgbClr val="3333FF"/>
                </a:solidFill>
              </a:rPr>
              <a:t>denote immediate parent class object</a:t>
            </a:r>
            <a:r>
              <a:rPr lang="en-US" sz="3000" dirty="0"/>
              <a:t>.</a:t>
            </a:r>
          </a:p>
          <a:p>
            <a:endParaRPr lang="en-US" sz="1100" dirty="0"/>
          </a:p>
          <a:p>
            <a:pPr algn="just"/>
            <a:r>
              <a:rPr lang="en-US" sz="3000" dirty="0"/>
              <a:t>Whenever the instance of subclass is created, an instance of parent class is created which is referred by super reference variable.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</a:rPr>
              <a:t>to refer immediate </a:t>
            </a:r>
            <a:r>
              <a:rPr lang="en-US" sz="2800" dirty="0">
                <a:solidFill>
                  <a:srgbClr val="3333FF"/>
                </a:solidFill>
              </a:rPr>
              <a:t>parent class instance variable.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</a:rPr>
              <a:t>to invoke immediate </a:t>
            </a:r>
            <a:r>
              <a:rPr lang="en-US" sz="2800" dirty="0">
                <a:solidFill>
                  <a:srgbClr val="3333FF"/>
                </a:solidFill>
              </a:rPr>
              <a:t>parent class method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</a:rPr>
              <a:t>to invoke immediate </a:t>
            </a:r>
            <a:r>
              <a:rPr lang="en-US" sz="2800" dirty="0">
                <a:solidFill>
                  <a:srgbClr val="3333FF"/>
                </a:solidFill>
              </a:rPr>
              <a:t>parent class constructor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</a:p>
          <a:p>
            <a:pPr algn="just"/>
            <a:endParaRPr lang="en-US" sz="3000" dirty="0"/>
          </a:p>
          <a:p>
            <a:endParaRPr lang="en-IN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37F0-0395-4F43-B96C-8FDE3D56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BE63-697A-4A0B-AD9E-EC159309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265324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Constructor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79718" y="1901536"/>
            <a:ext cx="2587337" cy="779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(Super)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79717" y="3044103"/>
            <a:ext cx="2587337" cy="779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(Sub1)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9717" y="4186670"/>
            <a:ext cx="2587337" cy="779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CSE (Sub2)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9716" y="5496791"/>
            <a:ext cx="2587337" cy="779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 (Sub3)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59036" y="4965989"/>
            <a:ext cx="0" cy="53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772400" y="5579917"/>
            <a:ext cx="1828800" cy="613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Instantiating Object for (Sub3)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67053" y="6016336"/>
            <a:ext cx="1215738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6300" y="3823422"/>
            <a:ext cx="0" cy="3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0" y="2680855"/>
            <a:ext cx="0" cy="3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5850082" y="2680855"/>
            <a:ext cx="114300" cy="363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850082" y="3823422"/>
            <a:ext cx="135082" cy="363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907232" y="4965989"/>
            <a:ext cx="188768" cy="530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5C220-879A-445E-93C9-0951B21F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28ACC3-2F3A-4F9E-A87C-8E4F7EE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2025"/>
          </a:xfrm>
        </p:spPr>
        <p:txBody>
          <a:bodyPr>
            <a:normAutofit/>
          </a:bodyPr>
          <a:lstStyle/>
          <a:p>
            <a:r>
              <a:rPr lang="en-US" b="1" dirty="0"/>
              <a:t>Chain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4" y="1080655"/>
            <a:ext cx="3598718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class Super1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Super1()</a:t>
            </a:r>
          </a:p>
          <a:p>
            <a:pPr marL="0" indent="0">
              <a:buNone/>
            </a:pPr>
            <a:r>
              <a:rPr lang="en-US" sz="2200" dirty="0"/>
              <a:t>  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("First");</a:t>
            </a:r>
          </a:p>
          <a:p>
            <a:pPr marL="0" indent="0">
              <a:buNone/>
            </a:pPr>
            <a:r>
              <a:rPr lang="en-US" sz="2200" dirty="0"/>
              <a:t> 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7763" y="1080655"/>
            <a:ext cx="3605646" cy="435133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class Super2 </a:t>
            </a:r>
            <a:r>
              <a:rPr lang="en-US" sz="2200" dirty="0">
                <a:solidFill>
                  <a:srgbClr val="FF0000"/>
                </a:solidFill>
              </a:rPr>
              <a:t>extends Super1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000" dirty="0"/>
              <a:t>Super2()</a:t>
            </a:r>
          </a:p>
          <a:p>
            <a:pPr marL="0" indent="0">
              <a:buNone/>
            </a:pPr>
            <a:r>
              <a:rPr lang="en-US" sz="2000" dirty="0"/>
              <a:t>  {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("Second");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2791" y="1080655"/>
            <a:ext cx="422910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public class Sub </a:t>
            </a:r>
            <a:r>
              <a:rPr lang="en-US" sz="2200" dirty="0">
                <a:solidFill>
                  <a:srgbClr val="FF0000"/>
                </a:solidFill>
              </a:rPr>
              <a:t>extends Super2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Sub()</a:t>
            </a:r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("Sub");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   public static void main(String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Sub A = new Sub();   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}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0168-5A0D-41B5-AB03-50D26910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F6871-BB6E-43F6-8500-80AED8A2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347"/>
            <a:ext cx="10515600" cy="729897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5023556"/>
          </a:xfrm>
        </p:spPr>
        <p:txBody>
          <a:bodyPr>
            <a:normAutofit/>
          </a:bodyPr>
          <a:lstStyle/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Super1.java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Super2.java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Sub.java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 Sub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First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Second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F460-BAD5-4BB1-B149-3C3468F5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57042-31D9-4187-86D3-1C7F17FB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0A18-502F-4BEA-88D9-63DABFE5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74703"/>
            <a:ext cx="10772775" cy="510117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Program - In a Single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2DEB-41EA-4EBE-8BE8-1F0B6E71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475" y="5124450"/>
            <a:ext cx="2581275" cy="653415"/>
          </a:xfrm>
        </p:spPr>
        <p:txBody>
          <a:bodyPr>
            <a:noAutofit/>
          </a:bodyPr>
          <a:lstStyle/>
          <a:p>
            <a:pPr algn="l"/>
            <a:r>
              <a:rPr lang="en-IN" sz="2500" dirty="0">
                <a:solidFill>
                  <a:srgbClr val="FF0000"/>
                </a:solidFill>
                <a:latin typeface="Consolas" panose="020B0609020204030204" pitchFamily="49" charset="0"/>
              </a:rPr>
              <a:t>First</a:t>
            </a:r>
          </a:p>
          <a:p>
            <a:pPr algn="l"/>
            <a:r>
              <a:rPr lang="en-IN" sz="2500" dirty="0">
                <a:solidFill>
                  <a:srgbClr val="FF0000"/>
                </a:solidFill>
                <a:latin typeface="Consolas" panose="020B0609020204030204" pitchFamily="49" charset="0"/>
              </a:rPr>
              <a:t>Second</a:t>
            </a:r>
          </a:p>
          <a:p>
            <a:pPr algn="l"/>
            <a:r>
              <a:rPr lang="en-IN" sz="2500" dirty="0">
                <a:solidFill>
                  <a:srgbClr val="FF0000"/>
                </a:solidFill>
                <a:latin typeface="Consolas" panose="020B0609020204030204" pitchFamily="49" charset="0"/>
              </a:rPr>
              <a:t>Sub</a:t>
            </a:r>
          </a:p>
          <a:p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4899-A4F3-45A1-B7F8-411F5D4D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EA78-D3F9-4C65-9C17-F7E6693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BB9A4-3C5D-43A6-AA87-395853EE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947737"/>
            <a:ext cx="5257419" cy="397668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AAC62-788C-434C-B6DD-3F9F8E1E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9918"/>
            <a:ext cx="5895975" cy="394450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9879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655"/>
          </a:xfrm>
        </p:spPr>
        <p:txBody>
          <a:bodyPr>
            <a:normAutofit/>
          </a:bodyPr>
          <a:lstStyle/>
          <a:p>
            <a:r>
              <a:rPr lang="en-US" b="1" dirty="0"/>
              <a:t>Chain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4" y="1080655"/>
            <a:ext cx="3598718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class Super1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7763" y="1080655"/>
            <a:ext cx="3605646" cy="435133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class Super2 </a:t>
            </a:r>
            <a:r>
              <a:rPr lang="en-US" sz="2200" dirty="0">
                <a:solidFill>
                  <a:srgbClr val="FF0000"/>
                </a:solidFill>
              </a:rPr>
              <a:t>extends Super1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000" dirty="0"/>
              <a:t>Super2()</a:t>
            </a:r>
          </a:p>
          <a:p>
            <a:pPr marL="0" indent="0">
              <a:buNone/>
            </a:pPr>
            <a:r>
              <a:rPr lang="en-US" sz="2000" dirty="0"/>
              <a:t>  { 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("Second");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2791" y="1080655"/>
            <a:ext cx="422910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public class Sub </a:t>
            </a:r>
            <a:r>
              <a:rPr lang="en-US" sz="2200" dirty="0">
                <a:solidFill>
                  <a:srgbClr val="FF0000"/>
                </a:solidFill>
              </a:rPr>
              <a:t>extends Super2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Sub()</a:t>
            </a:r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("Sub");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   public static void main(String </a:t>
            </a:r>
            <a:r>
              <a:rPr lang="en-US" sz="2200" dirty="0" err="1"/>
              <a:t>argv</a:t>
            </a:r>
            <a:r>
              <a:rPr lang="en-US" sz="2200" dirty="0"/>
              <a:t>[])</a:t>
            </a:r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Sub A = new Sub();   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}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D5C7-A93D-430B-8AD2-9F686AB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F2A9-0978-4E6C-9699-7C1B10A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347"/>
            <a:ext cx="10515600" cy="729897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5023556"/>
          </a:xfrm>
        </p:spPr>
        <p:txBody>
          <a:bodyPr>
            <a:normAutofit/>
          </a:bodyPr>
          <a:lstStyle/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Super1.java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Super2.java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javac Sub.java</a:t>
            </a:r>
          </a:p>
          <a:p>
            <a:endParaRPr lang="pt-BR" dirty="0"/>
          </a:p>
          <a:p>
            <a:r>
              <a:rPr lang="pt-BR" dirty="0"/>
              <a:t>E:\MyJava&gt;</a:t>
            </a:r>
            <a:r>
              <a:rPr lang="pt-BR" dirty="0">
                <a:solidFill>
                  <a:schemeClr val="accent5"/>
                </a:solidFill>
              </a:rPr>
              <a:t>java Sub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Second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       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D4C07-8B87-4C0A-9A7D-B9674BB0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F2EC-7290-4BAD-83BE-9180F82A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0A18-502F-4BEA-88D9-63DABFE5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74703"/>
            <a:ext cx="10772775" cy="510117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Program - In a Single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2DEB-41EA-4EBE-8BE8-1F0B6E71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575" y="2903908"/>
            <a:ext cx="2581275" cy="6534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500" dirty="0">
                <a:solidFill>
                  <a:srgbClr val="FF0000"/>
                </a:solidFill>
                <a:latin typeface="Consolas" panose="020B0609020204030204" pitchFamily="49" charset="0"/>
              </a:rPr>
              <a:t> Second</a:t>
            </a:r>
          </a:p>
          <a:p>
            <a:pPr algn="l"/>
            <a:r>
              <a:rPr lang="en-IN" sz="2500" dirty="0">
                <a:solidFill>
                  <a:srgbClr val="FF0000"/>
                </a:solidFill>
                <a:latin typeface="Consolas" panose="020B0609020204030204" pitchFamily="49" charset="0"/>
              </a:rPr>
              <a:t>Sub</a:t>
            </a:r>
          </a:p>
          <a:p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34899-A4F3-45A1-B7F8-411F5D4D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EA78-D3F9-4C65-9C17-F7E6693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985BD-59C4-413C-A6A4-4E5D2767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654080"/>
            <a:ext cx="5810250" cy="60864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070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B8A-B125-43A9-BAF8-66CCAFB3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45C8-1B7C-42CF-9BD4-F482520D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2011680"/>
            <a:ext cx="9515475" cy="3766185"/>
          </a:xfrm>
        </p:spPr>
        <p:txBody>
          <a:bodyPr>
            <a:normAutofit/>
          </a:bodyPr>
          <a:lstStyle/>
          <a:p>
            <a:r>
              <a:rPr lang="en-US" sz="3200" b="1" dirty="0"/>
              <a:t>Inheritance in Java</a:t>
            </a:r>
            <a:r>
              <a:rPr lang="en-US" sz="3200" dirty="0"/>
              <a:t> is a mechanism in which one object acquires all the properties and behaviors of a parent object. </a:t>
            </a:r>
          </a:p>
          <a:p>
            <a:endParaRPr lang="en-US" sz="3200" dirty="0"/>
          </a:p>
          <a:p>
            <a:r>
              <a:rPr lang="en-US" sz="3200" dirty="0"/>
              <a:t>It is an important concept in OOPs</a:t>
            </a:r>
          </a:p>
          <a:p>
            <a:endParaRPr lang="en-US" sz="3200" dirty="0"/>
          </a:p>
          <a:p>
            <a:r>
              <a:rPr lang="en-US" sz="3200" dirty="0"/>
              <a:t>It ensures </a:t>
            </a:r>
            <a:r>
              <a:rPr lang="en-US" sz="3200" dirty="0">
                <a:solidFill>
                  <a:srgbClr val="0070C0"/>
                </a:solidFill>
              </a:rPr>
              <a:t>Method overriding and Code Reusability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3A08-F94D-4E74-8A26-F693C316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A39F-0D1A-48C3-A590-50A4749A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22589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82" y="74181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Inheritance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06782" y="841664"/>
            <a:ext cx="2691245" cy="1049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Member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06782" y="2355273"/>
            <a:ext cx="2691245" cy="1049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Staff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06782" y="4024746"/>
            <a:ext cx="2691245" cy="1049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Prof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Qual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3652405" y="3404754"/>
            <a:ext cx="0" cy="6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3652405" y="1891145"/>
            <a:ext cx="0" cy="46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C8CE-78D2-4AAF-9EAE-3F636C05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744C-ACCF-463D-BC71-1EC92202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10" y="654628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Member.java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5577"/>
            <a:ext cx="10753725" cy="3766185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2800" dirty="0">
                <a:solidFill>
                  <a:srgbClr val="3333FF"/>
                </a:solidFill>
              </a:rPr>
              <a:t>Member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   String name;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3333FF"/>
                </a:solidFill>
              </a:rPr>
              <a:t>Member(String 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  name = 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</a:t>
            </a:r>
            <a:r>
              <a:rPr lang="en-US" sz="2800" dirty="0">
                <a:solidFill>
                  <a:srgbClr val="3333FF"/>
                </a:solidFill>
              </a:rPr>
              <a:t>public String </a:t>
            </a:r>
            <a:r>
              <a:rPr lang="en-US" sz="2800" dirty="0" err="1">
                <a:solidFill>
                  <a:srgbClr val="3333FF"/>
                </a:solidFill>
              </a:rPr>
              <a:t>toString</a:t>
            </a:r>
            <a:r>
              <a:rPr lang="en-US" sz="2800" dirty="0">
                <a:solidFill>
                  <a:srgbClr val="3333FF"/>
                </a:solidFill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  return </a:t>
            </a:r>
            <a:r>
              <a:rPr lang="en-US" sz="2800" dirty="0" err="1"/>
              <a:t>String.format</a:t>
            </a:r>
            <a:r>
              <a:rPr lang="en-US" sz="2800" dirty="0"/>
              <a:t>("%s", name);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0E0B-F080-4A03-8C47-35BF4C88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E61A-CB16-4296-9563-5D7D8E1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10772775" cy="7429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02957"/>
            <a:ext cx="10753725" cy="37661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class </a:t>
            </a:r>
            <a:r>
              <a:rPr lang="en-US" sz="2700" dirty="0">
                <a:solidFill>
                  <a:srgbClr val="3333FF"/>
                </a:solidFill>
              </a:rPr>
              <a:t>Staff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extends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int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</a:t>
            </a:r>
            <a:r>
              <a:rPr lang="en-US" sz="2700" dirty="0">
                <a:solidFill>
                  <a:srgbClr val="3333FF"/>
                </a:solidFill>
              </a:rPr>
              <a:t>Staff(String </a:t>
            </a:r>
            <a:r>
              <a:rPr lang="en-US" sz="2700" dirty="0" err="1">
                <a:solidFill>
                  <a:srgbClr val="3333FF"/>
                </a:solidFill>
              </a:rPr>
              <a:t>s,int</a:t>
            </a:r>
            <a:r>
              <a:rPr lang="en-US" sz="2700" dirty="0">
                <a:solidFill>
                  <a:srgbClr val="3333FF"/>
                </a:solidFill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  super(s);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  ID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</a:t>
            </a:r>
            <a:r>
              <a:rPr lang="en-US" sz="2700" dirty="0">
                <a:solidFill>
                  <a:srgbClr val="3333FF"/>
                </a:solidFill>
              </a:rPr>
              <a:t>public String </a:t>
            </a:r>
            <a:r>
              <a:rPr lang="en-US" sz="2700" dirty="0" err="1">
                <a:solidFill>
                  <a:srgbClr val="3333FF"/>
                </a:solidFill>
              </a:rPr>
              <a:t>toString</a:t>
            </a:r>
            <a:r>
              <a:rPr lang="en-US" sz="2700" dirty="0">
                <a:solidFill>
                  <a:srgbClr val="3333FF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  return </a:t>
            </a:r>
            <a:r>
              <a:rPr lang="en-US" sz="2700" dirty="0" err="1"/>
              <a:t>String.format</a:t>
            </a:r>
            <a:r>
              <a:rPr lang="en-US" sz="2700" dirty="0"/>
              <a:t>("%d %s", ID, </a:t>
            </a:r>
            <a:r>
              <a:rPr lang="en-US" sz="2700" dirty="0" err="1">
                <a:solidFill>
                  <a:srgbClr val="FF0000"/>
                </a:solidFill>
              </a:rPr>
              <a:t>super.toString</a:t>
            </a:r>
            <a:r>
              <a:rPr lang="en-US" sz="2700" dirty="0">
                <a:solidFill>
                  <a:srgbClr val="FF0000"/>
                </a:solidFill>
              </a:rPr>
              <a:t>()</a:t>
            </a:r>
            <a:r>
              <a:rPr lang="en-US" sz="27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B09E8-372C-423E-BBEE-B2EBADA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F4A53-E0C8-4CAB-96A9-854EFA5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675C25-59CE-42D0-9C17-4651E5D1EB91}"/>
              </a:ext>
            </a:extLst>
          </p:cNvPr>
          <p:cNvSpPr/>
          <p:nvPr/>
        </p:nvSpPr>
        <p:spPr>
          <a:xfrm>
            <a:off x="685800" y="2133600"/>
            <a:ext cx="3629025" cy="2028825"/>
          </a:xfrm>
          <a:prstGeom prst="round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4" y="74703"/>
            <a:ext cx="10772775" cy="7353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Prof.java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810018"/>
            <a:ext cx="10753725" cy="37661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class </a:t>
            </a:r>
            <a:r>
              <a:rPr lang="en-US" sz="2500" dirty="0">
                <a:solidFill>
                  <a:srgbClr val="3333FF"/>
                </a:solidFill>
              </a:rPr>
              <a:t>Prof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0000"/>
                </a:solidFill>
              </a:rPr>
              <a:t>extends Staff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String </a:t>
            </a:r>
            <a:r>
              <a:rPr lang="en-US" sz="2500" dirty="0" err="1"/>
              <a:t>Qual</a:t>
            </a:r>
            <a:r>
              <a:rPr lang="en-US" sz="2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</a:t>
            </a:r>
            <a:r>
              <a:rPr lang="en-US" sz="2500" dirty="0">
                <a:solidFill>
                  <a:srgbClr val="3333FF"/>
                </a:solidFill>
              </a:rPr>
              <a:t>Prof</a:t>
            </a:r>
            <a:r>
              <a:rPr lang="en-US" sz="2500" dirty="0"/>
              <a:t>(String s, int r,   String 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  </a:t>
            </a:r>
            <a:r>
              <a:rPr lang="en-US" sz="2500" dirty="0">
                <a:solidFill>
                  <a:srgbClr val="FF0000"/>
                </a:solidFill>
              </a:rPr>
              <a:t>super(</a:t>
            </a:r>
            <a:r>
              <a:rPr lang="en-US" sz="2500" dirty="0" err="1">
                <a:solidFill>
                  <a:srgbClr val="FF0000"/>
                </a:solidFill>
              </a:rPr>
              <a:t>s,r</a:t>
            </a:r>
            <a:r>
              <a:rPr lang="en-US" sz="2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  </a:t>
            </a:r>
            <a:r>
              <a:rPr lang="en-US" sz="2500" dirty="0" err="1"/>
              <a:t>Qual</a:t>
            </a:r>
            <a:r>
              <a:rPr lang="en-US" sz="2500" dirty="0"/>
              <a:t> = Q;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</a:t>
            </a:r>
            <a:r>
              <a:rPr lang="en-US" sz="2500" dirty="0">
                <a:solidFill>
                  <a:srgbClr val="3333FF"/>
                </a:solidFill>
              </a:rPr>
              <a:t>public String </a:t>
            </a:r>
            <a:r>
              <a:rPr lang="en-US" sz="2500" dirty="0" err="1">
                <a:solidFill>
                  <a:srgbClr val="3333FF"/>
                </a:solidFill>
              </a:rPr>
              <a:t>toString</a:t>
            </a:r>
            <a:r>
              <a:rPr lang="en-US" sz="2500" dirty="0">
                <a:solidFill>
                  <a:srgbClr val="3333FF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  return </a:t>
            </a:r>
            <a:r>
              <a:rPr lang="en-US" sz="2500" dirty="0" err="1"/>
              <a:t>String.format</a:t>
            </a:r>
            <a:r>
              <a:rPr lang="en-US" sz="2500" dirty="0"/>
              <a:t>("%s %s", </a:t>
            </a:r>
            <a:r>
              <a:rPr lang="en-US" sz="2500" dirty="0" err="1"/>
              <a:t>Qual</a:t>
            </a:r>
            <a:r>
              <a:rPr lang="en-US" sz="2500" dirty="0"/>
              <a:t>, </a:t>
            </a:r>
            <a:r>
              <a:rPr lang="en-US" sz="2500" dirty="0" err="1">
                <a:solidFill>
                  <a:srgbClr val="FF0000"/>
                </a:solidFill>
              </a:rPr>
              <a:t>super.toString</a:t>
            </a:r>
            <a:r>
              <a:rPr lang="en-US" sz="2500" dirty="0">
                <a:solidFill>
                  <a:srgbClr val="FF0000"/>
                </a:solidFill>
              </a:rPr>
              <a:t>()</a:t>
            </a:r>
            <a:r>
              <a:rPr lang="en-US" sz="2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71280-EB35-49F9-A9CF-5919489F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6136-7B51-4B97-AC54-2AD624A8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8DC577-7762-4F04-AC4F-7862DEE6145E}"/>
              </a:ext>
            </a:extLst>
          </p:cNvPr>
          <p:cNvSpPr/>
          <p:nvPr/>
        </p:nvSpPr>
        <p:spPr>
          <a:xfrm>
            <a:off x="638174" y="2214502"/>
            <a:ext cx="4591050" cy="2257425"/>
          </a:xfrm>
          <a:prstGeom prst="round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143D6-B3F7-EC77-09E7-37D057313E4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0917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4" y="0"/>
            <a:ext cx="10772775" cy="111971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InhTest.java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19718"/>
            <a:ext cx="10753725" cy="510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public class </a:t>
            </a:r>
            <a:r>
              <a:rPr lang="en-US" sz="3000" dirty="0" err="1"/>
              <a:t>InhTest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{</a:t>
            </a:r>
          </a:p>
          <a:p>
            <a:pPr marL="0" indent="0">
              <a:buNone/>
            </a:pPr>
            <a:r>
              <a:rPr lang="en-US" sz="3000" dirty="0"/>
              <a:t>   </a:t>
            </a:r>
            <a:r>
              <a:rPr lang="en-US" sz="3000" dirty="0">
                <a:solidFill>
                  <a:srgbClr val="3333FF"/>
                </a:solidFill>
              </a:rPr>
              <a:t>public static void main(String </a:t>
            </a:r>
            <a:r>
              <a:rPr lang="en-US" sz="3000" dirty="0" err="1">
                <a:solidFill>
                  <a:srgbClr val="3333FF"/>
                </a:solidFill>
              </a:rPr>
              <a:t>argv</a:t>
            </a:r>
            <a:r>
              <a:rPr lang="en-US" sz="3000" dirty="0">
                <a:solidFill>
                  <a:srgbClr val="3333FF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3000" dirty="0"/>
              <a:t>   {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>
                <a:solidFill>
                  <a:srgbClr val="3333FF"/>
                </a:solidFill>
              </a:rPr>
              <a:t>Prof A = new Prof("Member1",1023,"Hod");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 err="1">
                <a:solidFill>
                  <a:srgbClr val="FF0000"/>
                </a:solidFill>
              </a:rPr>
              <a:t>A.toString</a:t>
            </a:r>
            <a:r>
              <a:rPr lang="en-US" sz="3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000" dirty="0"/>
              <a:t>     </a:t>
            </a:r>
            <a:r>
              <a:rPr lang="en-US" sz="3000" dirty="0" err="1">
                <a:solidFill>
                  <a:srgbClr val="00B050"/>
                </a:solidFill>
              </a:rPr>
              <a:t>System.out.println</a:t>
            </a:r>
            <a:r>
              <a:rPr lang="en-US" sz="3000" dirty="0">
                <a:solidFill>
                  <a:srgbClr val="00B05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sz="3000" dirty="0"/>
              <a:t>   }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8C2C3-8100-43A1-9C96-21869279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EBF48-82E0-4B03-8F4C-89F32E1A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E:\MyJava&gt;javac InhTest.java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E:\MyJava&gt;java InhTest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       Hod 1023 Member1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076B-B853-4B11-B30D-5B906FB2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F288-C703-4CA4-84EC-906290F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1AF8-E53B-446E-81BF-CD82FAF219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C81-3A1C-414C-B855-EBFBFF80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6856-065F-4EDA-AE47-B956B311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86473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3333FF"/>
                </a:solidFill>
              </a:rPr>
              <a:t>Sub Class/Child Class: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Subclass is a class which inherits the other class. It is also called a derived class, extended class, or child class.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>
                <a:solidFill>
                  <a:srgbClr val="3333FF"/>
                </a:solidFill>
              </a:rPr>
              <a:t>Super Class/Parent Class: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en-US" sz="2800" dirty="0"/>
              <a:t>Superclass is the class from where a subclass inherits the features. It is also called a base class or a parent class.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>
                <a:solidFill>
                  <a:srgbClr val="3333FF"/>
                </a:solidFill>
              </a:rPr>
              <a:t>Reusability:</a:t>
            </a:r>
            <a:r>
              <a:rPr lang="en-US" sz="2800" dirty="0"/>
              <a:t> Reusability is a mechanism which enables you to reuse the fields and methods of the existing class when you create a new class. You can use the same fields and methods already defined in the previous class. 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51C0-3B64-45D5-BF28-4D24693B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EB93-6C8B-4672-AA97-FADC5E46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17804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E75-EBF9-4B29-82BF-A2B70EDA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for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23A3-B127-4AC2-AE97-47E08289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Subclass_name</a:t>
            </a:r>
            <a:r>
              <a:rPr lang="en-US" dirty="0"/>
              <a:t> </a:t>
            </a:r>
            <a:r>
              <a:rPr lang="en-US" b="1" dirty="0">
                <a:solidFill>
                  <a:srgbClr val="3333FF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Superclass_name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//methods and fields  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9F9C1-E733-4130-8F81-1F60337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2A49-7784-409E-ACC6-3877447C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9658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E918-2A6F-43F7-93DF-B424C3C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8BEA-6743-41FE-BF02-A79C408F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Single</a:t>
            </a:r>
          </a:p>
          <a:p>
            <a:pPr lvl="1"/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>
                <a:solidFill>
                  <a:srgbClr val="3333FF"/>
                </a:solidFill>
              </a:rPr>
              <a:t>Multilevel </a:t>
            </a:r>
          </a:p>
          <a:p>
            <a:pPr lvl="1"/>
            <a:endParaRPr lang="en-US" dirty="0">
              <a:solidFill>
                <a:srgbClr val="3333FF"/>
              </a:solidFill>
            </a:endParaRPr>
          </a:p>
          <a:p>
            <a:pPr lvl="1"/>
            <a:r>
              <a:rPr lang="en-US" dirty="0">
                <a:solidFill>
                  <a:srgbClr val="3333FF"/>
                </a:solidFill>
              </a:rPr>
              <a:t>Hierarchical</a:t>
            </a:r>
            <a:endParaRPr lang="en-US" dirty="0"/>
          </a:p>
          <a:p>
            <a:pPr lvl="1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In java programming, </a:t>
            </a:r>
            <a:r>
              <a:rPr lang="en-US" dirty="0">
                <a:solidFill>
                  <a:srgbClr val="3333FF"/>
                </a:solidFill>
              </a:rPr>
              <a:t>multiple and hybrid inheritance </a:t>
            </a:r>
            <a:r>
              <a:rPr lang="en-US" dirty="0">
                <a:solidFill>
                  <a:srgbClr val="FF0000"/>
                </a:solidFill>
              </a:rPr>
              <a:t>is supported through </a:t>
            </a:r>
            <a:r>
              <a:rPr lang="en-US" dirty="0">
                <a:solidFill>
                  <a:srgbClr val="3333FF"/>
                </a:solidFill>
              </a:rPr>
              <a:t>interface</a:t>
            </a:r>
            <a:r>
              <a:rPr lang="en-US" dirty="0">
                <a:solidFill>
                  <a:srgbClr val="FF0000"/>
                </a:solidFill>
              </a:rPr>
              <a:t> only.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5B45-705A-445A-A6A8-D32AE257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39D2-AB48-48C4-A391-8083617D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163339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FB63-6181-4DA3-A33C-4B5512D6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E2D712-5AF4-41BE-A0BC-688D0A52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089" b="44906"/>
          <a:stretch/>
        </p:blipFill>
        <p:spPr>
          <a:xfrm>
            <a:off x="4703430" y="1951794"/>
            <a:ext cx="2785139" cy="32687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FF78-93F9-409C-B4BD-0B488D61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B419A-D96A-43D3-8E70-024F3ED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293210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C63-A173-4FB3-9BA5-459634CE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28085D-711E-4608-BE99-6855C696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04" r="48844" b="12091"/>
          <a:stretch/>
        </p:blipFill>
        <p:spPr>
          <a:xfrm>
            <a:off x="4681765" y="1207477"/>
            <a:ext cx="2664343" cy="4902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611E-F3E3-46FD-90B7-2F242FD5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88D68-C6CA-4F38-AC34-E5B57B7F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199192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E2B-40A4-416F-A6CB-66AC3BA5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48" y="0"/>
            <a:ext cx="10772775" cy="1658198"/>
          </a:xfrm>
        </p:spPr>
        <p:txBody>
          <a:bodyPr>
            <a:normAutofit/>
          </a:bodyPr>
          <a:lstStyle/>
          <a:p>
            <a:r>
              <a:rPr lang="en-IN" dirty="0"/>
              <a:t>Hierarchical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DABF87-B6B1-413D-8ECA-48D89594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45" b="46309"/>
          <a:stretch/>
        </p:blipFill>
        <p:spPr>
          <a:xfrm>
            <a:off x="2190253" y="1308166"/>
            <a:ext cx="7647367" cy="45819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5CEC-5AC4-4999-893C-528D34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1E376-9ABA-4914-A4DD-408B43B0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8430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8514-C467-43BA-BE6D-F0B514CA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CFBEF7-719F-4F87-A2E9-ED9682D3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976" b="42912"/>
          <a:stretch/>
        </p:blipFill>
        <p:spPr>
          <a:xfrm>
            <a:off x="3016804" y="1576775"/>
            <a:ext cx="6158392" cy="41965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54E0-ADAD-4CE2-8575-6CEE0985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44BB3-E306-4767-85C3-555DE5E5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</a:t>
            </a:r>
          </a:p>
        </p:txBody>
      </p:sp>
    </p:spTree>
    <p:extLst>
      <p:ext uri="{BB962C8B-B14F-4D97-AF65-F5344CB8AC3E}">
        <p14:creationId xmlns:p14="http://schemas.microsoft.com/office/powerpoint/2010/main" val="1446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4FF057B6AE040B3DD3CA951F57B72" ma:contentTypeVersion="8" ma:contentTypeDescription="Create a new document." ma:contentTypeScope="" ma:versionID="da87914f09a0dde862f6042914f643be">
  <xsd:schema xmlns:xsd="http://www.w3.org/2001/XMLSchema" xmlns:xs="http://www.w3.org/2001/XMLSchema" xmlns:p="http://schemas.microsoft.com/office/2006/metadata/properties" xmlns:ns2="e538a183-6748-4098-842b-bdd6f5998fab" targetNamespace="http://schemas.microsoft.com/office/2006/metadata/properties" ma:root="true" ma:fieldsID="2c8ca63ecae4ac9c5e658a45dbb6bab0" ns2:_="">
    <xsd:import namespace="e538a183-6748-4098-842b-bdd6f5998f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8a183-6748-4098-842b-bdd6f5998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8A2226-FE0A-4E36-9E74-88E7B292AD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BB1FC6-C891-4EDF-BEE9-646A93564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92B7B-C4CB-4D18-AF64-78B8BFF7E0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38a183-6748-4098-842b-bdd6f5998f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88</TotalTime>
  <Words>969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Metropolitan</vt:lpstr>
      <vt:lpstr>INHERITANCE</vt:lpstr>
      <vt:lpstr>Inheritance</vt:lpstr>
      <vt:lpstr>Inheritance</vt:lpstr>
      <vt:lpstr>Syntax for Inheritance</vt:lpstr>
      <vt:lpstr>Types of inheritance</vt:lpstr>
      <vt:lpstr>Single</vt:lpstr>
      <vt:lpstr>Multilevel</vt:lpstr>
      <vt:lpstr>Hierarchical</vt:lpstr>
      <vt:lpstr>Multiple</vt:lpstr>
      <vt:lpstr>Hybrid</vt:lpstr>
      <vt:lpstr>Constructor in Super &amp; Sub Classes</vt:lpstr>
      <vt:lpstr>Super</vt:lpstr>
      <vt:lpstr>Chain of Constructor</vt:lpstr>
      <vt:lpstr>Chain of Constructor</vt:lpstr>
      <vt:lpstr>Output?????</vt:lpstr>
      <vt:lpstr>Previous Program - In a Single File</vt:lpstr>
      <vt:lpstr>Chain of Constructor</vt:lpstr>
      <vt:lpstr>Output?????</vt:lpstr>
      <vt:lpstr>Previous Program - In a Single File</vt:lpstr>
      <vt:lpstr>Multilevel Inheritance</vt:lpstr>
      <vt:lpstr>Member.java</vt:lpstr>
      <vt:lpstr>Staff.java</vt:lpstr>
      <vt:lpstr>Prof.java</vt:lpstr>
      <vt:lpstr>InhTest.java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User Admin</dc:creator>
  <cp:lastModifiedBy>Menaka Pushpa</cp:lastModifiedBy>
  <cp:revision>48</cp:revision>
  <dcterms:created xsi:type="dcterms:W3CDTF">2016-08-18T07:58:31Z</dcterms:created>
  <dcterms:modified xsi:type="dcterms:W3CDTF">2022-04-29T03:21:00Z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0x01010024A4FF057B6AE040B3DD3CA951F57B72</vt:lpwstr>
  </property>
</Properties>
</file>