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5" r:id="rId10"/>
    <p:sldId id="263" r:id="rId11"/>
    <p:sldId id="264" r:id="rId12"/>
    <p:sldId id="266" r:id="rId13"/>
    <p:sldId id="270" r:id="rId14"/>
    <p:sldId id="267" r:id="rId15"/>
    <p:sldId id="268" r:id="rId16"/>
    <p:sldId id="279" r:id="rId17"/>
    <p:sldId id="278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0443D1-9FA7-43FF-B66D-01D0835BD69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74402A-FA77-4847-B648-23BF91BCBBD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ultip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6" y="1347554"/>
            <a:ext cx="7586942" cy="42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0436" y="152400"/>
            <a:ext cx="7280564" cy="11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When one class inherits multiple classes, it is known as multiple inheritance. Multiple inheritance is not supported in Java through 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273" y="5867400"/>
            <a:ext cx="787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java programming, multiple and hybrid inheritance is supported through interface only. </a:t>
            </a:r>
          </a:p>
        </p:txBody>
      </p:sp>
    </p:spTree>
    <p:extLst>
      <p:ext uri="{BB962C8B-B14F-4D97-AF65-F5344CB8AC3E}">
        <p14:creationId xmlns:p14="http://schemas.microsoft.com/office/powerpoint/2010/main" val="37574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class Animal{  </a:t>
            </a:r>
          </a:p>
          <a:p>
            <a:pPr marL="45720" indent="0">
              <a:buNone/>
            </a:pPr>
            <a:r>
              <a:rPr lang="en-US" sz="2400" dirty="0"/>
              <a:t>void eat(){</a:t>
            </a:r>
            <a:r>
              <a:rPr lang="en-US" sz="2400" dirty="0" err="1"/>
              <a:t>System.out.println</a:t>
            </a:r>
            <a:r>
              <a:rPr lang="en-US" sz="2400" dirty="0"/>
              <a:t>("eating...");}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class Dog extends Animal{  </a:t>
            </a:r>
          </a:p>
          <a:p>
            <a:pPr marL="45720" indent="0">
              <a:buNone/>
            </a:pPr>
            <a:r>
              <a:rPr lang="en-US" sz="2400" dirty="0"/>
              <a:t>void bark(){</a:t>
            </a:r>
            <a:r>
              <a:rPr lang="en-US" sz="2400" dirty="0" err="1"/>
              <a:t>System.out.println</a:t>
            </a:r>
            <a:r>
              <a:rPr lang="en-US" sz="2400" dirty="0"/>
              <a:t>("barking...");}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class </a:t>
            </a:r>
            <a:r>
              <a:rPr lang="en-US" sz="2400" dirty="0" err="1"/>
              <a:t>TestInheritance</a:t>
            </a:r>
            <a:r>
              <a:rPr lang="en-US" sz="2400" dirty="0"/>
              <a:t>{  </a:t>
            </a:r>
          </a:p>
          <a:p>
            <a:pPr marL="45720" indent="0"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45720" indent="0">
              <a:buNone/>
            </a:pPr>
            <a:r>
              <a:rPr lang="en-US" sz="2400" dirty="0"/>
              <a:t>Dog d=new Dog();  </a:t>
            </a:r>
          </a:p>
          <a:p>
            <a:pPr marL="45720" indent="0">
              <a:buNone/>
            </a:pPr>
            <a:r>
              <a:rPr lang="en-US" sz="2400" dirty="0" err="1"/>
              <a:t>d.bark</a:t>
            </a:r>
            <a:r>
              <a:rPr lang="en-US" sz="2400" dirty="0"/>
              <a:t>();  </a:t>
            </a:r>
          </a:p>
          <a:p>
            <a:pPr marL="45720" indent="0">
              <a:buNone/>
            </a:pPr>
            <a:r>
              <a:rPr lang="en-US" sz="2400" dirty="0" err="1"/>
              <a:t>d.eat</a:t>
            </a:r>
            <a:r>
              <a:rPr lang="en-US" sz="2400" dirty="0"/>
              <a:t>();  </a:t>
            </a:r>
            <a:r>
              <a:rPr lang="en-US" sz="2400" dirty="0" smtClean="0"/>
              <a:t>}}</a:t>
            </a:r>
            <a:r>
              <a:rPr lang="en-US" sz="2400" dirty="0"/>
              <a:t>  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32904" y="5410200"/>
            <a:ext cx="1417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barking</a:t>
            </a:r>
            <a:r>
              <a:rPr lang="en-US" sz="2400" dirty="0">
                <a:solidFill>
                  <a:srgbClr val="92D050"/>
                </a:solidFill>
              </a:rPr>
              <a:t>... </a:t>
            </a:r>
            <a:endParaRPr lang="en-US" sz="24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eating</a:t>
            </a:r>
            <a:r>
              <a:rPr lang="en-US" sz="2400" dirty="0">
                <a:solidFill>
                  <a:srgbClr val="92D050"/>
                </a:solidFill>
              </a:rPr>
              <a:t>...</a:t>
            </a:r>
            <a:endParaRPr lang="en-US" sz="2400" dirty="0"/>
          </a:p>
        </p:txBody>
      </p:sp>
      <p:pic>
        <p:nvPicPr>
          <p:cNvPr id="5" name="Picture 2" descr="Types of inheritance in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93" b="33329"/>
          <a:stretch/>
        </p:blipFill>
        <p:spPr bwMode="auto">
          <a:xfrm>
            <a:off x="6781800" y="2133600"/>
            <a:ext cx="2133600" cy="2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7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8674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class Animal{  </a:t>
            </a:r>
          </a:p>
          <a:p>
            <a:pPr marL="45720" indent="0">
              <a:buNone/>
            </a:pPr>
            <a:r>
              <a:rPr lang="en-US" dirty="0"/>
              <a:t>void eat(){</a:t>
            </a:r>
            <a:r>
              <a:rPr lang="en-US" dirty="0" err="1"/>
              <a:t>System.out.println</a:t>
            </a:r>
            <a:r>
              <a:rPr lang="en-US" dirty="0"/>
              <a:t>("eating...");}  </a:t>
            </a:r>
          </a:p>
          <a:p>
            <a:pPr marL="45720" indent="0">
              <a:buNone/>
            </a:pPr>
            <a:r>
              <a:rPr lang="en-US" dirty="0"/>
              <a:t>}  </a:t>
            </a:r>
          </a:p>
          <a:p>
            <a:pPr marL="45720" indent="0">
              <a:buNone/>
            </a:pPr>
            <a:r>
              <a:rPr lang="en-US" dirty="0"/>
              <a:t>class Dog extends Animal{  </a:t>
            </a:r>
          </a:p>
          <a:p>
            <a:pPr marL="45720" indent="0">
              <a:buNone/>
            </a:pPr>
            <a:r>
              <a:rPr lang="en-US" dirty="0"/>
              <a:t>void bark(){</a:t>
            </a:r>
            <a:r>
              <a:rPr lang="en-US" dirty="0" err="1"/>
              <a:t>System.out.println</a:t>
            </a:r>
            <a:r>
              <a:rPr lang="en-US" dirty="0"/>
              <a:t>("barking...");}  </a:t>
            </a:r>
          </a:p>
          <a:p>
            <a:pPr marL="45720" indent="0">
              <a:buNone/>
            </a:pPr>
            <a:r>
              <a:rPr lang="en-US" dirty="0"/>
              <a:t>}  </a:t>
            </a:r>
          </a:p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BabyDog</a:t>
            </a:r>
            <a:r>
              <a:rPr lang="en-US" dirty="0"/>
              <a:t> extends Dog{  </a:t>
            </a:r>
          </a:p>
          <a:p>
            <a:pPr marL="45720" indent="0">
              <a:buNone/>
            </a:pPr>
            <a:r>
              <a:rPr lang="en-US" dirty="0"/>
              <a:t>void weep(){</a:t>
            </a:r>
            <a:r>
              <a:rPr lang="en-US" dirty="0" err="1"/>
              <a:t>System.out.println</a:t>
            </a:r>
            <a:r>
              <a:rPr lang="en-US" dirty="0"/>
              <a:t>("weeping...");}  </a:t>
            </a:r>
          </a:p>
          <a:p>
            <a:pPr marL="45720" indent="0">
              <a:buNone/>
            </a:pPr>
            <a:r>
              <a:rPr lang="en-US" dirty="0"/>
              <a:t>}  </a:t>
            </a:r>
          </a:p>
          <a:p>
            <a:pPr marL="45720" indent="0">
              <a:buNone/>
            </a:pPr>
            <a:r>
              <a:rPr lang="en-US" dirty="0"/>
              <a:t>class TestInheritance2{  </a:t>
            </a:r>
          </a:p>
          <a:p>
            <a:pPr marL="4572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 err="1"/>
              <a:t>BabyDog</a:t>
            </a:r>
            <a:r>
              <a:rPr lang="en-US" dirty="0"/>
              <a:t> d=new </a:t>
            </a:r>
            <a:r>
              <a:rPr lang="en-US" dirty="0" err="1"/>
              <a:t>BabyDog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 err="1"/>
              <a:t>d.weep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 err="1"/>
              <a:t>d.bark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 err="1"/>
              <a:t>d.eat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/>
              <a:t>}}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400" y="5329538"/>
            <a:ext cx="1300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weeping...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barking...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eating...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Types of inheritance in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6" r="48661"/>
          <a:stretch/>
        </p:blipFill>
        <p:spPr bwMode="auto">
          <a:xfrm>
            <a:off x="6629400" y="1447800"/>
            <a:ext cx="1939638" cy="43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8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Inheritance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315200" cy="5318760"/>
          </a:xfrm>
        </p:spPr>
        <p:txBody>
          <a:bodyPr>
            <a:noAutofit/>
          </a:bodyPr>
          <a:lstStyle/>
          <a:p>
            <a:r>
              <a:rPr lang="en-US" dirty="0"/>
              <a:t>class Animal{  </a:t>
            </a:r>
          </a:p>
          <a:p>
            <a:r>
              <a:rPr lang="en-US" dirty="0"/>
              <a:t>void eat(){</a:t>
            </a:r>
            <a:r>
              <a:rPr lang="en-US" dirty="0" err="1"/>
              <a:t>System.out.println</a:t>
            </a:r>
            <a:r>
              <a:rPr lang="en-US" dirty="0"/>
              <a:t>("eating...");}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class Dog extends Animal{  </a:t>
            </a:r>
          </a:p>
          <a:p>
            <a:r>
              <a:rPr lang="en-US" dirty="0"/>
              <a:t>void bark(){</a:t>
            </a:r>
            <a:r>
              <a:rPr lang="en-US" dirty="0" err="1"/>
              <a:t>System.out.println</a:t>
            </a:r>
            <a:r>
              <a:rPr lang="en-US" dirty="0"/>
              <a:t>("barking...");}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class Cat extends Animal{  </a:t>
            </a:r>
          </a:p>
          <a:p>
            <a:r>
              <a:rPr lang="en-US" dirty="0"/>
              <a:t>void meow(){</a:t>
            </a:r>
            <a:r>
              <a:rPr lang="en-US" dirty="0" err="1"/>
              <a:t>System.out.println</a:t>
            </a:r>
            <a:r>
              <a:rPr lang="en-US" dirty="0"/>
              <a:t>("meowing...");}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class TestInheritance3{  </a:t>
            </a:r>
          </a:p>
          <a:p>
            <a:r>
              <a:rPr lang="en-US" dirty="0"/>
              <a:t>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Cat c=new Cat();  </a:t>
            </a:r>
          </a:p>
          <a:p>
            <a:r>
              <a:rPr lang="en-US" dirty="0" err="1"/>
              <a:t>c.meow</a:t>
            </a:r>
            <a:r>
              <a:rPr lang="en-US" dirty="0"/>
              <a:t>();  </a:t>
            </a:r>
          </a:p>
          <a:p>
            <a:r>
              <a:rPr lang="en-US" dirty="0" err="1"/>
              <a:t>c.eat</a:t>
            </a:r>
            <a:r>
              <a:rPr lang="en-US" dirty="0"/>
              <a:t>();  </a:t>
            </a:r>
          </a:p>
          <a:p>
            <a:r>
              <a:rPr lang="en-US" dirty="0"/>
              <a:t>//</a:t>
            </a:r>
            <a:r>
              <a:rPr lang="en-US" dirty="0" err="1"/>
              <a:t>c.bark</a:t>
            </a:r>
            <a:r>
              <a:rPr lang="en-US" dirty="0"/>
              <a:t>();//</a:t>
            </a:r>
            <a:r>
              <a:rPr lang="en-US" dirty="0" err="1"/>
              <a:t>C.T.Error</a:t>
            </a:r>
            <a:r>
              <a:rPr lang="en-US" dirty="0"/>
              <a:t>  </a:t>
            </a:r>
          </a:p>
          <a:p>
            <a:r>
              <a:rPr lang="en-US" dirty="0"/>
              <a:t>}}  </a:t>
            </a:r>
          </a:p>
          <a:p>
            <a:endParaRPr lang="en-US" dirty="0"/>
          </a:p>
        </p:txBody>
      </p:sp>
      <p:pic>
        <p:nvPicPr>
          <p:cNvPr id="4" name="Picture 2" descr="Types of inheritance in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7" b="33966"/>
          <a:stretch/>
        </p:blipFill>
        <p:spPr bwMode="auto">
          <a:xfrm>
            <a:off x="6096000" y="1295400"/>
            <a:ext cx="274789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9400" y="5334000"/>
            <a:ext cx="1364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meowing...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eating...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>
            <a:noAutofit/>
          </a:bodyPr>
          <a:lstStyle/>
          <a:p>
            <a:r>
              <a:rPr lang="en-US" sz="2800" dirty="0"/>
              <a:t>Why multiple inheritance is not supported in java?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sz="2400" dirty="0"/>
              <a:t>To reduce the complexity and simplify the language, multiple inheritance is not supported in java. </a:t>
            </a:r>
            <a:endParaRPr lang="en-US" sz="2400" dirty="0" smtClean="0"/>
          </a:p>
          <a:p>
            <a:r>
              <a:rPr lang="en-US" sz="2400" dirty="0"/>
              <a:t>Consider a scenario where A, B, and C are three classes. The C class inherits A and B classes. If A and B classes have the same method and you call it from child class object, there will be </a:t>
            </a:r>
            <a:r>
              <a:rPr lang="en-US" sz="2800" dirty="0">
                <a:solidFill>
                  <a:srgbClr val="FFFF00"/>
                </a:solidFill>
              </a:rPr>
              <a:t>ambiguity</a:t>
            </a:r>
            <a:r>
              <a:rPr lang="en-US" sz="2400" dirty="0"/>
              <a:t> to call the method of A or B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Since compile-time errors are better than runtime errors, Java renders compile-time error if you inherit 2 classes.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whether you have same method or different, there will be compile time error.</a:t>
            </a:r>
          </a:p>
        </p:txBody>
      </p:sp>
    </p:spTree>
    <p:extLst>
      <p:ext uri="{BB962C8B-B14F-4D97-AF65-F5344CB8AC3E}">
        <p14:creationId xmlns:p14="http://schemas.microsoft.com/office/powerpoint/2010/main" val="176469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7772400" cy="5928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class A{  </a:t>
            </a:r>
          </a:p>
          <a:p>
            <a:pPr marL="45720" indent="0">
              <a:buNone/>
            </a:pPr>
            <a:r>
              <a:rPr lang="en-US" sz="2400" dirty="0"/>
              <a:t>void </a:t>
            </a:r>
            <a:r>
              <a:rPr lang="en-US" sz="2400" dirty="0" err="1"/>
              <a:t>msg</a:t>
            </a:r>
            <a:r>
              <a:rPr lang="en-US" sz="2400" dirty="0"/>
              <a:t>(){</a:t>
            </a:r>
            <a:r>
              <a:rPr lang="en-US" sz="2400" dirty="0" err="1"/>
              <a:t>System.out.println</a:t>
            </a:r>
            <a:r>
              <a:rPr lang="en-US" sz="2400" dirty="0"/>
              <a:t>("Hello");}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class B{  </a:t>
            </a:r>
          </a:p>
          <a:p>
            <a:pPr marL="45720" indent="0">
              <a:buNone/>
            </a:pPr>
            <a:r>
              <a:rPr lang="en-US" sz="2400" dirty="0"/>
              <a:t>void </a:t>
            </a:r>
            <a:r>
              <a:rPr lang="en-US" sz="2400" dirty="0" err="1"/>
              <a:t>msg</a:t>
            </a:r>
            <a:r>
              <a:rPr lang="en-US" sz="2400" dirty="0"/>
              <a:t>(){</a:t>
            </a:r>
            <a:r>
              <a:rPr lang="en-US" sz="2400" dirty="0" err="1"/>
              <a:t>System.out.println</a:t>
            </a:r>
            <a:r>
              <a:rPr lang="en-US" sz="2400" dirty="0"/>
              <a:t>("Welcome");}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class C extends A,B{//suppose if it were  </a:t>
            </a:r>
          </a:p>
          <a:p>
            <a:pPr marL="45720" indent="0">
              <a:buNone/>
            </a:pPr>
            <a:r>
              <a:rPr lang="en-US" sz="2400" dirty="0"/>
              <a:t>   </a:t>
            </a:r>
          </a:p>
          <a:p>
            <a:pPr marL="45720" indent="0">
              <a:buNone/>
            </a:pPr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45720" indent="0">
              <a:buNone/>
            </a:pPr>
            <a:r>
              <a:rPr lang="en-US" sz="2400" dirty="0"/>
              <a:t>   C </a:t>
            </a:r>
            <a:r>
              <a:rPr lang="en-US" sz="2400" dirty="0" err="1"/>
              <a:t>obj</a:t>
            </a:r>
            <a:r>
              <a:rPr lang="en-US" sz="2400" dirty="0"/>
              <a:t>=new C();  </a:t>
            </a:r>
          </a:p>
          <a:p>
            <a:pPr marL="45720" indent="0">
              <a:buNone/>
            </a:pPr>
            <a:r>
              <a:rPr lang="en-US" sz="2400" dirty="0"/>
              <a:t>   obj.msg();//Now which </a:t>
            </a:r>
            <a:r>
              <a:rPr lang="en-US" sz="2400" dirty="0" err="1"/>
              <a:t>msg</a:t>
            </a:r>
            <a:r>
              <a:rPr lang="en-US" sz="2400" dirty="0"/>
              <a:t>() method would be invoked?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24600" y="5850524"/>
            <a:ext cx="1981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Compile Time 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315200" cy="655319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class Calculation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z;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public void addition(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   z = x + y;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   </a:t>
            </a:r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("The sum of the given numbers:"+z);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public void Subtraction(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   z = x - y;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   </a:t>
            </a:r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("The difference between the given numbers:"+z);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 smtClean="0">
                <a:solidFill>
                  <a:srgbClr val="00B0F0"/>
                </a:solidFill>
              </a:rPr>
              <a:t>}  }</a:t>
            </a:r>
            <a:endParaRPr lang="en-US" dirty="0">
              <a:solidFill>
                <a:srgbClr val="00B0F0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</a:t>
            </a:r>
            <a:r>
              <a:rPr lang="en-US" dirty="0">
                <a:solidFill>
                  <a:srgbClr val="00B050"/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My_Calculation</a:t>
            </a:r>
            <a:r>
              <a:rPr lang="en-US" dirty="0">
                <a:solidFill>
                  <a:srgbClr val="00B050"/>
                </a:solidFill>
              </a:rPr>
              <a:t> extends Calculation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public void multiplication(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x,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y)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z = x * y;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("The product of the given numbers:"+z);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public static void main(String </a:t>
            </a:r>
            <a:r>
              <a:rPr lang="en-US" dirty="0" err="1">
                <a:solidFill>
                  <a:srgbClr val="00B050"/>
                </a:solidFill>
              </a:rPr>
              <a:t>args</a:t>
            </a:r>
            <a:r>
              <a:rPr lang="en-US" dirty="0">
                <a:solidFill>
                  <a:srgbClr val="00B050"/>
                </a:solidFill>
              </a:rPr>
              <a:t>[])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a = 20, b = 10;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My_Calculation</a:t>
            </a:r>
            <a:r>
              <a:rPr lang="en-US" dirty="0">
                <a:solidFill>
                  <a:srgbClr val="00B050"/>
                </a:solidFill>
              </a:rPr>
              <a:t> demo = new </a:t>
            </a:r>
            <a:r>
              <a:rPr lang="en-US" dirty="0" err="1">
                <a:solidFill>
                  <a:srgbClr val="00B050"/>
                </a:solidFill>
              </a:rPr>
              <a:t>My_Calculation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demo.addition</a:t>
            </a:r>
            <a:r>
              <a:rPr lang="en-US" dirty="0">
                <a:solidFill>
                  <a:srgbClr val="00B050"/>
                </a:solidFill>
              </a:rPr>
              <a:t>(a, b);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demo.Subtraction</a:t>
            </a:r>
            <a:r>
              <a:rPr lang="en-US" dirty="0">
                <a:solidFill>
                  <a:srgbClr val="00B050"/>
                </a:solidFill>
              </a:rPr>
              <a:t>(a, b);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demo.multiplication</a:t>
            </a:r>
            <a:r>
              <a:rPr lang="en-US" dirty="0">
                <a:solidFill>
                  <a:srgbClr val="00B050"/>
                </a:solidFill>
              </a:rPr>
              <a:t>(a, b);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} 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5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final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you don't want other classes to inherit from a class, use the final </a:t>
            </a:r>
            <a:r>
              <a:rPr lang="en-US" sz="2800" dirty="0" smtClean="0"/>
              <a:t>keyword:</a:t>
            </a:r>
          </a:p>
          <a:p>
            <a:endParaRPr lang="en-US" sz="2800" dirty="0" smtClean="0"/>
          </a:p>
          <a:p>
            <a:pPr marL="45720" indent="0">
              <a:buNone/>
            </a:pPr>
            <a:r>
              <a:rPr lang="en-US" sz="2800" dirty="0"/>
              <a:t>final class Vehicle {</a:t>
            </a:r>
          </a:p>
          <a:p>
            <a:pPr marL="45720" indent="0">
              <a:buNone/>
            </a:pPr>
            <a:r>
              <a:rPr lang="en-US" sz="2800" dirty="0"/>
              <a:t>  ...</a:t>
            </a:r>
          </a:p>
          <a:p>
            <a:pPr marL="4572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class Car extends Vehicle {</a:t>
            </a:r>
          </a:p>
          <a:p>
            <a:pPr marL="45720" indent="0">
              <a:buNone/>
            </a:pPr>
            <a:r>
              <a:rPr lang="en-US" sz="2800" dirty="0"/>
              <a:t>  ...</a:t>
            </a:r>
          </a:p>
          <a:p>
            <a:pPr marL="45720" indent="0">
              <a:buNone/>
            </a:pPr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400" y="3626823"/>
            <a:ext cx="3581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Main.java:9: error: cannot inherit from final Vehicle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class Main extends Vehicle {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      ^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1 error)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</a:t>
            </a:r>
            <a:r>
              <a:rPr lang="en-US" dirty="0" smtClean="0"/>
              <a:t>Overriding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2400" dirty="0"/>
              <a:t>if the same method is present in both the superclass and subclass, what will happen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In this case, the method in the subclass overrides the method in the superclass. This concept is known as method overriding in Java.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7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315200" cy="64769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class Animal {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void eat()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 can eat");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class </a:t>
            </a:r>
            <a:r>
              <a:rPr lang="en-US" dirty="0"/>
              <a:t>Dog extends Animal {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/>
              <a:t>// overriding the eat() method</a:t>
            </a:r>
          </a:p>
          <a:p>
            <a:pPr marL="45720" indent="0">
              <a:buNone/>
            </a:pPr>
            <a:r>
              <a:rPr lang="en-US" dirty="0"/>
              <a:t>  @Override</a:t>
            </a:r>
          </a:p>
          <a:p>
            <a:pPr marL="45720" indent="0">
              <a:buNone/>
            </a:pPr>
            <a:r>
              <a:rPr lang="en-US" dirty="0"/>
              <a:t>  public void eat()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 eat dog food");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void bark()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 can bark");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class </a:t>
            </a:r>
            <a:r>
              <a:rPr lang="en-US" dirty="0"/>
              <a:t>Main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 smtClean="0"/>
              <a:t>   Dog </a:t>
            </a:r>
            <a:r>
              <a:rPr lang="en-US" dirty="0" err="1"/>
              <a:t>labrador</a:t>
            </a:r>
            <a:r>
              <a:rPr lang="en-US" dirty="0"/>
              <a:t> = new Dog();</a:t>
            </a:r>
          </a:p>
          <a:p>
            <a:pPr marL="4572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labrador.eat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labrador.bark</a:t>
            </a:r>
            <a:r>
              <a:rPr lang="en-US" dirty="0" smtClean="0"/>
              <a:t>();   } }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6218" y="1524000"/>
            <a:ext cx="18197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eat dog food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can bark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4982" y="3371418"/>
            <a:ext cx="2362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Note: We have used the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@Override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annotation to tell the compiler that we are overriding a method. However, the annotation is not mandatory. </a:t>
            </a:r>
          </a:p>
        </p:txBody>
      </p:sp>
    </p:spTree>
    <p:extLst>
      <p:ext uri="{BB962C8B-B14F-4D97-AF65-F5344CB8AC3E}">
        <p14:creationId xmlns:p14="http://schemas.microsoft.com/office/powerpoint/2010/main" val="20013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Inheritance in Java is a mechanism in which one object acquires all the properties and behaviors of parent class. </a:t>
            </a:r>
          </a:p>
          <a:p>
            <a:r>
              <a:rPr lang="en-US" sz="2400" dirty="0"/>
              <a:t>The idea behind inheritance in Java is that you can create new </a:t>
            </a:r>
            <a:r>
              <a:rPr lang="en-US" sz="2400" dirty="0" smtClean="0"/>
              <a:t>classes </a:t>
            </a:r>
            <a:r>
              <a:rPr lang="en-US" sz="2400" dirty="0"/>
              <a:t>that are built upon existing classes.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you inherit from an existing class, you can reuse methods and fields of the parent class. </a:t>
            </a:r>
            <a:endParaRPr lang="en-US" sz="2400" dirty="0" smtClean="0"/>
          </a:p>
          <a:p>
            <a:r>
              <a:rPr lang="en-US" sz="2400" dirty="0" smtClean="0"/>
              <a:t>Moreover</a:t>
            </a:r>
            <a:r>
              <a:rPr lang="en-US" sz="2400" dirty="0"/>
              <a:t>, you can add new methods and fields in your current class also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Inheritance represents the </a:t>
            </a:r>
            <a:r>
              <a:rPr lang="en-US" sz="2400" b="1" dirty="0"/>
              <a:t>IS-A relationship</a:t>
            </a:r>
            <a:r>
              <a:rPr lang="en-US" sz="2400" dirty="0"/>
              <a:t> which is also known as a </a:t>
            </a:r>
            <a:r>
              <a:rPr lang="en-US" sz="2400" i="1" dirty="0"/>
              <a:t>parent-child</a:t>
            </a:r>
            <a:r>
              <a:rPr lang="en-US" sz="2400" dirty="0"/>
              <a:t> relationship.</a:t>
            </a:r>
          </a:p>
        </p:txBody>
      </p:sp>
    </p:spTree>
    <p:extLst>
      <p:ext uri="{BB962C8B-B14F-4D97-AF65-F5344CB8AC3E}">
        <p14:creationId xmlns:p14="http://schemas.microsoft.com/office/powerpoint/2010/main" val="95388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Keyword in Java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4999"/>
            <a:ext cx="7315200" cy="4404361"/>
          </a:xfrm>
        </p:spPr>
        <p:txBody>
          <a:bodyPr>
            <a:normAutofit/>
          </a:bodyPr>
          <a:lstStyle/>
          <a:p>
            <a:r>
              <a:rPr lang="en-US" sz="2400" dirty="0"/>
              <a:t>Previously we saw that the same method in the subclass overrides the method in superclass.</a:t>
            </a:r>
          </a:p>
          <a:p>
            <a:r>
              <a:rPr lang="en-US" sz="2400" dirty="0"/>
              <a:t>In such a situation, the super keyword is used to call the method of the parent class from the method of the child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221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3886200" cy="6172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class Animal {</a:t>
            </a:r>
          </a:p>
          <a:p>
            <a:pPr marL="4572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public </a:t>
            </a:r>
            <a:r>
              <a:rPr lang="en-US" sz="1800" dirty="0">
                <a:solidFill>
                  <a:srgbClr val="00B050"/>
                </a:solidFill>
              </a:rPr>
              <a:t>void eat() {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</a:t>
            </a:r>
            <a:r>
              <a:rPr lang="en-US" sz="1800" dirty="0" err="1">
                <a:solidFill>
                  <a:srgbClr val="00B050"/>
                </a:solidFill>
              </a:rPr>
              <a:t>System.out.println</a:t>
            </a:r>
            <a:r>
              <a:rPr lang="en-US" sz="1800" dirty="0">
                <a:solidFill>
                  <a:srgbClr val="00B050"/>
                </a:solidFill>
              </a:rPr>
              <a:t>("I can eat");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  <a:r>
              <a:rPr lang="en-US" sz="1800" dirty="0" smtClean="0">
                <a:solidFill>
                  <a:srgbClr val="00B050"/>
                </a:solidFill>
              </a:rPr>
              <a:t>}</a:t>
            </a:r>
            <a:r>
              <a:rPr lang="en-US" sz="1800" dirty="0" smtClean="0"/>
              <a:t> }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Dog extends Animal {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// overriding the eat() method</a:t>
            </a:r>
          </a:p>
          <a:p>
            <a:pPr marL="45720" indent="0">
              <a:buNone/>
            </a:pPr>
            <a:r>
              <a:rPr lang="en-US" sz="1800" dirty="0"/>
              <a:t>  @Override</a:t>
            </a:r>
          </a:p>
          <a:p>
            <a:pPr marL="45720" indent="0">
              <a:buNone/>
            </a:pPr>
            <a:r>
              <a:rPr lang="en-US" sz="1800" dirty="0"/>
              <a:t>  public void eat()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// call method of superclass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</a:t>
            </a:r>
            <a:r>
              <a:rPr lang="en-US" sz="1800" dirty="0" err="1">
                <a:solidFill>
                  <a:srgbClr val="00B050"/>
                </a:solidFill>
              </a:rPr>
              <a:t>super.eat</a:t>
            </a:r>
            <a:r>
              <a:rPr lang="en-US" sz="1800" dirty="0">
                <a:solidFill>
                  <a:srgbClr val="00B050"/>
                </a:solidFill>
              </a:rPr>
              <a:t>();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("I eat dog food");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void bark()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("I can bark");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pPr marL="4572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800600" y="381000"/>
            <a:ext cx="37338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dirty="0"/>
              <a:t>class Main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 smtClean="0"/>
              <a:t>   Dog </a:t>
            </a:r>
            <a:r>
              <a:rPr lang="en-US" dirty="0" err="1"/>
              <a:t>labrador</a:t>
            </a:r>
            <a:r>
              <a:rPr lang="en-US" dirty="0"/>
              <a:t> = new Dog();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// call the eat() method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labrador.eat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labrador.bark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5900" y="5878614"/>
            <a:ext cx="2743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can eat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eat dog food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can bark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3600" y="3495810"/>
            <a:ext cx="229626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 can also use 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super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keyword to call the constructor of the superclass from the constructor of the subclass. </a:t>
            </a:r>
          </a:p>
        </p:txBody>
      </p:sp>
    </p:spTree>
    <p:extLst>
      <p:ext uri="{BB962C8B-B14F-4D97-AF65-F5344CB8AC3E}">
        <p14:creationId xmlns:p14="http://schemas.microsoft.com/office/powerpoint/2010/main" val="41599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1"/>
            <a:ext cx="7315200" cy="615696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class Superclass {</a:t>
            </a:r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45720" indent="0">
              <a:buNone/>
            </a:pPr>
            <a:r>
              <a:rPr lang="en-US" dirty="0" smtClean="0"/>
              <a:t>   </a:t>
            </a:r>
            <a:r>
              <a:rPr lang="en-US" dirty="0">
                <a:solidFill>
                  <a:srgbClr val="00B050"/>
                </a:solidFill>
              </a:rPr>
              <a:t>Superclass(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age)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this.age</a:t>
            </a:r>
            <a:r>
              <a:rPr lang="en-US" dirty="0">
                <a:solidFill>
                  <a:srgbClr val="00B050"/>
                </a:solidFill>
              </a:rPr>
              <a:t> = age; 		 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45720" indent="0">
              <a:buNone/>
            </a:pPr>
            <a:r>
              <a:rPr lang="en-US" dirty="0" smtClean="0"/>
              <a:t>   </a:t>
            </a:r>
            <a:r>
              <a:rPr lang="en-US" dirty="0"/>
              <a:t>public void </a:t>
            </a:r>
            <a:r>
              <a:rPr lang="en-US" dirty="0" err="1"/>
              <a:t>getAge</a:t>
            </a:r>
            <a:r>
              <a:rPr lang="en-US" dirty="0"/>
              <a:t>() {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("The value of the variable named age in super class is: " +age);</a:t>
            </a:r>
          </a:p>
          <a:p>
            <a:pPr marL="45720" indent="0">
              <a:buNone/>
            </a:pPr>
            <a:r>
              <a:rPr lang="en-US" dirty="0"/>
              <a:t> 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Subclass extends Superclass {</a:t>
            </a:r>
          </a:p>
          <a:p>
            <a:pPr marL="45720" indent="0">
              <a:buNone/>
            </a:pPr>
            <a:r>
              <a:rPr lang="en-US" dirty="0"/>
              <a:t>   Subclass(</a:t>
            </a:r>
            <a:r>
              <a:rPr lang="en-US" dirty="0" err="1"/>
              <a:t>int</a:t>
            </a:r>
            <a:r>
              <a:rPr lang="en-US" dirty="0"/>
              <a:t> age) {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super(age);</a:t>
            </a:r>
          </a:p>
          <a:p>
            <a:pPr marL="45720" indent="0">
              <a:buNone/>
            </a:pPr>
            <a:r>
              <a:rPr lang="en-US" dirty="0"/>
              <a:t>   }</a:t>
            </a:r>
          </a:p>
          <a:p>
            <a:pPr marL="45720" indent="0">
              <a:buNone/>
            </a:pPr>
            <a:r>
              <a:rPr lang="en-US" dirty="0" smtClean="0"/>
              <a:t>  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" indent="0">
              <a:buNone/>
            </a:pPr>
            <a:r>
              <a:rPr lang="en-US" dirty="0"/>
              <a:t>      Subclass s = new Subclass(24);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err="1"/>
              <a:t>s.getAge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0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protected Members in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15200" cy="5029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class Animal {</a:t>
            </a:r>
          </a:p>
          <a:p>
            <a:pPr marL="45720" indent="0">
              <a:buNone/>
            </a:pPr>
            <a:r>
              <a:rPr lang="en-US" sz="1800" dirty="0"/>
              <a:t>  protected String name;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protected void display()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("I am an animal.");</a:t>
            </a:r>
          </a:p>
          <a:p>
            <a:pPr marL="4572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 }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Dog extends Animal {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public void </a:t>
            </a:r>
            <a:r>
              <a:rPr lang="en-US" sz="1800" dirty="0" err="1"/>
              <a:t>getInfo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("My name is " + name);</a:t>
            </a:r>
          </a:p>
          <a:p>
            <a:pPr marL="4572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 }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Main {</a:t>
            </a:r>
          </a:p>
          <a:p>
            <a:pPr marL="4572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45720" indent="0">
              <a:buNone/>
            </a:pPr>
            <a:r>
              <a:rPr lang="en-US" sz="1800" dirty="0" smtClean="0"/>
              <a:t>    Dog </a:t>
            </a:r>
            <a:r>
              <a:rPr lang="en-US" sz="1800" dirty="0" err="1"/>
              <a:t>labrador</a:t>
            </a:r>
            <a:r>
              <a:rPr lang="en-US" sz="1800" dirty="0"/>
              <a:t> = new Dog();</a:t>
            </a:r>
          </a:p>
          <a:p>
            <a:pPr marL="45720" indent="0">
              <a:buNone/>
            </a:pPr>
            <a:r>
              <a:rPr lang="en-US" sz="1800" dirty="0" smtClean="0"/>
              <a:t>    labrador.name </a:t>
            </a:r>
            <a:r>
              <a:rPr lang="en-US" sz="1800" dirty="0"/>
              <a:t>= "Rocky";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labrador.display</a:t>
            </a:r>
            <a:r>
              <a:rPr lang="en-US" sz="1800" dirty="0"/>
              <a:t>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/>
              <a:t>labrador.getInfo</a:t>
            </a:r>
            <a:r>
              <a:rPr lang="en-US" sz="1800" dirty="0"/>
              <a:t>();</a:t>
            </a:r>
          </a:p>
          <a:p>
            <a:pPr marL="4572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 }</a:t>
            </a:r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65073" y="5391836"/>
            <a:ext cx="21130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I am an animal.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itchFamily="34" charset="-128"/>
                <a:cs typeface="Arial" pitchFamily="34" charset="0"/>
              </a:rPr>
              <a:t>My name is Rocky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  protected String brand = "Ford";</a:t>
            </a:r>
          </a:p>
          <a:p>
            <a:r>
              <a:rPr lang="en-US" dirty="0"/>
              <a:t>  public void honk()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 smtClean="0"/>
              <a:t>(“honk, honk!");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  private String </a:t>
            </a:r>
            <a:r>
              <a:rPr lang="en-US" dirty="0" err="1"/>
              <a:t>modelName</a:t>
            </a:r>
            <a:r>
              <a:rPr lang="en-US" dirty="0"/>
              <a:t> = "Mustang";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Car </a:t>
            </a:r>
            <a:r>
              <a:rPr lang="en-US" dirty="0" err="1"/>
              <a:t>myFastCar</a:t>
            </a:r>
            <a:r>
              <a:rPr lang="en-US" dirty="0"/>
              <a:t> = new Car();</a:t>
            </a:r>
          </a:p>
          <a:p>
            <a:r>
              <a:rPr lang="en-US" dirty="0"/>
              <a:t>    </a:t>
            </a:r>
            <a:r>
              <a:rPr lang="en-US" dirty="0" err="1"/>
              <a:t>myFastCar.honk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myFastCar.brand</a:t>
            </a:r>
            <a:r>
              <a:rPr lang="en-US" dirty="0"/>
              <a:t> + " " + </a:t>
            </a:r>
            <a:r>
              <a:rPr lang="en-US" dirty="0" err="1"/>
              <a:t>myFastCar.modelName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2459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honk, honk!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Ford Mustang </a:t>
            </a:r>
          </a:p>
        </p:txBody>
      </p:sp>
    </p:spTree>
    <p:extLst>
      <p:ext uri="{BB962C8B-B14F-4D97-AF65-F5344CB8AC3E}">
        <p14:creationId xmlns:p14="http://schemas.microsoft.com/office/powerpoint/2010/main" val="9307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Method Overriding (so runtime polymorphism can </a:t>
            </a:r>
            <a:r>
              <a:rPr lang="en-US" sz="2400" dirty="0"/>
              <a:t>be achieved).</a:t>
            </a:r>
          </a:p>
          <a:p>
            <a:r>
              <a:rPr lang="en-US" sz="2400" dirty="0"/>
              <a:t>For Code Reusability.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8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1"/>
            <a:ext cx="7315200" cy="5547360"/>
          </a:xfrm>
        </p:spPr>
        <p:txBody>
          <a:bodyPr>
            <a:normAutofit/>
          </a:bodyPr>
          <a:lstStyle/>
          <a:p>
            <a:r>
              <a:rPr lang="en-US" sz="2400" b="1" dirty="0"/>
              <a:t>Class:</a:t>
            </a:r>
            <a:r>
              <a:rPr lang="en-US" sz="2400" dirty="0"/>
              <a:t> A class is a group of objects which have common properties. It is a template or blueprint from which objects are created.</a:t>
            </a:r>
          </a:p>
          <a:p>
            <a:r>
              <a:rPr lang="en-US" sz="2400" b="1" dirty="0"/>
              <a:t>Sub Class/Child Class:</a:t>
            </a:r>
            <a:r>
              <a:rPr lang="en-US" sz="2400" dirty="0"/>
              <a:t> Subclass is a class which inherits the other class. It is also called a derived class, extended class, or child class. </a:t>
            </a:r>
          </a:p>
          <a:p>
            <a:r>
              <a:rPr lang="en-US" sz="2400" b="1" dirty="0"/>
              <a:t>Super Class/Parent Class:</a:t>
            </a:r>
            <a:r>
              <a:rPr lang="en-US" sz="2400" dirty="0"/>
              <a:t> Superclass is the class from where a subclass inherits the features. It is also called a base class or a parent class.</a:t>
            </a:r>
          </a:p>
          <a:p>
            <a:r>
              <a:rPr lang="en-US" sz="2400" b="1" dirty="0"/>
              <a:t>Reusability:</a:t>
            </a:r>
            <a:r>
              <a:rPr lang="en-US" sz="2400" dirty="0"/>
              <a:t> As the name specifies, reusability is a mechanism which facilitates you to reuse the fields and methods of the existing class when you create a new class. You can use the same fields and methods already defined in the previous class.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7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800" dirty="0"/>
              <a:t>class Subclass-name extends Superclass-name  </a:t>
            </a:r>
          </a:p>
          <a:p>
            <a:pPr marL="45720" indent="0">
              <a:buNone/>
            </a:pPr>
            <a:r>
              <a:rPr lang="en-US" sz="2800" dirty="0"/>
              <a:t>{  </a:t>
            </a:r>
          </a:p>
          <a:p>
            <a:pPr marL="45720" indent="0">
              <a:buNone/>
            </a:pPr>
            <a:r>
              <a:rPr lang="en-US" sz="2800" dirty="0"/>
              <a:t>   //methods and fields  </a:t>
            </a:r>
          </a:p>
          <a:p>
            <a:pPr marL="45720" indent="0">
              <a:buNone/>
            </a:pPr>
            <a:r>
              <a:rPr lang="en-US" sz="2800" dirty="0"/>
              <a:t>} </a:t>
            </a: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600" dirty="0"/>
              <a:t>The </a:t>
            </a:r>
            <a:r>
              <a:rPr lang="en-US" sz="2600" b="1" dirty="0"/>
              <a:t>extends keyword</a:t>
            </a:r>
            <a:r>
              <a:rPr lang="en-US" sz="2600" dirty="0"/>
              <a:t> indicates that you are making a new class that derives from an existing class. The meaning of "extends" is to increase the functionality.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1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2892425" cy="436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2905081"/>
            <a:ext cx="4276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Programmer IS-A </a:t>
            </a:r>
            <a:r>
              <a:rPr lang="en-US" sz="2800" b="1" dirty="0" smtClean="0"/>
              <a:t>Employee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5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/>
          </a:bodyPr>
          <a:lstStyle/>
          <a:p>
            <a:r>
              <a:rPr lang="en-US" sz="2800" dirty="0"/>
              <a:t>is-a relationship</a:t>
            </a:r>
          </a:p>
          <a:p>
            <a:r>
              <a:rPr lang="en-US" sz="2800" dirty="0"/>
              <a:t>In Java, inheritance is an is-a relationship. That is, we use inheritance only if there exists an is-a relationship between two classes. For example,</a:t>
            </a:r>
          </a:p>
          <a:p>
            <a:pPr lvl="1"/>
            <a:r>
              <a:rPr lang="en-US" sz="2400" dirty="0"/>
              <a:t>Car is a Vehicle</a:t>
            </a:r>
          </a:p>
          <a:p>
            <a:pPr lvl="1"/>
            <a:r>
              <a:rPr lang="en-US" sz="2400" dirty="0"/>
              <a:t>Orange is a Fruit</a:t>
            </a:r>
          </a:p>
          <a:p>
            <a:pPr lvl="1"/>
            <a:r>
              <a:rPr lang="en-US" sz="2400" dirty="0"/>
              <a:t>Surgeon is a Doctor</a:t>
            </a:r>
          </a:p>
          <a:p>
            <a:pPr lvl="1"/>
            <a:r>
              <a:rPr lang="en-US" sz="2400" dirty="0"/>
              <a:t>Dog is an Animal</a:t>
            </a:r>
          </a:p>
          <a:p>
            <a:r>
              <a:rPr lang="en-US" sz="2800" dirty="0"/>
              <a:t>Here, Car can inherit from Vehicle, Orange can inherit from Fruit, and so 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93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7772400" cy="5547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class Employee{  </a:t>
            </a:r>
          </a:p>
          <a:p>
            <a:pPr marL="45720" indent="0">
              <a:buNone/>
            </a:pPr>
            <a:r>
              <a:rPr lang="en-US" sz="2400" dirty="0"/>
              <a:t> float salary=40000;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class Programmer extends Employee{  </a:t>
            </a:r>
          </a:p>
          <a:p>
            <a:pPr marL="4572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 bonus=10000;  </a:t>
            </a:r>
          </a:p>
          <a:p>
            <a:pPr marL="45720" indent="0">
              <a:buNone/>
            </a:pPr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45720" indent="0">
              <a:buNone/>
            </a:pPr>
            <a:r>
              <a:rPr lang="en-US" sz="2400" dirty="0"/>
              <a:t>   Programmer p=new Programmer();  </a:t>
            </a:r>
          </a:p>
          <a:p>
            <a:pPr marL="4572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("Programmer salary is:"+</a:t>
            </a:r>
            <a:r>
              <a:rPr lang="en-US" sz="2400" dirty="0" err="1"/>
              <a:t>p.salary</a:t>
            </a:r>
            <a:r>
              <a:rPr lang="en-US" sz="2400" dirty="0"/>
              <a:t>);  </a:t>
            </a:r>
          </a:p>
          <a:p>
            <a:pPr marL="4572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("Bonus of Programmer is:"+</a:t>
            </a:r>
            <a:r>
              <a:rPr lang="en-US" sz="2400" dirty="0" err="1"/>
              <a:t>p.bonus</a:t>
            </a:r>
            <a:r>
              <a:rPr lang="en-US" sz="2400" dirty="0"/>
              <a:t>);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000" y="5755959"/>
            <a:ext cx="30412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Programmer salary is:40000.0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itchFamily="34" charset="-128"/>
                <a:cs typeface="Arial" pitchFamily="34" charset="0"/>
              </a:rPr>
              <a:t>Bonus of programmer is:10000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5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inheritance in java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203835" cy="43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5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635</TotalTime>
  <Words>1182</Words>
  <Application>Microsoft Office PowerPoint</Application>
  <PresentationFormat>On-screen Show (4:3)</PresentationFormat>
  <Paragraphs>262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Java Inheritance</vt:lpstr>
      <vt:lpstr>Inheritance</vt:lpstr>
      <vt:lpstr>Uses</vt:lpstr>
      <vt:lpstr>PowerPoint Presentation</vt:lpstr>
      <vt:lpstr>Syntax</vt:lpstr>
      <vt:lpstr>Example</vt:lpstr>
      <vt:lpstr>PowerPoint Presentation</vt:lpstr>
      <vt:lpstr>PowerPoint Presentation</vt:lpstr>
      <vt:lpstr>Types of inheritance in java </vt:lpstr>
      <vt:lpstr>PowerPoint Presentation</vt:lpstr>
      <vt:lpstr>Single Inheritance </vt:lpstr>
      <vt:lpstr>Multilevel Inheritance </vt:lpstr>
      <vt:lpstr>Hierarchical Inheritance  </vt:lpstr>
      <vt:lpstr>Why multiple inheritance is not supported in java? </vt:lpstr>
      <vt:lpstr>PowerPoint Presentation</vt:lpstr>
      <vt:lpstr>PowerPoint Presentation</vt:lpstr>
      <vt:lpstr>final keyword</vt:lpstr>
      <vt:lpstr>Method Overriding </vt:lpstr>
      <vt:lpstr>PowerPoint Presentation</vt:lpstr>
      <vt:lpstr>super Keyword in Java Inheritance </vt:lpstr>
      <vt:lpstr>PowerPoint Presentation</vt:lpstr>
      <vt:lpstr>PowerPoint Presentation</vt:lpstr>
      <vt:lpstr>protected Members in Inheritance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creator>Windows User</dc:creator>
  <cp:lastModifiedBy>Windows User</cp:lastModifiedBy>
  <cp:revision>56</cp:revision>
  <dcterms:created xsi:type="dcterms:W3CDTF">2022-04-12T06:31:07Z</dcterms:created>
  <dcterms:modified xsi:type="dcterms:W3CDTF">2022-04-19T10:18:35Z</dcterms:modified>
</cp:coreProperties>
</file>