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516624"/>
            <a:ext cx="7315200" cy="2595025"/>
          </a:xfrm>
        </p:spPr>
        <p:txBody>
          <a:bodyPr>
            <a:normAutofit/>
          </a:bodyPr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5166530"/>
            <a:ext cx="7315200" cy="1144632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48400" y="1826709"/>
            <a:ext cx="1492499" cy="4484454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4524" y="1826709"/>
            <a:ext cx="5241476" cy="448445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017572"/>
            <a:ext cx="7315200" cy="1293592"/>
          </a:xfrm>
        </p:spPr>
        <p:txBody>
          <a:bodyPr anchor="t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3865097"/>
            <a:ext cx="7315200" cy="109843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914400" y="2743200"/>
            <a:ext cx="3566160" cy="359359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81728" y="2743200"/>
            <a:ext cx="3566160" cy="3595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6348" y="2743200"/>
            <a:ext cx="336499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5144" y="2743200"/>
            <a:ext cx="3362062" cy="621792"/>
          </a:xfrm>
        </p:spPr>
        <p:txBody>
          <a:bodyPr anchor="b">
            <a:noAutofit/>
          </a:bodyPr>
          <a:lstStyle>
            <a:lvl1pPr marL="0" indent="0">
              <a:buNone/>
              <a:defRPr sz="20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914400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81727" y="3383280"/>
            <a:ext cx="3566160" cy="295351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5362"/>
            <a:ext cx="2950936" cy="2173015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21752" y="1826709"/>
            <a:ext cx="4207848" cy="4476614"/>
          </a:xfrm>
        </p:spPr>
        <p:txBody>
          <a:bodyPr anchor="ctr"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61095"/>
            <a:ext cx="2950936" cy="224538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828800"/>
            <a:ext cx="2953512" cy="2176272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191000" y="2286000"/>
            <a:ext cx="4038600" cy="3352800"/>
          </a:xfrm>
          <a:solidFill>
            <a:schemeClr val="accent2"/>
          </a:solidFill>
          <a:ln w="12700">
            <a:noFill/>
          </a:ln>
          <a:effectLst>
            <a:reflection blurRad="12700" stA="30000" endPos="30000" dist="31750" dir="5400000" sy="-100000" algn="bl" rotWithShape="0"/>
          </a:effectLst>
          <a:scene3d>
            <a:camera prst="perspectiveRight" fov="2700000">
              <a:rot lat="240000" lon="900000" rev="0"/>
            </a:camera>
            <a:lightRig rig="threePt" dir="t">
              <a:rot lat="0" lon="0" rev="2700000"/>
            </a:lightRig>
          </a:scene3d>
          <a:sp3d/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4059936"/>
            <a:ext cx="2953512" cy="2249424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FF31D3-1F0B-40E8-8223-8BFD4B9A7F2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bg2">
                <a:lumMod val="85000"/>
                <a:lumOff val="15000"/>
              </a:schemeClr>
            </a:gs>
            <a:gs pos="100000">
              <a:schemeClr val="bg2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8435268" y="573807"/>
            <a:ext cx="86236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569419" y="573807"/>
            <a:ext cx="576072" cy="5723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1544715"/>
            <a:ext cx="7315200" cy="11540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69833"/>
            <a:ext cx="7315200" cy="35395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07690" y="548797"/>
            <a:ext cx="1189132" cy="29791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alpha val="50000"/>
                  </a:schemeClr>
                </a:solidFill>
              </a:defRPr>
            </a:lvl1pPr>
          </a:lstStyle>
          <a:p>
            <a:fld id="{05FF31D3-1F0B-40E8-8223-8BFD4B9A7F25}" type="datetimeFigureOut">
              <a:rPr lang="en-US" smtClean="0"/>
              <a:t>5/9/2022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314415" y="548797"/>
            <a:ext cx="941203" cy="30175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AA079A61-3308-40AC-8926-5E95AEAD39CE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08688" y="855956"/>
            <a:ext cx="2246489" cy="301227"/>
          </a:xfrm>
          <a:prstGeom prst="rect">
            <a:avLst/>
          </a:prstGeom>
        </p:spPr>
        <p:txBody>
          <a:bodyPr vert="horz" lIns="91440" tIns="0" rIns="91440" bIns="45720" rtlCol="0" anchor="t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indent="-182880" algn="l" defTabSz="914400" rtl="0" eaLnBrk="1" latinLnBrk="0" hangingPunct="1">
        <a:spcBef>
          <a:spcPct val="20000"/>
        </a:spcBef>
        <a:buClr>
          <a:schemeClr val="tx2"/>
        </a:buClr>
        <a:buFont typeface="Wingdings" pitchFamily="2" charset="2"/>
        <a:buChar char="§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Java Polymorphism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6632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means "many forms", and it occurs when we have many classes that are related to each other by </a:t>
            </a:r>
            <a:r>
              <a:rPr lang="en-US" dirty="0" smtClean="0"/>
              <a:t>inheritance.</a:t>
            </a:r>
          </a:p>
          <a:p>
            <a:r>
              <a:rPr lang="en-US" dirty="0"/>
              <a:t>Polymorphism uses those methods to perform different tasks. This allows us to perform a single action in different ways.</a:t>
            </a:r>
          </a:p>
        </p:txBody>
      </p:sp>
    </p:spTree>
    <p:extLst>
      <p:ext uri="{BB962C8B-B14F-4D97-AF65-F5344CB8AC3E}">
        <p14:creationId xmlns:p14="http://schemas.microsoft.com/office/powerpoint/2010/main" val="2457129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304800"/>
            <a:ext cx="7315200" cy="6705599"/>
          </a:xfrm>
        </p:spPr>
        <p:txBody>
          <a:bodyPr>
            <a:normAutofit fontScale="77500" lnSpcReduction="20000"/>
          </a:bodyPr>
          <a:lstStyle/>
          <a:p>
            <a:pPr marL="45720" indent="0">
              <a:buNone/>
            </a:pPr>
            <a:r>
              <a:rPr lang="en-US" sz="2500" dirty="0"/>
              <a:t>class Animal {</a:t>
            </a:r>
          </a:p>
          <a:p>
            <a:pPr marL="45720" indent="0">
              <a:buNone/>
            </a:pPr>
            <a:r>
              <a:rPr lang="en-US" sz="2500" dirty="0"/>
              <a:t>  public void </a:t>
            </a:r>
            <a:r>
              <a:rPr lang="en-US" sz="2500" dirty="0" err="1"/>
              <a:t>animalSound</a:t>
            </a:r>
            <a:r>
              <a:rPr lang="en-US" sz="2500" dirty="0"/>
              <a:t>() {</a:t>
            </a:r>
          </a:p>
          <a:p>
            <a:pPr marL="45720" indent="0">
              <a:buNone/>
            </a:pPr>
            <a:r>
              <a:rPr lang="en-US" sz="2500" dirty="0"/>
              <a:t>    </a:t>
            </a:r>
            <a:r>
              <a:rPr lang="en-US" sz="2500" dirty="0" err="1"/>
              <a:t>System.out.println</a:t>
            </a:r>
            <a:r>
              <a:rPr lang="en-US" sz="2500" dirty="0"/>
              <a:t>("The animal makes a sound");</a:t>
            </a:r>
          </a:p>
          <a:p>
            <a:pPr marL="45720" indent="0">
              <a:buNone/>
            </a:pPr>
            <a:r>
              <a:rPr lang="en-US" sz="2500" dirty="0"/>
              <a:t>  </a:t>
            </a:r>
            <a:r>
              <a:rPr lang="en-US" sz="2500" dirty="0" smtClean="0"/>
              <a:t>}}</a:t>
            </a:r>
            <a:endParaRPr lang="en-US" sz="2500" dirty="0"/>
          </a:p>
          <a:p>
            <a:pPr marL="45720" indent="0">
              <a:buNone/>
            </a:pPr>
            <a:r>
              <a:rPr lang="en-US" sz="2500" dirty="0" smtClean="0"/>
              <a:t>class </a:t>
            </a:r>
            <a:r>
              <a:rPr lang="en-US" sz="2500" dirty="0"/>
              <a:t>Pig extends Animal {</a:t>
            </a:r>
          </a:p>
          <a:p>
            <a:pPr marL="45720" indent="0">
              <a:buNone/>
            </a:pPr>
            <a:r>
              <a:rPr lang="en-US" sz="2500" dirty="0"/>
              <a:t>  public void </a:t>
            </a:r>
            <a:r>
              <a:rPr lang="en-US" sz="2500" dirty="0" err="1"/>
              <a:t>animalSound</a:t>
            </a:r>
            <a:r>
              <a:rPr lang="en-US" sz="2500" dirty="0"/>
              <a:t>() {</a:t>
            </a:r>
          </a:p>
          <a:p>
            <a:pPr marL="45720" indent="0">
              <a:buNone/>
            </a:pPr>
            <a:r>
              <a:rPr lang="en-US" sz="2500" dirty="0"/>
              <a:t>    </a:t>
            </a:r>
            <a:r>
              <a:rPr lang="en-US" sz="2500" dirty="0" err="1"/>
              <a:t>System.out.println</a:t>
            </a:r>
            <a:r>
              <a:rPr lang="en-US" sz="2500" dirty="0"/>
              <a:t>("The pig says: wee wee");</a:t>
            </a:r>
          </a:p>
          <a:p>
            <a:pPr marL="45720" indent="0">
              <a:buNone/>
            </a:pPr>
            <a:r>
              <a:rPr lang="en-US" sz="2500" dirty="0"/>
              <a:t>  </a:t>
            </a:r>
            <a:r>
              <a:rPr lang="en-US" sz="2500" dirty="0" smtClean="0"/>
              <a:t>}}</a:t>
            </a:r>
            <a:endParaRPr lang="en-US" sz="2500" dirty="0"/>
          </a:p>
          <a:p>
            <a:pPr marL="45720" indent="0">
              <a:buNone/>
            </a:pPr>
            <a:r>
              <a:rPr lang="en-US" sz="2500" dirty="0" smtClean="0"/>
              <a:t>class </a:t>
            </a:r>
            <a:r>
              <a:rPr lang="en-US" sz="2500" dirty="0"/>
              <a:t>Dog extends Animal {</a:t>
            </a:r>
          </a:p>
          <a:p>
            <a:pPr marL="45720" indent="0">
              <a:buNone/>
            </a:pPr>
            <a:r>
              <a:rPr lang="en-US" sz="2500" dirty="0"/>
              <a:t>  public void </a:t>
            </a:r>
            <a:r>
              <a:rPr lang="en-US" sz="2500" dirty="0" err="1"/>
              <a:t>animalSound</a:t>
            </a:r>
            <a:r>
              <a:rPr lang="en-US" sz="2500" dirty="0"/>
              <a:t>() {</a:t>
            </a:r>
          </a:p>
          <a:p>
            <a:pPr marL="45720" indent="0">
              <a:buNone/>
            </a:pPr>
            <a:r>
              <a:rPr lang="en-US" sz="2500" dirty="0"/>
              <a:t>    </a:t>
            </a:r>
            <a:r>
              <a:rPr lang="en-US" sz="2500" dirty="0" err="1"/>
              <a:t>System.out.println</a:t>
            </a:r>
            <a:r>
              <a:rPr lang="en-US" sz="2500" dirty="0"/>
              <a:t>("The dog says: bow wow");</a:t>
            </a:r>
          </a:p>
          <a:p>
            <a:pPr marL="45720" indent="0">
              <a:buNone/>
            </a:pPr>
            <a:r>
              <a:rPr lang="en-US" sz="2500" dirty="0"/>
              <a:t>  </a:t>
            </a:r>
            <a:r>
              <a:rPr lang="en-US" sz="2500" dirty="0" smtClean="0"/>
              <a:t>}}</a:t>
            </a:r>
            <a:endParaRPr lang="en-US" sz="2500" dirty="0"/>
          </a:p>
          <a:p>
            <a:pPr marL="45720" indent="0">
              <a:buNone/>
            </a:pPr>
            <a:r>
              <a:rPr lang="en-US" sz="2500" dirty="0" smtClean="0"/>
              <a:t>class </a:t>
            </a:r>
            <a:r>
              <a:rPr lang="en-US" sz="2500" dirty="0"/>
              <a:t>Main {</a:t>
            </a:r>
          </a:p>
          <a:p>
            <a:pPr marL="45720" indent="0">
              <a:buNone/>
            </a:pPr>
            <a:r>
              <a:rPr lang="en-US" sz="2500" dirty="0"/>
              <a:t>  public static void main(String[] </a:t>
            </a:r>
            <a:r>
              <a:rPr lang="en-US" sz="2500" dirty="0" err="1"/>
              <a:t>args</a:t>
            </a:r>
            <a:r>
              <a:rPr lang="en-US" sz="2500" dirty="0"/>
              <a:t>) {</a:t>
            </a:r>
          </a:p>
          <a:p>
            <a:pPr marL="45720" indent="0">
              <a:buNone/>
            </a:pPr>
            <a:r>
              <a:rPr lang="en-US" sz="2500" dirty="0"/>
              <a:t>    Animal </a:t>
            </a:r>
            <a:r>
              <a:rPr lang="en-US" sz="2500" dirty="0" err="1"/>
              <a:t>myAnimal</a:t>
            </a:r>
            <a:r>
              <a:rPr lang="en-US" sz="2500" dirty="0"/>
              <a:t> = new Animal();</a:t>
            </a:r>
          </a:p>
          <a:p>
            <a:pPr marL="45720" indent="0">
              <a:buNone/>
            </a:pPr>
            <a:r>
              <a:rPr lang="en-US" sz="2500" dirty="0"/>
              <a:t>    Animal </a:t>
            </a:r>
            <a:r>
              <a:rPr lang="en-US" sz="2500" dirty="0" err="1"/>
              <a:t>myPig</a:t>
            </a:r>
            <a:r>
              <a:rPr lang="en-US" sz="2500" dirty="0"/>
              <a:t> = new Pig();</a:t>
            </a:r>
          </a:p>
          <a:p>
            <a:pPr marL="45720" indent="0">
              <a:buNone/>
            </a:pPr>
            <a:r>
              <a:rPr lang="en-US" sz="2500" dirty="0"/>
              <a:t>    Animal </a:t>
            </a:r>
            <a:r>
              <a:rPr lang="en-US" sz="2500" dirty="0" err="1"/>
              <a:t>myDog</a:t>
            </a:r>
            <a:r>
              <a:rPr lang="en-US" sz="2500" dirty="0"/>
              <a:t> = new Dog();</a:t>
            </a:r>
          </a:p>
          <a:p>
            <a:pPr marL="45720" indent="0">
              <a:buNone/>
            </a:pPr>
            <a:r>
              <a:rPr lang="en-US" sz="2500" dirty="0"/>
              <a:t>    </a:t>
            </a:r>
            <a:r>
              <a:rPr lang="en-US" sz="2500" dirty="0" err="1" smtClean="0"/>
              <a:t>myAnimal.animalSound</a:t>
            </a:r>
            <a:r>
              <a:rPr lang="en-US" sz="2500" dirty="0"/>
              <a:t>();</a:t>
            </a:r>
          </a:p>
          <a:p>
            <a:pPr marL="45720" indent="0">
              <a:buNone/>
            </a:pPr>
            <a:r>
              <a:rPr lang="en-US" sz="2500" dirty="0"/>
              <a:t>    </a:t>
            </a:r>
            <a:r>
              <a:rPr lang="en-US" sz="2500" dirty="0" err="1"/>
              <a:t>myPig.animalSound</a:t>
            </a:r>
            <a:r>
              <a:rPr lang="en-US" sz="2500" dirty="0"/>
              <a:t>();</a:t>
            </a:r>
          </a:p>
          <a:p>
            <a:pPr marL="45720" indent="0">
              <a:buNone/>
            </a:pPr>
            <a:r>
              <a:rPr lang="en-US" sz="2500" dirty="0"/>
              <a:t>    </a:t>
            </a:r>
            <a:r>
              <a:rPr lang="en-US" sz="2500" dirty="0" err="1"/>
              <a:t>myDog.animalSound</a:t>
            </a:r>
            <a:r>
              <a:rPr lang="en-US" sz="2500" dirty="0"/>
              <a:t>();</a:t>
            </a:r>
          </a:p>
          <a:p>
            <a:pPr marL="45720" indent="0">
              <a:buNone/>
            </a:pPr>
            <a:r>
              <a:rPr lang="en-US" sz="2500" dirty="0"/>
              <a:t>  </a:t>
            </a:r>
            <a:r>
              <a:rPr lang="en-US" sz="2500" dirty="0" smtClean="0"/>
              <a:t>}}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61023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7375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erspectiv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erspectiv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alpha val="100000"/>
                <a:satMod val="160000"/>
                <a:lumMod val="105000"/>
              </a:schemeClr>
            </a:gs>
            <a:gs pos="41000">
              <a:schemeClr val="phClr">
                <a:tint val="57000"/>
                <a:satMod val="180000"/>
                <a:lumMod val="99000"/>
              </a:schemeClr>
            </a:gs>
            <a:gs pos="100000">
              <a:schemeClr val="phClr">
                <a:tint val="80000"/>
                <a:satMod val="200000"/>
                <a:lumMod val="104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6000"/>
                <a:satMod val="130000"/>
                <a:lumMod val="114000"/>
              </a:schemeClr>
            </a:gs>
            <a:gs pos="60000">
              <a:schemeClr val="phClr">
                <a:tint val="100000"/>
                <a:satMod val="106000"/>
                <a:lumMod val="110000"/>
              </a:schemeClr>
            </a:gs>
            <a:gs pos="100000">
              <a:schemeClr val="phClr"/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85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47625" dist="38100" dir="5400000" sy="98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woPt" dir="br">
              <a:rot lat="0" lon="0" rev="8700000"/>
            </a:lightRig>
          </a:scene3d>
          <a:sp3d prstMaterial="matte">
            <a:bevelT w="25400" h="53975"/>
          </a:sp3d>
        </a:effectStyle>
        <a:effectStyle>
          <a:effectLst>
            <a:reflection blurRad="12700" stA="24000" endPos="28000" dist="50800" dir="5400000" sy="-100000" rotWithShape="0"/>
          </a:effectLst>
          <a:scene3d>
            <a:camera prst="orthographicFront">
              <a:rot lat="0" lon="0" rev="0"/>
            </a:camera>
            <a:lightRig rig="threePt" dir="t">
              <a:rot lat="0" lon="0" rev="4800000"/>
            </a:lightRig>
          </a:scene3d>
          <a:sp3d>
            <a:bevelT w="69850" h="3175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80000"/>
                <a:satMod val="100000"/>
                <a:lumMod val="100000"/>
              </a:schemeClr>
            </a:gs>
            <a:gs pos="65000">
              <a:schemeClr val="phClr">
                <a:tint val="100000"/>
                <a:shade val="95000"/>
                <a:satMod val="100000"/>
                <a:lumMod val="100000"/>
              </a:schemeClr>
            </a:gs>
            <a:gs pos="100000">
              <a:schemeClr val="phClr">
                <a:tint val="88000"/>
                <a:shade val="100000"/>
                <a:satMod val="400000"/>
                <a:lumMod val="10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  <a:satMod val="90000"/>
              </a:schemeClr>
              <a:schemeClr val="phClr">
                <a:shade val="92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Perspective</Template>
  <TotalTime>264</TotalTime>
  <Words>156</Words>
  <Application>Microsoft Office PowerPoint</Application>
  <PresentationFormat>On-screen Show (4:3)</PresentationFormat>
  <Paragraphs>24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Perspective</vt:lpstr>
      <vt:lpstr>Java Polymorphism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Polymorphism</dc:title>
  <dc:creator>Windows User</dc:creator>
  <cp:lastModifiedBy>Windows User</cp:lastModifiedBy>
  <cp:revision>4</cp:revision>
  <dcterms:created xsi:type="dcterms:W3CDTF">2022-05-09T06:56:26Z</dcterms:created>
  <dcterms:modified xsi:type="dcterms:W3CDTF">2022-05-09T11:20:42Z</dcterms:modified>
</cp:coreProperties>
</file>