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05-16T11:44:22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16495 8954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88000"/>
                <a:lumOff val="12000"/>
              </a:schemeClr>
            </a:gs>
            <a:gs pos="100000">
              <a:schemeClr val="bg2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5FF31D3-1F0B-40E8-8223-8BFD4B9A7F2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Abstract Class and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7315200" cy="632459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dirty="0"/>
              <a:t>abstract class Animal {</a:t>
            </a:r>
          </a:p>
          <a:p>
            <a:pPr marL="45720" indent="0">
              <a:buNone/>
            </a:pPr>
            <a:r>
              <a:rPr lang="en-US" sz="1800" dirty="0"/>
              <a:t>  abstract void </a:t>
            </a:r>
            <a:r>
              <a:rPr lang="en-US" sz="1800" dirty="0" err="1"/>
              <a:t>makeSound</a:t>
            </a:r>
            <a:r>
              <a:rPr lang="en-US" sz="1800" dirty="0"/>
              <a:t>();</a:t>
            </a:r>
          </a:p>
          <a:p>
            <a:pPr marL="45720" indent="0">
              <a:buNone/>
            </a:pPr>
            <a:r>
              <a:rPr lang="en-US" sz="1800" dirty="0" smtClean="0"/>
              <a:t>  </a:t>
            </a:r>
            <a:r>
              <a:rPr lang="en-US" sz="1800" dirty="0"/>
              <a:t>public void eat() {</a:t>
            </a:r>
          </a:p>
          <a:p>
            <a:pPr marL="4572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System.out.println</a:t>
            </a:r>
            <a:r>
              <a:rPr lang="en-US" sz="1800" dirty="0"/>
              <a:t>("I can eat.");</a:t>
            </a:r>
          </a:p>
          <a:p>
            <a:pPr marL="45720" indent="0">
              <a:buNone/>
            </a:pPr>
            <a:r>
              <a:rPr lang="en-US" sz="1800" dirty="0"/>
              <a:t>  }</a:t>
            </a:r>
          </a:p>
          <a:p>
            <a:pPr marL="45720" indent="0">
              <a:buNone/>
            </a:pPr>
            <a:r>
              <a:rPr lang="en-US" sz="1800" dirty="0"/>
              <a:t>}</a:t>
            </a:r>
          </a:p>
          <a:p>
            <a:pPr marL="45720" indent="0">
              <a:buNone/>
            </a:pPr>
            <a:r>
              <a:rPr lang="en-US" sz="1800" dirty="0" smtClean="0"/>
              <a:t>class </a:t>
            </a:r>
            <a:r>
              <a:rPr lang="en-US" sz="1800" dirty="0"/>
              <a:t>Dog extends Animal {</a:t>
            </a:r>
          </a:p>
          <a:p>
            <a:pPr marL="45720" indent="0">
              <a:buNone/>
            </a:pPr>
            <a:r>
              <a:rPr lang="en-US" sz="1800" dirty="0" smtClean="0"/>
              <a:t>  </a:t>
            </a:r>
            <a:r>
              <a:rPr lang="en-US" sz="1800" dirty="0"/>
              <a:t>// provide implementation of abstract method</a:t>
            </a:r>
          </a:p>
          <a:p>
            <a:pPr marL="45720" indent="0">
              <a:buNone/>
            </a:pPr>
            <a:r>
              <a:rPr lang="en-US" sz="1800" dirty="0"/>
              <a:t>  public void </a:t>
            </a:r>
            <a:r>
              <a:rPr lang="en-US" sz="1800" dirty="0" err="1"/>
              <a:t>makeSound</a:t>
            </a:r>
            <a:r>
              <a:rPr lang="en-US" sz="1800" dirty="0"/>
              <a:t>() {</a:t>
            </a:r>
          </a:p>
          <a:p>
            <a:pPr marL="4572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System.out.println</a:t>
            </a:r>
            <a:r>
              <a:rPr lang="en-US" sz="1800" dirty="0"/>
              <a:t>("Bark bark");</a:t>
            </a:r>
          </a:p>
          <a:p>
            <a:pPr marL="45720" indent="0">
              <a:buNone/>
            </a:pPr>
            <a:r>
              <a:rPr lang="en-US" sz="1800" dirty="0"/>
              <a:t>  }</a:t>
            </a:r>
          </a:p>
          <a:p>
            <a:pPr marL="45720" indent="0">
              <a:buNone/>
            </a:pPr>
            <a:r>
              <a:rPr lang="en-US" sz="1800" dirty="0"/>
              <a:t>}</a:t>
            </a:r>
          </a:p>
          <a:p>
            <a:pPr marL="45720" indent="0">
              <a:buNone/>
            </a:pPr>
            <a:r>
              <a:rPr lang="en-US" sz="1800" dirty="0" smtClean="0"/>
              <a:t>class </a:t>
            </a:r>
            <a:r>
              <a:rPr lang="en-US" sz="1800" dirty="0"/>
              <a:t>Main {</a:t>
            </a:r>
          </a:p>
          <a:p>
            <a:pPr marL="45720" indent="0">
              <a:buNone/>
            </a:pPr>
            <a:r>
              <a:rPr lang="en-US" sz="1800" dirty="0"/>
              <a:t> 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</a:p>
          <a:p>
            <a:pPr marL="45720" indent="0">
              <a:buNone/>
            </a:pPr>
            <a:r>
              <a:rPr lang="en-US" sz="1800" dirty="0" smtClean="0"/>
              <a:t>    </a:t>
            </a:r>
            <a:r>
              <a:rPr lang="en-US" sz="1800" dirty="0"/>
              <a:t>// create an object of Dog class</a:t>
            </a:r>
          </a:p>
          <a:p>
            <a:pPr marL="45720" indent="0">
              <a:buNone/>
            </a:pPr>
            <a:r>
              <a:rPr lang="en-US" sz="1800" dirty="0"/>
              <a:t>    Dog d1 = new Dog();</a:t>
            </a:r>
          </a:p>
          <a:p>
            <a:pPr marL="45720" indent="0">
              <a:buNone/>
            </a:pPr>
            <a:r>
              <a:rPr lang="en-US" sz="1800" dirty="0" smtClean="0"/>
              <a:t>    </a:t>
            </a:r>
            <a:r>
              <a:rPr lang="en-US" sz="1800" dirty="0"/>
              <a:t>d1.makeSound();</a:t>
            </a:r>
          </a:p>
          <a:p>
            <a:pPr marL="45720" indent="0">
              <a:buNone/>
            </a:pPr>
            <a:r>
              <a:rPr lang="en-US" sz="1800" dirty="0"/>
              <a:t>    d1.eat();</a:t>
            </a:r>
          </a:p>
          <a:p>
            <a:pPr marL="4572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}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683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Accesses Constructor of Abstract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1"/>
            <a:ext cx="7315200" cy="46329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abstract class can have constructors like the regular class. And, we can access the constructor of an abstract class from the subclass using the super keyword. </a:t>
            </a:r>
            <a:endParaRPr lang="en-US" dirty="0" smtClean="0"/>
          </a:p>
          <a:p>
            <a:endParaRPr lang="en-US" dirty="0"/>
          </a:p>
          <a:p>
            <a:pPr marL="731520" lvl="3" indent="0">
              <a:buNone/>
            </a:pPr>
            <a:r>
              <a:rPr lang="en-US" sz="1900" dirty="0"/>
              <a:t>abstract class Animal {</a:t>
            </a:r>
          </a:p>
          <a:p>
            <a:pPr marL="731520" lvl="3" indent="0">
              <a:buNone/>
            </a:pPr>
            <a:r>
              <a:rPr lang="en-US" sz="1900" dirty="0"/>
              <a:t>   Animal() {</a:t>
            </a:r>
          </a:p>
          <a:p>
            <a:pPr marL="731520" lvl="3" indent="0">
              <a:buNone/>
            </a:pPr>
            <a:r>
              <a:rPr lang="en-US" sz="1900" dirty="0"/>
              <a:t>      ….</a:t>
            </a:r>
          </a:p>
          <a:p>
            <a:pPr marL="731520" lvl="3" indent="0">
              <a:buNone/>
            </a:pPr>
            <a:r>
              <a:rPr lang="en-US" sz="1900" dirty="0"/>
              <a:t>   }</a:t>
            </a:r>
          </a:p>
          <a:p>
            <a:pPr marL="731520" lvl="3" indent="0">
              <a:buNone/>
            </a:pPr>
            <a:r>
              <a:rPr lang="en-US" sz="1900" dirty="0"/>
              <a:t>}</a:t>
            </a:r>
          </a:p>
          <a:p>
            <a:pPr marL="731520" lvl="3" indent="0">
              <a:buNone/>
            </a:pPr>
            <a:endParaRPr lang="en-US" sz="1900" dirty="0"/>
          </a:p>
          <a:p>
            <a:pPr marL="731520" lvl="3" indent="0">
              <a:buNone/>
            </a:pPr>
            <a:r>
              <a:rPr lang="en-US" sz="1900" dirty="0"/>
              <a:t>class Dog extends Animal {</a:t>
            </a:r>
          </a:p>
          <a:p>
            <a:pPr marL="731520" lvl="3" indent="0">
              <a:buNone/>
            </a:pPr>
            <a:r>
              <a:rPr lang="en-US" sz="1900" dirty="0"/>
              <a:t>   Dog() {</a:t>
            </a:r>
          </a:p>
          <a:p>
            <a:pPr marL="731520" lvl="3" indent="0">
              <a:buNone/>
            </a:pPr>
            <a:r>
              <a:rPr lang="en-US" sz="1900" dirty="0"/>
              <a:t>      super();</a:t>
            </a:r>
          </a:p>
          <a:p>
            <a:pPr marL="731520" lvl="3" indent="0">
              <a:buNone/>
            </a:pPr>
            <a:r>
              <a:rPr lang="en-US" sz="1900" dirty="0"/>
              <a:t>      ...</a:t>
            </a:r>
          </a:p>
          <a:p>
            <a:pPr marL="731520" lvl="3" indent="0">
              <a:buNone/>
            </a:pPr>
            <a:r>
              <a:rPr lang="en-US" sz="1900" dirty="0"/>
              <a:t>   }</a:t>
            </a:r>
          </a:p>
          <a:p>
            <a:pPr marL="731520" lvl="3" indent="0">
              <a:buNone/>
            </a:pPr>
            <a:r>
              <a:rPr lang="en-US" sz="1900" dirty="0"/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938200" y="3223440"/>
              <a:ext cx="360" cy="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8840" y="32140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107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"/>
            <a:ext cx="7315200" cy="6476999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/>
              <a:t>abstract class </a:t>
            </a:r>
            <a:r>
              <a:rPr lang="en-US" dirty="0" err="1"/>
              <a:t>MotorBike</a:t>
            </a:r>
            <a:r>
              <a:rPr lang="en-US" dirty="0"/>
              <a:t> {</a:t>
            </a:r>
          </a:p>
          <a:p>
            <a:pPr marL="45720" indent="0">
              <a:buNone/>
            </a:pPr>
            <a:r>
              <a:rPr lang="en-US" dirty="0"/>
              <a:t>  abstract void brake();</a:t>
            </a:r>
          </a:p>
          <a:p>
            <a:pPr marL="4572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class </a:t>
            </a:r>
            <a:r>
              <a:rPr lang="en-US" dirty="0" err="1"/>
              <a:t>SportsBike</a:t>
            </a:r>
            <a:r>
              <a:rPr lang="en-US" dirty="0"/>
              <a:t> extends </a:t>
            </a:r>
            <a:r>
              <a:rPr lang="en-US" dirty="0" err="1"/>
              <a:t>MotorBike</a:t>
            </a:r>
            <a:r>
              <a:rPr lang="en-US" dirty="0"/>
              <a:t> {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smtClean="0"/>
              <a:t>  </a:t>
            </a:r>
            <a:r>
              <a:rPr lang="en-US" dirty="0"/>
              <a:t>// implementation of abstract method</a:t>
            </a:r>
          </a:p>
          <a:p>
            <a:pPr marL="45720" indent="0">
              <a:buNone/>
            </a:pPr>
            <a:r>
              <a:rPr lang="en-US" dirty="0"/>
              <a:t>  public void brake() {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SportsBike</a:t>
            </a:r>
            <a:r>
              <a:rPr lang="en-US" dirty="0"/>
              <a:t> Brake");</a:t>
            </a:r>
          </a:p>
          <a:p>
            <a:pPr marL="45720" indent="0">
              <a:buNone/>
            </a:pPr>
            <a:r>
              <a:rPr lang="en-US" dirty="0"/>
              <a:t>  </a:t>
            </a:r>
            <a:r>
              <a:rPr lang="en-US" dirty="0" smtClean="0"/>
              <a:t>} }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class </a:t>
            </a:r>
            <a:r>
              <a:rPr lang="en-US" dirty="0" err="1"/>
              <a:t>MountainBike</a:t>
            </a:r>
            <a:r>
              <a:rPr lang="en-US" dirty="0"/>
              <a:t> extends </a:t>
            </a:r>
            <a:r>
              <a:rPr lang="en-US" dirty="0" err="1"/>
              <a:t>MotorBike</a:t>
            </a:r>
            <a:r>
              <a:rPr lang="en-US" dirty="0"/>
              <a:t> {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smtClean="0"/>
              <a:t>  </a:t>
            </a:r>
            <a:r>
              <a:rPr lang="en-US" dirty="0"/>
              <a:t>// implementation of abstract method</a:t>
            </a:r>
          </a:p>
          <a:p>
            <a:pPr marL="45720" indent="0">
              <a:buNone/>
            </a:pPr>
            <a:r>
              <a:rPr lang="en-US" dirty="0"/>
              <a:t>  public void brake() {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MountainBike</a:t>
            </a:r>
            <a:r>
              <a:rPr lang="en-US" dirty="0"/>
              <a:t> Brake");</a:t>
            </a:r>
          </a:p>
          <a:p>
            <a:pPr marL="45720" indent="0">
              <a:buNone/>
            </a:pPr>
            <a:r>
              <a:rPr lang="en-US" dirty="0"/>
              <a:t>  </a:t>
            </a:r>
            <a:r>
              <a:rPr lang="en-US" dirty="0" smtClean="0"/>
              <a:t>}}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class </a:t>
            </a:r>
            <a:r>
              <a:rPr lang="en-US" dirty="0"/>
              <a:t>Main {</a:t>
            </a:r>
          </a:p>
          <a:p>
            <a:pPr marL="4572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MountainBike</a:t>
            </a:r>
            <a:r>
              <a:rPr lang="en-US" dirty="0"/>
              <a:t> m1 = new </a:t>
            </a:r>
            <a:r>
              <a:rPr lang="en-US" dirty="0" err="1"/>
              <a:t>MountainBike</a:t>
            </a:r>
            <a:r>
              <a:rPr lang="en-US" dirty="0"/>
              <a:t>();</a:t>
            </a:r>
          </a:p>
          <a:p>
            <a:pPr marL="45720" indent="0">
              <a:buNone/>
            </a:pPr>
            <a:r>
              <a:rPr lang="en-US" dirty="0"/>
              <a:t>    m1.brake();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SportsBike</a:t>
            </a:r>
            <a:r>
              <a:rPr lang="en-US" dirty="0"/>
              <a:t> s1 = new </a:t>
            </a:r>
            <a:r>
              <a:rPr lang="en-US" dirty="0" err="1"/>
              <a:t>SportsBike</a:t>
            </a:r>
            <a:r>
              <a:rPr lang="en-US" dirty="0"/>
              <a:t>();</a:t>
            </a:r>
          </a:p>
          <a:p>
            <a:pPr marL="45720" indent="0">
              <a:buNone/>
            </a:pPr>
            <a:r>
              <a:rPr lang="en-US" dirty="0"/>
              <a:t>    s1.brake();</a:t>
            </a:r>
          </a:p>
          <a:p>
            <a:pPr marL="45720" indent="0">
              <a:buNone/>
            </a:pPr>
            <a:r>
              <a:rPr lang="en-US" dirty="0"/>
              <a:t>  </a:t>
            </a:r>
            <a:r>
              <a:rPr lang="en-US" dirty="0" smtClean="0"/>
              <a:t>} }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0" y="5148591"/>
            <a:ext cx="18373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MountainBike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Brake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SportsBike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Brake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0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09601"/>
            <a:ext cx="7315200" cy="5699760"/>
          </a:xfrm>
        </p:spPr>
        <p:txBody>
          <a:bodyPr/>
          <a:lstStyle/>
          <a:p>
            <a:r>
              <a:rPr lang="en-US" dirty="0"/>
              <a:t>We use the abstract keyword to create abstract classes and methods.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abstract method doesn't have any implementation (method body).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class containing abstract methods should also be abstract.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cannot create objects of an abstract class.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implement features of an abstract class, we inherit subclasses from it and create objects of the subclass.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subclass must override all abstract methods of an abstract class.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if the subclass is declared abstract, it's not mandatory to override abstract methods.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access the static attributes and methods of an abstract class using the reference of the abstract class. For example, </a:t>
            </a:r>
            <a:endParaRPr lang="en-US" dirty="0" smtClean="0"/>
          </a:p>
          <a:p>
            <a:pPr lvl="1"/>
            <a:r>
              <a:rPr lang="en-US" dirty="0" err="1"/>
              <a:t>Animal.staticMethod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1799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Abstraction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1"/>
            <a:ext cx="7315200" cy="4861560"/>
          </a:xfrm>
        </p:spPr>
        <p:txBody>
          <a:bodyPr>
            <a:normAutofit/>
          </a:bodyPr>
          <a:lstStyle/>
          <a:p>
            <a:r>
              <a:rPr lang="en-US" sz="2400" dirty="0"/>
              <a:t>The major use of abstract classes and methods is to achieve abstraction in Java.</a:t>
            </a:r>
          </a:p>
          <a:p>
            <a:r>
              <a:rPr lang="en-US" sz="2400" dirty="0"/>
              <a:t>Abstraction is an important concept of object-oriented programming that allows us to hide unnecessary details and only show the needed information.</a:t>
            </a:r>
          </a:p>
          <a:p>
            <a:r>
              <a:rPr lang="en-US" sz="2400" dirty="0"/>
              <a:t>This allows us to manage complexity by omitting or hiding details with a simpler, higher-level idea.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58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849297"/>
          </a:xfrm>
        </p:spPr>
        <p:txBody>
          <a:bodyPr>
            <a:normAutofit/>
          </a:bodyPr>
          <a:lstStyle/>
          <a:p>
            <a:r>
              <a:rPr lang="en-US" b="1" dirty="0"/>
              <a:t>Java Abstract </a:t>
            </a:r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315200" cy="5638800"/>
          </a:xfrm>
        </p:spPr>
        <p:txBody>
          <a:bodyPr>
            <a:normAutofit/>
          </a:bodyPr>
          <a:lstStyle/>
          <a:p>
            <a:r>
              <a:rPr lang="en-US" dirty="0"/>
              <a:t>The abstract class in Java cannot be instantiated (we cannot create objects of abstract classes).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use the abstract keyword to declare an abstract class. For example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pPr marL="1188720" lvl="5" indent="0">
              <a:buNone/>
            </a:pPr>
            <a:r>
              <a:rPr lang="en-US" sz="2000" dirty="0"/>
              <a:t>// create an abstract class</a:t>
            </a:r>
          </a:p>
          <a:p>
            <a:pPr marL="1188720" lvl="5" indent="0">
              <a:buNone/>
            </a:pPr>
            <a:r>
              <a:rPr lang="en-US" sz="2000" dirty="0"/>
              <a:t>abstract class Language {</a:t>
            </a:r>
          </a:p>
          <a:p>
            <a:pPr marL="1188720" lvl="5" indent="0">
              <a:buNone/>
            </a:pPr>
            <a:r>
              <a:rPr lang="en-US" sz="2000" dirty="0"/>
              <a:t>  // fields and methods</a:t>
            </a:r>
          </a:p>
          <a:p>
            <a:pPr marL="1188720" lvl="5" indent="0">
              <a:buNone/>
            </a:pPr>
            <a:r>
              <a:rPr lang="en-US" sz="2000" dirty="0"/>
              <a:t>}</a:t>
            </a:r>
          </a:p>
          <a:p>
            <a:pPr marL="1188720" lvl="5" indent="0">
              <a:buNone/>
            </a:pPr>
            <a:r>
              <a:rPr lang="en-US" sz="2000" dirty="0"/>
              <a:t>...</a:t>
            </a:r>
          </a:p>
          <a:p>
            <a:pPr marL="1188720" lvl="5" indent="0">
              <a:buNone/>
            </a:pPr>
            <a:endParaRPr lang="en-US" sz="2000" dirty="0"/>
          </a:p>
          <a:p>
            <a:pPr marL="1188720" lvl="5" indent="0">
              <a:buNone/>
            </a:pPr>
            <a:r>
              <a:rPr lang="en-US" sz="2000" dirty="0"/>
              <a:t>// try to create an object Language</a:t>
            </a:r>
          </a:p>
          <a:p>
            <a:pPr marL="1188720" lvl="5" indent="0">
              <a:buNone/>
            </a:pPr>
            <a:r>
              <a:rPr lang="en-US" sz="2000" dirty="0"/>
              <a:t>// throws an error</a:t>
            </a:r>
          </a:p>
          <a:p>
            <a:pPr marL="1188720" lvl="5" indent="0">
              <a:buNone/>
            </a:pPr>
            <a:r>
              <a:rPr lang="en-US" sz="2000" dirty="0"/>
              <a:t>Language </a:t>
            </a:r>
            <a:r>
              <a:rPr lang="en-US" sz="2000" dirty="0" err="1"/>
              <a:t>obj</a:t>
            </a:r>
            <a:r>
              <a:rPr lang="en-US" sz="2000" dirty="0"/>
              <a:t> = new Language();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57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1"/>
            <a:ext cx="7315200" cy="608076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abstract class can have both the regular methods and abstract methods. For example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pPr marL="1417320" lvl="6" indent="0">
              <a:buNone/>
            </a:pPr>
            <a:r>
              <a:rPr lang="en-US" sz="2000" dirty="0"/>
              <a:t>abstract class Language {</a:t>
            </a:r>
          </a:p>
          <a:p>
            <a:pPr marL="1417320" lvl="6" indent="0">
              <a:buNone/>
            </a:pPr>
            <a:endParaRPr lang="en-US" sz="2000" dirty="0"/>
          </a:p>
          <a:p>
            <a:pPr marL="1417320" lvl="6" indent="0">
              <a:buNone/>
            </a:pPr>
            <a:r>
              <a:rPr lang="en-US" sz="2000" dirty="0"/>
              <a:t>  // abstract method</a:t>
            </a:r>
          </a:p>
          <a:p>
            <a:pPr marL="1417320" lvl="6" indent="0">
              <a:buNone/>
            </a:pPr>
            <a:r>
              <a:rPr lang="en-US" sz="2000" dirty="0"/>
              <a:t>  abstract void method1();</a:t>
            </a:r>
          </a:p>
          <a:p>
            <a:pPr marL="1417320" lvl="6" indent="0">
              <a:buNone/>
            </a:pPr>
            <a:endParaRPr lang="en-US" sz="2000" dirty="0"/>
          </a:p>
          <a:p>
            <a:pPr marL="1417320" lvl="6" indent="0">
              <a:buNone/>
            </a:pPr>
            <a:r>
              <a:rPr lang="en-US" sz="2000" dirty="0"/>
              <a:t>  // regular method</a:t>
            </a:r>
          </a:p>
          <a:p>
            <a:pPr marL="1417320" lvl="6" indent="0">
              <a:buNone/>
            </a:pPr>
            <a:r>
              <a:rPr lang="en-US" sz="2000" dirty="0"/>
              <a:t>  void method2() {</a:t>
            </a:r>
          </a:p>
          <a:p>
            <a:pPr marL="1417320" lvl="6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("This is regular method");</a:t>
            </a:r>
          </a:p>
          <a:p>
            <a:pPr marL="1417320" lvl="6" indent="0">
              <a:buNone/>
            </a:pPr>
            <a:r>
              <a:rPr lang="en-US" sz="2000" dirty="0"/>
              <a:t>  }</a:t>
            </a:r>
          </a:p>
          <a:p>
            <a:pPr marL="1417320" lvl="6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84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315200" cy="1154097"/>
          </a:xfrm>
        </p:spPr>
        <p:txBody>
          <a:bodyPr>
            <a:normAutofit/>
          </a:bodyPr>
          <a:lstStyle/>
          <a:p>
            <a:r>
              <a:rPr lang="en-US" b="1" dirty="0"/>
              <a:t>Java Abstract </a:t>
            </a:r>
            <a:r>
              <a:rPr lang="en-US" b="1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1"/>
            <a:ext cx="73152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A method that doesn't have its body is known as an abstract method. We use the same abstract keyword to create abstract methods. For example</a:t>
            </a:r>
            <a:r>
              <a:rPr lang="en-US" sz="2400" dirty="0" smtClean="0"/>
              <a:t>,</a:t>
            </a:r>
          </a:p>
          <a:p>
            <a:r>
              <a:rPr lang="en-US" sz="2400" dirty="0"/>
              <a:t>Here, display() is an abstract method. The body of display() is replaced by </a:t>
            </a:r>
            <a:r>
              <a:rPr lang="en-US" sz="2400" dirty="0" smtClean="0"/>
              <a:t>;.</a:t>
            </a:r>
          </a:p>
          <a:p>
            <a:r>
              <a:rPr lang="en-US" sz="2400" dirty="0"/>
              <a:t>If a class contains an abstract method, then the class should be declared abstract. Otherwise, it will generate an error. For example,</a:t>
            </a:r>
          </a:p>
        </p:txBody>
      </p:sp>
    </p:spTree>
    <p:extLst>
      <p:ext uri="{BB962C8B-B14F-4D97-AF65-F5344CB8AC3E}">
        <p14:creationId xmlns:p14="http://schemas.microsoft.com/office/powerpoint/2010/main" val="380913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315200" cy="3539527"/>
          </a:xfrm>
        </p:spPr>
        <p:txBody>
          <a:bodyPr>
            <a:normAutofit/>
          </a:bodyPr>
          <a:lstStyle/>
          <a:p>
            <a:pPr marL="1417320" lvl="6" indent="0">
              <a:buNone/>
            </a:pPr>
            <a:r>
              <a:rPr lang="en-US" sz="2000" dirty="0"/>
              <a:t>// error</a:t>
            </a:r>
          </a:p>
          <a:p>
            <a:pPr marL="1417320" lvl="6" indent="0">
              <a:buNone/>
            </a:pPr>
            <a:r>
              <a:rPr lang="en-US" sz="2000" dirty="0"/>
              <a:t>// class should be abstract</a:t>
            </a:r>
          </a:p>
          <a:p>
            <a:pPr marL="1417320" lvl="6" indent="0">
              <a:buNone/>
            </a:pPr>
            <a:r>
              <a:rPr lang="en-US" sz="2000" dirty="0"/>
              <a:t>class Language {</a:t>
            </a:r>
          </a:p>
          <a:p>
            <a:pPr marL="1417320" lvl="6" indent="0">
              <a:buNone/>
            </a:pPr>
            <a:endParaRPr lang="en-US" sz="2000" dirty="0"/>
          </a:p>
          <a:p>
            <a:pPr marL="1417320" lvl="6" indent="0">
              <a:buNone/>
            </a:pPr>
            <a:r>
              <a:rPr lang="en-US" sz="2000" dirty="0"/>
              <a:t>  // abstract method</a:t>
            </a:r>
          </a:p>
          <a:p>
            <a:pPr marL="1417320" lvl="6" indent="0">
              <a:buNone/>
            </a:pPr>
            <a:r>
              <a:rPr lang="en-US" sz="2000" dirty="0"/>
              <a:t>  abstract void method1();</a:t>
            </a:r>
          </a:p>
          <a:p>
            <a:pPr marL="1417320" lvl="6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069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 abstract classes cannot be instantiated, we can create subclasses from it.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then access members of the abstract class using the object of the subclass. For example,</a:t>
            </a:r>
          </a:p>
        </p:txBody>
      </p:sp>
    </p:spTree>
    <p:extLst>
      <p:ext uri="{BB962C8B-B14F-4D97-AF65-F5344CB8AC3E}">
        <p14:creationId xmlns:p14="http://schemas.microsoft.com/office/powerpoint/2010/main" val="127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7315200" cy="624839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dirty="0"/>
              <a:t>abstract class Language {</a:t>
            </a:r>
          </a:p>
          <a:p>
            <a:pPr marL="45720" indent="0">
              <a:buNone/>
            </a:pPr>
            <a:r>
              <a:rPr lang="en-US" dirty="0" smtClean="0"/>
              <a:t>  </a:t>
            </a:r>
            <a:r>
              <a:rPr lang="en-US" dirty="0"/>
              <a:t>// method of abstract class</a:t>
            </a:r>
          </a:p>
          <a:p>
            <a:pPr marL="45720" indent="0">
              <a:buNone/>
            </a:pPr>
            <a:r>
              <a:rPr lang="en-US" dirty="0"/>
              <a:t>  public void display() {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("This is Java Programming");</a:t>
            </a:r>
          </a:p>
          <a:p>
            <a:pPr marL="45720" indent="0">
              <a:buNone/>
            </a:pPr>
            <a:r>
              <a:rPr lang="en-US" dirty="0"/>
              <a:t>  }</a:t>
            </a:r>
          </a:p>
          <a:p>
            <a:pPr marL="4572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class Main extends Language {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smtClean="0"/>
              <a:t>    </a:t>
            </a:r>
            <a:r>
              <a:rPr lang="en-US" dirty="0"/>
              <a:t>// create an object of Main</a:t>
            </a:r>
          </a:p>
          <a:p>
            <a:pPr marL="45720" indent="0">
              <a:buNone/>
            </a:pPr>
            <a:r>
              <a:rPr lang="en-US" dirty="0"/>
              <a:t>    Main </a:t>
            </a:r>
            <a:r>
              <a:rPr lang="en-US" dirty="0" err="1"/>
              <a:t>obj</a:t>
            </a:r>
            <a:r>
              <a:rPr lang="en-US" dirty="0"/>
              <a:t> = new Main();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    // access method of abstract class</a:t>
            </a:r>
          </a:p>
          <a:p>
            <a:pPr marL="45720" indent="0">
              <a:buNone/>
            </a:pPr>
            <a:r>
              <a:rPr lang="en-US" dirty="0"/>
              <a:t>    // using object of Main class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obj.display</a:t>
            </a:r>
            <a:r>
              <a:rPr lang="en-US" dirty="0"/>
              <a:t>();</a:t>
            </a:r>
          </a:p>
          <a:p>
            <a:pPr marL="45720" indent="0">
              <a:buNone/>
            </a:pPr>
            <a:r>
              <a:rPr lang="en-US" dirty="0"/>
              <a:t>  }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33800" y="5926724"/>
            <a:ext cx="25715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This is Java programming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31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Abstract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1"/>
            <a:ext cx="7315200" cy="4861560"/>
          </a:xfrm>
        </p:spPr>
        <p:txBody>
          <a:bodyPr/>
          <a:lstStyle/>
          <a:p>
            <a:r>
              <a:rPr lang="en-US" dirty="0"/>
              <a:t>If the abstract class includes any abstract method, then all the child classes inherited from the abstract superclass must provide the implementation of the abstract method. For example,</a:t>
            </a:r>
          </a:p>
        </p:txBody>
      </p:sp>
    </p:spTree>
    <p:extLst>
      <p:ext uri="{BB962C8B-B14F-4D97-AF65-F5344CB8AC3E}">
        <p14:creationId xmlns:p14="http://schemas.microsoft.com/office/powerpoint/2010/main" val="34969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807</TotalTime>
  <Words>789</Words>
  <Application>Microsoft Office PowerPoint</Application>
  <PresentationFormat>On-screen Show (4:3)</PresentationFormat>
  <Paragraphs>129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Perspective</vt:lpstr>
      <vt:lpstr>Java Abstract Class and Methods</vt:lpstr>
      <vt:lpstr>Java Abstraction </vt:lpstr>
      <vt:lpstr>Java Abstract Class</vt:lpstr>
      <vt:lpstr>PowerPoint Presentation</vt:lpstr>
      <vt:lpstr>Java Abstract Method</vt:lpstr>
      <vt:lpstr>PowerPoint Presentation</vt:lpstr>
      <vt:lpstr>PowerPoint Presentation</vt:lpstr>
      <vt:lpstr>PowerPoint Presentation</vt:lpstr>
      <vt:lpstr>Implementing Abstract Methods </vt:lpstr>
      <vt:lpstr>PowerPoint Presentation</vt:lpstr>
      <vt:lpstr>Accesses Constructor of Abstract Classes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Polymorphism</dc:title>
  <dc:creator>Windows User</dc:creator>
  <cp:lastModifiedBy>Windows User</cp:lastModifiedBy>
  <cp:revision>19</cp:revision>
  <dcterms:created xsi:type="dcterms:W3CDTF">2022-05-09T06:56:26Z</dcterms:created>
  <dcterms:modified xsi:type="dcterms:W3CDTF">2022-05-16T11:54:42Z</dcterms:modified>
</cp:coreProperties>
</file>