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3" r:id="rId10"/>
    <p:sldId id="266" r:id="rId11"/>
    <p:sldId id="270" r:id="rId12"/>
    <p:sldId id="268" r:id="rId13"/>
    <p:sldId id="271" r:id="rId14"/>
    <p:sldId id="272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85000"/>
                <a:lumOff val="15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5FF31D3-1F0B-40E8-8223-8BFD4B9A7F2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variabl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strin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1"/>
            <a:ext cx="6096000" cy="6585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9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Scenarios of Java Exceptions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15200" cy="501396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There </a:t>
            </a:r>
            <a:r>
              <a:rPr lang="en-US" dirty="0"/>
              <a:t>are given some scenarios where unchecked exceptions may occur. They are as follows:</a:t>
            </a:r>
          </a:p>
          <a:p>
            <a:pPr marL="45720" indent="0">
              <a:buNone/>
            </a:pPr>
            <a:r>
              <a:rPr lang="en-US" dirty="0"/>
              <a:t>1) A scenario where </a:t>
            </a:r>
            <a:r>
              <a:rPr lang="en-US" dirty="0" err="1"/>
              <a:t>ArithmeticException</a:t>
            </a:r>
            <a:r>
              <a:rPr lang="en-US" dirty="0"/>
              <a:t> occurs</a:t>
            </a:r>
          </a:p>
          <a:p>
            <a:pPr marL="45720" indent="0">
              <a:buNone/>
            </a:pPr>
            <a:r>
              <a:rPr lang="en-US" dirty="0"/>
              <a:t>If we divide any number by zero, there occurs an </a:t>
            </a:r>
            <a:r>
              <a:rPr lang="en-US" dirty="0" err="1"/>
              <a:t>ArithmeticException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dirty="0" err="1"/>
              <a:t>int</a:t>
            </a:r>
            <a:r>
              <a:rPr lang="en-US" dirty="0"/>
              <a:t> a=50/0;//</a:t>
            </a:r>
            <a:r>
              <a:rPr lang="en-US" dirty="0" err="1"/>
              <a:t>ArithmeticException</a:t>
            </a:r>
            <a:r>
              <a:rPr lang="en-US" dirty="0"/>
              <a:t>  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2) A scenario where </a:t>
            </a:r>
            <a:r>
              <a:rPr lang="en-US" dirty="0" err="1"/>
              <a:t>NullPointerException</a:t>
            </a:r>
            <a:r>
              <a:rPr lang="en-US" dirty="0"/>
              <a:t> occurs</a:t>
            </a:r>
          </a:p>
          <a:p>
            <a:pPr marL="45720" indent="0">
              <a:buNone/>
            </a:pPr>
            <a:r>
              <a:rPr lang="en-US" dirty="0"/>
              <a:t>If we have a null value in any </a:t>
            </a:r>
            <a:r>
              <a:rPr lang="en-US" dirty="0">
                <a:hlinkClick r:id="rId2"/>
              </a:rPr>
              <a:t>variable</a:t>
            </a:r>
            <a:r>
              <a:rPr lang="en-US" dirty="0"/>
              <a:t>, performing any operation on the variable throws a </a:t>
            </a:r>
            <a:r>
              <a:rPr lang="en-US" dirty="0" err="1"/>
              <a:t>NullPointerException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dirty="0"/>
              <a:t>String s=null;  </a:t>
            </a:r>
          </a:p>
          <a:p>
            <a:pPr marL="4572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s.length</a:t>
            </a:r>
            <a:r>
              <a:rPr lang="en-US" dirty="0"/>
              <a:t>());//</a:t>
            </a:r>
            <a:r>
              <a:rPr lang="en-US" dirty="0" err="1"/>
              <a:t>NullPointerException</a:t>
            </a:r>
            <a:r>
              <a:rPr lang="en-US" dirty="0"/>
              <a:t>  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9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1"/>
            <a:ext cx="7315200" cy="57759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3) A scenario where </a:t>
            </a:r>
            <a:r>
              <a:rPr lang="en-US" dirty="0" err="1"/>
              <a:t>NumberFormatException</a:t>
            </a:r>
            <a:r>
              <a:rPr lang="en-US" dirty="0"/>
              <a:t> occurs</a:t>
            </a:r>
          </a:p>
          <a:p>
            <a:pPr marL="45720" indent="0">
              <a:buNone/>
            </a:pPr>
            <a:r>
              <a:rPr lang="en-US" dirty="0"/>
              <a:t>If the formatting of any variable or number is mismatched, it may result into </a:t>
            </a:r>
            <a:r>
              <a:rPr lang="en-US" dirty="0" err="1"/>
              <a:t>NumberFormatException</a:t>
            </a:r>
            <a:r>
              <a:rPr lang="en-US" dirty="0"/>
              <a:t>. Suppose we have a </a:t>
            </a:r>
            <a:r>
              <a:rPr lang="en-US" dirty="0">
                <a:hlinkClick r:id="rId2"/>
              </a:rPr>
              <a:t>string</a:t>
            </a:r>
            <a:r>
              <a:rPr lang="en-US" dirty="0"/>
              <a:t> variable that has characters; converting this variable into digit will cause </a:t>
            </a:r>
            <a:r>
              <a:rPr lang="en-US" dirty="0" err="1"/>
              <a:t>NumberFormatException</a:t>
            </a:r>
            <a:r>
              <a:rPr lang="en-US" dirty="0"/>
              <a:t>.</a:t>
            </a:r>
          </a:p>
          <a:p>
            <a:pPr marL="45720" indent="0">
              <a:buNone/>
            </a:pPr>
            <a:r>
              <a:rPr lang="en-US" dirty="0"/>
              <a:t>String s="</a:t>
            </a:r>
            <a:r>
              <a:rPr lang="en-US" dirty="0" err="1"/>
              <a:t>abc</a:t>
            </a:r>
            <a:r>
              <a:rPr lang="en-US" dirty="0"/>
              <a:t>";  </a:t>
            </a:r>
          </a:p>
          <a:p>
            <a:pPr marL="45720" indent="0">
              <a:buNone/>
            </a:pPr>
            <a:r>
              <a:rPr lang="en-US" dirty="0" err="1"/>
              <a:t>int</a:t>
            </a:r>
            <a:r>
              <a:rPr lang="en-US" dirty="0"/>
              <a:t> i=</a:t>
            </a:r>
            <a:r>
              <a:rPr lang="en-US" dirty="0" err="1"/>
              <a:t>Integer.parseInt</a:t>
            </a:r>
            <a:r>
              <a:rPr lang="en-US" dirty="0"/>
              <a:t>(s);//</a:t>
            </a:r>
            <a:r>
              <a:rPr lang="en-US" dirty="0" err="1"/>
              <a:t>NumberFormatException</a:t>
            </a:r>
            <a:r>
              <a:rPr lang="en-US" dirty="0"/>
              <a:t>  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4) A scenario where </a:t>
            </a:r>
            <a:r>
              <a:rPr lang="en-US" dirty="0" err="1"/>
              <a:t>ArrayIndexOutOfBoundsException</a:t>
            </a:r>
            <a:r>
              <a:rPr lang="en-US" dirty="0"/>
              <a:t> occurs</a:t>
            </a:r>
          </a:p>
          <a:p>
            <a:pPr marL="45720" indent="0">
              <a:buNone/>
            </a:pPr>
            <a:r>
              <a:rPr lang="en-US" dirty="0"/>
              <a:t>When an array exceeds to it's size, the </a:t>
            </a:r>
            <a:r>
              <a:rPr lang="en-US" dirty="0" err="1"/>
              <a:t>ArrayIndexOutOfBoundsException</a:t>
            </a:r>
            <a:r>
              <a:rPr lang="en-US" dirty="0"/>
              <a:t> occurs. there may be other reasons to occur </a:t>
            </a:r>
            <a:r>
              <a:rPr lang="en-US" dirty="0" err="1"/>
              <a:t>ArrayIndexOutOfBoundsException</a:t>
            </a:r>
            <a:r>
              <a:rPr lang="en-US" dirty="0"/>
              <a:t>. Consider the following statements. </a:t>
            </a:r>
          </a:p>
          <a:p>
            <a:pPr marL="45720" indent="0">
              <a:buNone/>
            </a:pPr>
            <a:r>
              <a:rPr lang="en-US" dirty="0" err="1"/>
              <a:t>int</a:t>
            </a:r>
            <a:r>
              <a:rPr lang="en-US" dirty="0"/>
              <a:t> a[]=new </a:t>
            </a:r>
            <a:r>
              <a:rPr lang="en-US" dirty="0" err="1"/>
              <a:t>int</a:t>
            </a:r>
            <a:r>
              <a:rPr lang="en-US" dirty="0"/>
              <a:t>[5];  </a:t>
            </a:r>
            <a:endParaRPr lang="en-US" dirty="0" smtClean="0"/>
          </a:p>
          <a:p>
            <a:pPr marL="45720" indent="0">
              <a:buNone/>
            </a:pPr>
            <a:r>
              <a:rPr lang="en-US" dirty="0"/>
              <a:t>a[10]=50; //</a:t>
            </a:r>
            <a:r>
              <a:rPr lang="en-US" dirty="0" err="1"/>
              <a:t>ArrayIndexOutOfBoundsException</a:t>
            </a:r>
            <a:r>
              <a:rPr lang="en-US" dirty="0"/>
              <a:t>  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1"/>
            <a:ext cx="7315200" cy="6080760"/>
          </a:xfrm>
        </p:spPr>
        <p:txBody>
          <a:bodyPr>
            <a:noAutofit/>
          </a:bodyPr>
          <a:lstStyle/>
          <a:p>
            <a:r>
              <a:rPr lang="en-US" sz="1600" dirty="0"/>
              <a:t>public class MultipleCatchBlock1 {</a:t>
            </a:r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		   try{  </a:t>
            </a:r>
          </a:p>
          <a:p>
            <a:r>
              <a:rPr lang="en-US" sz="1600" dirty="0"/>
              <a:t>			    </a:t>
            </a:r>
            <a:r>
              <a:rPr lang="en-US" sz="1600" dirty="0" err="1"/>
              <a:t>int</a:t>
            </a:r>
            <a:r>
              <a:rPr lang="en-US" sz="1600" dirty="0"/>
              <a:t> a[]=new </a:t>
            </a:r>
            <a:r>
              <a:rPr lang="en-US" sz="1600" dirty="0" err="1"/>
              <a:t>int</a:t>
            </a:r>
            <a:r>
              <a:rPr lang="en-US" sz="1600" dirty="0"/>
              <a:t>[5];  </a:t>
            </a:r>
          </a:p>
          <a:p>
            <a:r>
              <a:rPr lang="en-US" sz="1600" dirty="0"/>
              <a:t>			    a[5]=30/0;  </a:t>
            </a:r>
          </a:p>
          <a:p>
            <a:r>
              <a:rPr lang="en-US" sz="1600" dirty="0"/>
              <a:t>			   }  </a:t>
            </a:r>
          </a:p>
          <a:p>
            <a:r>
              <a:rPr lang="en-US" sz="1600" dirty="0"/>
              <a:t>			   catch(</a:t>
            </a:r>
            <a:r>
              <a:rPr lang="en-US" sz="1600" dirty="0" err="1"/>
              <a:t>ArithmeticException</a:t>
            </a:r>
            <a:r>
              <a:rPr lang="en-US" sz="1600" dirty="0"/>
              <a:t> e)</a:t>
            </a:r>
          </a:p>
          <a:p>
            <a:r>
              <a:rPr lang="en-US" sz="1600" dirty="0"/>
              <a:t>		          {</a:t>
            </a:r>
          </a:p>
          <a:p>
            <a:r>
              <a:rPr lang="en-US" sz="1600" dirty="0"/>
              <a:t>				   </a:t>
            </a:r>
            <a:r>
              <a:rPr lang="en-US" sz="1600" dirty="0" err="1"/>
              <a:t>System.out.println</a:t>
            </a:r>
            <a:r>
              <a:rPr lang="en-US" sz="1600" dirty="0"/>
              <a:t>("Arithmetic Exception occurs");</a:t>
            </a:r>
          </a:p>
          <a:p>
            <a:r>
              <a:rPr lang="en-US" sz="1600" dirty="0"/>
              <a:t>				  }  </a:t>
            </a:r>
          </a:p>
          <a:p>
            <a:r>
              <a:rPr lang="en-US" sz="1600" dirty="0"/>
              <a:t>			   catch(</a:t>
            </a:r>
            <a:r>
              <a:rPr lang="en-US" sz="1600" dirty="0" err="1"/>
              <a:t>ArrayIndexOutOfBoundsException</a:t>
            </a:r>
            <a:r>
              <a:rPr lang="en-US" sz="1600" dirty="0"/>
              <a:t> e)</a:t>
            </a:r>
          </a:p>
          <a:p>
            <a:r>
              <a:rPr lang="en-US" sz="1600" dirty="0"/>
              <a:t>		          {</a:t>
            </a:r>
          </a:p>
          <a:p>
            <a:r>
              <a:rPr lang="en-US" sz="1600" dirty="0"/>
              <a:t>				   </a:t>
            </a:r>
            <a:r>
              <a:rPr lang="en-US" sz="1600" dirty="0" err="1"/>
              <a:t>System.out.println</a:t>
            </a:r>
            <a:r>
              <a:rPr lang="en-US" sz="1600" dirty="0"/>
              <a:t>("</a:t>
            </a:r>
            <a:r>
              <a:rPr lang="en-US" sz="1600" dirty="0" err="1"/>
              <a:t>ArrayIndexOutOfBounds</a:t>
            </a:r>
            <a:r>
              <a:rPr lang="en-US" sz="1600" dirty="0"/>
              <a:t> Exception occurs");</a:t>
            </a:r>
          </a:p>
          <a:p>
            <a:r>
              <a:rPr lang="en-US" sz="1600" dirty="0"/>
              <a:t>				  }  </a:t>
            </a:r>
          </a:p>
          <a:p>
            <a:r>
              <a:rPr lang="en-US" sz="1600" dirty="0"/>
              <a:t>			   catch(Exception e)</a:t>
            </a:r>
          </a:p>
          <a:p>
            <a:r>
              <a:rPr lang="en-US" sz="1600" dirty="0"/>
              <a:t>		          {</a:t>
            </a:r>
          </a:p>
          <a:p>
            <a:r>
              <a:rPr lang="en-US" sz="1600" dirty="0"/>
              <a:t>				   </a:t>
            </a:r>
            <a:r>
              <a:rPr lang="en-US" sz="1600" dirty="0" err="1"/>
              <a:t>System.out.println</a:t>
            </a:r>
            <a:r>
              <a:rPr lang="en-US" sz="1600" dirty="0"/>
              <a:t>("Parent Exception occurs");</a:t>
            </a:r>
          </a:p>
          <a:p>
            <a:r>
              <a:rPr lang="en-US" sz="1600" dirty="0"/>
              <a:t>				  }  		  </a:t>
            </a:r>
          </a:p>
          <a:p>
            <a:r>
              <a:rPr lang="en-US" sz="1600" dirty="0"/>
              <a:t>			   </a:t>
            </a:r>
            <a:r>
              <a:rPr lang="en-US" sz="1600" dirty="0" err="1"/>
              <a:t>System.out.println</a:t>
            </a:r>
            <a:r>
              <a:rPr lang="en-US" sz="1600" dirty="0"/>
              <a:t>("rest of the code");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}}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867400" y="1295400"/>
            <a:ext cx="312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Arithmetic Exception occurs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rest of the code</a:t>
            </a:r>
          </a:p>
        </p:txBody>
      </p:sp>
    </p:spTree>
    <p:extLst>
      <p:ext uri="{BB962C8B-B14F-4D97-AF65-F5344CB8AC3E}">
        <p14:creationId xmlns:p14="http://schemas.microsoft.com/office/powerpoint/2010/main" val="38442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Custom Exception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we can create our own exceptions that are derived classes of the Exception class. Creating our own Exception is known as custom exception or user-defined exception. Basically, Java custom exceptions are used to customize the exception according to user need.</a:t>
            </a:r>
          </a:p>
        </p:txBody>
      </p:sp>
    </p:spTree>
    <p:extLst>
      <p:ext uri="{BB962C8B-B14F-4D97-AF65-F5344CB8AC3E}">
        <p14:creationId xmlns:p14="http://schemas.microsoft.com/office/powerpoint/2010/main" val="21704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4267200" cy="632460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400" dirty="0"/>
              <a:t>// class representing custom exception  </a:t>
            </a:r>
          </a:p>
          <a:p>
            <a:pPr marL="45720" indent="0">
              <a:buNone/>
            </a:pPr>
            <a:r>
              <a:rPr lang="en-US" sz="1400" dirty="0"/>
              <a:t>class </a:t>
            </a:r>
            <a:r>
              <a:rPr lang="en-US" sz="1400" dirty="0" err="1"/>
              <a:t>InvalidAgeException</a:t>
            </a:r>
            <a:r>
              <a:rPr lang="en-US" sz="1400" dirty="0"/>
              <a:t>  extends Exception  </a:t>
            </a:r>
          </a:p>
          <a:p>
            <a:pPr marL="45720" indent="0">
              <a:buNone/>
            </a:pPr>
            <a:r>
              <a:rPr lang="en-US" sz="1400" dirty="0"/>
              <a:t>{  </a:t>
            </a:r>
          </a:p>
          <a:p>
            <a:pPr marL="45720" indent="0">
              <a:buNone/>
            </a:pPr>
            <a:r>
              <a:rPr lang="en-US" sz="1400" dirty="0"/>
              <a:t>    public </a:t>
            </a:r>
            <a:r>
              <a:rPr lang="en-US" sz="1400" dirty="0" err="1"/>
              <a:t>InvalidAgeException</a:t>
            </a:r>
            <a:r>
              <a:rPr lang="en-US" sz="1400" dirty="0"/>
              <a:t> (String </a:t>
            </a:r>
            <a:r>
              <a:rPr lang="en-US" sz="1400" dirty="0" err="1"/>
              <a:t>str</a:t>
            </a:r>
            <a:r>
              <a:rPr lang="en-US" sz="1400" dirty="0"/>
              <a:t>)  </a:t>
            </a:r>
          </a:p>
          <a:p>
            <a:pPr marL="45720" indent="0">
              <a:buNone/>
            </a:pPr>
            <a:r>
              <a:rPr lang="en-US" sz="1400" dirty="0"/>
              <a:t>    {  </a:t>
            </a:r>
          </a:p>
          <a:p>
            <a:pPr marL="45720" indent="0">
              <a:buNone/>
            </a:pPr>
            <a:r>
              <a:rPr lang="en-US" sz="1400" dirty="0"/>
              <a:t>        // calling the constructor of parent Exception  </a:t>
            </a:r>
          </a:p>
          <a:p>
            <a:pPr marL="45720" indent="0">
              <a:buNone/>
            </a:pPr>
            <a:r>
              <a:rPr lang="en-US" sz="1400" dirty="0"/>
              <a:t>        super(</a:t>
            </a:r>
            <a:r>
              <a:rPr lang="en-US" sz="1400" dirty="0" err="1"/>
              <a:t>str</a:t>
            </a:r>
            <a:r>
              <a:rPr lang="en-US" sz="1400" dirty="0"/>
              <a:t>);  </a:t>
            </a:r>
          </a:p>
          <a:p>
            <a:pPr marL="45720" indent="0">
              <a:buNone/>
            </a:pPr>
            <a:r>
              <a:rPr lang="en-US" sz="1400" dirty="0"/>
              <a:t>    }  </a:t>
            </a:r>
          </a:p>
          <a:p>
            <a:pPr marL="45720" indent="0">
              <a:buNone/>
            </a:pPr>
            <a:r>
              <a:rPr lang="en-US" sz="1400" dirty="0"/>
              <a:t>}  </a:t>
            </a:r>
          </a:p>
          <a:p>
            <a:pPr marL="45720" indent="0">
              <a:buNone/>
            </a:pPr>
            <a:r>
              <a:rPr lang="en-US" sz="1400" dirty="0"/>
              <a:t> </a:t>
            </a:r>
            <a:r>
              <a:rPr lang="en-US" sz="1400" dirty="0" smtClean="0"/>
              <a:t>//</a:t>
            </a:r>
            <a:r>
              <a:rPr lang="en-US" sz="1400" dirty="0"/>
              <a:t> class that uses custom exception </a:t>
            </a:r>
            <a:r>
              <a:rPr lang="en-US" sz="1400" dirty="0" err="1"/>
              <a:t>InvalidAgeException</a:t>
            </a:r>
            <a:r>
              <a:rPr lang="en-US" sz="1400" dirty="0"/>
              <a:t>  </a:t>
            </a:r>
          </a:p>
          <a:p>
            <a:pPr marL="45720" indent="0">
              <a:buNone/>
            </a:pPr>
            <a:r>
              <a:rPr lang="en-US" sz="1400" dirty="0"/>
              <a:t>public class TestCustomException1  </a:t>
            </a:r>
          </a:p>
          <a:p>
            <a:pPr marL="45720" indent="0">
              <a:buNone/>
            </a:pPr>
            <a:r>
              <a:rPr lang="en-US" sz="1400" dirty="0"/>
              <a:t>{  </a:t>
            </a:r>
          </a:p>
          <a:p>
            <a:pPr marL="45720" indent="0">
              <a:buNone/>
            </a:pPr>
            <a:r>
              <a:rPr lang="en-US" sz="1400" dirty="0"/>
              <a:t>      // method to check the age  </a:t>
            </a:r>
          </a:p>
          <a:p>
            <a:pPr marL="45720" indent="0">
              <a:buNone/>
            </a:pPr>
            <a:r>
              <a:rPr lang="en-US" sz="1400" dirty="0"/>
              <a:t>    static void validate (</a:t>
            </a:r>
            <a:r>
              <a:rPr lang="en-US" sz="1400" dirty="0" err="1"/>
              <a:t>int</a:t>
            </a:r>
            <a:r>
              <a:rPr lang="en-US" sz="1400" dirty="0"/>
              <a:t> age) throws </a:t>
            </a:r>
            <a:r>
              <a:rPr lang="en-US" sz="1400" dirty="0" err="1"/>
              <a:t>InvalidAgeException</a:t>
            </a:r>
            <a:r>
              <a:rPr lang="en-US" sz="1400" dirty="0"/>
              <a:t>{    </a:t>
            </a:r>
          </a:p>
          <a:p>
            <a:pPr marL="45720" indent="0">
              <a:buNone/>
            </a:pPr>
            <a:r>
              <a:rPr lang="en-US" sz="1400" dirty="0"/>
              <a:t>       if(age &lt; 18){  </a:t>
            </a:r>
          </a:p>
          <a:p>
            <a:pPr marL="45720" indent="0">
              <a:buNone/>
            </a:pPr>
            <a:r>
              <a:rPr lang="en-US" sz="1400" dirty="0"/>
              <a:t>          // throw an object of user defined exception  </a:t>
            </a:r>
          </a:p>
          <a:p>
            <a:pPr marL="45720" indent="0">
              <a:buNone/>
            </a:pPr>
            <a:r>
              <a:rPr lang="en-US" sz="1400" dirty="0"/>
              <a:t>        throw new </a:t>
            </a:r>
            <a:r>
              <a:rPr lang="en-US" sz="1400" dirty="0" err="1"/>
              <a:t>InvalidAgeException</a:t>
            </a:r>
            <a:r>
              <a:rPr lang="en-US" sz="1400" dirty="0"/>
              <a:t>("age is not valid to vote");    </a:t>
            </a:r>
          </a:p>
          <a:p>
            <a:pPr marL="45720" indent="0">
              <a:buNone/>
            </a:pPr>
            <a:r>
              <a:rPr lang="en-US" sz="1400" dirty="0"/>
              <a:t>    }  </a:t>
            </a:r>
          </a:p>
          <a:p>
            <a:pPr marL="45720" indent="0">
              <a:buNone/>
            </a:pPr>
            <a:r>
              <a:rPr lang="en-US" sz="1400" dirty="0"/>
              <a:t>       else {   </a:t>
            </a:r>
          </a:p>
          <a:p>
            <a:pPr marL="45720" indent="0">
              <a:buNone/>
            </a:pPr>
            <a:r>
              <a:rPr lang="en-US" sz="1400" dirty="0"/>
              <a:t>        </a:t>
            </a:r>
            <a:r>
              <a:rPr lang="en-US" sz="1400" dirty="0" err="1"/>
              <a:t>System.out.println</a:t>
            </a:r>
            <a:r>
              <a:rPr lang="en-US" sz="1400" dirty="0"/>
              <a:t>("welcome to vote");   </a:t>
            </a:r>
          </a:p>
          <a:p>
            <a:pPr marL="45720" indent="0">
              <a:buNone/>
            </a:pPr>
            <a:r>
              <a:rPr lang="en-US" sz="1400" dirty="0"/>
              <a:t>        }   </a:t>
            </a:r>
          </a:p>
          <a:p>
            <a:pPr marL="45720" indent="0">
              <a:buNone/>
            </a:pPr>
            <a:r>
              <a:rPr lang="en-US" sz="1400" dirty="0"/>
              <a:t>     }    </a:t>
            </a:r>
          </a:p>
          <a:p>
            <a:pPr marL="45720" indent="0">
              <a:buNone/>
            </a:pPr>
            <a:r>
              <a:rPr lang="en-US" sz="1400" dirty="0"/>
              <a:t> 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655127" y="457200"/>
            <a:ext cx="4267200" cy="48320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    // main method  </a:t>
            </a:r>
          </a:p>
          <a:p>
            <a:r>
              <a:rPr lang="en-US" sz="1400" dirty="0"/>
              <a:t>    public static void main(String </a:t>
            </a:r>
            <a:r>
              <a:rPr lang="en-US" sz="1400" dirty="0" err="1"/>
              <a:t>args</a:t>
            </a:r>
            <a:r>
              <a:rPr lang="en-US" sz="1400" dirty="0"/>
              <a:t>[])  </a:t>
            </a:r>
          </a:p>
          <a:p>
            <a:r>
              <a:rPr lang="en-US" sz="1400" dirty="0"/>
              <a:t>    {  </a:t>
            </a:r>
          </a:p>
          <a:p>
            <a:r>
              <a:rPr lang="en-US" sz="1400" dirty="0"/>
              <a:t>        try  </a:t>
            </a:r>
          </a:p>
          <a:p>
            <a:r>
              <a:rPr lang="en-US" sz="1400" dirty="0"/>
              <a:t>        {  </a:t>
            </a:r>
          </a:p>
          <a:p>
            <a:r>
              <a:rPr lang="en-US" sz="1400" dirty="0"/>
              <a:t>            // calling the method   </a:t>
            </a:r>
          </a:p>
          <a:p>
            <a:r>
              <a:rPr lang="en-US" sz="1400" dirty="0"/>
              <a:t>            validate(13);  </a:t>
            </a:r>
          </a:p>
          <a:p>
            <a:r>
              <a:rPr lang="en-US" sz="1400" dirty="0"/>
              <a:t>        }  </a:t>
            </a:r>
          </a:p>
          <a:p>
            <a:r>
              <a:rPr lang="en-US" sz="1400" dirty="0"/>
              <a:t>        catch (</a:t>
            </a:r>
            <a:r>
              <a:rPr lang="en-US" sz="1400" dirty="0" err="1"/>
              <a:t>InvalidAgeException</a:t>
            </a:r>
            <a:r>
              <a:rPr lang="en-US" sz="1400" dirty="0"/>
              <a:t> ex)  </a:t>
            </a:r>
          </a:p>
          <a:p>
            <a:r>
              <a:rPr lang="en-US" sz="1400" dirty="0"/>
              <a:t>        {  </a:t>
            </a:r>
          </a:p>
          <a:p>
            <a:r>
              <a:rPr lang="en-US" sz="1400" dirty="0"/>
              <a:t>            </a:t>
            </a:r>
            <a:r>
              <a:rPr lang="en-US" sz="1400" dirty="0" err="1"/>
              <a:t>System.out.println</a:t>
            </a:r>
            <a:r>
              <a:rPr lang="en-US" sz="1400" dirty="0"/>
              <a:t>("Caught the exception");  </a:t>
            </a:r>
          </a:p>
          <a:p>
            <a:r>
              <a:rPr lang="en-US" sz="1400" dirty="0"/>
              <a:t>    </a:t>
            </a:r>
          </a:p>
          <a:p>
            <a:r>
              <a:rPr lang="en-US" sz="1400" dirty="0"/>
              <a:t>            // printing the message from </a:t>
            </a:r>
            <a:r>
              <a:rPr lang="en-US" sz="1400" dirty="0" err="1"/>
              <a:t>InvalidAgeException</a:t>
            </a:r>
            <a:r>
              <a:rPr lang="en-US" sz="1400" dirty="0"/>
              <a:t> object  </a:t>
            </a:r>
          </a:p>
          <a:p>
            <a:r>
              <a:rPr lang="en-US" sz="1400" dirty="0"/>
              <a:t>            </a:t>
            </a:r>
            <a:r>
              <a:rPr lang="en-US" sz="1400" dirty="0" err="1"/>
              <a:t>System.out.println</a:t>
            </a:r>
            <a:r>
              <a:rPr lang="en-US" sz="1400" dirty="0"/>
              <a:t>("Exception </a:t>
            </a:r>
            <a:r>
              <a:rPr lang="en-US" sz="1400" dirty="0" err="1"/>
              <a:t>occured</a:t>
            </a:r>
            <a:r>
              <a:rPr lang="en-US" sz="1400" dirty="0"/>
              <a:t>: " + ex);  </a:t>
            </a:r>
          </a:p>
          <a:p>
            <a:r>
              <a:rPr lang="en-US" sz="1400" dirty="0"/>
              <a:t>        }  </a:t>
            </a:r>
          </a:p>
          <a:p>
            <a:r>
              <a:rPr lang="en-US" sz="1400" dirty="0"/>
              <a:t>  </a:t>
            </a:r>
          </a:p>
          <a:p>
            <a:r>
              <a:rPr lang="en-US" sz="1400" dirty="0"/>
              <a:t>        </a:t>
            </a:r>
            <a:r>
              <a:rPr lang="en-US" sz="1400" dirty="0" err="1"/>
              <a:t>System.out.println</a:t>
            </a:r>
            <a:r>
              <a:rPr lang="en-US" sz="1400" dirty="0"/>
              <a:t>("rest of the code...");    </a:t>
            </a:r>
          </a:p>
          <a:p>
            <a:r>
              <a:rPr lang="en-US" sz="1400" dirty="0"/>
              <a:t>    }  </a:t>
            </a:r>
          </a:p>
          <a:p>
            <a:r>
              <a:rPr lang="en-US" sz="1400" dirty="0"/>
              <a:t>}  </a:t>
            </a:r>
          </a:p>
          <a:p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572000" y="5410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Caught the exception</a:t>
            </a:r>
          </a:p>
          <a:p>
            <a:r>
              <a:rPr lang="en-US" dirty="0">
                <a:solidFill>
                  <a:srgbClr val="00B050"/>
                </a:solidFill>
              </a:rPr>
              <a:t>Exception </a:t>
            </a:r>
            <a:r>
              <a:rPr lang="en-US" dirty="0" err="1">
                <a:solidFill>
                  <a:srgbClr val="00B050"/>
                </a:solidFill>
              </a:rPr>
              <a:t>occured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 err="1">
                <a:solidFill>
                  <a:srgbClr val="00B050"/>
                </a:solidFill>
              </a:rPr>
              <a:t>InvalidAgeException</a:t>
            </a:r>
            <a:r>
              <a:rPr lang="en-US" dirty="0">
                <a:solidFill>
                  <a:srgbClr val="00B050"/>
                </a:solidFill>
              </a:rPr>
              <a:t>: age is not valid to vote</a:t>
            </a:r>
          </a:p>
          <a:p>
            <a:r>
              <a:rPr lang="en-US" dirty="0">
                <a:solidFill>
                  <a:srgbClr val="00B050"/>
                </a:solidFill>
              </a:rPr>
              <a:t>rest of the code...</a:t>
            </a:r>
          </a:p>
        </p:txBody>
      </p:sp>
    </p:spTree>
    <p:extLst>
      <p:ext uri="{BB962C8B-B14F-4D97-AF65-F5344CB8AC3E}">
        <p14:creationId xmlns:p14="http://schemas.microsoft.com/office/powerpoint/2010/main" val="343708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1"/>
            <a:ext cx="7315200" cy="4404360"/>
          </a:xfrm>
        </p:spPr>
        <p:txBody>
          <a:bodyPr>
            <a:normAutofit/>
          </a:bodyPr>
          <a:lstStyle/>
          <a:p>
            <a:r>
              <a:rPr lang="en-US" sz="2400" dirty="0"/>
              <a:t>When executing Java code, different errors can occur: coding errors made by the programmer, errors due to wrong input, or other unforeseeable things.</a:t>
            </a:r>
          </a:p>
          <a:p>
            <a:r>
              <a:rPr lang="en-US" sz="2400" dirty="0"/>
              <a:t>When an error occurs, Java will normally stop and generate an error message. The technical term for this is: Java will throw an </a:t>
            </a:r>
            <a:r>
              <a:rPr lang="en-US" sz="2400" b="1" dirty="0"/>
              <a:t>exception</a:t>
            </a:r>
            <a:r>
              <a:rPr lang="en-US" sz="2400" dirty="0"/>
              <a:t> (throw an error).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5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try and catch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1"/>
            <a:ext cx="7315200" cy="4785360"/>
          </a:xfrm>
        </p:spPr>
        <p:txBody>
          <a:bodyPr/>
          <a:lstStyle/>
          <a:p>
            <a:r>
              <a:rPr lang="en-US" dirty="0"/>
              <a:t>The try statement allows you to define a block of code to be tested for errors while it is being executed.</a:t>
            </a:r>
          </a:p>
          <a:p>
            <a:r>
              <a:rPr lang="en-US" dirty="0"/>
              <a:t>The catch statement allows you to define a block of code to be executed, if an error occurs in the try block.</a:t>
            </a:r>
          </a:p>
          <a:p>
            <a:r>
              <a:rPr lang="en-US" dirty="0"/>
              <a:t>The try and catch keywords come in pairs:</a:t>
            </a:r>
          </a:p>
          <a:p>
            <a:endParaRPr lang="en-US" dirty="0" smtClean="0"/>
          </a:p>
          <a:p>
            <a:r>
              <a:rPr lang="en-US" dirty="0"/>
              <a:t>try {</a:t>
            </a:r>
          </a:p>
          <a:p>
            <a:r>
              <a:rPr lang="en-US" dirty="0"/>
              <a:t>  //  Block of code to try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catch(Exception e) {</a:t>
            </a:r>
          </a:p>
          <a:p>
            <a:r>
              <a:rPr lang="en-US" dirty="0"/>
              <a:t>  //  Block of code to handle errors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public class Main {</a:t>
            </a:r>
          </a:p>
          <a:p>
            <a:pPr marL="45720" indent="0">
              <a:buNone/>
            </a:pPr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int</a:t>
            </a:r>
            <a:r>
              <a:rPr lang="en-US" sz="2400" dirty="0"/>
              <a:t>[] </a:t>
            </a:r>
            <a:r>
              <a:rPr lang="en-US" sz="2400" dirty="0" err="1"/>
              <a:t>myNumbers</a:t>
            </a:r>
            <a:r>
              <a:rPr lang="en-US" sz="2400" dirty="0"/>
              <a:t> = {1, 2, 3};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myNumbers</a:t>
            </a:r>
            <a:r>
              <a:rPr lang="en-US" sz="2400" dirty="0"/>
              <a:t>[10]);</a:t>
            </a:r>
          </a:p>
          <a:p>
            <a:pPr marL="45720" indent="0">
              <a:buNone/>
            </a:pPr>
            <a:r>
              <a:rPr lang="en-US" sz="2400" dirty="0"/>
              <a:t>  }</a:t>
            </a:r>
          </a:p>
          <a:p>
            <a:pPr marL="45720" indent="0">
              <a:buNone/>
            </a:pPr>
            <a:r>
              <a:rPr lang="en-US" sz="2400" dirty="0"/>
              <a:t>}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743200" y="5181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Exception in thread "main" </a:t>
            </a:r>
            <a:r>
              <a:rPr lang="en-US" dirty="0" err="1"/>
              <a:t>java.lang.ArrayIndexOutOfBoundsException</a:t>
            </a:r>
            <a:r>
              <a:rPr lang="en-US" dirty="0"/>
              <a:t>: 10</a:t>
            </a:r>
            <a:br>
              <a:rPr lang="en-US" dirty="0"/>
            </a:br>
            <a:r>
              <a:rPr lang="en-US" dirty="0"/>
              <a:t>        at </a:t>
            </a:r>
            <a:r>
              <a:rPr lang="en-US" dirty="0" err="1"/>
              <a:t>MyClass.main</a:t>
            </a:r>
            <a:r>
              <a:rPr lang="en-US" dirty="0"/>
              <a:t>(MyClass.java:4) </a:t>
            </a:r>
          </a:p>
        </p:txBody>
      </p:sp>
    </p:spTree>
    <p:extLst>
      <p:ext uri="{BB962C8B-B14F-4D97-AF65-F5344CB8AC3E}">
        <p14:creationId xmlns:p14="http://schemas.microsoft.com/office/powerpoint/2010/main" val="116614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1"/>
            <a:ext cx="7315200" cy="4785360"/>
          </a:xfrm>
        </p:spPr>
        <p:txBody>
          <a:bodyPr>
            <a:normAutofit/>
          </a:bodyPr>
          <a:lstStyle/>
          <a:p>
            <a:r>
              <a:rPr lang="en-US" dirty="0"/>
              <a:t>public class Main {</a:t>
            </a:r>
          </a:p>
          <a:p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try {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myNumbers</a:t>
            </a:r>
            <a:r>
              <a:rPr lang="en-US" dirty="0"/>
              <a:t> = {1, 2, 3};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myNumbers</a:t>
            </a:r>
            <a:r>
              <a:rPr lang="en-US" dirty="0"/>
              <a:t>[10]);</a:t>
            </a:r>
          </a:p>
          <a:p>
            <a:r>
              <a:rPr lang="en-US" dirty="0"/>
              <a:t>    } catch (Exception e)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("Something went wrong.");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5562600"/>
            <a:ext cx="2659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Something </a:t>
            </a:r>
            <a:r>
              <a:rPr lang="en-US" dirty="0" smtClean="0"/>
              <a:t>went </a:t>
            </a:r>
            <a:r>
              <a:rPr lang="en-US" dirty="0"/>
              <a:t>wrong. </a:t>
            </a:r>
          </a:p>
        </p:txBody>
      </p:sp>
    </p:spTree>
    <p:extLst>
      <p:ext uri="{BB962C8B-B14F-4D97-AF65-F5344CB8AC3E}">
        <p14:creationId xmlns:p14="http://schemas.microsoft.com/office/powerpoint/2010/main" val="3795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>
            <a:normAutofit/>
          </a:bodyPr>
          <a:lstStyle/>
          <a:p>
            <a:r>
              <a:rPr lang="en-US" b="1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3152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finally statement lets you execute code, after try...catch, regardless of the result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45720" indent="0">
              <a:buNone/>
            </a:pPr>
            <a:r>
              <a:rPr lang="en-US" sz="2200" dirty="0"/>
              <a:t>public class Main {</a:t>
            </a:r>
          </a:p>
          <a:p>
            <a:pPr marL="45720" indent="0">
              <a:buNone/>
            </a:pPr>
            <a:r>
              <a:rPr lang="en-US" sz="2200" dirty="0"/>
              <a:t>  public static void main(String[] </a:t>
            </a:r>
            <a:r>
              <a:rPr lang="en-US" sz="2200" dirty="0" err="1"/>
              <a:t>args</a:t>
            </a:r>
            <a:r>
              <a:rPr lang="en-US" sz="2200" dirty="0"/>
              <a:t>) {</a:t>
            </a:r>
          </a:p>
          <a:p>
            <a:pPr marL="45720" indent="0">
              <a:buNone/>
            </a:pPr>
            <a:r>
              <a:rPr lang="en-US" sz="2200" dirty="0"/>
              <a:t>    try {</a:t>
            </a:r>
          </a:p>
          <a:p>
            <a:pPr marL="45720" indent="0">
              <a:buNone/>
            </a:pPr>
            <a:r>
              <a:rPr lang="en-US" sz="2200" dirty="0"/>
              <a:t>      </a:t>
            </a:r>
            <a:r>
              <a:rPr lang="en-US" sz="2200" dirty="0" err="1"/>
              <a:t>int</a:t>
            </a:r>
            <a:r>
              <a:rPr lang="en-US" sz="2200" dirty="0"/>
              <a:t>[] </a:t>
            </a:r>
            <a:r>
              <a:rPr lang="en-US" sz="2200" dirty="0" err="1"/>
              <a:t>myNumbers</a:t>
            </a:r>
            <a:r>
              <a:rPr lang="en-US" sz="2200" dirty="0"/>
              <a:t> = {1, 2, 3};</a:t>
            </a:r>
          </a:p>
          <a:p>
            <a:pPr marL="45720" indent="0">
              <a:buNone/>
            </a:pPr>
            <a:r>
              <a:rPr lang="en-US" sz="2200" dirty="0"/>
              <a:t>      </a:t>
            </a:r>
            <a:r>
              <a:rPr lang="en-US" sz="2200" dirty="0" err="1"/>
              <a:t>System.out.println</a:t>
            </a:r>
            <a:r>
              <a:rPr lang="en-US" sz="2200" dirty="0"/>
              <a:t>(</a:t>
            </a:r>
            <a:r>
              <a:rPr lang="en-US" sz="2200" dirty="0" err="1"/>
              <a:t>myNumbers</a:t>
            </a:r>
            <a:r>
              <a:rPr lang="en-US" sz="2200" dirty="0"/>
              <a:t>[10]);</a:t>
            </a:r>
          </a:p>
          <a:p>
            <a:pPr marL="45720" indent="0">
              <a:buNone/>
            </a:pPr>
            <a:r>
              <a:rPr lang="en-US" sz="2200" dirty="0"/>
              <a:t>    } catch (Exception e) {</a:t>
            </a:r>
          </a:p>
          <a:p>
            <a:pPr marL="45720" indent="0">
              <a:buNone/>
            </a:pPr>
            <a:r>
              <a:rPr lang="en-US" sz="2200" dirty="0"/>
              <a:t>      </a:t>
            </a:r>
            <a:r>
              <a:rPr lang="en-US" sz="2200" dirty="0" err="1"/>
              <a:t>System.out.println</a:t>
            </a:r>
            <a:r>
              <a:rPr lang="en-US" sz="2200" dirty="0"/>
              <a:t>("Something went wrong.");</a:t>
            </a:r>
          </a:p>
          <a:p>
            <a:pPr marL="45720" indent="0">
              <a:buNone/>
            </a:pPr>
            <a:r>
              <a:rPr lang="en-US" sz="2200" dirty="0"/>
              <a:t>    } finally {</a:t>
            </a:r>
          </a:p>
          <a:p>
            <a:pPr marL="45720" indent="0">
              <a:buNone/>
            </a:pPr>
            <a:r>
              <a:rPr lang="en-US" sz="2200" dirty="0"/>
              <a:t>      </a:t>
            </a:r>
            <a:r>
              <a:rPr lang="en-US" sz="2200" dirty="0" err="1"/>
              <a:t>System.out.println</a:t>
            </a:r>
            <a:r>
              <a:rPr lang="en-US" sz="2200" dirty="0"/>
              <a:t>("The 'try catch' is finished.");</a:t>
            </a:r>
          </a:p>
          <a:p>
            <a:pPr marL="45720" indent="0">
              <a:buNone/>
            </a:pPr>
            <a:r>
              <a:rPr lang="en-US" sz="2200" dirty="0"/>
              <a:t>    }</a:t>
            </a:r>
          </a:p>
          <a:p>
            <a:pPr marL="45720" indent="0">
              <a:buNone/>
            </a:pPr>
            <a:r>
              <a:rPr lang="en-US" sz="2200" dirty="0"/>
              <a:t>  }</a:t>
            </a:r>
          </a:p>
          <a:p>
            <a:pPr marL="45720" indent="0">
              <a:buNone/>
            </a:pPr>
            <a:r>
              <a:rPr lang="en-US" sz="2200" dirty="0"/>
              <a:t>}</a:t>
            </a:r>
          </a:p>
          <a:p>
            <a:pPr marL="4572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		Something </a:t>
            </a:r>
            <a:r>
              <a:rPr lang="en-US" dirty="0">
                <a:solidFill>
                  <a:srgbClr val="00B050"/>
                </a:solidFill>
              </a:rPr>
              <a:t>went wrong.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		The </a:t>
            </a:r>
            <a:r>
              <a:rPr lang="en-US" dirty="0">
                <a:solidFill>
                  <a:srgbClr val="00B050"/>
                </a:solidFill>
              </a:rPr>
              <a:t>'try catch' is finished.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315200" cy="1154097"/>
          </a:xfrm>
        </p:spPr>
        <p:txBody>
          <a:bodyPr>
            <a:normAutofit/>
          </a:bodyPr>
          <a:lstStyle/>
          <a:p>
            <a:r>
              <a:rPr lang="en-US" dirty="0"/>
              <a:t>The throw </a:t>
            </a:r>
            <a:r>
              <a:rPr lang="en-US" dirty="0" smtClean="0"/>
              <a:t>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1"/>
            <a:ext cx="73152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The throw statement allows you to create a custom error.</a:t>
            </a:r>
          </a:p>
          <a:p>
            <a:r>
              <a:rPr lang="en-US" sz="2400" dirty="0"/>
              <a:t>The throw statement is used together with an </a:t>
            </a:r>
            <a:r>
              <a:rPr lang="en-US" sz="2400" b="1" dirty="0"/>
              <a:t>exception type</a:t>
            </a:r>
            <a:r>
              <a:rPr lang="en-US" sz="2400" dirty="0"/>
              <a:t>. There are many exception types available in Java: </a:t>
            </a:r>
            <a:r>
              <a:rPr lang="en-US" sz="2400" dirty="0" err="1"/>
              <a:t>ArithmeticException</a:t>
            </a:r>
            <a:r>
              <a:rPr lang="en-US" sz="2400" dirty="0"/>
              <a:t>, </a:t>
            </a:r>
            <a:r>
              <a:rPr lang="en-US" sz="2400" dirty="0" err="1"/>
              <a:t>FileNotFoundException</a:t>
            </a:r>
            <a:r>
              <a:rPr lang="en-US" sz="2400" dirty="0"/>
              <a:t>, </a:t>
            </a:r>
            <a:r>
              <a:rPr lang="en-US" sz="2400" dirty="0" err="1"/>
              <a:t>ArrayIndexOutOfBoundsException</a:t>
            </a:r>
            <a:r>
              <a:rPr lang="en-US" sz="2400" dirty="0"/>
              <a:t>, </a:t>
            </a:r>
            <a:r>
              <a:rPr lang="en-US" sz="2400" dirty="0" err="1"/>
              <a:t>SecurityException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75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57201"/>
            <a:ext cx="7315200" cy="5852160"/>
          </a:xfrm>
        </p:spPr>
        <p:txBody>
          <a:bodyPr>
            <a:normAutofit/>
          </a:bodyPr>
          <a:lstStyle/>
          <a:p>
            <a:r>
              <a:rPr lang="en-US" dirty="0"/>
              <a:t>public class Main {</a:t>
            </a:r>
          </a:p>
          <a:p>
            <a:r>
              <a:rPr lang="en-US" dirty="0"/>
              <a:t>  static void </a:t>
            </a:r>
            <a:r>
              <a:rPr lang="en-US" dirty="0" err="1"/>
              <a:t>checkAge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age) { </a:t>
            </a:r>
          </a:p>
          <a:p>
            <a:r>
              <a:rPr lang="en-US" dirty="0"/>
              <a:t>    if (age &lt; 18) {</a:t>
            </a:r>
          </a:p>
          <a:p>
            <a:r>
              <a:rPr lang="en-US" dirty="0"/>
              <a:t>      throw new </a:t>
            </a:r>
            <a:r>
              <a:rPr lang="en-US" dirty="0" err="1"/>
              <a:t>ArithmeticException</a:t>
            </a:r>
            <a:r>
              <a:rPr lang="en-US" dirty="0"/>
              <a:t>("Access denied - You must be at least 18 years old."); 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</a:t>
            </a:r>
            <a:r>
              <a:rPr lang="en-US" dirty="0" err="1"/>
              <a:t>System.out.println</a:t>
            </a:r>
            <a:r>
              <a:rPr lang="en-US" dirty="0"/>
              <a:t>("Access granted - You are old enough!");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r>
              <a:rPr lang="en-US" dirty="0"/>
              <a:t>   </a:t>
            </a:r>
            <a:r>
              <a:rPr lang="en-US" dirty="0" err="1"/>
              <a:t>checkAge</a:t>
            </a:r>
            <a:r>
              <a:rPr lang="en-US" dirty="0"/>
              <a:t>(15); </a:t>
            </a:r>
          </a:p>
          <a:p>
            <a:r>
              <a:rPr lang="en-US" dirty="0"/>
              <a:t> 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5029200"/>
            <a:ext cx="4572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Exception in thread "main" </a:t>
            </a:r>
            <a:r>
              <a:rPr lang="en-US" dirty="0" err="1"/>
              <a:t>java.lang.ArithmeticException</a:t>
            </a:r>
            <a:r>
              <a:rPr lang="en-US" dirty="0"/>
              <a:t>: Access denied - You must be at least 18 years old.</a:t>
            </a:r>
            <a:br>
              <a:rPr lang="en-US" dirty="0"/>
            </a:br>
            <a:r>
              <a:rPr lang="en-US" dirty="0"/>
              <a:t>        at </a:t>
            </a:r>
            <a:r>
              <a:rPr lang="en-US" dirty="0" err="1"/>
              <a:t>Main.checkAge</a:t>
            </a:r>
            <a:r>
              <a:rPr lang="en-US" dirty="0"/>
              <a:t>(Main.java:4)</a:t>
            </a:r>
            <a:br>
              <a:rPr lang="en-US" dirty="0"/>
            </a:br>
            <a:r>
              <a:rPr lang="en-US" dirty="0"/>
              <a:t>        at </a:t>
            </a:r>
            <a:r>
              <a:rPr lang="en-US" dirty="0" err="1"/>
              <a:t>Main.main</a:t>
            </a:r>
            <a:r>
              <a:rPr lang="en-US" dirty="0"/>
              <a:t>(Main.java:12)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5286" y="3625150"/>
            <a:ext cx="409631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checkAge</a:t>
            </a:r>
            <a:r>
              <a:rPr lang="en-US" dirty="0" smtClean="0"/>
              <a:t>(20)</a:t>
            </a:r>
          </a:p>
          <a:p>
            <a:r>
              <a:rPr lang="en-US" dirty="0" smtClean="0"/>
              <a:t>Access </a:t>
            </a:r>
            <a:r>
              <a:rPr lang="en-US" dirty="0"/>
              <a:t>granted - You are old enough! </a:t>
            </a:r>
          </a:p>
        </p:txBody>
      </p:sp>
    </p:spTree>
    <p:extLst>
      <p:ext uri="{BB962C8B-B14F-4D97-AF65-F5344CB8AC3E}">
        <p14:creationId xmlns:p14="http://schemas.microsoft.com/office/powerpoint/2010/main" val="128699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/>
          <a:lstStyle/>
          <a:p>
            <a:r>
              <a:rPr lang="en-US" dirty="0" smtClean="0"/>
              <a:t>The throws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1"/>
            <a:ext cx="7315200" cy="45567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import java.io.*;  </a:t>
            </a:r>
          </a:p>
          <a:p>
            <a:r>
              <a:rPr lang="en-US" dirty="0"/>
              <a:t>    class M{  </a:t>
            </a:r>
          </a:p>
          <a:p>
            <a:r>
              <a:rPr lang="en-US" dirty="0"/>
              <a:t>     void method()throws </a:t>
            </a:r>
            <a:r>
              <a:rPr lang="en-US" dirty="0" err="1"/>
              <a:t>IOException</a:t>
            </a:r>
            <a:r>
              <a:rPr lang="en-US" dirty="0"/>
              <a:t>{  </a:t>
            </a:r>
          </a:p>
          <a:p>
            <a:r>
              <a:rPr lang="en-US" dirty="0"/>
              <a:t>      throw new </a:t>
            </a:r>
            <a:r>
              <a:rPr lang="en-US" dirty="0" err="1"/>
              <a:t>IOException</a:t>
            </a:r>
            <a:r>
              <a:rPr lang="en-US" dirty="0"/>
              <a:t>("device error");  </a:t>
            </a:r>
          </a:p>
          <a:p>
            <a:r>
              <a:rPr lang="en-US" dirty="0"/>
              <a:t>     }  </a:t>
            </a:r>
          </a:p>
          <a:p>
            <a:r>
              <a:rPr lang="en-US" dirty="0"/>
              <a:t>    }  </a:t>
            </a:r>
          </a:p>
          <a:p>
            <a:r>
              <a:rPr lang="en-US" dirty="0"/>
              <a:t>    public class Testthrows2{  </a:t>
            </a:r>
          </a:p>
          <a:p>
            <a:r>
              <a:rPr lang="en-US" dirty="0"/>
              <a:t>       public static void main(String </a:t>
            </a:r>
            <a:r>
              <a:rPr lang="en-US" dirty="0" err="1"/>
              <a:t>args</a:t>
            </a:r>
            <a:r>
              <a:rPr lang="en-US" dirty="0"/>
              <a:t>[]){  </a:t>
            </a:r>
          </a:p>
          <a:p>
            <a:r>
              <a:rPr lang="en-US" dirty="0"/>
              <a:t>        try{  </a:t>
            </a:r>
          </a:p>
          <a:p>
            <a:r>
              <a:rPr lang="en-US" dirty="0"/>
              <a:t>         M m=new M();  </a:t>
            </a:r>
          </a:p>
          <a:p>
            <a:r>
              <a:rPr lang="en-US" dirty="0"/>
              <a:t>         </a:t>
            </a:r>
            <a:r>
              <a:rPr lang="en-US" dirty="0" err="1"/>
              <a:t>m.method</a:t>
            </a:r>
            <a:r>
              <a:rPr lang="en-US" dirty="0"/>
              <a:t>();  </a:t>
            </a:r>
          </a:p>
          <a:p>
            <a:r>
              <a:rPr lang="en-US" dirty="0"/>
              <a:t>        }catch(Exception e){</a:t>
            </a:r>
            <a:r>
              <a:rPr lang="en-US" dirty="0" err="1"/>
              <a:t>System.out.println</a:t>
            </a:r>
            <a:r>
              <a:rPr lang="en-US" dirty="0"/>
              <a:t>("exception handled:"+e);}     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("normal flow...");  </a:t>
            </a:r>
          </a:p>
          <a:p>
            <a:r>
              <a:rPr lang="en-US" dirty="0"/>
              <a:t>      }  </a:t>
            </a:r>
          </a:p>
          <a:p>
            <a:r>
              <a:rPr lang="en-US" dirty="0"/>
              <a:t>    } 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5638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exception </a:t>
            </a:r>
            <a:r>
              <a:rPr lang="en-US" dirty="0" err="1">
                <a:solidFill>
                  <a:srgbClr val="00B050"/>
                </a:solidFill>
              </a:rPr>
              <a:t>handled:java.io.IOException</a:t>
            </a:r>
            <a:r>
              <a:rPr lang="en-US" dirty="0">
                <a:solidFill>
                  <a:srgbClr val="00B050"/>
                </a:solidFill>
              </a:rPr>
              <a:t>: device error</a:t>
            </a:r>
          </a:p>
          <a:p>
            <a:r>
              <a:rPr lang="en-US" dirty="0">
                <a:solidFill>
                  <a:srgbClr val="00B050"/>
                </a:solidFill>
              </a:rPr>
              <a:t>normal flow...</a:t>
            </a:r>
          </a:p>
        </p:txBody>
      </p:sp>
    </p:spTree>
    <p:extLst>
      <p:ext uri="{BB962C8B-B14F-4D97-AF65-F5344CB8AC3E}">
        <p14:creationId xmlns:p14="http://schemas.microsoft.com/office/powerpoint/2010/main" val="23467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664</TotalTime>
  <Words>719</Words>
  <Application>Microsoft Office PowerPoint</Application>
  <PresentationFormat>On-screen Show (4:3)</PresentationFormat>
  <Paragraphs>174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Perspective</vt:lpstr>
      <vt:lpstr>Java Exception Handling</vt:lpstr>
      <vt:lpstr>Java Exceptions</vt:lpstr>
      <vt:lpstr>Java try and catch </vt:lpstr>
      <vt:lpstr>PowerPoint Presentation</vt:lpstr>
      <vt:lpstr>PowerPoint Presentation</vt:lpstr>
      <vt:lpstr>Finally</vt:lpstr>
      <vt:lpstr>The throw keyword</vt:lpstr>
      <vt:lpstr>PowerPoint Presentation</vt:lpstr>
      <vt:lpstr>The throws exception</vt:lpstr>
      <vt:lpstr>PowerPoint Presentation</vt:lpstr>
      <vt:lpstr>Common Scenarios of Java Exceptions </vt:lpstr>
      <vt:lpstr>PowerPoint Presentation</vt:lpstr>
      <vt:lpstr>PowerPoint Presentation</vt:lpstr>
      <vt:lpstr>Java Custom Exception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Polymorphism</dc:title>
  <dc:creator>Windows User</dc:creator>
  <cp:lastModifiedBy>Windows User</cp:lastModifiedBy>
  <cp:revision>23</cp:revision>
  <dcterms:created xsi:type="dcterms:W3CDTF">2022-05-09T06:56:26Z</dcterms:created>
  <dcterms:modified xsi:type="dcterms:W3CDTF">2022-05-23T10:46:51Z</dcterms:modified>
</cp:coreProperties>
</file>