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5.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6.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53"/>
  </p:notesMasterIdLst>
  <p:sldIdLst>
    <p:sldId id="256" r:id="rId2"/>
    <p:sldId id="416" r:id="rId3"/>
    <p:sldId id="426" r:id="rId4"/>
    <p:sldId id="514" r:id="rId5"/>
    <p:sldId id="458" r:id="rId6"/>
    <p:sldId id="428" r:id="rId7"/>
    <p:sldId id="429" r:id="rId8"/>
    <p:sldId id="460" r:id="rId9"/>
    <p:sldId id="502" r:id="rId10"/>
    <p:sldId id="431" r:id="rId11"/>
    <p:sldId id="478" r:id="rId12"/>
    <p:sldId id="432" r:id="rId13"/>
    <p:sldId id="479" r:id="rId14"/>
    <p:sldId id="461" r:id="rId15"/>
    <p:sldId id="491" r:id="rId16"/>
    <p:sldId id="515" r:id="rId17"/>
    <p:sldId id="503" r:id="rId18"/>
    <p:sldId id="504" r:id="rId19"/>
    <p:sldId id="505" r:id="rId20"/>
    <p:sldId id="488" r:id="rId21"/>
    <p:sldId id="507" r:id="rId22"/>
    <p:sldId id="509" r:id="rId23"/>
    <p:sldId id="510" r:id="rId24"/>
    <p:sldId id="511" r:id="rId25"/>
    <p:sldId id="512" r:id="rId26"/>
    <p:sldId id="508" r:id="rId27"/>
    <p:sldId id="513" r:id="rId28"/>
    <p:sldId id="489" r:id="rId29"/>
    <p:sldId id="490" r:id="rId30"/>
    <p:sldId id="435" r:id="rId31"/>
    <p:sldId id="436" r:id="rId32"/>
    <p:sldId id="482" r:id="rId33"/>
    <p:sldId id="463" r:id="rId34"/>
    <p:sldId id="494" r:id="rId35"/>
    <p:sldId id="495" r:id="rId36"/>
    <p:sldId id="496" r:id="rId37"/>
    <p:sldId id="497" r:id="rId38"/>
    <p:sldId id="437" r:id="rId39"/>
    <p:sldId id="498" r:id="rId40"/>
    <p:sldId id="499" r:id="rId41"/>
    <p:sldId id="500" r:id="rId42"/>
    <p:sldId id="438" r:id="rId43"/>
    <p:sldId id="439" r:id="rId44"/>
    <p:sldId id="440" r:id="rId45"/>
    <p:sldId id="492" r:id="rId46"/>
    <p:sldId id="493" r:id="rId47"/>
    <p:sldId id="465" r:id="rId48"/>
    <p:sldId id="418" r:id="rId49"/>
    <p:sldId id="419" r:id="rId50"/>
    <p:sldId id="425" r:id="rId51"/>
    <p:sldId id="423"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94660"/>
  </p:normalViewPr>
  <p:slideViewPr>
    <p:cSldViewPr>
      <p:cViewPr varScale="1">
        <p:scale>
          <a:sx n="88" d="100"/>
          <a:sy n="88" d="100"/>
        </p:scale>
        <p:origin x="1104" y="7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pPr/>
              <a:t>17-08-2021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pPr/>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IN" altLang="en-US" smtClean="0"/>
          </a:p>
        </p:txBody>
      </p:sp>
      <p:sp>
        <p:nvSpPr>
          <p:cNvPr id="11268" name="Header Placeholder 3"/>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endParaRPr lang="en-IN" altLang="en-US" smtClean="0"/>
          </a:p>
        </p:txBody>
      </p:sp>
      <p:sp>
        <p:nvSpPr>
          <p:cNvPr id="11269"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ACA5BB1F-FB70-497E-877A-B6DABC64D608}" type="datetime1">
              <a:rPr lang="en-IN" altLang="en-US"/>
              <a:pPr fontAlgn="base">
                <a:spcBef>
                  <a:spcPct val="0"/>
                </a:spcBef>
                <a:spcAft>
                  <a:spcPct val="0"/>
                </a:spcAft>
              </a:pPr>
              <a:t>17-08-2021</a:t>
            </a:fld>
            <a:endParaRPr lang="en-IN" altLang="en-US"/>
          </a:p>
        </p:txBody>
      </p:sp>
      <p:sp>
        <p:nvSpPr>
          <p:cNvPr id="11270"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pPr>
            <a:endParaRPr lang="en-IN" altLang="en-US" smtClean="0"/>
          </a:p>
        </p:txBody>
      </p:sp>
      <p:sp>
        <p:nvSpPr>
          <p:cNvPr id="11271" name="Slide Number Placeholder 6"/>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9354B48B-7D3F-43E1-B30A-EBC54D4E926F}" type="slidenum">
              <a:rPr lang="en-IN" altLang="en-US"/>
              <a:pPr/>
              <a:t>5</a:t>
            </a:fld>
            <a:endParaRPr lang="en-IN" altLang="en-US"/>
          </a:p>
        </p:txBody>
      </p:sp>
    </p:spTree>
    <p:extLst>
      <p:ext uri="{BB962C8B-B14F-4D97-AF65-F5344CB8AC3E}">
        <p14:creationId xmlns:p14="http://schemas.microsoft.com/office/powerpoint/2010/main" val="1265420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50D3C46A-A42B-489C-8A24-23749706576D}" type="slidenum">
              <a:rPr lang="en-US" altLang="en-US">
                <a:latin typeface="Arial" pitchFamily="34" charset="0"/>
              </a:rPr>
              <a:pPr/>
              <a:t>20</a:t>
            </a:fld>
            <a:endParaRPr lang="en-US" altLang="en-US">
              <a:latin typeface="Arial"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330812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F594BEE8-E91D-4DEC-A7AC-A4E8A0EE232B}" type="slidenum">
              <a:rPr lang="en-US" altLang="en-US">
                <a:latin typeface="Arial" pitchFamily="34" charset="0"/>
              </a:rPr>
              <a:pPr/>
              <a:t>22</a:t>
            </a:fld>
            <a:endParaRPr lang="en-US" altLang="en-US">
              <a:latin typeface="Arial" pitchFamily="34" charset="0"/>
            </a:endParaRPr>
          </a:p>
        </p:txBody>
      </p:sp>
      <p:sp>
        <p:nvSpPr>
          <p:cNvPr id="4813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430277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263975F2-0311-42DF-9CB1-C09E9525C944}" type="slidenum">
              <a:rPr lang="en-US" altLang="en-US">
                <a:latin typeface="Arial" pitchFamily="34" charset="0"/>
              </a:rPr>
              <a:pPr/>
              <a:t>23</a:t>
            </a:fld>
            <a:endParaRPr lang="en-US" altLang="en-US">
              <a:latin typeface="Arial" pitchFamily="34"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1805819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1796EDC3-AAFE-4E9B-AD14-BEE692EF6F86}" type="slidenum">
              <a:rPr lang="en-US" altLang="en-US">
                <a:latin typeface="Arial" pitchFamily="34" charset="0"/>
              </a:rPr>
              <a:pPr/>
              <a:t>24</a:t>
            </a:fld>
            <a:endParaRPr lang="en-US" altLang="en-US">
              <a:latin typeface="Arial" pitchFamily="34" charset="0"/>
            </a:endParaRPr>
          </a:p>
        </p:txBody>
      </p:sp>
      <p:sp>
        <p:nvSpPr>
          <p:cNvPr id="5222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43976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62AFBC05-5740-4D91-B288-20B74568D322}" type="slidenum">
              <a:rPr lang="en-US" altLang="en-US">
                <a:latin typeface="Arial" pitchFamily="34" charset="0"/>
              </a:rPr>
              <a:pPr/>
              <a:t>25</a:t>
            </a:fld>
            <a:endParaRPr lang="en-US" altLang="en-US">
              <a:latin typeface="Arial" pitchFamily="34" charset="0"/>
            </a:endParaRPr>
          </a:p>
        </p:txBody>
      </p:sp>
      <p:sp>
        <p:nvSpPr>
          <p:cNvPr id="54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3107971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3027283A-F5BD-43ED-8E3D-E291C838F48B}" type="slidenum">
              <a:rPr lang="en-US" altLang="en-US">
                <a:latin typeface="Arial" pitchFamily="34" charset="0"/>
              </a:rPr>
              <a:pPr/>
              <a:t>47</a:t>
            </a:fld>
            <a:endParaRPr lang="en-US" altLang="en-US">
              <a:latin typeface="Arial"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smtClean="0"/>
          </a:p>
        </p:txBody>
      </p:sp>
    </p:spTree>
    <p:extLst>
      <p:ext uri="{BB962C8B-B14F-4D97-AF65-F5344CB8AC3E}">
        <p14:creationId xmlns:p14="http://schemas.microsoft.com/office/powerpoint/2010/main" val="574463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9F84D57D-925F-4601-97A4-FE559B3DCDBE}" type="datetime1">
              <a:rPr lang="en-US" smtClean="0"/>
              <a:t>8/17/2021</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dirty="0" smtClean="0"/>
              <a:t>Dr. B </a:t>
            </a:r>
            <a:r>
              <a:rPr lang="en-US" dirty="0" err="1" smtClean="0"/>
              <a:t>Sathis</a:t>
            </a:r>
            <a:r>
              <a:rPr lang="en-US" dirty="0" smtClean="0"/>
              <a:t> Kumar VIT Chennai</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6120B50-2965-49FE-AB2D-6C6D8963235B}" type="datetime1">
              <a:rPr lang="en-US" smtClean="0"/>
              <a:t>8/17/2021</a:t>
            </a:fld>
            <a:endParaRPr lang="en-US"/>
          </a:p>
        </p:txBody>
      </p:sp>
      <p:sp>
        <p:nvSpPr>
          <p:cNvPr id="5" name="Footer Placeholder 4"/>
          <p:cNvSpPr>
            <a:spLocks noGrp="1"/>
          </p:cNvSpPr>
          <p:nvPr>
            <p:ph type="ftr" sz="quarter" idx="11"/>
          </p:nvPr>
        </p:nvSpPr>
        <p:spPr/>
        <p:txBody>
          <a:bodyPr/>
          <a:lstStyle/>
          <a:p>
            <a:r>
              <a:rPr lang="en-US" smtClean="0"/>
              <a:t>Dr. B Sathis Kumar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58C0C81-81A3-4E74-9F1D-E0552869561A}" type="datetime1">
              <a:rPr lang="en-US" smtClean="0"/>
              <a:t>8/17/2021</a:t>
            </a:fld>
            <a:endParaRPr lang="en-US"/>
          </a:p>
        </p:txBody>
      </p:sp>
      <p:sp>
        <p:nvSpPr>
          <p:cNvPr id="5" name="Footer Placeholder 4"/>
          <p:cNvSpPr>
            <a:spLocks noGrp="1"/>
          </p:cNvSpPr>
          <p:nvPr>
            <p:ph type="ftr" sz="quarter" idx="11"/>
          </p:nvPr>
        </p:nvSpPr>
        <p:spPr/>
        <p:txBody>
          <a:bodyPr/>
          <a:lstStyle/>
          <a:p>
            <a:r>
              <a:rPr lang="en-US" smtClean="0"/>
              <a:t>Dr. B Sathis Kumar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8D6521D-5EC8-4F48-9B62-1AE586DEB295}" type="datetime1">
              <a:rPr lang="en-US" smtClean="0"/>
              <a:t>8/17/2021</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smtClean="0"/>
              <a:t>Dr. B Sathis Kumar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AFFD8E-D157-4667-8797-53811A169691}" type="datetime1">
              <a:rPr lang="en-US" smtClean="0"/>
              <a:t>8/17/2021</a:t>
            </a:fld>
            <a:endParaRPr lang="en-US"/>
          </a:p>
        </p:txBody>
      </p:sp>
      <p:sp>
        <p:nvSpPr>
          <p:cNvPr id="5" name="Footer Placeholder 4"/>
          <p:cNvSpPr>
            <a:spLocks noGrp="1"/>
          </p:cNvSpPr>
          <p:nvPr>
            <p:ph type="ftr" sz="quarter" idx="11"/>
          </p:nvPr>
        </p:nvSpPr>
        <p:spPr/>
        <p:txBody>
          <a:bodyPr/>
          <a:lstStyle/>
          <a:p>
            <a:r>
              <a:rPr lang="en-US" smtClean="0"/>
              <a:t>Dr. B Sathis Kumar VIT Chennai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28C2FBF-88D2-4A6F-97C7-DE64B075DC06}" type="datetime1">
              <a:rPr lang="en-US" smtClean="0"/>
              <a:t>8/17/2021</a:t>
            </a:fld>
            <a:endParaRPr lang="en-US"/>
          </a:p>
        </p:txBody>
      </p:sp>
      <p:sp>
        <p:nvSpPr>
          <p:cNvPr id="6" name="Footer Placeholder 5"/>
          <p:cNvSpPr>
            <a:spLocks noGrp="1"/>
          </p:cNvSpPr>
          <p:nvPr>
            <p:ph type="ftr" sz="quarter" idx="11"/>
          </p:nvPr>
        </p:nvSpPr>
        <p:spPr/>
        <p:txBody>
          <a:bodyPr/>
          <a:lstStyle/>
          <a:p>
            <a:r>
              <a:rPr lang="en-US" smtClean="0"/>
              <a:t>Dr. B Sathis Kumar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057400"/>
            <a:ext cx="3566160" cy="269519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057401"/>
            <a:ext cx="3566160" cy="269676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E10732CE-8C22-46DD-9E56-B133713D0DE4}" type="datetime1">
              <a:rPr lang="en-US" smtClean="0"/>
              <a:t>8/17/2021</a:t>
            </a:fld>
            <a:endParaRPr lang="en-US"/>
          </a:p>
        </p:txBody>
      </p:sp>
      <p:sp>
        <p:nvSpPr>
          <p:cNvPr id="8" name="Footer Placeholder 7"/>
          <p:cNvSpPr>
            <a:spLocks noGrp="1"/>
          </p:cNvSpPr>
          <p:nvPr>
            <p:ph type="ftr" sz="quarter" idx="11"/>
          </p:nvPr>
        </p:nvSpPr>
        <p:spPr/>
        <p:txBody>
          <a:bodyPr/>
          <a:lstStyle/>
          <a:p>
            <a:r>
              <a:rPr lang="en-US" smtClean="0"/>
              <a:t>Dr. B Sathis Kumar VIT Chennai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D5FC24C-78B9-4809-98B2-B37E8A8767D9}" type="datetime1">
              <a:rPr lang="en-US" smtClean="0"/>
              <a:t>8/17/2021</a:t>
            </a:fld>
            <a:endParaRPr lang="en-US"/>
          </a:p>
        </p:txBody>
      </p:sp>
      <p:sp>
        <p:nvSpPr>
          <p:cNvPr id="4" name="Footer Placeholder 3"/>
          <p:cNvSpPr>
            <a:spLocks noGrp="1"/>
          </p:cNvSpPr>
          <p:nvPr>
            <p:ph type="ftr" sz="quarter" idx="11"/>
          </p:nvPr>
        </p:nvSpPr>
        <p:spPr/>
        <p:txBody>
          <a:bodyPr/>
          <a:lstStyle/>
          <a:p>
            <a:r>
              <a:rPr lang="en-US" smtClean="0"/>
              <a:t>Dr. B Sathis Kumar VIT Chennai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A55DDA-96C3-4ED1-B992-196F49098FA6}" type="datetime1">
              <a:rPr lang="en-US" smtClean="0"/>
              <a:t>8/17/2021</a:t>
            </a:fld>
            <a:endParaRPr lang="en-US"/>
          </a:p>
        </p:txBody>
      </p:sp>
      <p:sp>
        <p:nvSpPr>
          <p:cNvPr id="3" name="Footer Placeholder 2"/>
          <p:cNvSpPr>
            <a:spLocks noGrp="1"/>
          </p:cNvSpPr>
          <p:nvPr>
            <p:ph type="ftr" sz="quarter" idx="11"/>
          </p:nvPr>
        </p:nvSpPr>
        <p:spPr/>
        <p:txBody>
          <a:bodyPr/>
          <a:lstStyle/>
          <a:p>
            <a:r>
              <a:rPr lang="en-US" smtClean="0"/>
              <a:t>Dr. B Sathis Kumar VIT Chennai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F1D061B-45A6-493A-B614-7750108B357C}" type="datetime1">
              <a:rPr lang="en-US" smtClean="0"/>
              <a:t>8/17/2021</a:t>
            </a:fld>
            <a:endParaRPr lang="en-US"/>
          </a:p>
        </p:txBody>
      </p:sp>
      <p:sp>
        <p:nvSpPr>
          <p:cNvPr id="6" name="Footer Placeholder 5"/>
          <p:cNvSpPr>
            <a:spLocks noGrp="1"/>
          </p:cNvSpPr>
          <p:nvPr>
            <p:ph type="ftr" sz="quarter" idx="11"/>
          </p:nvPr>
        </p:nvSpPr>
        <p:spPr/>
        <p:txBody>
          <a:bodyPr/>
          <a:lstStyle/>
          <a:p>
            <a:r>
              <a:rPr lang="en-US" smtClean="0"/>
              <a:t>Dr. B Sathis Kumar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2A3A0F-BCDB-4485-81AE-7BF1AEC18796}" type="datetime1">
              <a:rPr lang="en-US" smtClean="0"/>
              <a:t>8/17/2021</a:t>
            </a:fld>
            <a:endParaRPr lang="en-US"/>
          </a:p>
        </p:txBody>
      </p:sp>
      <p:sp>
        <p:nvSpPr>
          <p:cNvPr id="6" name="Footer Placeholder 5"/>
          <p:cNvSpPr>
            <a:spLocks noGrp="1"/>
          </p:cNvSpPr>
          <p:nvPr>
            <p:ph type="ftr" sz="quarter" idx="11"/>
          </p:nvPr>
        </p:nvSpPr>
        <p:spPr/>
        <p:txBody>
          <a:bodyPr/>
          <a:lstStyle/>
          <a:p>
            <a:r>
              <a:rPr lang="en-US" smtClean="0"/>
              <a:t>Dr. B Sathis Kumar VIT Chennai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9FF6FA4D-FD8F-45EB-B9DA-A72B4DFD231D}" type="datetime1">
              <a:rPr lang="en-US" smtClean="0"/>
              <a:t>8/17/2021</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smtClean="0"/>
              <a:t>Dr. B Sathis Kumar VIT Chennai</a:t>
            </a:r>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hf sldNum="0"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85750"/>
            <a:ext cx="8534400" cy="2632069"/>
          </a:xfrm>
        </p:spPr>
        <p:txBody>
          <a:bodyPr>
            <a:normAutofit fontScale="90000"/>
          </a:bodyPr>
          <a:lstStyle/>
          <a:p>
            <a:pPr algn="ctr"/>
            <a:r>
              <a:rPr lang="en-IN" b="1" dirty="0" smtClean="0">
                <a:effectLst>
                  <a:outerShdw blurRad="38100" dist="38100" dir="2700000" algn="tl">
                    <a:srgbClr val="000000">
                      <a:alpha val="43137"/>
                    </a:srgbClr>
                  </a:outerShdw>
                </a:effectLst>
              </a:rPr>
              <a:t/>
            </a:r>
            <a:br>
              <a:rPr lang="en-IN" b="1" dirty="0" smtClean="0">
                <a:effectLst>
                  <a:outerShdw blurRad="38100" dist="38100" dir="2700000" algn="tl">
                    <a:srgbClr val="000000">
                      <a:alpha val="43137"/>
                    </a:srgbClr>
                  </a:outerShdw>
                </a:effectLst>
              </a:rPr>
            </a:br>
            <a:r>
              <a:rPr lang="en-IN" b="1" dirty="0" smtClean="0">
                <a:effectLst>
                  <a:outerShdw blurRad="38100" dist="38100" dir="2700000" algn="tl">
                    <a:srgbClr val="000000">
                      <a:alpha val="43137"/>
                    </a:srgbClr>
                  </a:outerShdw>
                </a:effectLst>
              </a:rPr>
              <a:t/>
            </a:r>
            <a:br>
              <a:rPr lang="en-IN" b="1" dirty="0" smtClean="0">
                <a:effectLst>
                  <a:outerShdw blurRad="38100" dist="38100" dir="2700000" algn="tl">
                    <a:srgbClr val="000000">
                      <a:alpha val="43137"/>
                    </a:srgbClr>
                  </a:outerShdw>
                </a:effectLst>
              </a:rPr>
            </a:br>
            <a:r>
              <a:rPr lang="en-IN" b="1" dirty="0" smtClean="0">
                <a:effectLst>
                  <a:outerShdw blurRad="38100" dist="38100" dir="2700000" algn="tl">
                    <a:srgbClr val="000000">
                      <a:alpha val="43137"/>
                    </a:srgbClr>
                  </a:outerShdw>
                </a:effectLst>
              </a:rPr>
              <a:t/>
            </a:r>
            <a:br>
              <a:rPr lang="en-IN" b="1" dirty="0" smtClean="0">
                <a:effectLst>
                  <a:outerShdw blurRad="38100" dist="38100" dir="2700000" algn="tl">
                    <a:srgbClr val="000000">
                      <a:alpha val="43137"/>
                    </a:srgbClr>
                  </a:outerShdw>
                </a:effectLst>
              </a:rPr>
            </a:br>
            <a:r>
              <a:rPr lang="en-IN" b="1" dirty="0" smtClean="0">
                <a:effectLst>
                  <a:outerShdw blurRad="38100" dist="38100" dir="2700000" algn="tl">
                    <a:srgbClr val="000000">
                      <a:alpha val="43137"/>
                    </a:srgbClr>
                  </a:outerShdw>
                </a:effectLst>
              </a:rPr>
              <a:t/>
            </a:r>
            <a:br>
              <a:rPr lang="en-IN" b="1" dirty="0" smtClean="0">
                <a:effectLst>
                  <a:outerShdw blurRad="38100" dist="38100" dir="2700000" algn="tl">
                    <a:srgbClr val="000000">
                      <a:alpha val="43137"/>
                    </a:srgbClr>
                  </a:outerShdw>
                </a:effectLst>
              </a:rPr>
            </a:br>
            <a:r>
              <a:rPr lang="en-IN" b="1" dirty="0" smtClean="0">
                <a:effectLst>
                  <a:outerShdw blurRad="38100" dist="38100" dir="2700000" algn="tl">
                    <a:srgbClr val="000000">
                      <a:alpha val="43137"/>
                    </a:srgbClr>
                  </a:outerShdw>
                </a:effectLst>
              </a:rPr>
              <a:t>Module 2</a:t>
            </a:r>
            <a:br>
              <a:rPr lang="en-IN" b="1" dirty="0" smtClean="0">
                <a:effectLst>
                  <a:outerShdw blurRad="38100" dist="38100" dir="2700000" algn="tl">
                    <a:srgbClr val="000000">
                      <a:alpha val="43137"/>
                    </a:srgbClr>
                  </a:outerShdw>
                </a:effectLst>
              </a:rPr>
            </a:br>
            <a:r>
              <a:rPr lang="en-US" dirty="0"/>
              <a:t>Data Representation </a:t>
            </a:r>
            <a:r>
              <a:rPr lang="en-US" dirty="0" smtClean="0"/>
              <a:t>in Computers</a:t>
            </a:r>
            <a:r>
              <a:rPr lang="en-IN" b="1" dirty="0" smtClean="0">
                <a:effectLst>
                  <a:outerShdw blurRad="38100" dist="38100" dir="2700000" algn="tl">
                    <a:srgbClr val="000000">
                      <a:alpha val="43137"/>
                    </a:srgbClr>
                  </a:outerShdw>
                </a:effectLst>
              </a:rPr>
              <a:t/>
            </a:r>
            <a:br>
              <a:rPr lang="en-IN" b="1" dirty="0" smtClean="0">
                <a:effectLst>
                  <a:outerShdw blurRad="38100" dist="38100" dir="2700000" algn="tl">
                    <a:srgbClr val="000000">
                      <a:alpha val="43137"/>
                    </a:srgbClr>
                  </a:outerShdw>
                </a:effectLst>
              </a:rPr>
            </a:br>
            <a:r>
              <a:rPr lang="en-IN" b="1" dirty="0" smtClean="0">
                <a:effectLst>
                  <a:outerShdw blurRad="38100" dist="38100" dir="2700000" algn="tl">
                    <a:srgbClr val="000000">
                      <a:alpha val="43137"/>
                    </a:srgbClr>
                  </a:outerShdw>
                </a:effectLst>
              </a:rPr>
              <a:t>Part A</a:t>
            </a:r>
            <a:endParaRPr lang="en-IN" b="1"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04800" y="2571750"/>
            <a:ext cx="5943600" cy="1905000"/>
          </a:xfrm>
        </p:spPr>
        <p:txBody>
          <a:bodyPr>
            <a:normAutofit/>
          </a:bodyPr>
          <a:lstStyle/>
          <a:p>
            <a:endParaRPr lang="en-IN" dirty="0" smtClean="0"/>
          </a:p>
          <a:p>
            <a:r>
              <a:rPr lang="en-IN" dirty="0" err="1" smtClean="0">
                <a:solidFill>
                  <a:schemeClr val="tx2"/>
                </a:solidFill>
              </a:rPr>
              <a:t>Dr.</a:t>
            </a:r>
            <a:r>
              <a:rPr lang="en-IN" dirty="0" smtClean="0">
                <a:solidFill>
                  <a:schemeClr val="tx2"/>
                </a:solidFill>
              </a:rPr>
              <a:t> </a:t>
            </a:r>
            <a:r>
              <a:rPr lang="en-IN" dirty="0" err="1" smtClean="0">
                <a:solidFill>
                  <a:schemeClr val="tx2"/>
                </a:solidFill>
              </a:rPr>
              <a:t>Bhuvaneswari</a:t>
            </a:r>
            <a:r>
              <a:rPr lang="en-IN" dirty="0" smtClean="0">
                <a:solidFill>
                  <a:schemeClr val="tx2"/>
                </a:solidFill>
              </a:rPr>
              <a:t> A</a:t>
            </a:r>
          </a:p>
          <a:p>
            <a:r>
              <a:rPr lang="en-IN" dirty="0">
                <a:solidFill>
                  <a:schemeClr val="tx2"/>
                </a:solidFill>
              </a:rPr>
              <a:t>Assistant Professor Sr., </a:t>
            </a:r>
            <a:endParaRPr lang="en-IN" dirty="0" smtClean="0">
              <a:solidFill>
                <a:schemeClr val="tx2"/>
              </a:solidFill>
            </a:endParaRPr>
          </a:p>
          <a:p>
            <a:r>
              <a:rPr lang="en-IN" dirty="0" smtClean="0">
                <a:solidFill>
                  <a:schemeClr val="tx2"/>
                </a:solidFill>
              </a:rPr>
              <a:t>SCOPE, VIT Chennai</a:t>
            </a:r>
            <a:endParaRPr lang="en-IN" dirty="0">
              <a:solidFill>
                <a:schemeClr val="tx2"/>
              </a:solidFill>
            </a:endParaRPr>
          </a:p>
        </p:txBody>
      </p:sp>
    </p:spTree>
    <p:extLst>
      <p:ext uri="{BB962C8B-B14F-4D97-AF65-F5344CB8AC3E}">
        <p14:creationId xmlns:p14="http://schemas.microsoft.com/office/powerpoint/2010/main" val="63601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865573"/>
          </a:xfrm>
        </p:spPr>
        <p:txBody>
          <a:bodyPr>
            <a:normAutofit/>
          </a:bodyPr>
          <a:lstStyle/>
          <a:p>
            <a:r>
              <a:rPr lang="en-US" dirty="0"/>
              <a:t>Converting Between Bases </a:t>
            </a:r>
          </a:p>
        </p:txBody>
      </p:sp>
      <p:sp>
        <p:nvSpPr>
          <p:cNvPr id="3" name="Content Placeholder 2"/>
          <p:cNvSpPr>
            <a:spLocks noGrp="1"/>
          </p:cNvSpPr>
          <p:nvPr>
            <p:ph idx="1"/>
          </p:nvPr>
        </p:nvSpPr>
        <p:spPr>
          <a:xfrm>
            <a:off x="0" y="918838"/>
            <a:ext cx="7315200" cy="2654645"/>
          </a:xfrm>
        </p:spPr>
        <p:txBody>
          <a:bodyPr/>
          <a:lstStyle/>
          <a:p>
            <a:r>
              <a:rPr lang="en-US" dirty="0"/>
              <a:t> </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200150"/>
            <a:ext cx="646114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914400" y="3733621"/>
            <a:ext cx="8270988" cy="1200329"/>
          </a:xfrm>
          <a:prstGeom prst="rect">
            <a:avLst/>
          </a:prstGeom>
        </p:spPr>
        <p:txBody>
          <a:bodyPr wrap="square">
            <a:spAutoFit/>
          </a:bodyPr>
          <a:lstStyle/>
          <a:p>
            <a:pPr lvl="0"/>
            <a:r>
              <a:rPr lang="en-US" dirty="0"/>
              <a:t>A binary number with N bits can represent unsigned integer from 0 to 2</a:t>
            </a:r>
            <a:r>
              <a:rPr lang="en-US" baseline="30000" dirty="0"/>
              <a:t>n</a:t>
            </a:r>
            <a:r>
              <a:rPr lang="en-US" dirty="0"/>
              <a:t> – 1</a:t>
            </a:r>
            <a:r>
              <a:rPr lang="en-US" dirty="0" smtClean="0"/>
              <a:t>.</a:t>
            </a:r>
          </a:p>
          <a:p>
            <a:pPr lvl="0"/>
            <a:endParaRPr lang="en-US" dirty="0"/>
          </a:p>
          <a:p>
            <a:pPr lvl="0"/>
            <a:r>
              <a:rPr lang="en-US" b="1" dirty="0"/>
              <a:t>Overflow</a:t>
            </a:r>
            <a:r>
              <a:rPr lang="en-US" dirty="0"/>
              <a:t>: the result of an arithmetic operation is outside the range of allowable precision for the give number of bits.</a:t>
            </a:r>
          </a:p>
        </p:txBody>
      </p:sp>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2"/>
          <p:cNvSpPr txBox="1">
            <a:spLocks/>
          </p:cNvSpPr>
          <p:nvPr/>
        </p:nvSpPr>
        <p:spPr>
          <a:xfrm>
            <a:off x="609600" y="895350"/>
            <a:ext cx="7315200" cy="2654645"/>
          </a:xfrm>
          <a:prstGeom prst="rect">
            <a:avLst/>
          </a:prstGeom>
        </p:spPr>
        <p:txBody>
          <a:bodyPr vert="horz" lIns="91440" tIns="45720" rIns="91440" bIns="45720" rtlCol="0">
            <a:normAutofit/>
          </a:bodyPr>
          <a:lst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a:lstStyle>
          <a:p>
            <a:r>
              <a:rPr lang="en-US" smtClean="0"/>
              <a:t>EXAMPLE 2.1 Three numbers represented as powers of a radix.</a:t>
            </a:r>
          </a:p>
          <a:p>
            <a:pPr marL="45720" indent="0">
              <a:buFont typeface="Wingdings" charset="2"/>
              <a:buNone/>
            </a:pPr>
            <a:endParaRPr lang="en-US" smtClean="0"/>
          </a:p>
          <a:p>
            <a:r>
              <a:rPr lang="en-US" smtClean="0"/>
              <a:t>243.51</a:t>
            </a:r>
            <a:r>
              <a:rPr lang="en-US" baseline="-25000" smtClean="0"/>
              <a:t>10</a:t>
            </a:r>
            <a:r>
              <a:rPr lang="en-US" smtClean="0"/>
              <a:t>	= 2 * 10</a:t>
            </a:r>
            <a:r>
              <a:rPr lang="en-US" baseline="30000" smtClean="0"/>
              <a:t>2</a:t>
            </a:r>
            <a:r>
              <a:rPr lang="en-US" smtClean="0"/>
              <a:t> + 4 * 10</a:t>
            </a:r>
            <a:r>
              <a:rPr lang="en-US" baseline="30000" smtClean="0"/>
              <a:t>1</a:t>
            </a:r>
            <a:r>
              <a:rPr lang="en-US" smtClean="0"/>
              <a:t> + 3 * 10</a:t>
            </a:r>
            <a:r>
              <a:rPr lang="en-US" baseline="30000" smtClean="0"/>
              <a:t>0</a:t>
            </a:r>
            <a:r>
              <a:rPr lang="en-US" smtClean="0"/>
              <a:t> + 5 * 10</a:t>
            </a:r>
            <a:r>
              <a:rPr lang="en-US" baseline="30000" smtClean="0"/>
              <a:t>-1</a:t>
            </a:r>
            <a:r>
              <a:rPr lang="en-US" smtClean="0"/>
              <a:t> + 1 * 10</a:t>
            </a:r>
            <a:r>
              <a:rPr lang="en-US" baseline="30000" smtClean="0"/>
              <a:t>-2</a:t>
            </a:r>
            <a:endParaRPr lang="en-US" smtClean="0"/>
          </a:p>
          <a:p>
            <a:r>
              <a:rPr lang="en-US" smtClean="0"/>
              <a:t>212</a:t>
            </a:r>
            <a:r>
              <a:rPr lang="en-US" baseline="-25000" smtClean="0"/>
              <a:t>3</a:t>
            </a:r>
            <a:r>
              <a:rPr lang="en-US" smtClean="0"/>
              <a:t>	= 2 * 3</a:t>
            </a:r>
            <a:r>
              <a:rPr lang="en-US" baseline="30000" smtClean="0"/>
              <a:t>2</a:t>
            </a:r>
            <a:r>
              <a:rPr lang="en-US" smtClean="0"/>
              <a:t> + 1 * 3</a:t>
            </a:r>
            <a:r>
              <a:rPr lang="en-US" baseline="30000" smtClean="0"/>
              <a:t>1</a:t>
            </a:r>
            <a:r>
              <a:rPr lang="en-US" smtClean="0"/>
              <a:t> + 2 * 3</a:t>
            </a:r>
            <a:r>
              <a:rPr lang="en-US" baseline="30000" smtClean="0"/>
              <a:t>0</a:t>
            </a:r>
            <a:r>
              <a:rPr lang="en-US" smtClean="0"/>
              <a:t> = 23</a:t>
            </a:r>
            <a:r>
              <a:rPr lang="en-US" baseline="-25000" smtClean="0"/>
              <a:t>10</a:t>
            </a:r>
            <a:endParaRPr lang="en-US" smtClean="0"/>
          </a:p>
          <a:p>
            <a:r>
              <a:rPr lang="en-US" smtClean="0"/>
              <a:t>10110</a:t>
            </a:r>
            <a:r>
              <a:rPr lang="en-US" baseline="-25000" smtClean="0"/>
              <a:t>2</a:t>
            </a:r>
            <a:r>
              <a:rPr lang="en-US" smtClean="0"/>
              <a:t>	= 1 * 2</a:t>
            </a:r>
            <a:r>
              <a:rPr lang="en-US" baseline="30000" smtClean="0"/>
              <a:t>4</a:t>
            </a:r>
            <a:r>
              <a:rPr lang="en-US" smtClean="0"/>
              <a:t> + 0 * 2</a:t>
            </a:r>
            <a:r>
              <a:rPr lang="en-US" baseline="30000" smtClean="0"/>
              <a:t>3</a:t>
            </a:r>
            <a:r>
              <a:rPr lang="en-US" smtClean="0"/>
              <a:t> + 1 * 2</a:t>
            </a:r>
            <a:r>
              <a:rPr lang="en-US" baseline="30000" smtClean="0"/>
              <a:t>2</a:t>
            </a:r>
            <a:r>
              <a:rPr lang="en-US" smtClean="0"/>
              <a:t> + 1 * 2</a:t>
            </a:r>
            <a:r>
              <a:rPr lang="en-US" baseline="30000" smtClean="0"/>
              <a:t>1</a:t>
            </a:r>
            <a:r>
              <a:rPr lang="en-US" smtClean="0"/>
              <a:t> + 0 * 2</a:t>
            </a:r>
            <a:r>
              <a:rPr lang="en-US" baseline="30000" smtClean="0"/>
              <a:t>0</a:t>
            </a:r>
            <a:r>
              <a:rPr lang="en-US" smtClean="0"/>
              <a:t> = 22</a:t>
            </a:r>
            <a:r>
              <a:rPr lang="en-US" baseline="-25000" smtClean="0"/>
              <a:t>10</a:t>
            </a:r>
            <a:endParaRPr lang="en-US" smtClean="0"/>
          </a:p>
          <a:p>
            <a:endParaRPr lang="en-US" dirty="0"/>
          </a:p>
        </p:txBody>
      </p:sp>
    </p:spTree>
    <p:extLst>
      <p:ext uri="{BB962C8B-B14F-4D97-AF65-F5344CB8AC3E}">
        <p14:creationId xmlns:p14="http://schemas.microsoft.com/office/powerpoint/2010/main" val="40684270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865573"/>
          </a:xfrm>
        </p:spPr>
        <p:txBody>
          <a:bodyPr/>
          <a:lstStyle/>
          <a:p>
            <a:r>
              <a:rPr lang="en-US" dirty="0" smtClean="0"/>
              <a:t>Converting </a:t>
            </a:r>
            <a:r>
              <a:rPr lang="en-US" dirty="0"/>
              <a:t>Fractions </a:t>
            </a:r>
          </a:p>
        </p:txBody>
      </p:sp>
      <p:sp>
        <p:nvSpPr>
          <p:cNvPr id="3" name="Content Placeholder 2"/>
          <p:cNvSpPr>
            <a:spLocks noGrp="1"/>
          </p:cNvSpPr>
          <p:nvPr>
            <p:ph idx="1"/>
          </p:nvPr>
        </p:nvSpPr>
        <p:spPr>
          <a:xfrm>
            <a:off x="0" y="918838"/>
            <a:ext cx="7315200" cy="2654645"/>
          </a:xfrm>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143" y="1123950"/>
            <a:ext cx="7086600" cy="3344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61950"/>
            <a:ext cx="8305800" cy="4670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68257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5363" y="664029"/>
            <a:ext cx="6400800" cy="3530600"/>
          </a:xfrm>
        </p:spPr>
        <p:txBody>
          <a:bodyPr rtlCol="0">
            <a:normAutofit/>
          </a:bodyPr>
          <a:lstStyle/>
          <a:p>
            <a:pPr indent="-182880" fontAlgn="auto">
              <a:spcAft>
                <a:spcPts val="0"/>
              </a:spcAft>
              <a:buFont typeface="Wingdings" charset="2"/>
              <a:buChar char="§"/>
              <a:defRPr/>
            </a:pPr>
            <a:endParaRPr lang="en-IN" dirty="0" smtClean="0"/>
          </a:p>
          <a:p>
            <a:pPr marL="0" indent="0" fontAlgn="auto">
              <a:spcAft>
                <a:spcPts val="0"/>
              </a:spcAft>
              <a:buFont typeface="Wingdings" charset="2"/>
              <a:buNone/>
              <a:defRPr/>
            </a:pPr>
            <a:endParaRPr lang="en-IN" sz="1500" b="1" dirty="0">
              <a:latin typeface="Times New Roman" panose="02020603050405020304" pitchFamily="18" charset="0"/>
              <a:cs typeface="Times New Roman" panose="02020603050405020304" pitchFamily="18" charset="0"/>
            </a:endParaRPr>
          </a:p>
          <a:p>
            <a:pPr marL="0" indent="0" fontAlgn="auto">
              <a:spcAft>
                <a:spcPts val="0"/>
              </a:spcAft>
              <a:buFont typeface="Wingdings" charset="2"/>
              <a:buNone/>
              <a:defRPr/>
            </a:pPr>
            <a:r>
              <a:rPr lang="en-IN" sz="1500" b="1" dirty="0">
                <a:latin typeface="Times New Roman" panose="02020603050405020304" pitchFamily="18" charset="0"/>
                <a:cs typeface="Times New Roman" panose="02020603050405020304" pitchFamily="18" charset="0"/>
              </a:rPr>
              <a:t>Only for positive numbers                For both positive and negative numbers</a:t>
            </a:r>
            <a:endParaRPr lang="en-IN" dirty="0"/>
          </a:p>
        </p:txBody>
      </p:sp>
      <p:sp>
        <p:nvSpPr>
          <p:cNvPr id="4" name="Rounded Rectangle 3"/>
          <p:cNvSpPr/>
          <p:nvPr/>
        </p:nvSpPr>
        <p:spPr>
          <a:xfrm>
            <a:off x="2957513" y="356054"/>
            <a:ext cx="2000250" cy="711200"/>
          </a:xfrm>
          <a:prstGeom prst="round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IN" sz="1600" b="1" dirty="0">
                <a:solidFill>
                  <a:schemeClr val="accent3">
                    <a:lumMod val="50000"/>
                  </a:schemeClr>
                </a:solidFill>
                <a:latin typeface="Times New Roman" panose="02020603050405020304" pitchFamily="18" charset="0"/>
                <a:cs typeface="Times New Roman" panose="02020603050405020304" pitchFamily="18" charset="0"/>
              </a:rPr>
              <a:t>Number representation</a:t>
            </a:r>
          </a:p>
        </p:txBody>
      </p:sp>
      <p:cxnSp>
        <p:nvCxnSpPr>
          <p:cNvPr id="6" name="Straight Connector 5"/>
          <p:cNvCxnSpPr/>
          <p:nvPr/>
        </p:nvCxnSpPr>
        <p:spPr>
          <a:xfrm>
            <a:off x="3902076" y="1099004"/>
            <a:ext cx="0" cy="63182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130426" y="1713367"/>
            <a:ext cx="3886200" cy="142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1330326" y="2149929"/>
            <a:ext cx="1657350" cy="584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IN" sz="1350" b="1" dirty="0">
                <a:solidFill>
                  <a:schemeClr val="bg1"/>
                </a:solidFill>
                <a:latin typeface="Times New Roman" panose="02020603050405020304" pitchFamily="18" charset="0"/>
                <a:cs typeface="Times New Roman" panose="02020603050405020304" pitchFamily="18" charset="0"/>
              </a:rPr>
              <a:t>Unsigned representation</a:t>
            </a:r>
          </a:p>
        </p:txBody>
      </p:sp>
      <p:sp>
        <p:nvSpPr>
          <p:cNvPr id="14" name="Rounded Rectangle 13"/>
          <p:cNvSpPr/>
          <p:nvPr/>
        </p:nvSpPr>
        <p:spPr>
          <a:xfrm>
            <a:off x="5118101" y="2126117"/>
            <a:ext cx="1657350" cy="58420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IN" sz="1350" b="1" dirty="0">
                <a:solidFill>
                  <a:schemeClr val="bg1"/>
                </a:solidFill>
                <a:latin typeface="Times New Roman" panose="02020603050405020304" pitchFamily="18" charset="0"/>
                <a:cs typeface="Times New Roman" panose="02020603050405020304" pitchFamily="18" charset="0"/>
              </a:rPr>
              <a:t>Signed </a:t>
            </a:r>
            <a:r>
              <a:rPr lang="en-IN" sz="1350" b="1" dirty="0" smtClean="0">
                <a:solidFill>
                  <a:schemeClr val="bg1"/>
                </a:solidFill>
                <a:latin typeface="Times New Roman" panose="02020603050405020304" pitchFamily="18" charset="0"/>
                <a:cs typeface="Times New Roman" panose="02020603050405020304" pitchFamily="18" charset="0"/>
              </a:rPr>
              <a:t>representation</a:t>
            </a:r>
            <a:endParaRPr lang="en-IN" sz="1350" b="1" dirty="0">
              <a:solidFill>
                <a:schemeClr val="bg1"/>
              </a:solidFill>
              <a:latin typeface="Times New Roman" panose="02020603050405020304" pitchFamily="18" charset="0"/>
              <a:cs typeface="Times New Roman" panose="02020603050405020304" pitchFamily="18" charset="0"/>
            </a:endParaRPr>
          </a:p>
        </p:txBody>
      </p:sp>
      <p:cxnSp>
        <p:nvCxnSpPr>
          <p:cNvPr id="16" name="Straight Connector 15"/>
          <p:cNvCxnSpPr/>
          <p:nvPr/>
        </p:nvCxnSpPr>
        <p:spPr>
          <a:xfrm>
            <a:off x="6016626" y="2734129"/>
            <a:ext cx="0" cy="40005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101976" y="3134179"/>
            <a:ext cx="382905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2044701" y="3589792"/>
            <a:ext cx="1657350" cy="90805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IN" sz="1350" b="1" dirty="0">
                <a:solidFill>
                  <a:schemeClr val="bg1"/>
                </a:solidFill>
                <a:latin typeface="Times New Roman" panose="02020603050405020304" pitchFamily="18" charset="0"/>
                <a:cs typeface="Times New Roman" panose="02020603050405020304" pitchFamily="18" charset="0"/>
              </a:rPr>
              <a:t>Signed magnitude Form</a:t>
            </a:r>
          </a:p>
        </p:txBody>
      </p:sp>
      <p:sp>
        <p:nvSpPr>
          <p:cNvPr id="28" name="Rounded Rectangle 27"/>
          <p:cNvSpPr/>
          <p:nvPr/>
        </p:nvSpPr>
        <p:spPr>
          <a:xfrm>
            <a:off x="3843338" y="3532642"/>
            <a:ext cx="1657350" cy="984250"/>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IN" sz="1350" b="1" dirty="0">
                <a:solidFill>
                  <a:schemeClr val="bg1"/>
                </a:solidFill>
                <a:latin typeface="Times New Roman" panose="02020603050405020304" pitchFamily="18" charset="0"/>
                <a:cs typeface="Times New Roman" panose="02020603050405020304" pitchFamily="18" charset="0"/>
              </a:rPr>
              <a:t>1’s complement form</a:t>
            </a:r>
          </a:p>
        </p:txBody>
      </p:sp>
      <p:sp>
        <p:nvSpPr>
          <p:cNvPr id="29" name="Rounded Rectangle 28"/>
          <p:cNvSpPr/>
          <p:nvPr/>
        </p:nvSpPr>
        <p:spPr>
          <a:xfrm>
            <a:off x="5624513" y="3489779"/>
            <a:ext cx="1657350" cy="1004888"/>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eaLnBrk="1" fontAlgn="auto" hangingPunct="1">
              <a:spcBef>
                <a:spcPts val="0"/>
              </a:spcBef>
              <a:spcAft>
                <a:spcPts val="0"/>
              </a:spcAft>
              <a:defRPr/>
            </a:pPr>
            <a:r>
              <a:rPr lang="en-IN" sz="1350" b="1" dirty="0">
                <a:solidFill>
                  <a:schemeClr val="bg1"/>
                </a:solidFill>
                <a:latin typeface="Times New Roman" panose="02020603050405020304" pitchFamily="18" charset="0"/>
                <a:cs typeface="Times New Roman" panose="02020603050405020304" pitchFamily="18" charset="0"/>
              </a:rPr>
              <a:t>2’s complement form</a:t>
            </a:r>
          </a:p>
        </p:txBody>
      </p:sp>
      <p:cxnSp>
        <p:nvCxnSpPr>
          <p:cNvPr id="34" name="Straight Arrow Connector 33"/>
          <p:cNvCxnSpPr/>
          <p:nvPr/>
        </p:nvCxnSpPr>
        <p:spPr>
          <a:xfrm flipH="1">
            <a:off x="2130426" y="1727654"/>
            <a:ext cx="0" cy="4222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6016626" y="1727654"/>
            <a:ext cx="0" cy="3984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101976" y="3134179"/>
            <a:ext cx="0" cy="455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767263" y="3134179"/>
            <a:ext cx="0" cy="39846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6931026" y="3134179"/>
            <a:ext cx="0" cy="355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6858000" y="1991886"/>
            <a:ext cx="4572000" cy="840230"/>
          </a:xfrm>
          <a:prstGeom prst="rect">
            <a:avLst/>
          </a:prstGeom>
        </p:spPr>
        <p:txBody>
          <a:bodyPr>
            <a:spAutoFit/>
          </a:bodyPr>
          <a:lstStyle/>
          <a:p>
            <a:pPr>
              <a:lnSpc>
                <a:spcPct val="90000"/>
              </a:lnSpc>
            </a:pPr>
            <a:r>
              <a:rPr lang="en-US" altLang="en-US" b="1" dirty="0"/>
              <a:t>The sign bit </a:t>
            </a:r>
            <a:endParaRPr lang="en-US" altLang="en-US" b="1" dirty="0" smtClean="0"/>
          </a:p>
          <a:p>
            <a:pPr>
              <a:lnSpc>
                <a:spcPct val="90000"/>
              </a:lnSpc>
            </a:pPr>
            <a:r>
              <a:rPr lang="en-US" altLang="en-US" b="1" dirty="0" smtClean="0"/>
              <a:t>positive </a:t>
            </a:r>
            <a:r>
              <a:rPr lang="en-US" altLang="en-US" b="1" dirty="0"/>
              <a:t>= 0 </a:t>
            </a:r>
            <a:endParaRPr lang="en-US" altLang="en-US" b="1" dirty="0" smtClean="0"/>
          </a:p>
          <a:p>
            <a:pPr>
              <a:lnSpc>
                <a:spcPct val="90000"/>
              </a:lnSpc>
            </a:pPr>
            <a:r>
              <a:rPr lang="en-US" altLang="en-US" b="1" dirty="0" smtClean="0"/>
              <a:t>negative </a:t>
            </a:r>
            <a:r>
              <a:rPr lang="en-US" altLang="en-US" b="1" dirty="0"/>
              <a:t>= 1 </a:t>
            </a:r>
          </a:p>
        </p:txBody>
      </p:sp>
    </p:spTree>
    <p:extLst>
      <p:ext uri="{BB962C8B-B14F-4D97-AF65-F5344CB8AC3E}">
        <p14:creationId xmlns:p14="http://schemas.microsoft.com/office/powerpoint/2010/main" val="38844058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599" y="133350"/>
            <a:ext cx="8661779"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44376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6639159"/>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44177"/>
            <a:ext cx="7923338" cy="865573"/>
          </a:xfrm>
        </p:spPr>
        <p:txBody>
          <a:bodyPr>
            <a:normAutofit fontScale="90000"/>
          </a:bodyPr>
          <a:lstStyle/>
          <a:p>
            <a:r>
              <a:rPr lang="en-US" dirty="0" smtClean="0"/>
              <a:t>The </a:t>
            </a:r>
            <a:r>
              <a:rPr lang="en-US" dirty="0"/>
              <a:t>representation of </a:t>
            </a:r>
            <a:r>
              <a:rPr lang="en-US" dirty="0" smtClean="0"/>
              <a:t>+5 </a:t>
            </a:r>
            <a:r>
              <a:rPr lang="en-US" dirty="0"/>
              <a:t>using 5 bits register. </a:t>
            </a:r>
          </a:p>
        </p:txBody>
      </p:sp>
      <p:sp>
        <p:nvSpPr>
          <p:cNvPr id="3" name="Content Placeholder 2"/>
          <p:cNvSpPr>
            <a:spLocks noGrp="1"/>
          </p:cNvSpPr>
          <p:nvPr>
            <p:ph idx="1"/>
          </p:nvPr>
        </p:nvSpPr>
        <p:spPr/>
        <p:txBody>
          <a:bodyPr/>
          <a:lstStyle/>
          <a:p>
            <a:endParaRPr lang="en-US"/>
          </a:p>
        </p:txBody>
      </p:sp>
      <p:pic>
        <p:nvPicPr>
          <p:cNvPr id="1026" name="Picture 2" descr="https://www.tutorialspoint.com/assets/questions/media/18149/msb.jpg"/>
          <p:cNvPicPr>
            <a:picLocks noChangeAspect="1" noChangeArrowheads="1"/>
          </p:cNvPicPr>
          <p:nvPr/>
        </p:nvPicPr>
        <p:blipFill rotWithShape="1">
          <a:blip r:embed="rId2">
            <a:extLst>
              <a:ext uri="{28A0092B-C50C-407E-A947-70E740481C1C}">
                <a14:useLocalDpi xmlns:a14="http://schemas.microsoft.com/office/drawing/2010/main" val="0"/>
              </a:ext>
            </a:extLst>
          </a:blip>
          <a:srcRect l="52372"/>
          <a:stretch/>
        </p:blipFill>
        <p:spPr bwMode="auto">
          <a:xfrm>
            <a:off x="1828800" y="1733549"/>
            <a:ext cx="5486400" cy="304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1772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33550"/>
            <a:ext cx="7315200" cy="865573"/>
          </a:xfrm>
        </p:spPr>
        <p:txBody>
          <a:bodyPr>
            <a:normAutofit fontScale="90000"/>
          </a:bodyPr>
          <a:lstStyle/>
          <a:p>
            <a:r>
              <a:rPr lang="en-US" dirty="0" smtClean="0"/>
              <a:t>What is 5 </a:t>
            </a:r>
            <a:r>
              <a:rPr lang="en-US" dirty="0"/>
              <a:t>bits </a:t>
            </a:r>
            <a:r>
              <a:rPr lang="en-US" dirty="0" smtClean="0"/>
              <a:t>representation of 11.</a:t>
            </a:r>
            <a:br>
              <a:rPr lang="en-US" dirty="0" smtClean="0"/>
            </a:br>
            <a:r>
              <a:rPr lang="en-US" dirty="0"/>
              <a:t/>
            </a:r>
            <a:br>
              <a:rPr lang="en-US" dirty="0"/>
            </a:br>
            <a:r>
              <a:rPr lang="en-US" dirty="0" smtClean="0"/>
              <a:t> </a:t>
            </a:r>
            <a:endParaRPr lang="en-US" dirty="0"/>
          </a:p>
        </p:txBody>
      </p:sp>
      <p:sp>
        <p:nvSpPr>
          <p:cNvPr id="3" name="Content Placeholder 2"/>
          <p:cNvSpPr>
            <a:spLocks noGrp="1"/>
          </p:cNvSpPr>
          <p:nvPr>
            <p:ph idx="1"/>
          </p:nvPr>
        </p:nvSpPr>
        <p:spPr/>
        <p:txBody>
          <a:bodyPr>
            <a:normAutofit/>
          </a:bodyPr>
          <a:lstStyle/>
          <a:p>
            <a:r>
              <a:rPr lang="en-US" sz="3600" dirty="0" smtClean="0">
                <a:solidFill>
                  <a:srgbClr val="FFFF00"/>
                </a:solidFill>
              </a:rPr>
              <a:t>Type your answer in </a:t>
            </a:r>
            <a:r>
              <a:rPr lang="en-US" sz="3600" dirty="0" err="1" smtClean="0">
                <a:solidFill>
                  <a:srgbClr val="FFFF00"/>
                </a:solidFill>
              </a:rPr>
              <a:t>Chatbox</a:t>
            </a:r>
            <a:endParaRPr lang="en-US" sz="3600" dirty="0">
              <a:solidFill>
                <a:srgbClr val="FFFF00"/>
              </a:solidFill>
            </a:endParaRPr>
          </a:p>
        </p:txBody>
      </p:sp>
    </p:spTree>
    <p:extLst>
      <p:ext uri="{BB962C8B-B14F-4D97-AF65-F5344CB8AC3E}">
        <p14:creationId xmlns:p14="http://schemas.microsoft.com/office/powerpoint/2010/main" val="696970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is </a:t>
            </a:r>
            <a:r>
              <a:rPr lang="en-US" dirty="0" smtClean="0"/>
              <a:t>8 </a:t>
            </a:r>
            <a:r>
              <a:rPr lang="en-US" dirty="0"/>
              <a:t>bits representation </a:t>
            </a:r>
            <a:r>
              <a:rPr lang="en-US"/>
              <a:t>of  </a:t>
            </a:r>
            <a:r>
              <a:rPr lang="en-US" smtClean="0"/>
              <a:t>12.</a:t>
            </a: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sz="3600" b="1" dirty="0">
                <a:solidFill>
                  <a:srgbClr val="FFFF00"/>
                </a:solidFill>
              </a:rPr>
              <a:t>Type your answer in </a:t>
            </a:r>
            <a:r>
              <a:rPr lang="en-US" sz="3600" b="1" dirty="0" err="1">
                <a:solidFill>
                  <a:srgbClr val="FFFF00"/>
                </a:solidFill>
              </a:rPr>
              <a:t>Chatbox</a:t>
            </a:r>
            <a:endParaRPr lang="en-US" sz="3600" b="1" dirty="0">
              <a:solidFill>
                <a:srgbClr val="FFFF00"/>
              </a:solidFill>
            </a:endParaRPr>
          </a:p>
          <a:p>
            <a:endParaRPr lang="en-US" sz="3600" b="1" dirty="0"/>
          </a:p>
        </p:txBody>
      </p:sp>
    </p:spTree>
    <p:extLst>
      <p:ext uri="{BB962C8B-B14F-4D97-AF65-F5344CB8AC3E}">
        <p14:creationId xmlns:p14="http://schemas.microsoft.com/office/powerpoint/2010/main" val="545531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9550"/>
            <a:ext cx="7315200" cy="865573"/>
          </a:xfrm>
        </p:spPr>
        <p:txBody>
          <a:bodyPr/>
          <a:lstStyle/>
          <a:p>
            <a:r>
              <a:rPr lang="en-US" dirty="0" smtClean="0"/>
              <a:t>Topics Covered (Module 2) </a:t>
            </a:r>
            <a:endParaRPr lang="en-US" dirty="0"/>
          </a:p>
        </p:txBody>
      </p:sp>
      <p:sp>
        <p:nvSpPr>
          <p:cNvPr id="3" name="Content Placeholder 2"/>
          <p:cNvSpPr>
            <a:spLocks noGrp="1"/>
          </p:cNvSpPr>
          <p:nvPr>
            <p:ph idx="1"/>
          </p:nvPr>
        </p:nvSpPr>
        <p:spPr>
          <a:xfrm>
            <a:off x="457200" y="1276350"/>
            <a:ext cx="7315200" cy="2654645"/>
          </a:xfrm>
        </p:spPr>
        <p:txBody>
          <a:bodyPr>
            <a:noAutofit/>
          </a:bodyPr>
          <a:lstStyle/>
          <a:p>
            <a:pPr>
              <a:lnSpc>
                <a:spcPct val="200000"/>
              </a:lnSpc>
            </a:pPr>
            <a:r>
              <a:rPr lang="en-US" sz="2400" dirty="0" smtClean="0"/>
              <a:t>Data Representation</a:t>
            </a:r>
          </a:p>
          <a:p>
            <a:pPr>
              <a:lnSpc>
                <a:spcPct val="200000"/>
              </a:lnSpc>
            </a:pPr>
            <a:r>
              <a:rPr lang="en-US" sz="2400" dirty="0" smtClean="0"/>
              <a:t>Fixed </a:t>
            </a:r>
            <a:r>
              <a:rPr lang="en-US" sz="2400" dirty="0"/>
              <a:t>point representation of </a:t>
            </a:r>
            <a:r>
              <a:rPr lang="en-US" sz="2400" dirty="0" smtClean="0"/>
              <a:t>numbers</a:t>
            </a:r>
          </a:p>
          <a:p>
            <a:pPr>
              <a:lnSpc>
                <a:spcPct val="200000"/>
              </a:lnSpc>
            </a:pPr>
            <a:r>
              <a:rPr lang="en-US" sz="2400" dirty="0" smtClean="0"/>
              <a:t>Signed and Unsigned</a:t>
            </a:r>
          </a:p>
          <a:p>
            <a:pPr>
              <a:lnSpc>
                <a:spcPct val="200000"/>
              </a:lnSpc>
            </a:pPr>
            <a:r>
              <a:rPr lang="en-US" sz="2400" dirty="0" smtClean="0"/>
              <a:t>1s &amp; 2s Complement Addition , Subtraction</a:t>
            </a:r>
            <a:endParaRPr lang="en-US" sz="2400" dirty="0"/>
          </a:p>
        </p:txBody>
      </p:sp>
    </p:spTree>
    <p:extLst>
      <p:ext uri="{BB962C8B-B14F-4D97-AF65-F5344CB8AC3E}">
        <p14:creationId xmlns:p14="http://schemas.microsoft.com/office/powerpoint/2010/main" val="935311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81000" y="742950"/>
            <a:ext cx="8382000" cy="865188"/>
          </a:xfrm>
        </p:spPr>
        <p:txBody>
          <a:bodyPr rtlCol="0">
            <a:noAutofit/>
          </a:bodyPr>
          <a:lstStyle/>
          <a:p>
            <a:pPr fontAlgn="auto">
              <a:spcAft>
                <a:spcPts val="0"/>
              </a:spcAft>
              <a:defRPr/>
            </a:pPr>
            <a:r>
              <a:rPr lang="en-US" altLang="en-US" sz="3600" dirty="0"/>
              <a:t>Addition </a:t>
            </a:r>
            <a:r>
              <a:rPr lang="en-US" altLang="en-US" sz="3600" dirty="0" smtClean="0"/>
              <a:t>/ subtraction </a:t>
            </a:r>
            <a:r>
              <a:rPr lang="en-US" altLang="en-US" sz="3600" dirty="0"/>
              <a:t>with signed magnitude </a:t>
            </a:r>
            <a:r>
              <a:rPr lang="en-US" altLang="en-US" sz="3600" dirty="0" smtClean="0"/>
              <a:t>data RULES</a:t>
            </a:r>
            <a:endParaRPr lang="en-US" altLang="en-US" sz="3600" dirty="0"/>
          </a:p>
        </p:txBody>
      </p:sp>
      <p:sp>
        <p:nvSpPr>
          <p:cNvPr id="41987" name="Rectangle 3"/>
          <p:cNvSpPr>
            <a:spLocks noGrp="1" noChangeArrowheads="1"/>
          </p:cNvSpPr>
          <p:nvPr>
            <p:ph type="body" idx="1"/>
          </p:nvPr>
        </p:nvSpPr>
        <p:spPr>
          <a:xfrm>
            <a:off x="393700" y="1581150"/>
            <a:ext cx="8750300" cy="2903538"/>
          </a:xfrm>
        </p:spPr>
        <p:txBody>
          <a:bodyPr>
            <a:noAutofit/>
          </a:bodyPr>
          <a:lstStyle/>
          <a:p>
            <a:r>
              <a:rPr lang="en-US" altLang="en-US" sz="2400" dirty="0" smtClean="0">
                <a:latin typeface="Times New Roman" pitchFamily="18" charset="0"/>
                <a:cs typeface="Times New Roman" pitchFamily="18" charset="0"/>
              </a:rPr>
              <a:t>Signs of A and B </a:t>
            </a:r>
          </a:p>
          <a:p>
            <a:pPr lvl="1"/>
            <a:r>
              <a:rPr lang="en-US" altLang="en-US" sz="2400" dirty="0" smtClean="0">
                <a:solidFill>
                  <a:schemeClr val="tx2"/>
                </a:solidFill>
                <a:latin typeface="Times New Roman" pitchFamily="18" charset="0"/>
                <a:cs typeface="Times New Roman" pitchFamily="18" charset="0"/>
              </a:rPr>
              <a:t>identical</a:t>
            </a:r>
            <a:r>
              <a:rPr lang="en-US" altLang="en-US" sz="2400" dirty="0" smtClean="0">
                <a:latin typeface="Times New Roman" pitchFamily="18" charset="0"/>
                <a:cs typeface="Times New Roman" pitchFamily="18" charset="0"/>
              </a:rPr>
              <a:t>	 </a:t>
            </a:r>
          </a:p>
          <a:p>
            <a:pPr lvl="2"/>
            <a:r>
              <a:rPr lang="en-US" altLang="en-US" sz="2400" dirty="0" smtClean="0">
                <a:latin typeface="Times New Roman" pitchFamily="18" charset="0"/>
                <a:cs typeface="Times New Roman" pitchFamily="18" charset="0"/>
              </a:rPr>
              <a:t>Magnitudes Added</a:t>
            </a:r>
          </a:p>
          <a:p>
            <a:pPr lvl="1"/>
            <a:r>
              <a:rPr lang="en-US" altLang="en-US" sz="2400" dirty="0" smtClean="0">
                <a:solidFill>
                  <a:schemeClr val="tx2"/>
                </a:solidFill>
                <a:latin typeface="Times New Roman" pitchFamily="18" charset="0"/>
                <a:cs typeface="Times New Roman" pitchFamily="18" charset="0"/>
              </a:rPr>
              <a:t>different</a:t>
            </a:r>
            <a:endParaRPr lang="en-US" altLang="en-US" sz="2400" dirty="0" smtClean="0">
              <a:latin typeface="Times New Roman" pitchFamily="18" charset="0"/>
              <a:cs typeface="Times New Roman" pitchFamily="18" charset="0"/>
            </a:endParaRPr>
          </a:p>
          <a:p>
            <a:pPr lvl="2"/>
            <a:r>
              <a:rPr lang="en-US" altLang="en-US" sz="2400" dirty="0" smtClean="0">
                <a:latin typeface="Times New Roman" pitchFamily="18" charset="0"/>
                <a:cs typeface="Times New Roman" pitchFamily="18" charset="0"/>
              </a:rPr>
              <a:t>magnitudes Compared </a:t>
            </a:r>
          </a:p>
          <a:p>
            <a:pPr lvl="3"/>
            <a:r>
              <a:rPr lang="en-US" altLang="en-US" sz="2400" dirty="0" smtClean="0">
                <a:latin typeface="Times New Roman" pitchFamily="18" charset="0"/>
                <a:cs typeface="Times New Roman" pitchFamily="18" charset="0"/>
              </a:rPr>
              <a:t>if A &gt; B, perform  B  -  A,  place  sign of A for the result</a:t>
            </a:r>
          </a:p>
          <a:p>
            <a:pPr lvl="3"/>
            <a:r>
              <a:rPr lang="en-US" altLang="en-US" sz="2400" dirty="0" smtClean="0">
                <a:latin typeface="Times New Roman" pitchFamily="18" charset="0"/>
                <a:cs typeface="Times New Roman" pitchFamily="18" charset="0"/>
              </a:rPr>
              <a:t>If A &lt; B, Perform  A -  B , place complement of  sign of A for result.</a:t>
            </a:r>
          </a:p>
        </p:txBody>
      </p:sp>
      <p:sp>
        <p:nvSpPr>
          <p:cNvPr id="2" name="Footer Placeholder 1"/>
          <p:cNvSpPr>
            <a:spLocks noGrp="1"/>
          </p:cNvSpPr>
          <p:nvPr>
            <p:ph type="ftr" sz="quarter" idx="11"/>
          </p:nvPr>
        </p:nvSpPr>
        <p:spPr/>
        <p:txBody>
          <a:bodyPr/>
          <a:lstStyle/>
          <a:p>
            <a:pPr>
              <a:defRPr/>
            </a:pPr>
            <a:r>
              <a:rPr lang="en-US"/>
              <a:t>Dr.Anusha  VIT Chennai</a:t>
            </a:r>
          </a:p>
        </p:txBody>
      </p:sp>
      <p:sp>
        <p:nvSpPr>
          <p:cNvPr id="41989" name="Slide Number Placeholder 2"/>
          <p:cNvSpPr>
            <a:spLocks noGrp="1"/>
          </p:cNvSpPr>
          <p:nvPr>
            <p:ph type="sldNum" sz="quarter" idx="12"/>
          </p:nvPr>
        </p:nvSpPr>
        <p:spPr bwMode="auto">
          <a:xfrm>
            <a:off x="8202613" y="4841875"/>
            <a:ext cx="941387" cy="2270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7B616CEC-45C1-4662-9875-632919964CB4}" type="slidenum">
              <a:rPr lang="en-US" altLang="en-US"/>
              <a:pPr/>
              <a:t>20</a:t>
            </a:fld>
            <a:endParaRPr lang="en-US" altLang="en-US"/>
          </a:p>
        </p:txBody>
      </p:sp>
    </p:spTree>
    <p:extLst>
      <p:ext uri="{BB962C8B-B14F-4D97-AF65-F5344CB8AC3E}">
        <p14:creationId xmlns:p14="http://schemas.microsoft.com/office/powerpoint/2010/main" val="4115994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377"/>
            <a:ext cx="7315200" cy="865573"/>
          </a:xfrm>
        </p:spPr>
        <p:txBody>
          <a:bodyPr>
            <a:normAutofit fontScale="90000"/>
          </a:bodyPr>
          <a:lstStyle/>
          <a:p>
            <a:r>
              <a:rPr lang="en-US" altLang="en-US" dirty="0"/>
              <a:t>Addition and Subtraction with Signed-Magnitude Data Hardware Design</a:t>
            </a:r>
            <a:endParaRPr lang="en-US" dirty="0"/>
          </a:p>
        </p:txBody>
      </p:sp>
      <p:sp>
        <p:nvSpPr>
          <p:cNvPr id="4" name="AutoShape 6"/>
          <p:cNvSpPr>
            <a:spLocks noChangeAspect="1" noChangeArrowheads="1"/>
          </p:cNvSpPr>
          <p:nvPr/>
        </p:nvSpPr>
        <p:spPr bwMode="auto">
          <a:xfrm>
            <a:off x="528638" y="862012"/>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solidFill>
                <a:srgbClr val="FF0000"/>
              </a:solidFill>
            </a:endParaRPr>
          </a:p>
        </p:txBody>
      </p:sp>
      <p:sp>
        <p:nvSpPr>
          <p:cNvPr id="5" name="AutoShape 7"/>
          <p:cNvSpPr>
            <a:spLocks noChangeArrowheads="1"/>
          </p:cNvSpPr>
          <p:nvPr/>
        </p:nvSpPr>
        <p:spPr bwMode="auto">
          <a:xfrm>
            <a:off x="2238376" y="4243387"/>
            <a:ext cx="3886200" cy="549275"/>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algn="ctr"/>
            <a:r>
              <a:rPr lang="en-US" altLang="en-US" sz="2000" b="1">
                <a:solidFill>
                  <a:srgbClr val="FF0000"/>
                </a:solidFill>
              </a:rPr>
              <a:t>A register</a:t>
            </a:r>
          </a:p>
        </p:txBody>
      </p:sp>
      <p:sp>
        <p:nvSpPr>
          <p:cNvPr id="6" name="Line 8"/>
          <p:cNvSpPr>
            <a:spLocks noChangeShapeType="1"/>
          </p:cNvSpPr>
          <p:nvPr/>
        </p:nvSpPr>
        <p:spPr bwMode="auto">
          <a:xfrm>
            <a:off x="2814638" y="3398837"/>
            <a:ext cx="1588" cy="917575"/>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solidFill>
                <a:srgbClr val="FF0000"/>
              </a:solidFill>
            </a:endParaRPr>
          </a:p>
        </p:txBody>
      </p:sp>
      <p:sp>
        <p:nvSpPr>
          <p:cNvPr id="7" name="AutoShape 9"/>
          <p:cNvSpPr>
            <a:spLocks noChangeArrowheads="1"/>
          </p:cNvSpPr>
          <p:nvPr/>
        </p:nvSpPr>
        <p:spPr bwMode="auto">
          <a:xfrm>
            <a:off x="942976" y="2114550"/>
            <a:ext cx="720725" cy="347662"/>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algn="ctr"/>
            <a:r>
              <a:rPr lang="en-US" altLang="en-US" sz="2000" b="1">
                <a:solidFill>
                  <a:srgbClr val="FF0000"/>
                </a:solidFill>
              </a:rPr>
              <a:t>AVF</a:t>
            </a:r>
          </a:p>
        </p:txBody>
      </p:sp>
      <p:sp>
        <p:nvSpPr>
          <p:cNvPr id="8" name="AutoShape 10"/>
          <p:cNvSpPr>
            <a:spLocks noChangeArrowheads="1"/>
          </p:cNvSpPr>
          <p:nvPr/>
        </p:nvSpPr>
        <p:spPr bwMode="auto">
          <a:xfrm>
            <a:off x="833438" y="3148012"/>
            <a:ext cx="431800" cy="457200"/>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algn="ctr"/>
            <a:r>
              <a:rPr lang="en-US" altLang="en-US" sz="2000" b="1">
                <a:solidFill>
                  <a:srgbClr val="FF0000"/>
                </a:solidFill>
              </a:rPr>
              <a:t>E</a:t>
            </a:r>
          </a:p>
        </p:txBody>
      </p:sp>
      <p:sp>
        <p:nvSpPr>
          <p:cNvPr id="9" name="AutoShape 11"/>
          <p:cNvSpPr>
            <a:spLocks noChangeArrowheads="1"/>
          </p:cNvSpPr>
          <p:nvPr/>
        </p:nvSpPr>
        <p:spPr bwMode="auto">
          <a:xfrm>
            <a:off x="1519238" y="1198562"/>
            <a:ext cx="431800" cy="425450"/>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algn="ctr"/>
            <a:r>
              <a:rPr lang="en-US" altLang="en-US" sz="2000" b="1">
                <a:solidFill>
                  <a:srgbClr val="FF0000"/>
                </a:solidFill>
              </a:rPr>
              <a:t>B</a:t>
            </a:r>
            <a:r>
              <a:rPr lang="en-US" altLang="en-US" sz="2000" b="1" baseline="-25000">
                <a:solidFill>
                  <a:srgbClr val="FF0000"/>
                </a:solidFill>
              </a:rPr>
              <a:t>s</a:t>
            </a:r>
            <a:r>
              <a:rPr lang="en-US" altLang="en-US" sz="2000" b="1">
                <a:solidFill>
                  <a:srgbClr val="FF0000"/>
                </a:solidFill>
              </a:rPr>
              <a:t> </a:t>
            </a:r>
          </a:p>
        </p:txBody>
      </p:sp>
      <p:sp>
        <p:nvSpPr>
          <p:cNvPr id="10" name="AutoShape 12"/>
          <p:cNvSpPr>
            <a:spLocks noChangeArrowheads="1"/>
          </p:cNvSpPr>
          <p:nvPr/>
        </p:nvSpPr>
        <p:spPr bwMode="auto">
          <a:xfrm>
            <a:off x="1519238" y="4316412"/>
            <a:ext cx="431800" cy="431800"/>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r>
              <a:rPr lang="en-US" altLang="en-US" sz="2000" b="1">
                <a:solidFill>
                  <a:srgbClr val="FF0000"/>
                </a:solidFill>
              </a:rPr>
              <a:t> A</a:t>
            </a:r>
            <a:r>
              <a:rPr lang="en-US" altLang="en-US" sz="2000" b="1" baseline="-25000">
                <a:solidFill>
                  <a:srgbClr val="FF0000"/>
                </a:solidFill>
              </a:rPr>
              <a:t>s</a:t>
            </a:r>
            <a:endParaRPr lang="en-US" altLang="en-US" sz="2000" b="1">
              <a:solidFill>
                <a:srgbClr val="FF0000"/>
              </a:solidFill>
            </a:endParaRPr>
          </a:p>
        </p:txBody>
      </p:sp>
      <p:sp>
        <p:nvSpPr>
          <p:cNvPr id="11" name="AutoShape 13"/>
          <p:cNvSpPr>
            <a:spLocks noChangeArrowheads="1"/>
          </p:cNvSpPr>
          <p:nvPr/>
        </p:nvSpPr>
        <p:spPr bwMode="auto">
          <a:xfrm>
            <a:off x="2238376" y="1123950"/>
            <a:ext cx="3886200" cy="550862"/>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algn="ctr"/>
            <a:r>
              <a:rPr lang="en-US" altLang="en-US" sz="2000" b="1">
                <a:solidFill>
                  <a:srgbClr val="FF0000"/>
                </a:solidFill>
              </a:rPr>
              <a:t>B register</a:t>
            </a:r>
          </a:p>
        </p:txBody>
      </p:sp>
      <p:sp>
        <p:nvSpPr>
          <p:cNvPr id="12" name="AutoShape 14"/>
          <p:cNvSpPr>
            <a:spLocks noChangeArrowheads="1"/>
          </p:cNvSpPr>
          <p:nvPr/>
        </p:nvSpPr>
        <p:spPr bwMode="auto">
          <a:xfrm>
            <a:off x="2238376" y="2041525"/>
            <a:ext cx="3886200" cy="550862"/>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algn="ctr"/>
            <a:r>
              <a:rPr lang="en-US" altLang="en-US" sz="2000" b="1">
                <a:solidFill>
                  <a:srgbClr val="FF0000"/>
                </a:solidFill>
              </a:rPr>
              <a:t>Complementer</a:t>
            </a:r>
          </a:p>
        </p:txBody>
      </p:sp>
      <p:sp>
        <p:nvSpPr>
          <p:cNvPr id="13" name="AutoShape 15"/>
          <p:cNvSpPr>
            <a:spLocks noChangeArrowheads="1"/>
          </p:cNvSpPr>
          <p:nvPr/>
        </p:nvSpPr>
        <p:spPr bwMode="auto">
          <a:xfrm>
            <a:off x="2238376" y="3141662"/>
            <a:ext cx="3886200" cy="550863"/>
          </a:xfrm>
          <a:prstGeom prst="flowChartProcess">
            <a:avLst/>
          </a:prstGeom>
          <a:solidFill>
            <a:srgbClr val="FFFFFF"/>
          </a:solidFill>
          <a:ln w="9525" algn="ctr">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algn="ctr"/>
            <a:r>
              <a:rPr lang="en-US" altLang="en-US" sz="2000" b="1">
                <a:solidFill>
                  <a:srgbClr val="FF0000"/>
                </a:solidFill>
              </a:rPr>
              <a:t>Parallel Adder</a:t>
            </a:r>
          </a:p>
        </p:txBody>
      </p:sp>
      <p:cxnSp>
        <p:nvCxnSpPr>
          <p:cNvPr id="14" name="AutoShape 16"/>
          <p:cNvCxnSpPr>
            <a:cxnSpLocks noChangeShapeType="1"/>
            <a:stCxn id="11" idx="2"/>
            <a:endCxn id="12" idx="0"/>
          </p:cNvCxnSpPr>
          <p:nvPr/>
        </p:nvCxnSpPr>
        <p:spPr bwMode="auto">
          <a:xfrm>
            <a:off x="4181476" y="1674812"/>
            <a:ext cx="1587" cy="366713"/>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5" name="AutoShape 17"/>
          <p:cNvCxnSpPr>
            <a:cxnSpLocks noChangeShapeType="1"/>
            <a:stCxn id="12" idx="2"/>
            <a:endCxn id="13" idx="0"/>
          </p:cNvCxnSpPr>
          <p:nvPr/>
        </p:nvCxnSpPr>
        <p:spPr bwMode="auto">
          <a:xfrm>
            <a:off x="4181476" y="2592387"/>
            <a:ext cx="1587" cy="549275"/>
          </a:xfrm>
          <a:prstGeom prst="straightConnector1">
            <a:avLst/>
          </a:prstGeom>
          <a:noFill/>
          <a:ln w="158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6" name="Line 18"/>
          <p:cNvSpPr>
            <a:spLocks noChangeShapeType="1"/>
          </p:cNvSpPr>
          <p:nvPr/>
        </p:nvSpPr>
        <p:spPr bwMode="auto">
          <a:xfrm flipV="1">
            <a:off x="5260976" y="3765550"/>
            <a:ext cx="1587" cy="550862"/>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solidFill>
                <a:srgbClr val="FF0000"/>
              </a:solidFill>
            </a:endParaRPr>
          </a:p>
        </p:txBody>
      </p:sp>
      <p:sp>
        <p:nvSpPr>
          <p:cNvPr id="17" name="Line 19"/>
          <p:cNvSpPr>
            <a:spLocks noChangeShapeType="1"/>
          </p:cNvSpPr>
          <p:nvPr/>
        </p:nvSpPr>
        <p:spPr bwMode="auto">
          <a:xfrm flipH="1">
            <a:off x="1231901" y="3398837"/>
            <a:ext cx="1006475" cy="158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solidFill>
                <a:srgbClr val="FF0000"/>
              </a:solidFill>
            </a:endParaRPr>
          </a:p>
        </p:txBody>
      </p:sp>
      <p:sp>
        <p:nvSpPr>
          <p:cNvPr id="18" name="Line 20"/>
          <p:cNvSpPr>
            <a:spLocks noChangeShapeType="1"/>
          </p:cNvSpPr>
          <p:nvPr/>
        </p:nvSpPr>
        <p:spPr bwMode="auto">
          <a:xfrm flipH="1">
            <a:off x="6124576" y="2298700"/>
            <a:ext cx="1295400" cy="0"/>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solidFill>
                <a:srgbClr val="FF0000"/>
              </a:solidFill>
            </a:endParaRPr>
          </a:p>
        </p:txBody>
      </p:sp>
      <p:sp>
        <p:nvSpPr>
          <p:cNvPr id="19" name="Line 21"/>
          <p:cNvSpPr>
            <a:spLocks noChangeShapeType="1"/>
          </p:cNvSpPr>
          <p:nvPr/>
        </p:nvSpPr>
        <p:spPr bwMode="auto">
          <a:xfrm>
            <a:off x="6700838" y="2298700"/>
            <a:ext cx="1588" cy="1100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solidFill>
                <a:srgbClr val="FF0000"/>
              </a:solidFill>
            </a:endParaRPr>
          </a:p>
        </p:txBody>
      </p:sp>
      <p:sp>
        <p:nvSpPr>
          <p:cNvPr id="20" name="Line 22"/>
          <p:cNvSpPr>
            <a:spLocks noChangeShapeType="1"/>
          </p:cNvSpPr>
          <p:nvPr/>
        </p:nvSpPr>
        <p:spPr bwMode="auto">
          <a:xfrm flipH="1">
            <a:off x="6124576" y="3398837"/>
            <a:ext cx="576262" cy="1588"/>
          </a:xfrm>
          <a:prstGeom prst="line">
            <a:avLst/>
          </a:prstGeom>
          <a:noFill/>
          <a:ln w="222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solidFill>
                <a:srgbClr val="FF0000"/>
              </a:solidFill>
            </a:endParaRPr>
          </a:p>
        </p:txBody>
      </p:sp>
      <p:sp>
        <p:nvSpPr>
          <p:cNvPr id="21" name="Line 23"/>
          <p:cNvSpPr>
            <a:spLocks noChangeShapeType="1"/>
          </p:cNvSpPr>
          <p:nvPr/>
        </p:nvSpPr>
        <p:spPr bwMode="auto">
          <a:xfrm>
            <a:off x="6124576" y="4500562"/>
            <a:ext cx="720725" cy="0"/>
          </a:xfrm>
          <a:prstGeom prst="line">
            <a:avLst/>
          </a:prstGeom>
          <a:noFill/>
          <a:ln w="222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solidFill>
                <a:srgbClr val="FF0000"/>
              </a:solidFill>
            </a:endParaRPr>
          </a:p>
        </p:txBody>
      </p:sp>
      <p:sp>
        <p:nvSpPr>
          <p:cNvPr id="23" name="Text Box 25"/>
          <p:cNvSpPr txBox="1">
            <a:spLocks noChangeArrowheads="1"/>
          </p:cNvSpPr>
          <p:nvPr/>
        </p:nvSpPr>
        <p:spPr bwMode="auto">
          <a:xfrm>
            <a:off x="6845301" y="4316412"/>
            <a:ext cx="8636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 tIns="9144" rIns="9144" bIns="9144"/>
          <a:lstStyle/>
          <a:p>
            <a:pPr algn="ctr"/>
            <a:r>
              <a:rPr lang="en-US" altLang="en-US" sz="2000" b="1">
                <a:solidFill>
                  <a:srgbClr val="FF0000"/>
                </a:solidFill>
              </a:rPr>
              <a:t>Load Sum</a:t>
            </a:r>
          </a:p>
        </p:txBody>
      </p:sp>
      <p:sp>
        <p:nvSpPr>
          <p:cNvPr id="24" name="Text Box 26"/>
          <p:cNvSpPr txBox="1">
            <a:spLocks noChangeArrowheads="1"/>
          </p:cNvSpPr>
          <p:nvPr/>
        </p:nvSpPr>
        <p:spPr bwMode="auto">
          <a:xfrm>
            <a:off x="7419976" y="2114550"/>
            <a:ext cx="288925" cy="366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 tIns="9144" rIns="9144" bIns="9144"/>
          <a:lstStyle/>
          <a:p>
            <a:pPr algn="ctr"/>
            <a:r>
              <a:rPr lang="en-US" altLang="en-US" sz="2000" b="1">
                <a:solidFill>
                  <a:srgbClr val="FF0000"/>
                </a:solidFill>
              </a:rPr>
              <a:t>M</a:t>
            </a:r>
          </a:p>
        </p:txBody>
      </p:sp>
      <p:sp>
        <p:nvSpPr>
          <p:cNvPr id="25" name="Text Box 27"/>
          <p:cNvSpPr txBox="1">
            <a:spLocks noChangeArrowheads="1"/>
          </p:cNvSpPr>
          <p:nvPr/>
        </p:nvSpPr>
        <p:spPr bwMode="auto">
          <a:xfrm>
            <a:off x="6778173" y="1757135"/>
            <a:ext cx="1600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 tIns="9144" rIns="9144" bIns="9144"/>
          <a:lstStyle/>
          <a:p>
            <a:pPr algn="ctr"/>
            <a:r>
              <a:rPr lang="en-US" altLang="en-US" sz="2000" b="1" dirty="0">
                <a:solidFill>
                  <a:srgbClr val="FF0000"/>
                </a:solidFill>
              </a:rPr>
              <a:t>Mode Control</a:t>
            </a:r>
          </a:p>
        </p:txBody>
      </p:sp>
      <p:sp>
        <p:nvSpPr>
          <p:cNvPr id="26" name="Text Box 28"/>
          <p:cNvSpPr txBox="1">
            <a:spLocks noChangeArrowheads="1"/>
          </p:cNvSpPr>
          <p:nvPr/>
        </p:nvSpPr>
        <p:spPr bwMode="auto">
          <a:xfrm>
            <a:off x="6269038" y="3398837"/>
            <a:ext cx="11509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 tIns="9144" rIns="9144" bIns="9144"/>
          <a:lstStyle/>
          <a:p>
            <a:pPr algn="ctr"/>
            <a:r>
              <a:rPr lang="en-US" altLang="en-US" sz="2000" b="1" dirty="0">
                <a:solidFill>
                  <a:srgbClr val="FF0000"/>
                </a:solidFill>
              </a:rPr>
              <a:t>I</a:t>
            </a:r>
            <a:r>
              <a:rPr lang="en-US" altLang="en-US" sz="2000" b="1" dirty="0" smtClean="0">
                <a:solidFill>
                  <a:srgbClr val="FF0000"/>
                </a:solidFill>
              </a:rPr>
              <a:t>nput </a:t>
            </a:r>
            <a:r>
              <a:rPr lang="en-US" altLang="en-US" sz="2000" b="1" dirty="0">
                <a:solidFill>
                  <a:srgbClr val="FF0000"/>
                </a:solidFill>
              </a:rPr>
              <a:t>Carry</a:t>
            </a:r>
          </a:p>
        </p:txBody>
      </p:sp>
      <p:sp>
        <p:nvSpPr>
          <p:cNvPr id="27" name="Text Box 29"/>
          <p:cNvSpPr txBox="1">
            <a:spLocks noChangeArrowheads="1"/>
          </p:cNvSpPr>
          <p:nvPr/>
        </p:nvSpPr>
        <p:spPr bwMode="auto">
          <a:xfrm>
            <a:off x="1231901" y="3582987"/>
            <a:ext cx="1150937"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4" tIns="9144" rIns="9144" bIns="9144"/>
          <a:lstStyle/>
          <a:p>
            <a:pPr algn="ctr"/>
            <a:r>
              <a:rPr lang="en-US" altLang="en-US" sz="2000" b="1">
                <a:solidFill>
                  <a:srgbClr val="FF0000"/>
                </a:solidFill>
              </a:rPr>
              <a:t>Output Carry</a:t>
            </a:r>
          </a:p>
        </p:txBody>
      </p:sp>
      <p:sp>
        <p:nvSpPr>
          <p:cNvPr id="28" name="Rectangle 27"/>
          <p:cNvSpPr/>
          <p:nvPr/>
        </p:nvSpPr>
        <p:spPr>
          <a:xfrm>
            <a:off x="2525730" y="3802618"/>
            <a:ext cx="293670" cy="369332"/>
          </a:xfrm>
          <a:prstGeom prst="rect">
            <a:avLst/>
          </a:prstGeom>
        </p:spPr>
        <p:txBody>
          <a:bodyPr wrap="none">
            <a:spAutoFit/>
          </a:bodyPr>
          <a:lstStyle/>
          <a:p>
            <a:r>
              <a:rPr lang="en-US" b="1" dirty="0" smtClean="0">
                <a:solidFill>
                  <a:srgbClr val="FF0000"/>
                </a:solidFill>
              </a:rPr>
              <a:t>S</a:t>
            </a:r>
            <a:endParaRPr lang="en-US" dirty="0"/>
          </a:p>
        </p:txBody>
      </p:sp>
    </p:spTree>
    <p:extLst>
      <p:ext uri="{BB962C8B-B14F-4D97-AF65-F5344CB8AC3E}">
        <p14:creationId xmlns:p14="http://schemas.microsoft.com/office/powerpoint/2010/main" val="12617427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85900" y="0"/>
            <a:ext cx="6172200" cy="457200"/>
          </a:xfrm>
        </p:spPr>
        <p:txBody>
          <a:bodyPr/>
          <a:lstStyle/>
          <a:p>
            <a:r>
              <a:rPr lang="en-US" altLang="en-US" sz="2400" smtClean="0"/>
              <a:t>Flow chart for add / subtract operations</a:t>
            </a:r>
          </a:p>
        </p:txBody>
      </p:sp>
      <p:sp>
        <p:nvSpPr>
          <p:cNvPr id="54275" name="AutoShape 5"/>
          <p:cNvSpPr>
            <a:spLocks noChangeArrowheads="1"/>
          </p:cNvSpPr>
          <p:nvPr/>
        </p:nvSpPr>
        <p:spPr bwMode="auto">
          <a:xfrm>
            <a:off x="2400300" y="1047750"/>
            <a:ext cx="1624013" cy="584200"/>
          </a:xfrm>
          <a:prstGeom prst="flowChartTerminator">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Minuend in A</a:t>
            </a:r>
          </a:p>
          <a:p>
            <a:pPr eaLnBrk="1" fontAlgn="auto" hangingPunct="1">
              <a:spcBef>
                <a:spcPct val="0"/>
              </a:spcBef>
              <a:spcAft>
                <a:spcPts val="0"/>
              </a:spcAft>
              <a:buFontTx/>
              <a:buNone/>
              <a:defRPr/>
            </a:pPr>
            <a:r>
              <a:rPr lang="en-US" altLang="en-US" sz="1050" b="1"/>
              <a:t>Subtrahend in B</a:t>
            </a:r>
          </a:p>
        </p:txBody>
      </p:sp>
      <p:sp>
        <p:nvSpPr>
          <p:cNvPr id="54276" name="Text Box 12"/>
          <p:cNvSpPr txBox="1">
            <a:spLocks noChangeArrowheads="1"/>
          </p:cNvSpPr>
          <p:nvPr/>
        </p:nvSpPr>
        <p:spPr bwMode="auto">
          <a:xfrm>
            <a:off x="2452688" y="628650"/>
            <a:ext cx="1381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Subtract operation</a:t>
            </a:r>
          </a:p>
        </p:txBody>
      </p:sp>
      <p:sp>
        <p:nvSpPr>
          <p:cNvPr id="54277" name="Text Box 13"/>
          <p:cNvSpPr txBox="1">
            <a:spLocks noChangeArrowheads="1"/>
          </p:cNvSpPr>
          <p:nvPr/>
        </p:nvSpPr>
        <p:spPr bwMode="auto">
          <a:xfrm>
            <a:off x="5543550" y="620713"/>
            <a:ext cx="10953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Add operation</a:t>
            </a:r>
          </a:p>
        </p:txBody>
      </p:sp>
      <p:sp>
        <p:nvSpPr>
          <p:cNvPr id="54278" name="AutoShape 26"/>
          <p:cNvSpPr>
            <a:spLocks noChangeArrowheads="1"/>
          </p:cNvSpPr>
          <p:nvPr/>
        </p:nvSpPr>
        <p:spPr bwMode="auto">
          <a:xfrm>
            <a:off x="2343150" y="1143000"/>
            <a:ext cx="1371600" cy="342900"/>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nvGrpSpPr>
          <p:cNvPr id="47111" name="Group 59"/>
          <p:cNvGrpSpPr>
            <a:grpSpLocks/>
          </p:cNvGrpSpPr>
          <p:nvPr/>
        </p:nvGrpSpPr>
        <p:grpSpPr bwMode="auto">
          <a:xfrm>
            <a:off x="5467350" y="1096963"/>
            <a:ext cx="1143000" cy="415925"/>
            <a:chOff x="3632" y="922"/>
            <a:chExt cx="960" cy="349"/>
          </a:xfrm>
        </p:grpSpPr>
        <p:sp>
          <p:nvSpPr>
            <p:cNvPr id="54374" name="Text Box 7"/>
            <p:cNvSpPr txBox="1">
              <a:spLocks noChangeArrowheads="1"/>
            </p:cNvSpPr>
            <p:nvPr/>
          </p:nvSpPr>
          <p:spPr bwMode="auto">
            <a:xfrm>
              <a:off x="3740" y="922"/>
              <a:ext cx="819"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Augend in A</a:t>
              </a:r>
            </a:p>
            <a:p>
              <a:pPr eaLnBrk="1" fontAlgn="auto" hangingPunct="1">
                <a:spcBef>
                  <a:spcPct val="0"/>
                </a:spcBef>
                <a:spcAft>
                  <a:spcPts val="0"/>
                </a:spcAft>
                <a:buFontTx/>
                <a:buNone/>
                <a:defRPr/>
              </a:pPr>
              <a:r>
                <a:rPr lang="en-US" altLang="en-US" sz="1050" b="1"/>
                <a:t>Addend in B</a:t>
              </a:r>
            </a:p>
          </p:txBody>
        </p:sp>
        <p:sp>
          <p:nvSpPr>
            <p:cNvPr id="54375" name="AutoShape 27"/>
            <p:cNvSpPr>
              <a:spLocks noChangeArrowheads="1"/>
            </p:cNvSpPr>
            <p:nvPr/>
          </p:nvSpPr>
          <p:spPr bwMode="auto">
            <a:xfrm>
              <a:off x="3632" y="938"/>
              <a:ext cx="960" cy="288"/>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4280" name="Line 28"/>
          <p:cNvSpPr>
            <a:spLocks noChangeShapeType="1"/>
          </p:cNvSpPr>
          <p:nvPr/>
        </p:nvSpPr>
        <p:spPr bwMode="auto">
          <a:xfrm>
            <a:off x="3028950" y="85725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281" name="Line 29"/>
          <p:cNvSpPr>
            <a:spLocks noChangeShapeType="1"/>
          </p:cNvSpPr>
          <p:nvPr/>
        </p:nvSpPr>
        <p:spPr bwMode="auto">
          <a:xfrm>
            <a:off x="6000750" y="828675"/>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47114" name="Group 60"/>
          <p:cNvGrpSpPr>
            <a:grpSpLocks/>
          </p:cNvGrpSpPr>
          <p:nvPr/>
        </p:nvGrpSpPr>
        <p:grpSpPr bwMode="auto">
          <a:xfrm>
            <a:off x="2647950" y="1771650"/>
            <a:ext cx="811213" cy="285750"/>
            <a:chOff x="1352" y="1512"/>
            <a:chExt cx="682" cy="240"/>
          </a:xfrm>
        </p:grpSpPr>
        <p:grpSp>
          <p:nvGrpSpPr>
            <p:cNvPr id="47204" name="Group 31"/>
            <p:cNvGrpSpPr>
              <a:grpSpLocks/>
            </p:cNvGrpSpPr>
            <p:nvPr/>
          </p:nvGrpSpPr>
          <p:grpSpPr bwMode="auto">
            <a:xfrm>
              <a:off x="1392" y="1529"/>
              <a:ext cx="642" cy="213"/>
              <a:chOff x="1392" y="1529"/>
              <a:chExt cx="642" cy="213"/>
            </a:xfrm>
          </p:grpSpPr>
          <p:sp>
            <p:nvSpPr>
              <p:cNvPr id="54372" name="Text Box 8"/>
              <p:cNvSpPr txBox="1">
                <a:spLocks noChangeArrowheads="1"/>
              </p:cNvSpPr>
              <p:nvPr/>
            </p:nvSpPr>
            <p:spPr bwMode="auto">
              <a:xfrm>
                <a:off x="1392" y="1529"/>
                <a:ext cx="6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  </a:t>
                </a:r>
                <a:r>
                  <a:rPr lang="en-US" altLang="en-US" sz="1050" b="1"/>
                  <a:t>+  B</a:t>
                </a:r>
                <a:r>
                  <a:rPr lang="en-US" altLang="en-US" sz="1050" b="1" baseline="-25000"/>
                  <a:t>S</a:t>
                </a:r>
                <a:r>
                  <a:rPr lang="en-US" altLang="en-US" sz="1050" b="1"/>
                  <a:t> </a:t>
                </a:r>
                <a:r>
                  <a:rPr lang="en-US" altLang="en-US" sz="1050" b="1" baseline="-25000"/>
                  <a:t> </a:t>
                </a:r>
                <a:endParaRPr lang="en-US" altLang="en-US" sz="1050" b="1"/>
              </a:p>
            </p:txBody>
          </p:sp>
          <p:sp>
            <p:nvSpPr>
              <p:cNvPr id="54373" name="Oval 30"/>
              <p:cNvSpPr>
                <a:spLocks noChangeArrowheads="1"/>
              </p:cNvSpPr>
              <p:nvPr/>
            </p:nvSpPr>
            <p:spPr bwMode="auto">
              <a:xfrm>
                <a:off x="1584" y="156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4371" name="AutoShape 37"/>
            <p:cNvSpPr>
              <a:spLocks noChangeArrowheads="1"/>
            </p:cNvSpPr>
            <p:nvPr/>
          </p:nvSpPr>
          <p:spPr bwMode="auto">
            <a:xfrm>
              <a:off x="1352" y="1512"/>
              <a:ext cx="625" cy="240"/>
            </a:xfrm>
            <a:prstGeom prst="flowChartPreparat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7115" name="Group 58"/>
          <p:cNvGrpSpPr>
            <a:grpSpLocks/>
          </p:cNvGrpSpPr>
          <p:nvPr/>
        </p:nvGrpSpPr>
        <p:grpSpPr bwMode="auto">
          <a:xfrm>
            <a:off x="5610225" y="1752600"/>
            <a:ext cx="820738" cy="285750"/>
            <a:chOff x="3728" y="1528"/>
            <a:chExt cx="690" cy="240"/>
          </a:xfrm>
        </p:grpSpPr>
        <p:grpSp>
          <p:nvGrpSpPr>
            <p:cNvPr id="47200" name="Group 33"/>
            <p:cNvGrpSpPr>
              <a:grpSpLocks/>
            </p:cNvGrpSpPr>
            <p:nvPr/>
          </p:nvGrpSpPr>
          <p:grpSpPr bwMode="auto">
            <a:xfrm>
              <a:off x="3776" y="1536"/>
              <a:ext cx="642" cy="213"/>
              <a:chOff x="1392" y="1529"/>
              <a:chExt cx="642" cy="213"/>
            </a:xfrm>
          </p:grpSpPr>
          <p:sp>
            <p:nvSpPr>
              <p:cNvPr id="54368" name="Text Box 34"/>
              <p:cNvSpPr txBox="1">
                <a:spLocks noChangeArrowheads="1"/>
              </p:cNvSpPr>
              <p:nvPr/>
            </p:nvSpPr>
            <p:spPr bwMode="auto">
              <a:xfrm>
                <a:off x="1392" y="1529"/>
                <a:ext cx="6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  </a:t>
                </a:r>
                <a:r>
                  <a:rPr lang="en-US" altLang="en-US" sz="1050" b="1"/>
                  <a:t>+  B</a:t>
                </a:r>
                <a:r>
                  <a:rPr lang="en-US" altLang="en-US" sz="1050" b="1" baseline="-25000"/>
                  <a:t>S</a:t>
                </a:r>
                <a:r>
                  <a:rPr lang="en-US" altLang="en-US" sz="1050" b="1"/>
                  <a:t> </a:t>
                </a:r>
                <a:r>
                  <a:rPr lang="en-US" altLang="en-US" sz="1050" b="1" baseline="-25000"/>
                  <a:t> </a:t>
                </a:r>
                <a:endParaRPr lang="en-US" altLang="en-US" sz="1050" b="1"/>
              </a:p>
            </p:txBody>
          </p:sp>
          <p:sp>
            <p:nvSpPr>
              <p:cNvPr id="54369" name="Oval 35"/>
              <p:cNvSpPr>
                <a:spLocks noChangeArrowheads="1"/>
              </p:cNvSpPr>
              <p:nvPr/>
            </p:nvSpPr>
            <p:spPr bwMode="auto">
              <a:xfrm>
                <a:off x="1584" y="156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4367" name="AutoShape 38"/>
            <p:cNvSpPr>
              <a:spLocks noChangeArrowheads="1"/>
            </p:cNvSpPr>
            <p:nvPr/>
          </p:nvSpPr>
          <p:spPr bwMode="auto">
            <a:xfrm>
              <a:off x="3728" y="1528"/>
              <a:ext cx="625" cy="240"/>
            </a:xfrm>
            <a:prstGeom prst="flowChartPreparat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7116" name="Group 57"/>
          <p:cNvGrpSpPr>
            <a:grpSpLocks/>
          </p:cNvGrpSpPr>
          <p:nvPr/>
        </p:nvGrpSpPr>
        <p:grpSpPr bwMode="auto">
          <a:xfrm>
            <a:off x="5543550" y="2505075"/>
            <a:ext cx="1009650" cy="314325"/>
            <a:chOff x="3696" y="2104"/>
            <a:chExt cx="848" cy="264"/>
          </a:xfrm>
        </p:grpSpPr>
        <p:sp>
          <p:nvSpPr>
            <p:cNvPr id="54364" name="Text Box 17"/>
            <p:cNvSpPr txBox="1">
              <a:spLocks noChangeArrowheads="1"/>
            </p:cNvSpPr>
            <p:nvPr/>
          </p:nvSpPr>
          <p:spPr bwMode="auto">
            <a:xfrm>
              <a:off x="3744" y="2153"/>
              <a:ext cx="78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EA </a:t>
              </a:r>
              <a:r>
                <a:rPr lang="en-US" altLang="en-US" sz="1050" b="1">
                  <a:cs typeface="Arial" panose="020B0604020202020204" pitchFamily="34" charset="0"/>
                </a:rPr>
                <a:t>←</a:t>
              </a:r>
              <a:r>
                <a:rPr lang="en-US" altLang="en-US" sz="1050" b="1"/>
                <a:t> A + B</a:t>
              </a:r>
              <a:endParaRPr lang="en-US" altLang="en-US" sz="1050" b="1" baseline="-25000"/>
            </a:p>
          </p:txBody>
        </p:sp>
        <p:sp>
          <p:nvSpPr>
            <p:cNvPr id="54365" name="Rectangle 40"/>
            <p:cNvSpPr>
              <a:spLocks noChangeArrowheads="1"/>
            </p:cNvSpPr>
            <p:nvPr/>
          </p:nvSpPr>
          <p:spPr bwMode="auto">
            <a:xfrm>
              <a:off x="3696" y="2104"/>
              <a:ext cx="848"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7117" name="Group 54"/>
          <p:cNvGrpSpPr>
            <a:grpSpLocks/>
          </p:cNvGrpSpPr>
          <p:nvPr/>
        </p:nvGrpSpPr>
        <p:grpSpPr bwMode="auto">
          <a:xfrm>
            <a:off x="2914650" y="3028950"/>
            <a:ext cx="393700" cy="342900"/>
            <a:chOff x="1488" y="2592"/>
            <a:chExt cx="331" cy="288"/>
          </a:xfrm>
        </p:grpSpPr>
        <p:sp>
          <p:nvSpPr>
            <p:cNvPr id="54362" name="Text Box 18"/>
            <p:cNvSpPr txBox="1">
              <a:spLocks noChangeArrowheads="1"/>
            </p:cNvSpPr>
            <p:nvPr/>
          </p:nvSpPr>
          <p:spPr bwMode="auto">
            <a:xfrm>
              <a:off x="1536" y="2633"/>
              <a:ext cx="28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 </a:t>
              </a:r>
              <a:r>
                <a:rPr lang="en-US" altLang="en-US" sz="1050" b="1" baseline="-25000"/>
                <a:t> </a:t>
              </a:r>
            </a:p>
          </p:txBody>
        </p:sp>
        <p:sp>
          <p:nvSpPr>
            <p:cNvPr id="54363" name="AutoShape 41"/>
            <p:cNvSpPr>
              <a:spLocks noChangeArrowheads="1"/>
            </p:cNvSpPr>
            <p:nvPr/>
          </p:nvSpPr>
          <p:spPr bwMode="auto">
            <a:xfrm>
              <a:off x="1488" y="2592"/>
              <a:ext cx="288" cy="288"/>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7118" name="Group 51"/>
          <p:cNvGrpSpPr>
            <a:grpSpLocks/>
          </p:cNvGrpSpPr>
          <p:nvPr/>
        </p:nvGrpSpPr>
        <p:grpSpPr bwMode="auto">
          <a:xfrm>
            <a:off x="3829050" y="3429000"/>
            <a:ext cx="350838" cy="342900"/>
            <a:chOff x="2064" y="2912"/>
            <a:chExt cx="294" cy="288"/>
          </a:xfrm>
        </p:grpSpPr>
        <p:sp>
          <p:nvSpPr>
            <p:cNvPr id="54360" name="Text Box 21"/>
            <p:cNvSpPr txBox="1">
              <a:spLocks noChangeArrowheads="1"/>
            </p:cNvSpPr>
            <p:nvPr/>
          </p:nvSpPr>
          <p:spPr bwMode="auto">
            <a:xfrm>
              <a:off x="2121" y="2960"/>
              <a:ext cx="2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endParaRPr lang="en-US" altLang="en-US" sz="1050" b="1" baseline="-25000"/>
            </a:p>
          </p:txBody>
        </p:sp>
        <p:sp>
          <p:nvSpPr>
            <p:cNvPr id="54361" name="AutoShape 42"/>
            <p:cNvSpPr>
              <a:spLocks noChangeArrowheads="1"/>
            </p:cNvSpPr>
            <p:nvPr/>
          </p:nvSpPr>
          <p:spPr bwMode="auto">
            <a:xfrm>
              <a:off x="2064" y="2912"/>
              <a:ext cx="287" cy="288"/>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7119" name="Group 56"/>
          <p:cNvGrpSpPr>
            <a:grpSpLocks/>
          </p:cNvGrpSpPr>
          <p:nvPr/>
        </p:nvGrpSpPr>
        <p:grpSpPr bwMode="auto">
          <a:xfrm>
            <a:off x="5600700" y="3105150"/>
            <a:ext cx="904875" cy="314325"/>
            <a:chOff x="3744" y="2608"/>
            <a:chExt cx="760" cy="264"/>
          </a:xfrm>
        </p:grpSpPr>
        <p:sp>
          <p:nvSpPr>
            <p:cNvPr id="54358" name="Text Box 19"/>
            <p:cNvSpPr txBox="1">
              <a:spLocks noChangeArrowheads="1"/>
            </p:cNvSpPr>
            <p:nvPr/>
          </p:nvSpPr>
          <p:spPr bwMode="auto">
            <a:xfrm>
              <a:off x="3836" y="2652"/>
              <a:ext cx="6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AVF ← E</a:t>
              </a:r>
              <a:endParaRPr lang="en-US" altLang="en-US" sz="1050" b="1" baseline="-25000"/>
            </a:p>
          </p:txBody>
        </p:sp>
        <p:sp>
          <p:nvSpPr>
            <p:cNvPr id="54359" name="Rectangle 43"/>
            <p:cNvSpPr>
              <a:spLocks noChangeArrowheads="1"/>
            </p:cNvSpPr>
            <p:nvPr/>
          </p:nvSpPr>
          <p:spPr bwMode="auto">
            <a:xfrm>
              <a:off x="3744" y="2608"/>
              <a:ext cx="760"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7120" name="Group 50"/>
          <p:cNvGrpSpPr>
            <a:grpSpLocks/>
          </p:cNvGrpSpPr>
          <p:nvPr/>
        </p:nvGrpSpPr>
        <p:grpSpPr bwMode="auto">
          <a:xfrm>
            <a:off x="4114800" y="3886200"/>
            <a:ext cx="742950" cy="320675"/>
            <a:chOff x="2544" y="3336"/>
            <a:chExt cx="624" cy="269"/>
          </a:xfrm>
        </p:grpSpPr>
        <p:sp>
          <p:nvSpPr>
            <p:cNvPr id="54356" name="Text Box 23"/>
            <p:cNvSpPr txBox="1">
              <a:spLocks noChangeArrowheads="1"/>
            </p:cNvSpPr>
            <p:nvPr/>
          </p:nvSpPr>
          <p:spPr bwMode="auto">
            <a:xfrm>
              <a:off x="2589" y="3392"/>
              <a:ext cx="52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0</a:t>
              </a:r>
            </a:p>
          </p:txBody>
        </p:sp>
        <p:sp>
          <p:nvSpPr>
            <p:cNvPr id="54357" name="Rectangle 45"/>
            <p:cNvSpPr>
              <a:spLocks noChangeArrowheads="1"/>
            </p:cNvSpPr>
            <p:nvPr/>
          </p:nvSpPr>
          <p:spPr bwMode="auto">
            <a:xfrm>
              <a:off x="2544" y="3336"/>
              <a:ext cx="62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7121" name="Group 52"/>
          <p:cNvGrpSpPr>
            <a:grpSpLocks/>
          </p:cNvGrpSpPr>
          <p:nvPr/>
        </p:nvGrpSpPr>
        <p:grpSpPr bwMode="auto">
          <a:xfrm>
            <a:off x="1771650" y="3992563"/>
            <a:ext cx="946150" cy="415925"/>
            <a:chOff x="680" y="3353"/>
            <a:chExt cx="795" cy="349"/>
          </a:xfrm>
        </p:grpSpPr>
        <p:sp>
          <p:nvSpPr>
            <p:cNvPr id="54354" name="Text Box 22"/>
            <p:cNvSpPr txBox="1">
              <a:spLocks noChangeArrowheads="1"/>
            </p:cNvSpPr>
            <p:nvPr/>
          </p:nvSpPr>
          <p:spPr bwMode="auto">
            <a:xfrm>
              <a:off x="768" y="3353"/>
              <a:ext cx="70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A + 1</a:t>
              </a:r>
              <a:r>
                <a:rPr lang="en-US" altLang="en-US" sz="1050" b="1" baseline="-25000"/>
                <a:t> </a:t>
              </a:r>
            </a:p>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A</a:t>
              </a:r>
              <a:r>
                <a:rPr lang="en-US" altLang="en-US" sz="1050" b="1" baseline="-25000"/>
                <a:t>S</a:t>
              </a:r>
              <a:endParaRPr lang="en-US" altLang="en-US" sz="1050" b="1"/>
            </a:p>
          </p:txBody>
        </p:sp>
        <p:sp>
          <p:nvSpPr>
            <p:cNvPr id="54355" name="Rectangle 46"/>
            <p:cNvSpPr>
              <a:spLocks noChangeArrowheads="1"/>
            </p:cNvSpPr>
            <p:nvPr/>
          </p:nvSpPr>
          <p:spPr bwMode="auto">
            <a:xfrm>
              <a:off x="680" y="3376"/>
              <a:ext cx="760" cy="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7122" name="Group 49"/>
          <p:cNvGrpSpPr>
            <a:grpSpLocks/>
          </p:cNvGrpSpPr>
          <p:nvPr/>
        </p:nvGrpSpPr>
        <p:grpSpPr bwMode="auto">
          <a:xfrm>
            <a:off x="3200400" y="4643438"/>
            <a:ext cx="1933575" cy="433387"/>
            <a:chOff x="1988" y="3900"/>
            <a:chExt cx="1156" cy="364"/>
          </a:xfrm>
        </p:grpSpPr>
        <p:sp>
          <p:nvSpPr>
            <p:cNvPr id="54352" name="Text Box 24"/>
            <p:cNvSpPr txBox="1">
              <a:spLocks noChangeArrowheads="1"/>
            </p:cNvSpPr>
            <p:nvPr/>
          </p:nvSpPr>
          <p:spPr bwMode="auto">
            <a:xfrm>
              <a:off x="1988" y="3900"/>
              <a:ext cx="865"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END </a:t>
              </a:r>
            </a:p>
            <a:p>
              <a:pPr eaLnBrk="1" fontAlgn="auto" hangingPunct="1">
                <a:spcBef>
                  <a:spcPct val="0"/>
                </a:spcBef>
                <a:spcAft>
                  <a:spcPts val="0"/>
                </a:spcAft>
                <a:buFontTx/>
                <a:buNone/>
                <a:defRPr/>
              </a:pPr>
              <a:r>
                <a:rPr lang="en-US" altLang="en-US" sz="1050" b="1"/>
                <a:t>(Result in A and A</a:t>
              </a:r>
              <a:r>
                <a:rPr lang="en-US" altLang="en-US" sz="1050" b="1" baseline="-25000"/>
                <a:t>S</a:t>
              </a:r>
              <a:r>
                <a:rPr lang="en-US" altLang="en-US" sz="1050" b="1"/>
                <a:t>)</a:t>
              </a:r>
            </a:p>
          </p:txBody>
        </p:sp>
        <p:sp>
          <p:nvSpPr>
            <p:cNvPr id="54353" name="AutoShape 48"/>
            <p:cNvSpPr>
              <a:spLocks noChangeArrowheads="1"/>
            </p:cNvSpPr>
            <p:nvPr/>
          </p:nvSpPr>
          <p:spPr bwMode="auto">
            <a:xfrm>
              <a:off x="1992" y="3912"/>
              <a:ext cx="1152" cy="35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4291" name="Line 61"/>
          <p:cNvSpPr>
            <a:spLocks noChangeShapeType="1"/>
          </p:cNvSpPr>
          <p:nvPr/>
        </p:nvSpPr>
        <p:spPr bwMode="auto">
          <a:xfrm>
            <a:off x="3028950" y="148590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292" name="Line 62"/>
          <p:cNvSpPr>
            <a:spLocks noChangeShapeType="1"/>
          </p:cNvSpPr>
          <p:nvPr/>
        </p:nvSpPr>
        <p:spPr bwMode="auto">
          <a:xfrm>
            <a:off x="6000750" y="1457325"/>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293" name="Line 63"/>
          <p:cNvSpPr>
            <a:spLocks noChangeShapeType="1"/>
          </p:cNvSpPr>
          <p:nvPr/>
        </p:nvSpPr>
        <p:spPr bwMode="auto">
          <a:xfrm flipH="1">
            <a:off x="2133600" y="1924050"/>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294" name="Line 64"/>
          <p:cNvSpPr>
            <a:spLocks noChangeShapeType="1"/>
          </p:cNvSpPr>
          <p:nvPr/>
        </p:nvSpPr>
        <p:spPr bwMode="auto">
          <a:xfrm>
            <a:off x="2124075" y="192405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295" name="Line 65"/>
          <p:cNvSpPr>
            <a:spLocks noChangeShapeType="1"/>
          </p:cNvSpPr>
          <p:nvPr/>
        </p:nvSpPr>
        <p:spPr bwMode="auto">
          <a:xfrm flipH="1">
            <a:off x="2124075" y="2152650"/>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296" name="Line 66"/>
          <p:cNvSpPr>
            <a:spLocks noChangeShapeType="1"/>
          </p:cNvSpPr>
          <p:nvPr/>
        </p:nvSpPr>
        <p:spPr bwMode="auto">
          <a:xfrm>
            <a:off x="2638425" y="214312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47129" name="Group 7"/>
          <p:cNvGrpSpPr>
            <a:grpSpLocks/>
          </p:cNvGrpSpPr>
          <p:nvPr/>
        </p:nvGrpSpPr>
        <p:grpSpPr bwMode="auto">
          <a:xfrm>
            <a:off x="3381375" y="1914525"/>
            <a:ext cx="2343150" cy="590550"/>
            <a:chOff x="2984500" y="2552700"/>
            <a:chExt cx="3124200" cy="787400"/>
          </a:xfrm>
        </p:grpSpPr>
        <p:sp>
          <p:nvSpPr>
            <p:cNvPr id="54348" name="Line 67"/>
            <p:cNvSpPr>
              <a:spLocks noChangeShapeType="1"/>
            </p:cNvSpPr>
            <p:nvPr/>
          </p:nvSpPr>
          <p:spPr bwMode="auto">
            <a:xfrm>
              <a:off x="2984500" y="25527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49" name="Line 68"/>
            <p:cNvSpPr>
              <a:spLocks noChangeShapeType="1"/>
            </p:cNvSpPr>
            <p:nvPr/>
          </p:nvSpPr>
          <p:spPr bwMode="auto">
            <a:xfrm>
              <a:off x="3898900" y="25527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50" name="Line 69"/>
            <p:cNvSpPr>
              <a:spLocks noChangeShapeType="1"/>
            </p:cNvSpPr>
            <p:nvPr/>
          </p:nvSpPr>
          <p:spPr bwMode="auto">
            <a:xfrm>
              <a:off x="3898900" y="28702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51" name="Line 70"/>
            <p:cNvSpPr>
              <a:spLocks noChangeShapeType="1"/>
            </p:cNvSpPr>
            <p:nvPr/>
          </p:nvSpPr>
          <p:spPr bwMode="auto">
            <a:xfrm>
              <a:off x="6096000" y="28829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sp>
        <p:nvSpPr>
          <p:cNvPr id="54298" name="Line 71"/>
          <p:cNvSpPr>
            <a:spLocks noChangeShapeType="1"/>
          </p:cNvSpPr>
          <p:nvPr/>
        </p:nvSpPr>
        <p:spPr bwMode="auto">
          <a:xfrm>
            <a:off x="4914900" y="1895475"/>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299" name="Line 72"/>
          <p:cNvSpPr>
            <a:spLocks noChangeShapeType="1"/>
          </p:cNvSpPr>
          <p:nvPr/>
        </p:nvSpPr>
        <p:spPr bwMode="auto">
          <a:xfrm>
            <a:off x="4905375" y="1895475"/>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00" name="Line 73"/>
          <p:cNvSpPr>
            <a:spLocks noChangeShapeType="1"/>
          </p:cNvSpPr>
          <p:nvPr/>
        </p:nvSpPr>
        <p:spPr bwMode="auto">
          <a:xfrm flipH="1">
            <a:off x="3419475" y="2238375"/>
            <a:ext cx="148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01" name="Line 74"/>
          <p:cNvSpPr>
            <a:spLocks noChangeShapeType="1"/>
          </p:cNvSpPr>
          <p:nvPr/>
        </p:nvSpPr>
        <p:spPr bwMode="auto">
          <a:xfrm>
            <a:off x="3419475" y="2238375"/>
            <a:ext cx="0" cy="114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02" name="Line 75"/>
          <p:cNvSpPr>
            <a:spLocks noChangeShapeType="1"/>
          </p:cNvSpPr>
          <p:nvPr/>
        </p:nvSpPr>
        <p:spPr bwMode="auto">
          <a:xfrm flipH="1">
            <a:off x="6353175" y="1895475"/>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03" name="Line 76"/>
          <p:cNvSpPr>
            <a:spLocks noChangeShapeType="1"/>
          </p:cNvSpPr>
          <p:nvPr/>
        </p:nvSpPr>
        <p:spPr bwMode="auto">
          <a:xfrm>
            <a:off x="6858000" y="1895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04" name="Line 77"/>
          <p:cNvSpPr>
            <a:spLocks noChangeShapeType="1"/>
          </p:cNvSpPr>
          <p:nvPr/>
        </p:nvSpPr>
        <p:spPr bwMode="auto">
          <a:xfrm flipH="1">
            <a:off x="6343650" y="2124075"/>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05" name="Line 78"/>
          <p:cNvSpPr>
            <a:spLocks noChangeShapeType="1"/>
          </p:cNvSpPr>
          <p:nvPr/>
        </p:nvSpPr>
        <p:spPr bwMode="auto">
          <a:xfrm>
            <a:off x="6343650" y="2124075"/>
            <a:ext cx="0"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06" name="Line 79"/>
          <p:cNvSpPr>
            <a:spLocks noChangeShapeType="1"/>
          </p:cNvSpPr>
          <p:nvPr/>
        </p:nvSpPr>
        <p:spPr bwMode="auto">
          <a:xfrm>
            <a:off x="3086100" y="2752725"/>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07" name="Line 80"/>
          <p:cNvSpPr>
            <a:spLocks noChangeShapeType="1"/>
          </p:cNvSpPr>
          <p:nvPr/>
        </p:nvSpPr>
        <p:spPr bwMode="auto">
          <a:xfrm>
            <a:off x="6057900" y="281940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47140" name="Group 8"/>
          <p:cNvGrpSpPr>
            <a:grpSpLocks/>
          </p:cNvGrpSpPr>
          <p:nvPr/>
        </p:nvGrpSpPr>
        <p:grpSpPr bwMode="auto">
          <a:xfrm>
            <a:off x="4914900" y="3429000"/>
            <a:ext cx="1143000" cy="1200150"/>
            <a:chOff x="5029200" y="4572000"/>
            <a:chExt cx="1524000" cy="1600200"/>
          </a:xfrm>
        </p:grpSpPr>
        <p:sp>
          <p:nvSpPr>
            <p:cNvPr id="54345" name="Line 81"/>
            <p:cNvSpPr>
              <a:spLocks noChangeShapeType="1"/>
            </p:cNvSpPr>
            <p:nvPr/>
          </p:nvSpPr>
          <p:spPr bwMode="auto">
            <a:xfrm>
              <a:off x="6553200" y="45720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46" name="Line 82"/>
            <p:cNvSpPr>
              <a:spLocks noChangeShapeType="1"/>
            </p:cNvSpPr>
            <p:nvPr/>
          </p:nvSpPr>
          <p:spPr bwMode="auto">
            <a:xfrm flipH="1">
              <a:off x="5029200" y="57912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47" name="Line 83"/>
            <p:cNvSpPr>
              <a:spLocks noChangeShapeType="1"/>
            </p:cNvSpPr>
            <p:nvPr/>
          </p:nvSpPr>
          <p:spPr bwMode="auto">
            <a:xfrm>
              <a:off x="5029200" y="5791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sp>
        <p:nvSpPr>
          <p:cNvPr id="54309" name="Line 84"/>
          <p:cNvSpPr>
            <a:spLocks noChangeShapeType="1"/>
          </p:cNvSpPr>
          <p:nvPr/>
        </p:nvSpPr>
        <p:spPr bwMode="auto">
          <a:xfrm>
            <a:off x="2171700" y="3200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0" name="Line 85"/>
          <p:cNvSpPr>
            <a:spLocks noChangeShapeType="1"/>
          </p:cNvSpPr>
          <p:nvPr/>
        </p:nvSpPr>
        <p:spPr bwMode="auto">
          <a:xfrm flipH="1">
            <a:off x="2171700" y="3200400"/>
            <a:ext cx="742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1" name="Line 86"/>
          <p:cNvSpPr>
            <a:spLocks noChangeShapeType="1"/>
          </p:cNvSpPr>
          <p:nvPr/>
        </p:nvSpPr>
        <p:spPr bwMode="auto">
          <a:xfrm>
            <a:off x="2171700" y="3771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2" name="Line 87"/>
          <p:cNvSpPr>
            <a:spLocks noChangeShapeType="1"/>
          </p:cNvSpPr>
          <p:nvPr/>
        </p:nvSpPr>
        <p:spPr bwMode="auto">
          <a:xfrm>
            <a:off x="3257550" y="3200400"/>
            <a:ext cx="742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3" name="Line 88"/>
          <p:cNvSpPr>
            <a:spLocks noChangeShapeType="1"/>
          </p:cNvSpPr>
          <p:nvPr/>
        </p:nvSpPr>
        <p:spPr bwMode="auto">
          <a:xfrm>
            <a:off x="4000500" y="3200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4" name="Line 89"/>
          <p:cNvSpPr>
            <a:spLocks noChangeShapeType="1"/>
          </p:cNvSpPr>
          <p:nvPr/>
        </p:nvSpPr>
        <p:spPr bwMode="auto">
          <a:xfrm>
            <a:off x="4171950" y="3600450"/>
            <a:ext cx="342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5" name="Line 90"/>
          <p:cNvSpPr>
            <a:spLocks noChangeShapeType="1"/>
          </p:cNvSpPr>
          <p:nvPr/>
        </p:nvSpPr>
        <p:spPr bwMode="auto">
          <a:xfrm>
            <a:off x="4514850" y="360045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6" name="Line 91"/>
          <p:cNvSpPr>
            <a:spLocks noChangeShapeType="1"/>
          </p:cNvSpPr>
          <p:nvPr/>
        </p:nvSpPr>
        <p:spPr bwMode="auto">
          <a:xfrm>
            <a:off x="4514850" y="420052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7" name="Line 92"/>
          <p:cNvSpPr>
            <a:spLocks noChangeShapeType="1"/>
          </p:cNvSpPr>
          <p:nvPr/>
        </p:nvSpPr>
        <p:spPr bwMode="auto">
          <a:xfrm flipH="1">
            <a:off x="3600450" y="36004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8" name="Line 93"/>
          <p:cNvSpPr>
            <a:spLocks noChangeShapeType="1"/>
          </p:cNvSpPr>
          <p:nvPr/>
        </p:nvSpPr>
        <p:spPr bwMode="auto">
          <a:xfrm>
            <a:off x="3600450" y="3600450"/>
            <a:ext cx="0" cy="1028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19" name="Line 94"/>
          <p:cNvSpPr>
            <a:spLocks noChangeShapeType="1"/>
          </p:cNvSpPr>
          <p:nvPr/>
        </p:nvSpPr>
        <p:spPr bwMode="auto">
          <a:xfrm>
            <a:off x="2228850" y="4400550"/>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20" name="Line 95"/>
          <p:cNvSpPr>
            <a:spLocks noChangeShapeType="1"/>
          </p:cNvSpPr>
          <p:nvPr/>
        </p:nvSpPr>
        <p:spPr bwMode="auto">
          <a:xfrm>
            <a:off x="2228850" y="4514850"/>
            <a:ext cx="1200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21" name="Line 96"/>
          <p:cNvSpPr>
            <a:spLocks noChangeShapeType="1"/>
          </p:cNvSpPr>
          <p:nvPr/>
        </p:nvSpPr>
        <p:spPr bwMode="auto">
          <a:xfrm>
            <a:off x="3429000" y="4514850"/>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22" name="Text Box 97"/>
          <p:cNvSpPr txBox="1">
            <a:spLocks noChangeArrowheads="1"/>
          </p:cNvSpPr>
          <p:nvPr/>
        </p:nvSpPr>
        <p:spPr bwMode="auto">
          <a:xfrm>
            <a:off x="2171700" y="17145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4323" name="Text Box 98"/>
          <p:cNvSpPr txBox="1">
            <a:spLocks noChangeArrowheads="1"/>
          </p:cNvSpPr>
          <p:nvPr/>
        </p:nvSpPr>
        <p:spPr bwMode="auto">
          <a:xfrm>
            <a:off x="6454775" y="1704975"/>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4324" name="Text Box 99"/>
          <p:cNvSpPr txBox="1">
            <a:spLocks noChangeArrowheads="1"/>
          </p:cNvSpPr>
          <p:nvPr/>
        </p:nvSpPr>
        <p:spPr bwMode="auto">
          <a:xfrm>
            <a:off x="3540125" y="17145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54325" name="Text Box 100"/>
          <p:cNvSpPr txBox="1">
            <a:spLocks noChangeArrowheads="1"/>
          </p:cNvSpPr>
          <p:nvPr/>
        </p:nvSpPr>
        <p:spPr bwMode="auto">
          <a:xfrm>
            <a:off x="5103813" y="169545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54326" name="Text Box 101"/>
          <p:cNvSpPr txBox="1">
            <a:spLocks noChangeArrowheads="1"/>
          </p:cNvSpPr>
          <p:nvPr/>
        </p:nvSpPr>
        <p:spPr bwMode="auto">
          <a:xfrm>
            <a:off x="1917700" y="2114550"/>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B</a:t>
            </a:r>
            <a:r>
              <a:rPr lang="en-US" altLang="en-US" sz="1050" b="1" baseline="-25000"/>
              <a:t>S</a:t>
            </a:r>
            <a:endParaRPr lang="en-US" altLang="en-US" sz="1050" b="1"/>
          </a:p>
        </p:txBody>
      </p:sp>
      <p:sp>
        <p:nvSpPr>
          <p:cNvPr id="54327" name="Text Box 102"/>
          <p:cNvSpPr txBox="1">
            <a:spLocks noChangeArrowheads="1"/>
          </p:cNvSpPr>
          <p:nvPr/>
        </p:nvSpPr>
        <p:spPr bwMode="auto">
          <a:xfrm>
            <a:off x="3429000" y="2009775"/>
            <a:ext cx="646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a:t>
            </a:r>
            <a:r>
              <a:rPr lang="en-US" altLang="en-US" sz="1050" b="1">
                <a:cs typeface="Arial" panose="020B0604020202020204" pitchFamily="34" charset="0"/>
              </a:rPr>
              <a:t>≠</a:t>
            </a:r>
            <a:r>
              <a:rPr lang="en-US" altLang="en-US" sz="1050" b="1"/>
              <a:t> B</a:t>
            </a:r>
            <a:r>
              <a:rPr lang="en-US" altLang="en-US" sz="1050" b="1" baseline="-25000"/>
              <a:t>S</a:t>
            </a:r>
            <a:endParaRPr lang="en-US" altLang="en-US" sz="1050" b="1"/>
          </a:p>
        </p:txBody>
      </p:sp>
      <p:sp>
        <p:nvSpPr>
          <p:cNvPr id="54328" name="Text Box 103"/>
          <p:cNvSpPr txBox="1">
            <a:spLocks noChangeArrowheads="1"/>
          </p:cNvSpPr>
          <p:nvPr/>
        </p:nvSpPr>
        <p:spPr bwMode="auto">
          <a:xfrm>
            <a:off x="5143500" y="2114550"/>
            <a:ext cx="646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a:t>
            </a:r>
            <a:r>
              <a:rPr lang="en-US" altLang="en-US" sz="1050" b="1">
                <a:cs typeface="Arial" panose="020B0604020202020204" pitchFamily="34" charset="0"/>
              </a:rPr>
              <a:t>≠</a:t>
            </a:r>
            <a:r>
              <a:rPr lang="en-US" altLang="en-US" sz="1050" b="1"/>
              <a:t> B</a:t>
            </a:r>
            <a:r>
              <a:rPr lang="en-US" altLang="en-US" sz="1050" b="1" baseline="-25000"/>
              <a:t>S</a:t>
            </a:r>
            <a:endParaRPr lang="en-US" altLang="en-US" sz="1050" b="1"/>
          </a:p>
        </p:txBody>
      </p:sp>
      <p:sp>
        <p:nvSpPr>
          <p:cNvPr id="54329" name="Text Box 104"/>
          <p:cNvSpPr txBox="1">
            <a:spLocks noChangeArrowheads="1"/>
          </p:cNvSpPr>
          <p:nvPr/>
        </p:nvSpPr>
        <p:spPr bwMode="auto">
          <a:xfrm>
            <a:off x="6489700" y="2114550"/>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B</a:t>
            </a:r>
            <a:r>
              <a:rPr lang="en-US" altLang="en-US" sz="1050" b="1" baseline="-25000"/>
              <a:t>S</a:t>
            </a:r>
            <a:endParaRPr lang="en-US" altLang="en-US" sz="1050" b="1"/>
          </a:p>
        </p:txBody>
      </p:sp>
      <p:sp>
        <p:nvSpPr>
          <p:cNvPr id="54330" name="Text Box 105"/>
          <p:cNvSpPr txBox="1">
            <a:spLocks noChangeArrowheads="1"/>
          </p:cNvSpPr>
          <p:nvPr/>
        </p:nvSpPr>
        <p:spPr bwMode="auto">
          <a:xfrm>
            <a:off x="2286000" y="30099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4331" name="Text Box 106"/>
          <p:cNvSpPr txBox="1">
            <a:spLocks noChangeArrowheads="1"/>
          </p:cNvSpPr>
          <p:nvPr/>
        </p:nvSpPr>
        <p:spPr bwMode="auto">
          <a:xfrm>
            <a:off x="3371850" y="30099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54332" name="Text Box 107"/>
          <p:cNvSpPr txBox="1">
            <a:spLocks noChangeArrowheads="1"/>
          </p:cNvSpPr>
          <p:nvPr/>
        </p:nvSpPr>
        <p:spPr bwMode="auto">
          <a:xfrm>
            <a:off x="4189413" y="3400425"/>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4333" name="Text Box 108"/>
          <p:cNvSpPr txBox="1">
            <a:spLocks noChangeArrowheads="1"/>
          </p:cNvSpPr>
          <p:nvPr/>
        </p:nvSpPr>
        <p:spPr bwMode="auto">
          <a:xfrm>
            <a:off x="3560763" y="3381375"/>
            <a:ext cx="3698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cs typeface="Arial" panose="020B0604020202020204" pitchFamily="34" charset="0"/>
              </a:rPr>
              <a:t>≠</a:t>
            </a:r>
            <a:r>
              <a:rPr lang="en-US" altLang="en-US" sz="1050" b="1"/>
              <a:t> 0</a:t>
            </a:r>
          </a:p>
        </p:txBody>
      </p:sp>
      <p:grpSp>
        <p:nvGrpSpPr>
          <p:cNvPr id="47166" name="Group 53"/>
          <p:cNvGrpSpPr>
            <a:grpSpLocks/>
          </p:cNvGrpSpPr>
          <p:nvPr/>
        </p:nvGrpSpPr>
        <p:grpSpPr bwMode="auto">
          <a:xfrm>
            <a:off x="1838325" y="3457575"/>
            <a:ext cx="755650" cy="314325"/>
            <a:chOff x="584" y="2904"/>
            <a:chExt cx="635" cy="264"/>
          </a:xfrm>
        </p:grpSpPr>
        <p:sp>
          <p:nvSpPr>
            <p:cNvPr id="54343" name="Text Box 20"/>
            <p:cNvSpPr txBox="1">
              <a:spLocks noChangeArrowheads="1"/>
            </p:cNvSpPr>
            <p:nvPr/>
          </p:nvSpPr>
          <p:spPr bwMode="auto">
            <a:xfrm>
              <a:off x="672" y="2940"/>
              <a:ext cx="54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A </a:t>
              </a:r>
              <a:r>
                <a:rPr lang="en-US" altLang="en-US" sz="1050" b="1" baseline="-25000"/>
                <a:t> </a:t>
              </a:r>
            </a:p>
          </p:txBody>
        </p:sp>
        <p:sp>
          <p:nvSpPr>
            <p:cNvPr id="54344" name="Rectangle 44"/>
            <p:cNvSpPr>
              <a:spLocks noChangeArrowheads="1"/>
            </p:cNvSpPr>
            <p:nvPr/>
          </p:nvSpPr>
          <p:spPr bwMode="auto">
            <a:xfrm>
              <a:off x="584" y="2904"/>
              <a:ext cx="62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4335" name="Line 109"/>
          <p:cNvSpPr>
            <a:spLocks noChangeShapeType="1"/>
          </p:cNvSpPr>
          <p:nvPr/>
        </p:nvSpPr>
        <p:spPr bwMode="auto">
          <a:xfrm>
            <a:off x="2305050" y="3533775"/>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47168" name="Group 55"/>
          <p:cNvGrpSpPr>
            <a:grpSpLocks/>
          </p:cNvGrpSpPr>
          <p:nvPr/>
        </p:nvGrpSpPr>
        <p:grpSpPr bwMode="auto">
          <a:xfrm>
            <a:off x="2466975" y="2371725"/>
            <a:ext cx="1198563" cy="434975"/>
            <a:chOff x="1112" y="1992"/>
            <a:chExt cx="1007" cy="366"/>
          </a:xfrm>
        </p:grpSpPr>
        <p:sp>
          <p:nvSpPr>
            <p:cNvPr id="54341" name="Text Box 15"/>
            <p:cNvSpPr txBox="1">
              <a:spLocks noChangeArrowheads="1"/>
            </p:cNvSpPr>
            <p:nvPr/>
          </p:nvSpPr>
          <p:spPr bwMode="auto">
            <a:xfrm>
              <a:off x="1148" y="2009"/>
              <a:ext cx="971"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EA </a:t>
              </a:r>
              <a:r>
                <a:rPr lang="en-US" altLang="en-US" sz="1050" b="1">
                  <a:cs typeface="Arial" panose="020B0604020202020204" pitchFamily="34" charset="0"/>
                </a:rPr>
                <a:t>←</a:t>
              </a:r>
              <a:r>
                <a:rPr lang="en-US" altLang="en-US" sz="1050" b="1"/>
                <a:t> A + B + 1</a:t>
              </a:r>
            </a:p>
            <a:p>
              <a:pPr eaLnBrk="1" fontAlgn="auto" hangingPunct="1">
                <a:spcBef>
                  <a:spcPct val="0"/>
                </a:spcBef>
                <a:spcAft>
                  <a:spcPts val="0"/>
                </a:spcAft>
                <a:buFontTx/>
                <a:buNone/>
                <a:defRPr/>
              </a:pPr>
              <a:r>
                <a:rPr lang="en-US" altLang="en-US" sz="1050" b="1"/>
                <a:t>AVF ← 0 </a:t>
              </a:r>
              <a:r>
                <a:rPr lang="en-US" altLang="en-US" sz="1050" b="1" baseline="-25000"/>
                <a:t> </a:t>
              </a:r>
            </a:p>
          </p:txBody>
        </p:sp>
        <p:sp>
          <p:nvSpPr>
            <p:cNvPr id="54342" name="Rectangle 39"/>
            <p:cNvSpPr>
              <a:spLocks noChangeArrowheads="1"/>
            </p:cNvSpPr>
            <p:nvPr/>
          </p:nvSpPr>
          <p:spPr bwMode="auto">
            <a:xfrm>
              <a:off x="1112" y="1992"/>
              <a:ext cx="960" cy="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4337" name="Line 110"/>
          <p:cNvSpPr>
            <a:spLocks noChangeShapeType="1"/>
          </p:cNvSpPr>
          <p:nvPr/>
        </p:nvSpPr>
        <p:spPr bwMode="auto">
          <a:xfrm>
            <a:off x="3200400" y="2428875"/>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4338" name="Text Box 113"/>
          <p:cNvSpPr txBox="1">
            <a:spLocks noChangeArrowheads="1"/>
          </p:cNvSpPr>
          <p:nvPr/>
        </p:nvSpPr>
        <p:spPr bwMode="auto">
          <a:xfrm>
            <a:off x="1689100" y="3143250"/>
            <a:ext cx="5334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&lt; B</a:t>
            </a:r>
          </a:p>
        </p:txBody>
      </p:sp>
      <p:sp>
        <p:nvSpPr>
          <p:cNvPr id="54339" name="Text Box 114"/>
          <p:cNvSpPr txBox="1">
            <a:spLocks noChangeArrowheads="1"/>
          </p:cNvSpPr>
          <p:nvPr/>
        </p:nvSpPr>
        <p:spPr bwMode="auto">
          <a:xfrm>
            <a:off x="3975100" y="3133725"/>
            <a:ext cx="5286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B</a:t>
            </a:r>
          </a:p>
        </p:txBody>
      </p:sp>
      <p:sp>
        <p:nvSpPr>
          <p:cNvPr id="54340" name="Line 115"/>
          <p:cNvSpPr>
            <a:spLocks noChangeShapeType="1"/>
          </p:cNvSpPr>
          <p:nvPr/>
        </p:nvSpPr>
        <p:spPr bwMode="auto">
          <a:xfrm>
            <a:off x="2295525" y="4191000"/>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Tree>
    <p:extLst>
      <p:ext uri="{BB962C8B-B14F-4D97-AF65-F5344CB8AC3E}">
        <p14:creationId xmlns:p14="http://schemas.microsoft.com/office/powerpoint/2010/main" val="12865543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85900" y="0"/>
            <a:ext cx="6172200" cy="457200"/>
          </a:xfrm>
        </p:spPr>
        <p:txBody>
          <a:bodyPr/>
          <a:lstStyle/>
          <a:p>
            <a:r>
              <a:rPr lang="en-US" altLang="en-US" sz="2400" smtClean="0"/>
              <a:t>Flow chart for add / subtract operations</a:t>
            </a:r>
          </a:p>
        </p:txBody>
      </p:sp>
      <p:sp>
        <p:nvSpPr>
          <p:cNvPr id="56323" name="AutoShape 5"/>
          <p:cNvSpPr>
            <a:spLocks noChangeArrowheads="1"/>
          </p:cNvSpPr>
          <p:nvPr/>
        </p:nvSpPr>
        <p:spPr bwMode="auto">
          <a:xfrm>
            <a:off x="2400300" y="1047750"/>
            <a:ext cx="1624013" cy="584200"/>
          </a:xfrm>
          <a:prstGeom prst="flowChartTerminator">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Minuend in A</a:t>
            </a:r>
          </a:p>
          <a:p>
            <a:pPr eaLnBrk="1" fontAlgn="auto" hangingPunct="1">
              <a:spcBef>
                <a:spcPct val="0"/>
              </a:spcBef>
              <a:spcAft>
                <a:spcPts val="0"/>
              </a:spcAft>
              <a:buFontTx/>
              <a:buNone/>
              <a:defRPr/>
            </a:pPr>
            <a:r>
              <a:rPr lang="en-US" altLang="en-US" sz="1050" b="1"/>
              <a:t>Subtrahend in B</a:t>
            </a:r>
          </a:p>
        </p:txBody>
      </p:sp>
      <p:sp>
        <p:nvSpPr>
          <p:cNvPr id="56324" name="Text Box 12"/>
          <p:cNvSpPr txBox="1">
            <a:spLocks noChangeArrowheads="1"/>
          </p:cNvSpPr>
          <p:nvPr/>
        </p:nvSpPr>
        <p:spPr bwMode="auto">
          <a:xfrm>
            <a:off x="2452688" y="628650"/>
            <a:ext cx="1381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Subtract operation</a:t>
            </a:r>
          </a:p>
        </p:txBody>
      </p:sp>
      <p:sp>
        <p:nvSpPr>
          <p:cNvPr id="56325" name="Text Box 13"/>
          <p:cNvSpPr txBox="1">
            <a:spLocks noChangeArrowheads="1"/>
          </p:cNvSpPr>
          <p:nvPr/>
        </p:nvSpPr>
        <p:spPr bwMode="auto">
          <a:xfrm>
            <a:off x="5543550" y="620713"/>
            <a:ext cx="10953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Add operation</a:t>
            </a:r>
          </a:p>
        </p:txBody>
      </p:sp>
      <p:sp>
        <p:nvSpPr>
          <p:cNvPr id="13338" name="AutoShape 26"/>
          <p:cNvSpPr>
            <a:spLocks noChangeArrowheads="1"/>
          </p:cNvSpPr>
          <p:nvPr/>
        </p:nvSpPr>
        <p:spPr bwMode="auto">
          <a:xfrm>
            <a:off x="2343150" y="1143000"/>
            <a:ext cx="1371600" cy="342900"/>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nvGrpSpPr>
          <p:cNvPr id="49159" name="Group 59"/>
          <p:cNvGrpSpPr>
            <a:grpSpLocks/>
          </p:cNvGrpSpPr>
          <p:nvPr/>
        </p:nvGrpSpPr>
        <p:grpSpPr bwMode="auto">
          <a:xfrm>
            <a:off x="5467350" y="1096963"/>
            <a:ext cx="1143000" cy="415925"/>
            <a:chOff x="3632" y="922"/>
            <a:chExt cx="960" cy="349"/>
          </a:xfrm>
        </p:grpSpPr>
        <p:sp>
          <p:nvSpPr>
            <p:cNvPr id="56422" name="Text Box 7"/>
            <p:cNvSpPr txBox="1">
              <a:spLocks noChangeArrowheads="1"/>
            </p:cNvSpPr>
            <p:nvPr/>
          </p:nvSpPr>
          <p:spPr bwMode="auto">
            <a:xfrm>
              <a:off x="3740" y="922"/>
              <a:ext cx="819"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Augend in A</a:t>
              </a:r>
            </a:p>
            <a:p>
              <a:pPr eaLnBrk="1" fontAlgn="auto" hangingPunct="1">
                <a:spcBef>
                  <a:spcPct val="0"/>
                </a:spcBef>
                <a:spcAft>
                  <a:spcPts val="0"/>
                </a:spcAft>
                <a:buFontTx/>
                <a:buNone/>
                <a:defRPr/>
              </a:pPr>
              <a:r>
                <a:rPr lang="en-US" altLang="en-US" sz="1050" b="1"/>
                <a:t>Addend in B</a:t>
              </a:r>
            </a:p>
          </p:txBody>
        </p:sp>
        <p:sp>
          <p:nvSpPr>
            <p:cNvPr id="56423" name="AutoShape 27"/>
            <p:cNvSpPr>
              <a:spLocks noChangeArrowheads="1"/>
            </p:cNvSpPr>
            <p:nvPr/>
          </p:nvSpPr>
          <p:spPr bwMode="auto">
            <a:xfrm>
              <a:off x="3632" y="938"/>
              <a:ext cx="960" cy="288"/>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13340" name="Line 28"/>
          <p:cNvSpPr>
            <a:spLocks noChangeShapeType="1"/>
          </p:cNvSpPr>
          <p:nvPr/>
        </p:nvSpPr>
        <p:spPr bwMode="auto">
          <a:xfrm>
            <a:off x="3028950" y="85725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29" name="Line 29"/>
          <p:cNvSpPr>
            <a:spLocks noChangeShapeType="1"/>
          </p:cNvSpPr>
          <p:nvPr/>
        </p:nvSpPr>
        <p:spPr bwMode="auto">
          <a:xfrm>
            <a:off x="6000750" y="828675"/>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13372" name="Group 60"/>
          <p:cNvGrpSpPr>
            <a:grpSpLocks/>
          </p:cNvGrpSpPr>
          <p:nvPr/>
        </p:nvGrpSpPr>
        <p:grpSpPr bwMode="auto">
          <a:xfrm>
            <a:off x="2647950" y="1771650"/>
            <a:ext cx="811213" cy="285750"/>
            <a:chOff x="1352" y="1512"/>
            <a:chExt cx="682" cy="240"/>
          </a:xfrm>
        </p:grpSpPr>
        <p:grpSp>
          <p:nvGrpSpPr>
            <p:cNvPr id="49252" name="Group 31"/>
            <p:cNvGrpSpPr>
              <a:grpSpLocks/>
            </p:cNvGrpSpPr>
            <p:nvPr/>
          </p:nvGrpSpPr>
          <p:grpSpPr bwMode="auto">
            <a:xfrm>
              <a:off x="1392" y="1529"/>
              <a:ext cx="642" cy="213"/>
              <a:chOff x="1392" y="1529"/>
              <a:chExt cx="642" cy="213"/>
            </a:xfrm>
          </p:grpSpPr>
          <p:sp>
            <p:nvSpPr>
              <p:cNvPr id="56420" name="Text Box 8"/>
              <p:cNvSpPr txBox="1">
                <a:spLocks noChangeArrowheads="1"/>
              </p:cNvSpPr>
              <p:nvPr/>
            </p:nvSpPr>
            <p:spPr bwMode="auto">
              <a:xfrm>
                <a:off x="1392" y="1529"/>
                <a:ext cx="6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  </a:t>
                </a:r>
                <a:r>
                  <a:rPr lang="en-US" altLang="en-US" sz="1050" b="1"/>
                  <a:t>+  B</a:t>
                </a:r>
                <a:r>
                  <a:rPr lang="en-US" altLang="en-US" sz="1050" b="1" baseline="-25000"/>
                  <a:t>S</a:t>
                </a:r>
                <a:r>
                  <a:rPr lang="en-US" altLang="en-US" sz="1050" b="1"/>
                  <a:t> </a:t>
                </a:r>
                <a:r>
                  <a:rPr lang="en-US" altLang="en-US" sz="1050" b="1" baseline="-25000"/>
                  <a:t> </a:t>
                </a:r>
                <a:endParaRPr lang="en-US" altLang="en-US" sz="1050" b="1"/>
              </a:p>
            </p:txBody>
          </p:sp>
          <p:sp>
            <p:nvSpPr>
              <p:cNvPr id="56421" name="Oval 30"/>
              <p:cNvSpPr>
                <a:spLocks noChangeArrowheads="1"/>
              </p:cNvSpPr>
              <p:nvPr/>
            </p:nvSpPr>
            <p:spPr bwMode="auto">
              <a:xfrm>
                <a:off x="1584" y="156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6419" name="AutoShape 37"/>
            <p:cNvSpPr>
              <a:spLocks noChangeArrowheads="1"/>
            </p:cNvSpPr>
            <p:nvPr/>
          </p:nvSpPr>
          <p:spPr bwMode="auto">
            <a:xfrm>
              <a:off x="1352" y="1512"/>
              <a:ext cx="625" cy="240"/>
            </a:xfrm>
            <a:prstGeom prst="flowChartPreparat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9163" name="Group 58"/>
          <p:cNvGrpSpPr>
            <a:grpSpLocks/>
          </p:cNvGrpSpPr>
          <p:nvPr/>
        </p:nvGrpSpPr>
        <p:grpSpPr bwMode="auto">
          <a:xfrm>
            <a:off x="5610225" y="1752600"/>
            <a:ext cx="820738" cy="285750"/>
            <a:chOff x="3728" y="1528"/>
            <a:chExt cx="690" cy="240"/>
          </a:xfrm>
        </p:grpSpPr>
        <p:grpSp>
          <p:nvGrpSpPr>
            <p:cNvPr id="49248" name="Group 33"/>
            <p:cNvGrpSpPr>
              <a:grpSpLocks/>
            </p:cNvGrpSpPr>
            <p:nvPr/>
          </p:nvGrpSpPr>
          <p:grpSpPr bwMode="auto">
            <a:xfrm>
              <a:off x="3776" y="1536"/>
              <a:ext cx="642" cy="213"/>
              <a:chOff x="1392" y="1529"/>
              <a:chExt cx="642" cy="213"/>
            </a:xfrm>
          </p:grpSpPr>
          <p:sp>
            <p:nvSpPr>
              <p:cNvPr id="56416" name="Text Box 34"/>
              <p:cNvSpPr txBox="1">
                <a:spLocks noChangeArrowheads="1"/>
              </p:cNvSpPr>
              <p:nvPr/>
            </p:nvSpPr>
            <p:spPr bwMode="auto">
              <a:xfrm>
                <a:off x="1392" y="1529"/>
                <a:ext cx="6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  </a:t>
                </a:r>
                <a:r>
                  <a:rPr lang="en-US" altLang="en-US" sz="1050" b="1"/>
                  <a:t>+  B</a:t>
                </a:r>
                <a:r>
                  <a:rPr lang="en-US" altLang="en-US" sz="1050" b="1" baseline="-25000"/>
                  <a:t>S</a:t>
                </a:r>
                <a:r>
                  <a:rPr lang="en-US" altLang="en-US" sz="1050" b="1"/>
                  <a:t> </a:t>
                </a:r>
                <a:r>
                  <a:rPr lang="en-US" altLang="en-US" sz="1050" b="1" baseline="-25000"/>
                  <a:t> </a:t>
                </a:r>
                <a:endParaRPr lang="en-US" altLang="en-US" sz="1050" b="1"/>
              </a:p>
            </p:txBody>
          </p:sp>
          <p:sp>
            <p:nvSpPr>
              <p:cNvPr id="56417" name="Oval 35"/>
              <p:cNvSpPr>
                <a:spLocks noChangeArrowheads="1"/>
              </p:cNvSpPr>
              <p:nvPr/>
            </p:nvSpPr>
            <p:spPr bwMode="auto">
              <a:xfrm>
                <a:off x="1584" y="156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6415" name="AutoShape 38"/>
            <p:cNvSpPr>
              <a:spLocks noChangeArrowheads="1"/>
            </p:cNvSpPr>
            <p:nvPr/>
          </p:nvSpPr>
          <p:spPr bwMode="auto">
            <a:xfrm>
              <a:off x="3728" y="1528"/>
              <a:ext cx="625" cy="240"/>
            </a:xfrm>
            <a:prstGeom prst="flowChartPreparat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69" name="Group 57"/>
          <p:cNvGrpSpPr>
            <a:grpSpLocks/>
          </p:cNvGrpSpPr>
          <p:nvPr/>
        </p:nvGrpSpPr>
        <p:grpSpPr bwMode="auto">
          <a:xfrm>
            <a:off x="5543550" y="2505075"/>
            <a:ext cx="1009650" cy="314325"/>
            <a:chOff x="3696" y="2104"/>
            <a:chExt cx="848" cy="264"/>
          </a:xfrm>
        </p:grpSpPr>
        <p:sp>
          <p:nvSpPr>
            <p:cNvPr id="56412" name="Text Box 17"/>
            <p:cNvSpPr txBox="1">
              <a:spLocks noChangeArrowheads="1"/>
            </p:cNvSpPr>
            <p:nvPr/>
          </p:nvSpPr>
          <p:spPr bwMode="auto">
            <a:xfrm>
              <a:off x="3744" y="2153"/>
              <a:ext cx="78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EA </a:t>
              </a:r>
              <a:r>
                <a:rPr lang="en-US" altLang="en-US" sz="1050" b="1">
                  <a:cs typeface="Arial" panose="020B0604020202020204" pitchFamily="34" charset="0"/>
                </a:rPr>
                <a:t>←</a:t>
              </a:r>
              <a:r>
                <a:rPr lang="en-US" altLang="en-US" sz="1050" b="1"/>
                <a:t> A + B</a:t>
              </a:r>
              <a:endParaRPr lang="en-US" altLang="en-US" sz="1050" b="1" baseline="-25000"/>
            </a:p>
          </p:txBody>
        </p:sp>
        <p:sp>
          <p:nvSpPr>
            <p:cNvPr id="56413" name="Rectangle 40"/>
            <p:cNvSpPr>
              <a:spLocks noChangeArrowheads="1"/>
            </p:cNvSpPr>
            <p:nvPr/>
          </p:nvSpPr>
          <p:spPr bwMode="auto">
            <a:xfrm>
              <a:off x="3696" y="2104"/>
              <a:ext cx="848"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9165" name="Group 54"/>
          <p:cNvGrpSpPr>
            <a:grpSpLocks/>
          </p:cNvGrpSpPr>
          <p:nvPr/>
        </p:nvGrpSpPr>
        <p:grpSpPr bwMode="auto">
          <a:xfrm>
            <a:off x="2914650" y="3028950"/>
            <a:ext cx="393700" cy="342900"/>
            <a:chOff x="1488" y="2592"/>
            <a:chExt cx="331" cy="288"/>
          </a:xfrm>
        </p:grpSpPr>
        <p:sp>
          <p:nvSpPr>
            <p:cNvPr id="56410" name="Text Box 18"/>
            <p:cNvSpPr txBox="1">
              <a:spLocks noChangeArrowheads="1"/>
            </p:cNvSpPr>
            <p:nvPr/>
          </p:nvSpPr>
          <p:spPr bwMode="auto">
            <a:xfrm>
              <a:off x="1536" y="2633"/>
              <a:ext cx="28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 </a:t>
              </a:r>
              <a:r>
                <a:rPr lang="en-US" altLang="en-US" sz="1050" b="1" baseline="-25000"/>
                <a:t> </a:t>
              </a:r>
            </a:p>
          </p:txBody>
        </p:sp>
        <p:sp>
          <p:nvSpPr>
            <p:cNvPr id="56411" name="AutoShape 41"/>
            <p:cNvSpPr>
              <a:spLocks noChangeArrowheads="1"/>
            </p:cNvSpPr>
            <p:nvPr/>
          </p:nvSpPr>
          <p:spPr bwMode="auto">
            <a:xfrm>
              <a:off x="1488" y="2592"/>
              <a:ext cx="288" cy="288"/>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9166" name="Group 51"/>
          <p:cNvGrpSpPr>
            <a:grpSpLocks/>
          </p:cNvGrpSpPr>
          <p:nvPr/>
        </p:nvGrpSpPr>
        <p:grpSpPr bwMode="auto">
          <a:xfrm>
            <a:off x="3829050" y="3429000"/>
            <a:ext cx="350838" cy="342900"/>
            <a:chOff x="2064" y="2912"/>
            <a:chExt cx="294" cy="288"/>
          </a:xfrm>
        </p:grpSpPr>
        <p:sp>
          <p:nvSpPr>
            <p:cNvPr id="56408" name="Text Box 21"/>
            <p:cNvSpPr txBox="1">
              <a:spLocks noChangeArrowheads="1"/>
            </p:cNvSpPr>
            <p:nvPr/>
          </p:nvSpPr>
          <p:spPr bwMode="auto">
            <a:xfrm>
              <a:off x="2121" y="2960"/>
              <a:ext cx="2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endParaRPr lang="en-US" altLang="en-US" sz="1050" b="1" baseline="-25000"/>
            </a:p>
          </p:txBody>
        </p:sp>
        <p:sp>
          <p:nvSpPr>
            <p:cNvPr id="56409" name="AutoShape 42"/>
            <p:cNvSpPr>
              <a:spLocks noChangeArrowheads="1"/>
            </p:cNvSpPr>
            <p:nvPr/>
          </p:nvSpPr>
          <p:spPr bwMode="auto">
            <a:xfrm>
              <a:off x="2064" y="2912"/>
              <a:ext cx="287" cy="288"/>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68" name="Group 56"/>
          <p:cNvGrpSpPr>
            <a:grpSpLocks/>
          </p:cNvGrpSpPr>
          <p:nvPr/>
        </p:nvGrpSpPr>
        <p:grpSpPr bwMode="auto">
          <a:xfrm>
            <a:off x="5600700" y="3105150"/>
            <a:ext cx="904875" cy="314325"/>
            <a:chOff x="3744" y="2608"/>
            <a:chExt cx="760" cy="264"/>
          </a:xfrm>
        </p:grpSpPr>
        <p:sp>
          <p:nvSpPr>
            <p:cNvPr id="56406" name="Text Box 19"/>
            <p:cNvSpPr txBox="1">
              <a:spLocks noChangeArrowheads="1"/>
            </p:cNvSpPr>
            <p:nvPr/>
          </p:nvSpPr>
          <p:spPr bwMode="auto">
            <a:xfrm>
              <a:off x="3836" y="2652"/>
              <a:ext cx="6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AVF ← E</a:t>
              </a:r>
              <a:endParaRPr lang="en-US" altLang="en-US" sz="1050" b="1" baseline="-25000"/>
            </a:p>
          </p:txBody>
        </p:sp>
        <p:sp>
          <p:nvSpPr>
            <p:cNvPr id="56407" name="Rectangle 43"/>
            <p:cNvSpPr>
              <a:spLocks noChangeArrowheads="1"/>
            </p:cNvSpPr>
            <p:nvPr/>
          </p:nvSpPr>
          <p:spPr bwMode="auto">
            <a:xfrm>
              <a:off x="3744" y="2608"/>
              <a:ext cx="760"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9168" name="Group 50"/>
          <p:cNvGrpSpPr>
            <a:grpSpLocks/>
          </p:cNvGrpSpPr>
          <p:nvPr/>
        </p:nvGrpSpPr>
        <p:grpSpPr bwMode="auto">
          <a:xfrm>
            <a:off x="4114800" y="3886200"/>
            <a:ext cx="742950" cy="320675"/>
            <a:chOff x="2544" y="3336"/>
            <a:chExt cx="624" cy="269"/>
          </a:xfrm>
        </p:grpSpPr>
        <p:sp>
          <p:nvSpPr>
            <p:cNvPr id="56404" name="Text Box 23"/>
            <p:cNvSpPr txBox="1">
              <a:spLocks noChangeArrowheads="1"/>
            </p:cNvSpPr>
            <p:nvPr/>
          </p:nvSpPr>
          <p:spPr bwMode="auto">
            <a:xfrm>
              <a:off x="2589" y="3392"/>
              <a:ext cx="52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0</a:t>
              </a:r>
            </a:p>
          </p:txBody>
        </p:sp>
        <p:sp>
          <p:nvSpPr>
            <p:cNvPr id="56405" name="Rectangle 45"/>
            <p:cNvSpPr>
              <a:spLocks noChangeArrowheads="1"/>
            </p:cNvSpPr>
            <p:nvPr/>
          </p:nvSpPr>
          <p:spPr bwMode="auto">
            <a:xfrm>
              <a:off x="2544" y="3336"/>
              <a:ext cx="62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9169" name="Group 52"/>
          <p:cNvGrpSpPr>
            <a:grpSpLocks/>
          </p:cNvGrpSpPr>
          <p:nvPr/>
        </p:nvGrpSpPr>
        <p:grpSpPr bwMode="auto">
          <a:xfrm>
            <a:off x="1771650" y="3992563"/>
            <a:ext cx="946150" cy="415925"/>
            <a:chOff x="680" y="3353"/>
            <a:chExt cx="795" cy="349"/>
          </a:xfrm>
        </p:grpSpPr>
        <p:sp>
          <p:nvSpPr>
            <p:cNvPr id="56402" name="Text Box 22"/>
            <p:cNvSpPr txBox="1">
              <a:spLocks noChangeArrowheads="1"/>
            </p:cNvSpPr>
            <p:nvPr/>
          </p:nvSpPr>
          <p:spPr bwMode="auto">
            <a:xfrm>
              <a:off x="768" y="3353"/>
              <a:ext cx="70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A + 1</a:t>
              </a:r>
              <a:r>
                <a:rPr lang="en-US" altLang="en-US" sz="1050" b="1" baseline="-25000"/>
                <a:t> </a:t>
              </a:r>
            </a:p>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A</a:t>
              </a:r>
              <a:r>
                <a:rPr lang="en-US" altLang="en-US" sz="1050" b="1" baseline="-25000"/>
                <a:t>S</a:t>
              </a:r>
              <a:endParaRPr lang="en-US" altLang="en-US" sz="1050" b="1"/>
            </a:p>
          </p:txBody>
        </p:sp>
        <p:sp>
          <p:nvSpPr>
            <p:cNvPr id="56403" name="Rectangle 46"/>
            <p:cNvSpPr>
              <a:spLocks noChangeArrowheads="1"/>
            </p:cNvSpPr>
            <p:nvPr/>
          </p:nvSpPr>
          <p:spPr bwMode="auto">
            <a:xfrm>
              <a:off x="680" y="3376"/>
              <a:ext cx="760" cy="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49170" name="Group 49"/>
          <p:cNvGrpSpPr>
            <a:grpSpLocks/>
          </p:cNvGrpSpPr>
          <p:nvPr/>
        </p:nvGrpSpPr>
        <p:grpSpPr bwMode="auto">
          <a:xfrm>
            <a:off x="3200400" y="4643438"/>
            <a:ext cx="1933575" cy="433387"/>
            <a:chOff x="1988" y="3900"/>
            <a:chExt cx="1156" cy="364"/>
          </a:xfrm>
        </p:grpSpPr>
        <p:sp>
          <p:nvSpPr>
            <p:cNvPr id="56400" name="Text Box 24"/>
            <p:cNvSpPr txBox="1">
              <a:spLocks noChangeArrowheads="1"/>
            </p:cNvSpPr>
            <p:nvPr/>
          </p:nvSpPr>
          <p:spPr bwMode="auto">
            <a:xfrm>
              <a:off x="1988" y="3900"/>
              <a:ext cx="865"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END </a:t>
              </a:r>
            </a:p>
            <a:p>
              <a:pPr eaLnBrk="1" fontAlgn="auto" hangingPunct="1">
                <a:spcBef>
                  <a:spcPct val="0"/>
                </a:spcBef>
                <a:spcAft>
                  <a:spcPts val="0"/>
                </a:spcAft>
                <a:buFontTx/>
                <a:buNone/>
                <a:defRPr/>
              </a:pPr>
              <a:r>
                <a:rPr lang="en-US" altLang="en-US" sz="1050" b="1"/>
                <a:t>(Result in A and A</a:t>
              </a:r>
              <a:r>
                <a:rPr lang="en-US" altLang="en-US" sz="1050" b="1" baseline="-25000"/>
                <a:t>S</a:t>
              </a:r>
              <a:r>
                <a:rPr lang="en-US" altLang="en-US" sz="1050" b="1"/>
                <a:t>)</a:t>
              </a:r>
            </a:p>
          </p:txBody>
        </p:sp>
        <p:sp>
          <p:nvSpPr>
            <p:cNvPr id="56401" name="AutoShape 48"/>
            <p:cNvSpPr>
              <a:spLocks noChangeArrowheads="1"/>
            </p:cNvSpPr>
            <p:nvPr/>
          </p:nvSpPr>
          <p:spPr bwMode="auto">
            <a:xfrm>
              <a:off x="1992" y="3912"/>
              <a:ext cx="1152" cy="35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6339" name="Line 61"/>
          <p:cNvSpPr>
            <a:spLocks noChangeShapeType="1"/>
          </p:cNvSpPr>
          <p:nvPr/>
        </p:nvSpPr>
        <p:spPr bwMode="auto">
          <a:xfrm>
            <a:off x="3028950" y="148590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40" name="Line 62"/>
          <p:cNvSpPr>
            <a:spLocks noChangeShapeType="1"/>
          </p:cNvSpPr>
          <p:nvPr/>
        </p:nvSpPr>
        <p:spPr bwMode="auto">
          <a:xfrm>
            <a:off x="6000750" y="1457325"/>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41" name="Line 63"/>
          <p:cNvSpPr>
            <a:spLocks noChangeShapeType="1"/>
          </p:cNvSpPr>
          <p:nvPr/>
        </p:nvSpPr>
        <p:spPr bwMode="auto">
          <a:xfrm flipH="1">
            <a:off x="2133600" y="1924050"/>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42" name="Line 64"/>
          <p:cNvSpPr>
            <a:spLocks noChangeShapeType="1"/>
          </p:cNvSpPr>
          <p:nvPr/>
        </p:nvSpPr>
        <p:spPr bwMode="auto">
          <a:xfrm>
            <a:off x="2124075" y="192405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43" name="Line 65"/>
          <p:cNvSpPr>
            <a:spLocks noChangeShapeType="1"/>
          </p:cNvSpPr>
          <p:nvPr/>
        </p:nvSpPr>
        <p:spPr bwMode="auto">
          <a:xfrm flipH="1">
            <a:off x="2124075" y="2152650"/>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44" name="Line 66"/>
          <p:cNvSpPr>
            <a:spLocks noChangeShapeType="1"/>
          </p:cNvSpPr>
          <p:nvPr/>
        </p:nvSpPr>
        <p:spPr bwMode="auto">
          <a:xfrm>
            <a:off x="2638425" y="214312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49177" name="Group 7"/>
          <p:cNvGrpSpPr>
            <a:grpSpLocks/>
          </p:cNvGrpSpPr>
          <p:nvPr/>
        </p:nvGrpSpPr>
        <p:grpSpPr bwMode="auto">
          <a:xfrm>
            <a:off x="3381375" y="1914525"/>
            <a:ext cx="2343150" cy="590550"/>
            <a:chOff x="2984500" y="2552700"/>
            <a:chExt cx="3124200" cy="787400"/>
          </a:xfrm>
        </p:grpSpPr>
        <p:sp>
          <p:nvSpPr>
            <p:cNvPr id="56396" name="Line 67"/>
            <p:cNvSpPr>
              <a:spLocks noChangeShapeType="1"/>
            </p:cNvSpPr>
            <p:nvPr/>
          </p:nvSpPr>
          <p:spPr bwMode="auto">
            <a:xfrm>
              <a:off x="2984500" y="25527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97" name="Line 68"/>
            <p:cNvSpPr>
              <a:spLocks noChangeShapeType="1"/>
            </p:cNvSpPr>
            <p:nvPr/>
          </p:nvSpPr>
          <p:spPr bwMode="auto">
            <a:xfrm>
              <a:off x="3898900" y="25527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98" name="Line 69"/>
            <p:cNvSpPr>
              <a:spLocks noChangeShapeType="1"/>
            </p:cNvSpPr>
            <p:nvPr/>
          </p:nvSpPr>
          <p:spPr bwMode="auto">
            <a:xfrm>
              <a:off x="3898900" y="28702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99" name="Line 70"/>
            <p:cNvSpPr>
              <a:spLocks noChangeShapeType="1"/>
            </p:cNvSpPr>
            <p:nvPr/>
          </p:nvSpPr>
          <p:spPr bwMode="auto">
            <a:xfrm>
              <a:off x="6096000" y="28829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sp>
        <p:nvSpPr>
          <p:cNvPr id="56346" name="Line 71"/>
          <p:cNvSpPr>
            <a:spLocks noChangeShapeType="1"/>
          </p:cNvSpPr>
          <p:nvPr/>
        </p:nvSpPr>
        <p:spPr bwMode="auto">
          <a:xfrm>
            <a:off x="4914900" y="1895475"/>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47" name="Line 72"/>
          <p:cNvSpPr>
            <a:spLocks noChangeShapeType="1"/>
          </p:cNvSpPr>
          <p:nvPr/>
        </p:nvSpPr>
        <p:spPr bwMode="auto">
          <a:xfrm>
            <a:off x="4905375" y="1895475"/>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48" name="Line 73"/>
          <p:cNvSpPr>
            <a:spLocks noChangeShapeType="1"/>
          </p:cNvSpPr>
          <p:nvPr/>
        </p:nvSpPr>
        <p:spPr bwMode="auto">
          <a:xfrm flipH="1">
            <a:off x="3419475" y="2238375"/>
            <a:ext cx="148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49" name="Line 74"/>
          <p:cNvSpPr>
            <a:spLocks noChangeShapeType="1"/>
          </p:cNvSpPr>
          <p:nvPr/>
        </p:nvSpPr>
        <p:spPr bwMode="auto">
          <a:xfrm>
            <a:off x="3419475" y="2238375"/>
            <a:ext cx="0" cy="114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50" name="Line 75"/>
          <p:cNvSpPr>
            <a:spLocks noChangeShapeType="1"/>
          </p:cNvSpPr>
          <p:nvPr/>
        </p:nvSpPr>
        <p:spPr bwMode="auto">
          <a:xfrm flipH="1">
            <a:off x="6353175" y="1895475"/>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51" name="Line 76"/>
          <p:cNvSpPr>
            <a:spLocks noChangeShapeType="1"/>
          </p:cNvSpPr>
          <p:nvPr/>
        </p:nvSpPr>
        <p:spPr bwMode="auto">
          <a:xfrm>
            <a:off x="6858000" y="1895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52" name="Line 77"/>
          <p:cNvSpPr>
            <a:spLocks noChangeShapeType="1"/>
          </p:cNvSpPr>
          <p:nvPr/>
        </p:nvSpPr>
        <p:spPr bwMode="auto">
          <a:xfrm flipH="1">
            <a:off x="6343650" y="2124075"/>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53" name="Line 78"/>
          <p:cNvSpPr>
            <a:spLocks noChangeShapeType="1"/>
          </p:cNvSpPr>
          <p:nvPr/>
        </p:nvSpPr>
        <p:spPr bwMode="auto">
          <a:xfrm>
            <a:off x="6343650" y="2124075"/>
            <a:ext cx="0"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54" name="Line 79"/>
          <p:cNvSpPr>
            <a:spLocks noChangeShapeType="1"/>
          </p:cNvSpPr>
          <p:nvPr/>
        </p:nvSpPr>
        <p:spPr bwMode="auto">
          <a:xfrm>
            <a:off x="3086100" y="2752725"/>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13392" name="Line 80"/>
          <p:cNvSpPr>
            <a:spLocks noChangeShapeType="1"/>
          </p:cNvSpPr>
          <p:nvPr/>
        </p:nvSpPr>
        <p:spPr bwMode="auto">
          <a:xfrm>
            <a:off x="6057900" y="281940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9" name="Group 8"/>
          <p:cNvGrpSpPr>
            <a:grpSpLocks/>
          </p:cNvGrpSpPr>
          <p:nvPr/>
        </p:nvGrpSpPr>
        <p:grpSpPr bwMode="auto">
          <a:xfrm>
            <a:off x="4914900" y="3429000"/>
            <a:ext cx="1143000" cy="1200150"/>
            <a:chOff x="5029200" y="4572000"/>
            <a:chExt cx="1524000" cy="1600200"/>
          </a:xfrm>
        </p:grpSpPr>
        <p:sp>
          <p:nvSpPr>
            <p:cNvPr id="56393" name="Line 81"/>
            <p:cNvSpPr>
              <a:spLocks noChangeShapeType="1"/>
            </p:cNvSpPr>
            <p:nvPr/>
          </p:nvSpPr>
          <p:spPr bwMode="auto">
            <a:xfrm>
              <a:off x="6553200" y="45720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94" name="Line 82"/>
            <p:cNvSpPr>
              <a:spLocks noChangeShapeType="1"/>
            </p:cNvSpPr>
            <p:nvPr/>
          </p:nvSpPr>
          <p:spPr bwMode="auto">
            <a:xfrm flipH="1">
              <a:off x="5029200" y="57912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95" name="Line 83"/>
            <p:cNvSpPr>
              <a:spLocks noChangeShapeType="1"/>
            </p:cNvSpPr>
            <p:nvPr/>
          </p:nvSpPr>
          <p:spPr bwMode="auto">
            <a:xfrm>
              <a:off x="5029200" y="5791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sp>
        <p:nvSpPr>
          <p:cNvPr id="56357" name="Line 84"/>
          <p:cNvSpPr>
            <a:spLocks noChangeShapeType="1"/>
          </p:cNvSpPr>
          <p:nvPr/>
        </p:nvSpPr>
        <p:spPr bwMode="auto">
          <a:xfrm>
            <a:off x="2171700" y="3200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58" name="Line 85"/>
          <p:cNvSpPr>
            <a:spLocks noChangeShapeType="1"/>
          </p:cNvSpPr>
          <p:nvPr/>
        </p:nvSpPr>
        <p:spPr bwMode="auto">
          <a:xfrm flipH="1">
            <a:off x="2171700" y="3200400"/>
            <a:ext cx="742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59" name="Line 86"/>
          <p:cNvSpPr>
            <a:spLocks noChangeShapeType="1"/>
          </p:cNvSpPr>
          <p:nvPr/>
        </p:nvSpPr>
        <p:spPr bwMode="auto">
          <a:xfrm>
            <a:off x="2171700" y="3771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0" name="Line 87"/>
          <p:cNvSpPr>
            <a:spLocks noChangeShapeType="1"/>
          </p:cNvSpPr>
          <p:nvPr/>
        </p:nvSpPr>
        <p:spPr bwMode="auto">
          <a:xfrm>
            <a:off x="3257550" y="3200400"/>
            <a:ext cx="742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1" name="Line 88"/>
          <p:cNvSpPr>
            <a:spLocks noChangeShapeType="1"/>
          </p:cNvSpPr>
          <p:nvPr/>
        </p:nvSpPr>
        <p:spPr bwMode="auto">
          <a:xfrm>
            <a:off x="4000500" y="3200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2" name="Line 89"/>
          <p:cNvSpPr>
            <a:spLocks noChangeShapeType="1"/>
          </p:cNvSpPr>
          <p:nvPr/>
        </p:nvSpPr>
        <p:spPr bwMode="auto">
          <a:xfrm>
            <a:off x="4171950" y="3600450"/>
            <a:ext cx="342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3" name="Line 90"/>
          <p:cNvSpPr>
            <a:spLocks noChangeShapeType="1"/>
          </p:cNvSpPr>
          <p:nvPr/>
        </p:nvSpPr>
        <p:spPr bwMode="auto">
          <a:xfrm>
            <a:off x="4514850" y="360045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4" name="Line 91"/>
          <p:cNvSpPr>
            <a:spLocks noChangeShapeType="1"/>
          </p:cNvSpPr>
          <p:nvPr/>
        </p:nvSpPr>
        <p:spPr bwMode="auto">
          <a:xfrm>
            <a:off x="4514850" y="420052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5" name="Line 92"/>
          <p:cNvSpPr>
            <a:spLocks noChangeShapeType="1"/>
          </p:cNvSpPr>
          <p:nvPr/>
        </p:nvSpPr>
        <p:spPr bwMode="auto">
          <a:xfrm flipH="1">
            <a:off x="3600450" y="36004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6" name="Line 93"/>
          <p:cNvSpPr>
            <a:spLocks noChangeShapeType="1"/>
          </p:cNvSpPr>
          <p:nvPr/>
        </p:nvSpPr>
        <p:spPr bwMode="auto">
          <a:xfrm>
            <a:off x="3600450" y="3600450"/>
            <a:ext cx="0" cy="1028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7" name="Line 94"/>
          <p:cNvSpPr>
            <a:spLocks noChangeShapeType="1"/>
          </p:cNvSpPr>
          <p:nvPr/>
        </p:nvSpPr>
        <p:spPr bwMode="auto">
          <a:xfrm>
            <a:off x="2228850" y="4400550"/>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8" name="Line 95"/>
          <p:cNvSpPr>
            <a:spLocks noChangeShapeType="1"/>
          </p:cNvSpPr>
          <p:nvPr/>
        </p:nvSpPr>
        <p:spPr bwMode="auto">
          <a:xfrm>
            <a:off x="2228850" y="4514850"/>
            <a:ext cx="1200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69" name="Line 96"/>
          <p:cNvSpPr>
            <a:spLocks noChangeShapeType="1"/>
          </p:cNvSpPr>
          <p:nvPr/>
        </p:nvSpPr>
        <p:spPr bwMode="auto">
          <a:xfrm>
            <a:off x="3429000" y="4514850"/>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70" name="Text Box 97"/>
          <p:cNvSpPr txBox="1">
            <a:spLocks noChangeArrowheads="1"/>
          </p:cNvSpPr>
          <p:nvPr/>
        </p:nvSpPr>
        <p:spPr bwMode="auto">
          <a:xfrm>
            <a:off x="2171700" y="17145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6371" name="Text Box 98"/>
          <p:cNvSpPr txBox="1">
            <a:spLocks noChangeArrowheads="1"/>
          </p:cNvSpPr>
          <p:nvPr/>
        </p:nvSpPr>
        <p:spPr bwMode="auto">
          <a:xfrm>
            <a:off x="6454775" y="1704975"/>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13411" name="Text Box 99"/>
          <p:cNvSpPr txBox="1">
            <a:spLocks noChangeArrowheads="1"/>
          </p:cNvSpPr>
          <p:nvPr/>
        </p:nvSpPr>
        <p:spPr bwMode="auto">
          <a:xfrm>
            <a:off x="3540125" y="17145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56373" name="Text Box 100"/>
          <p:cNvSpPr txBox="1">
            <a:spLocks noChangeArrowheads="1"/>
          </p:cNvSpPr>
          <p:nvPr/>
        </p:nvSpPr>
        <p:spPr bwMode="auto">
          <a:xfrm>
            <a:off x="5103813" y="169545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56374" name="Text Box 101"/>
          <p:cNvSpPr txBox="1">
            <a:spLocks noChangeArrowheads="1"/>
          </p:cNvSpPr>
          <p:nvPr/>
        </p:nvSpPr>
        <p:spPr bwMode="auto">
          <a:xfrm>
            <a:off x="1917700" y="2114550"/>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B</a:t>
            </a:r>
            <a:r>
              <a:rPr lang="en-US" altLang="en-US" sz="1050" b="1" baseline="-25000"/>
              <a:t>S</a:t>
            </a:r>
            <a:endParaRPr lang="en-US" altLang="en-US" sz="1050" b="1"/>
          </a:p>
        </p:txBody>
      </p:sp>
      <p:sp>
        <p:nvSpPr>
          <p:cNvPr id="56375" name="Text Box 102"/>
          <p:cNvSpPr txBox="1">
            <a:spLocks noChangeArrowheads="1"/>
          </p:cNvSpPr>
          <p:nvPr/>
        </p:nvSpPr>
        <p:spPr bwMode="auto">
          <a:xfrm>
            <a:off x="3429000" y="2009775"/>
            <a:ext cx="646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a:t>
            </a:r>
            <a:r>
              <a:rPr lang="en-US" altLang="en-US" sz="1050" b="1">
                <a:cs typeface="Arial" panose="020B0604020202020204" pitchFamily="34" charset="0"/>
              </a:rPr>
              <a:t>≠</a:t>
            </a:r>
            <a:r>
              <a:rPr lang="en-US" altLang="en-US" sz="1050" b="1"/>
              <a:t> B</a:t>
            </a:r>
            <a:r>
              <a:rPr lang="en-US" altLang="en-US" sz="1050" b="1" baseline="-25000"/>
              <a:t>S</a:t>
            </a:r>
            <a:endParaRPr lang="en-US" altLang="en-US" sz="1050" b="1"/>
          </a:p>
        </p:txBody>
      </p:sp>
      <p:sp>
        <p:nvSpPr>
          <p:cNvPr id="56376" name="Text Box 103"/>
          <p:cNvSpPr txBox="1">
            <a:spLocks noChangeArrowheads="1"/>
          </p:cNvSpPr>
          <p:nvPr/>
        </p:nvSpPr>
        <p:spPr bwMode="auto">
          <a:xfrm>
            <a:off x="5143500" y="2114550"/>
            <a:ext cx="646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a:t>
            </a:r>
            <a:r>
              <a:rPr lang="en-US" altLang="en-US" sz="1050" b="1">
                <a:cs typeface="Arial" panose="020B0604020202020204" pitchFamily="34" charset="0"/>
              </a:rPr>
              <a:t>≠</a:t>
            </a:r>
            <a:r>
              <a:rPr lang="en-US" altLang="en-US" sz="1050" b="1"/>
              <a:t> B</a:t>
            </a:r>
            <a:r>
              <a:rPr lang="en-US" altLang="en-US" sz="1050" b="1" baseline="-25000"/>
              <a:t>S</a:t>
            </a:r>
            <a:endParaRPr lang="en-US" altLang="en-US" sz="1050" b="1"/>
          </a:p>
        </p:txBody>
      </p:sp>
      <p:sp>
        <p:nvSpPr>
          <p:cNvPr id="56377" name="Text Box 104"/>
          <p:cNvSpPr txBox="1">
            <a:spLocks noChangeArrowheads="1"/>
          </p:cNvSpPr>
          <p:nvPr/>
        </p:nvSpPr>
        <p:spPr bwMode="auto">
          <a:xfrm>
            <a:off x="6489700" y="2114550"/>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B</a:t>
            </a:r>
            <a:r>
              <a:rPr lang="en-US" altLang="en-US" sz="1050" b="1" baseline="-25000"/>
              <a:t>S</a:t>
            </a:r>
            <a:endParaRPr lang="en-US" altLang="en-US" sz="1050" b="1"/>
          </a:p>
        </p:txBody>
      </p:sp>
      <p:sp>
        <p:nvSpPr>
          <p:cNvPr id="56378" name="Text Box 105"/>
          <p:cNvSpPr txBox="1">
            <a:spLocks noChangeArrowheads="1"/>
          </p:cNvSpPr>
          <p:nvPr/>
        </p:nvSpPr>
        <p:spPr bwMode="auto">
          <a:xfrm>
            <a:off x="2286000" y="30099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6379" name="Text Box 106"/>
          <p:cNvSpPr txBox="1">
            <a:spLocks noChangeArrowheads="1"/>
          </p:cNvSpPr>
          <p:nvPr/>
        </p:nvSpPr>
        <p:spPr bwMode="auto">
          <a:xfrm>
            <a:off x="3371850" y="30099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56380" name="Text Box 107"/>
          <p:cNvSpPr txBox="1">
            <a:spLocks noChangeArrowheads="1"/>
          </p:cNvSpPr>
          <p:nvPr/>
        </p:nvSpPr>
        <p:spPr bwMode="auto">
          <a:xfrm>
            <a:off x="4189413" y="3400425"/>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6381" name="Text Box 108"/>
          <p:cNvSpPr txBox="1">
            <a:spLocks noChangeArrowheads="1"/>
          </p:cNvSpPr>
          <p:nvPr/>
        </p:nvSpPr>
        <p:spPr bwMode="auto">
          <a:xfrm>
            <a:off x="3560763" y="3381375"/>
            <a:ext cx="3698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cs typeface="Arial" panose="020B0604020202020204" pitchFamily="34" charset="0"/>
              </a:rPr>
              <a:t>≠</a:t>
            </a:r>
            <a:r>
              <a:rPr lang="en-US" altLang="en-US" sz="1050" b="1"/>
              <a:t> 0</a:t>
            </a:r>
          </a:p>
        </p:txBody>
      </p:sp>
      <p:grpSp>
        <p:nvGrpSpPr>
          <p:cNvPr id="49214" name="Group 53"/>
          <p:cNvGrpSpPr>
            <a:grpSpLocks/>
          </p:cNvGrpSpPr>
          <p:nvPr/>
        </p:nvGrpSpPr>
        <p:grpSpPr bwMode="auto">
          <a:xfrm>
            <a:off x="1838325" y="3457575"/>
            <a:ext cx="755650" cy="314325"/>
            <a:chOff x="584" y="2904"/>
            <a:chExt cx="635" cy="264"/>
          </a:xfrm>
        </p:grpSpPr>
        <p:sp>
          <p:nvSpPr>
            <p:cNvPr id="56391" name="Text Box 20"/>
            <p:cNvSpPr txBox="1">
              <a:spLocks noChangeArrowheads="1"/>
            </p:cNvSpPr>
            <p:nvPr/>
          </p:nvSpPr>
          <p:spPr bwMode="auto">
            <a:xfrm>
              <a:off x="672" y="2940"/>
              <a:ext cx="54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A </a:t>
              </a:r>
              <a:r>
                <a:rPr lang="en-US" altLang="en-US" sz="1050" b="1" baseline="-25000"/>
                <a:t> </a:t>
              </a:r>
            </a:p>
          </p:txBody>
        </p:sp>
        <p:sp>
          <p:nvSpPr>
            <p:cNvPr id="56392" name="Rectangle 44"/>
            <p:cNvSpPr>
              <a:spLocks noChangeArrowheads="1"/>
            </p:cNvSpPr>
            <p:nvPr/>
          </p:nvSpPr>
          <p:spPr bwMode="auto">
            <a:xfrm>
              <a:off x="584" y="2904"/>
              <a:ext cx="62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6383" name="Line 109"/>
          <p:cNvSpPr>
            <a:spLocks noChangeShapeType="1"/>
          </p:cNvSpPr>
          <p:nvPr/>
        </p:nvSpPr>
        <p:spPr bwMode="auto">
          <a:xfrm>
            <a:off x="2305050" y="3533775"/>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49216" name="Group 55"/>
          <p:cNvGrpSpPr>
            <a:grpSpLocks/>
          </p:cNvGrpSpPr>
          <p:nvPr/>
        </p:nvGrpSpPr>
        <p:grpSpPr bwMode="auto">
          <a:xfrm>
            <a:off x="2466975" y="2371725"/>
            <a:ext cx="1198563" cy="434975"/>
            <a:chOff x="1112" y="1992"/>
            <a:chExt cx="1007" cy="366"/>
          </a:xfrm>
        </p:grpSpPr>
        <p:sp>
          <p:nvSpPr>
            <p:cNvPr id="56389" name="Text Box 15"/>
            <p:cNvSpPr txBox="1">
              <a:spLocks noChangeArrowheads="1"/>
            </p:cNvSpPr>
            <p:nvPr/>
          </p:nvSpPr>
          <p:spPr bwMode="auto">
            <a:xfrm>
              <a:off x="1148" y="2009"/>
              <a:ext cx="971"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EA </a:t>
              </a:r>
              <a:r>
                <a:rPr lang="en-US" altLang="en-US" sz="1050" b="1">
                  <a:cs typeface="Arial" panose="020B0604020202020204" pitchFamily="34" charset="0"/>
                </a:rPr>
                <a:t>←</a:t>
              </a:r>
              <a:r>
                <a:rPr lang="en-US" altLang="en-US" sz="1050" b="1"/>
                <a:t> A + B + 1</a:t>
              </a:r>
            </a:p>
            <a:p>
              <a:pPr eaLnBrk="1" fontAlgn="auto" hangingPunct="1">
                <a:spcBef>
                  <a:spcPct val="0"/>
                </a:spcBef>
                <a:spcAft>
                  <a:spcPts val="0"/>
                </a:spcAft>
                <a:buFontTx/>
                <a:buNone/>
                <a:defRPr/>
              </a:pPr>
              <a:r>
                <a:rPr lang="en-US" altLang="en-US" sz="1050" b="1"/>
                <a:t>AVF ← 0 </a:t>
              </a:r>
              <a:r>
                <a:rPr lang="en-US" altLang="en-US" sz="1050" b="1" baseline="-25000"/>
                <a:t> </a:t>
              </a:r>
            </a:p>
          </p:txBody>
        </p:sp>
        <p:sp>
          <p:nvSpPr>
            <p:cNvPr id="56390" name="Rectangle 39"/>
            <p:cNvSpPr>
              <a:spLocks noChangeArrowheads="1"/>
            </p:cNvSpPr>
            <p:nvPr/>
          </p:nvSpPr>
          <p:spPr bwMode="auto">
            <a:xfrm>
              <a:off x="1112" y="1992"/>
              <a:ext cx="960" cy="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6385" name="Line 110"/>
          <p:cNvSpPr>
            <a:spLocks noChangeShapeType="1"/>
          </p:cNvSpPr>
          <p:nvPr/>
        </p:nvSpPr>
        <p:spPr bwMode="auto">
          <a:xfrm>
            <a:off x="3200400" y="2428875"/>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6386" name="Text Box 113"/>
          <p:cNvSpPr txBox="1">
            <a:spLocks noChangeArrowheads="1"/>
          </p:cNvSpPr>
          <p:nvPr/>
        </p:nvSpPr>
        <p:spPr bwMode="auto">
          <a:xfrm>
            <a:off x="1689100" y="3143250"/>
            <a:ext cx="5334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&lt; B</a:t>
            </a:r>
          </a:p>
        </p:txBody>
      </p:sp>
      <p:sp>
        <p:nvSpPr>
          <p:cNvPr id="56387" name="Text Box 114"/>
          <p:cNvSpPr txBox="1">
            <a:spLocks noChangeArrowheads="1"/>
          </p:cNvSpPr>
          <p:nvPr/>
        </p:nvSpPr>
        <p:spPr bwMode="auto">
          <a:xfrm>
            <a:off x="3975100" y="3133725"/>
            <a:ext cx="5286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B</a:t>
            </a:r>
          </a:p>
        </p:txBody>
      </p:sp>
      <p:sp>
        <p:nvSpPr>
          <p:cNvPr id="56388" name="Line 115"/>
          <p:cNvSpPr>
            <a:spLocks noChangeShapeType="1"/>
          </p:cNvSpPr>
          <p:nvPr/>
        </p:nvSpPr>
        <p:spPr bwMode="auto">
          <a:xfrm>
            <a:off x="2295525" y="4191000"/>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Tree>
    <p:extLst>
      <p:ext uri="{BB962C8B-B14F-4D97-AF65-F5344CB8AC3E}">
        <p14:creationId xmlns:p14="http://schemas.microsoft.com/office/powerpoint/2010/main" val="769791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38"/>
                                        </p:tgtEl>
                                        <p:attrNameLst>
                                          <p:attrName>style.visibility</p:attrName>
                                        </p:attrNameLst>
                                      </p:cBhvr>
                                      <p:to>
                                        <p:strVal val="visible"/>
                                      </p:to>
                                    </p:set>
                                    <p:animEffect transition="in" filter="wipe(down)">
                                      <p:cBhvr>
                                        <p:cTn id="7" dur="500"/>
                                        <p:tgtEl>
                                          <p:spTgt spid="13338"/>
                                        </p:tgtEl>
                                      </p:cBhvr>
                                    </p:animEffect>
                                  </p:childTnLst>
                                </p:cTn>
                              </p:par>
                            </p:childTnLst>
                          </p:cTn>
                        </p:par>
                        <p:par>
                          <p:cTn id="8" fill="hold" nodeType="afterGroup">
                            <p:stCondLst>
                              <p:cond delay="500"/>
                            </p:stCondLst>
                            <p:childTnLst>
                              <p:par>
                                <p:cTn id="9" presetID="42" presetClass="path" presetSubtype="0" accel="50000" decel="50000" fill="hold" nodeType="afterEffect">
                                  <p:stCondLst>
                                    <p:cond delay="0"/>
                                  </p:stCondLst>
                                  <p:childTnLst>
                                    <p:animMotion origin="layout" path="M 0 -4.44444E-6 L 0 0.12894 " pathEditMode="fixed" rAng="0" ptsTypes="AA">
                                      <p:cBhvr>
                                        <p:cTn id="10" dur="750" fill="hold"/>
                                        <p:tgtEl>
                                          <p:spTgt spid="13340"/>
                                        </p:tgtEl>
                                        <p:attrNameLst>
                                          <p:attrName>ppt_x</p:attrName>
                                          <p:attrName>ppt_y</p:attrName>
                                        </p:attrNameLst>
                                      </p:cBhvr>
                                      <p:rCtr x="0" y="6435"/>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3372"/>
                                        </p:tgtEl>
                                      </p:cBhvr>
                                    </p:animEffect>
                                    <p:animScale>
                                      <p:cBhvr>
                                        <p:cTn id="15" dur="250" autoRev="1" fill="hold"/>
                                        <p:tgtEl>
                                          <p:spTgt spid="13372"/>
                                        </p:tgtEl>
                                      </p:cBhvr>
                                      <p:by x="105000" y="105000"/>
                                    </p:animScale>
                                  </p:childTnLst>
                                </p:cTn>
                              </p:par>
                            </p:childTnLst>
                          </p:cTn>
                        </p:par>
                        <p:par>
                          <p:cTn id="16" fill="hold" nodeType="afterGroup">
                            <p:stCondLst>
                              <p:cond delay="500"/>
                            </p:stCondLst>
                            <p:childTnLst>
                              <p:par>
                                <p:cTn id="17" presetID="26" presetClass="emph" presetSubtype="0" fill="hold" grpId="0" nodeType="afterEffect">
                                  <p:stCondLst>
                                    <p:cond delay="0"/>
                                  </p:stCondLst>
                                  <p:childTnLst>
                                    <p:animEffect transition="out" filter="fade">
                                      <p:cBhvr>
                                        <p:cTn id="18" dur="500" tmFilter="0, 0; .2, .5; .8, .5; 1, 0"/>
                                        <p:tgtEl>
                                          <p:spTgt spid="13411"/>
                                        </p:tgtEl>
                                      </p:cBhvr>
                                    </p:animEffect>
                                    <p:animScale>
                                      <p:cBhvr>
                                        <p:cTn id="19" dur="250" autoRev="1" fill="hold"/>
                                        <p:tgtEl>
                                          <p:spTgt spid="13411"/>
                                        </p:tgtEl>
                                      </p:cBhvr>
                                      <p:by x="105000" y="105000"/>
                                    </p:animScale>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nodeType="clickEffect">
                                  <p:stCondLst>
                                    <p:cond delay="0"/>
                                  </p:stCondLst>
                                  <p:childTnLst>
                                    <p:set>
                                      <p:cBhvr>
                                        <p:cTn id="23" dur="1" fill="hold">
                                          <p:stCondLst>
                                            <p:cond delay="0"/>
                                          </p:stCondLst>
                                        </p:cTn>
                                        <p:tgtEl>
                                          <p:spTgt spid="13369"/>
                                        </p:tgtEl>
                                        <p:attrNameLst>
                                          <p:attrName>style.visibility</p:attrName>
                                        </p:attrNameLst>
                                      </p:cBhvr>
                                      <p:to>
                                        <p:strVal val="visible"/>
                                      </p:to>
                                    </p:set>
                                    <p:animEffect transition="in" filter="wipe(down)">
                                      <p:cBhvr>
                                        <p:cTn id="24" dur="500"/>
                                        <p:tgtEl>
                                          <p:spTgt spid="13369"/>
                                        </p:tgtEl>
                                      </p:cBhvr>
                                    </p:animEffect>
                                  </p:childTnLst>
                                </p:cTn>
                              </p:par>
                            </p:childTnLst>
                          </p:cTn>
                        </p:par>
                        <p:par>
                          <p:cTn id="25" fill="hold" nodeType="afterGroup">
                            <p:stCondLst>
                              <p:cond delay="500"/>
                            </p:stCondLst>
                            <p:childTnLst>
                              <p:par>
                                <p:cTn id="26" presetID="22" presetClass="entr" presetSubtype="4" fill="hold" nodeType="afterEffect">
                                  <p:stCondLst>
                                    <p:cond delay="0"/>
                                  </p:stCondLst>
                                  <p:childTnLst>
                                    <p:set>
                                      <p:cBhvr>
                                        <p:cTn id="27" dur="1" fill="hold">
                                          <p:stCondLst>
                                            <p:cond delay="0"/>
                                          </p:stCondLst>
                                        </p:cTn>
                                        <p:tgtEl>
                                          <p:spTgt spid="13392"/>
                                        </p:tgtEl>
                                        <p:attrNameLst>
                                          <p:attrName>style.visibility</p:attrName>
                                        </p:attrNameLst>
                                      </p:cBhvr>
                                      <p:to>
                                        <p:strVal val="visible"/>
                                      </p:to>
                                    </p:set>
                                    <p:animEffect transition="in" filter="wipe(down)">
                                      <p:cBhvr>
                                        <p:cTn id="28" dur="500"/>
                                        <p:tgtEl>
                                          <p:spTgt spid="1339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6" presetClass="emph" presetSubtype="0" fill="hold" nodeType="clickEffect">
                                  <p:stCondLst>
                                    <p:cond delay="0"/>
                                  </p:stCondLst>
                                  <p:childTnLst>
                                    <p:animEffect transition="out" filter="fade">
                                      <p:cBhvr>
                                        <p:cTn id="32" dur="500" tmFilter="0, 0; .2, .5; .8, .5; 1, 0"/>
                                        <p:tgtEl>
                                          <p:spTgt spid="13368"/>
                                        </p:tgtEl>
                                      </p:cBhvr>
                                    </p:animEffect>
                                    <p:animScale>
                                      <p:cBhvr>
                                        <p:cTn id="33" dur="250" autoRev="1" fill="hold"/>
                                        <p:tgtEl>
                                          <p:spTgt spid="13368"/>
                                        </p:tgtEl>
                                      </p:cBhvr>
                                      <p:by x="105000" y="105000"/>
                                    </p:animScale>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38" grpId="0" animBg="1"/>
      <p:bldP spid="13411"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85900" y="0"/>
            <a:ext cx="6172200" cy="457200"/>
          </a:xfrm>
        </p:spPr>
        <p:txBody>
          <a:bodyPr/>
          <a:lstStyle/>
          <a:p>
            <a:r>
              <a:rPr lang="en-US" altLang="en-US" sz="2400" smtClean="0"/>
              <a:t>Flow chart for add / subtract operations</a:t>
            </a:r>
          </a:p>
        </p:txBody>
      </p:sp>
      <p:sp>
        <p:nvSpPr>
          <p:cNvPr id="58371" name="AutoShape 5"/>
          <p:cNvSpPr>
            <a:spLocks noChangeArrowheads="1"/>
          </p:cNvSpPr>
          <p:nvPr/>
        </p:nvSpPr>
        <p:spPr bwMode="auto">
          <a:xfrm>
            <a:off x="2400300" y="1047750"/>
            <a:ext cx="1624013" cy="584200"/>
          </a:xfrm>
          <a:prstGeom prst="flowChartTerminator">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Minuend in A</a:t>
            </a:r>
          </a:p>
          <a:p>
            <a:pPr eaLnBrk="1" fontAlgn="auto" hangingPunct="1">
              <a:spcBef>
                <a:spcPct val="0"/>
              </a:spcBef>
              <a:spcAft>
                <a:spcPts val="0"/>
              </a:spcAft>
              <a:buFontTx/>
              <a:buNone/>
              <a:defRPr/>
            </a:pPr>
            <a:r>
              <a:rPr lang="en-US" altLang="en-US" sz="1050" b="1"/>
              <a:t>Subtrahend in B</a:t>
            </a:r>
          </a:p>
        </p:txBody>
      </p:sp>
      <p:sp>
        <p:nvSpPr>
          <p:cNvPr id="13324" name="Text Box 12"/>
          <p:cNvSpPr txBox="1">
            <a:spLocks noChangeArrowheads="1"/>
          </p:cNvSpPr>
          <p:nvPr/>
        </p:nvSpPr>
        <p:spPr bwMode="auto">
          <a:xfrm>
            <a:off x="2452688" y="628650"/>
            <a:ext cx="1381125" cy="254000"/>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solidFill>
                  <a:srgbClr val="FF0000"/>
                </a:solidFill>
              </a:rPr>
              <a:t>Subtract operation</a:t>
            </a:r>
          </a:p>
        </p:txBody>
      </p:sp>
      <p:sp>
        <p:nvSpPr>
          <p:cNvPr id="58373" name="Text Box 13"/>
          <p:cNvSpPr txBox="1">
            <a:spLocks noChangeArrowheads="1"/>
          </p:cNvSpPr>
          <p:nvPr/>
        </p:nvSpPr>
        <p:spPr bwMode="auto">
          <a:xfrm>
            <a:off x="5543550" y="620713"/>
            <a:ext cx="10953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Add operation</a:t>
            </a:r>
          </a:p>
        </p:txBody>
      </p:sp>
      <p:sp>
        <p:nvSpPr>
          <p:cNvPr id="13338" name="AutoShape 26"/>
          <p:cNvSpPr>
            <a:spLocks noChangeArrowheads="1"/>
          </p:cNvSpPr>
          <p:nvPr/>
        </p:nvSpPr>
        <p:spPr bwMode="auto">
          <a:xfrm>
            <a:off x="2343150" y="1143000"/>
            <a:ext cx="1371600" cy="342900"/>
          </a:xfrm>
          <a:prstGeom prst="flowChartTerminator">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nvGrpSpPr>
          <p:cNvPr id="51207" name="Group 59"/>
          <p:cNvGrpSpPr>
            <a:grpSpLocks/>
          </p:cNvGrpSpPr>
          <p:nvPr/>
        </p:nvGrpSpPr>
        <p:grpSpPr bwMode="auto">
          <a:xfrm>
            <a:off x="5467350" y="1096963"/>
            <a:ext cx="1143000" cy="415925"/>
            <a:chOff x="3632" y="922"/>
            <a:chExt cx="960" cy="349"/>
          </a:xfrm>
        </p:grpSpPr>
        <p:sp>
          <p:nvSpPr>
            <p:cNvPr id="58473" name="Text Box 7"/>
            <p:cNvSpPr txBox="1">
              <a:spLocks noChangeArrowheads="1"/>
            </p:cNvSpPr>
            <p:nvPr/>
          </p:nvSpPr>
          <p:spPr bwMode="auto">
            <a:xfrm>
              <a:off x="3740" y="922"/>
              <a:ext cx="819"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Augend in A</a:t>
              </a:r>
            </a:p>
            <a:p>
              <a:pPr eaLnBrk="1" fontAlgn="auto" hangingPunct="1">
                <a:spcBef>
                  <a:spcPct val="0"/>
                </a:spcBef>
                <a:spcAft>
                  <a:spcPts val="0"/>
                </a:spcAft>
                <a:buFontTx/>
                <a:buNone/>
                <a:defRPr/>
              </a:pPr>
              <a:r>
                <a:rPr lang="en-US" altLang="en-US" sz="1050" b="1"/>
                <a:t>Addend in B</a:t>
              </a:r>
            </a:p>
          </p:txBody>
        </p:sp>
        <p:sp>
          <p:nvSpPr>
            <p:cNvPr id="58474" name="AutoShape 27"/>
            <p:cNvSpPr>
              <a:spLocks noChangeArrowheads="1"/>
            </p:cNvSpPr>
            <p:nvPr/>
          </p:nvSpPr>
          <p:spPr bwMode="auto">
            <a:xfrm>
              <a:off x="3632" y="938"/>
              <a:ext cx="960" cy="288"/>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8376" name="Line 28"/>
          <p:cNvSpPr>
            <a:spLocks noChangeShapeType="1"/>
          </p:cNvSpPr>
          <p:nvPr/>
        </p:nvSpPr>
        <p:spPr bwMode="auto">
          <a:xfrm>
            <a:off x="3028950" y="857250"/>
            <a:ext cx="0" cy="285750"/>
          </a:xfrm>
          <a:prstGeom prst="line">
            <a:avLst/>
          </a:prstGeom>
          <a:noFill/>
          <a:ln w="9525">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377" name="Line 29"/>
          <p:cNvSpPr>
            <a:spLocks noChangeShapeType="1"/>
          </p:cNvSpPr>
          <p:nvPr/>
        </p:nvSpPr>
        <p:spPr bwMode="auto">
          <a:xfrm>
            <a:off x="6000750" y="828675"/>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13372" name="Group 60"/>
          <p:cNvGrpSpPr>
            <a:grpSpLocks/>
          </p:cNvGrpSpPr>
          <p:nvPr/>
        </p:nvGrpSpPr>
        <p:grpSpPr bwMode="auto">
          <a:xfrm>
            <a:off x="2647950" y="1771650"/>
            <a:ext cx="811213" cy="285750"/>
            <a:chOff x="1352" y="1512"/>
            <a:chExt cx="682" cy="240"/>
          </a:xfrm>
        </p:grpSpPr>
        <p:grpSp>
          <p:nvGrpSpPr>
            <p:cNvPr id="51303" name="Group 31"/>
            <p:cNvGrpSpPr>
              <a:grpSpLocks/>
            </p:cNvGrpSpPr>
            <p:nvPr/>
          </p:nvGrpSpPr>
          <p:grpSpPr bwMode="auto">
            <a:xfrm>
              <a:off x="1392" y="1529"/>
              <a:ext cx="642" cy="213"/>
              <a:chOff x="1392" y="1529"/>
              <a:chExt cx="642" cy="213"/>
            </a:xfrm>
          </p:grpSpPr>
          <p:sp>
            <p:nvSpPr>
              <p:cNvPr id="58471" name="Text Box 8"/>
              <p:cNvSpPr txBox="1">
                <a:spLocks noChangeArrowheads="1"/>
              </p:cNvSpPr>
              <p:nvPr/>
            </p:nvSpPr>
            <p:spPr bwMode="auto">
              <a:xfrm>
                <a:off x="1392" y="1529"/>
                <a:ext cx="6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  </a:t>
                </a:r>
                <a:r>
                  <a:rPr lang="en-US" altLang="en-US" sz="1050" b="1"/>
                  <a:t>+  B</a:t>
                </a:r>
                <a:r>
                  <a:rPr lang="en-US" altLang="en-US" sz="1050" b="1" baseline="-25000"/>
                  <a:t>S</a:t>
                </a:r>
                <a:r>
                  <a:rPr lang="en-US" altLang="en-US" sz="1050" b="1"/>
                  <a:t> </a:t>
                </a:r>
                <a:r>
                  <a:rPr lang="en-US" altLang="en-US" sz="1050" b="1" baseline="-25000"/>
                  <a:t> </a:t>
                </a:r>
                <a:endParaRPr lang="en-US" altLang="en-US" sz="1050" b="1"/>
              </a:p>
            </p:txBody>
          </p:sp>
          <p:sp>
            <p:nvSpPr>
              <p:cNvPr id="58472" name="Oval 30"/>
              <p:cNvSpPr>
                <a:spLocks noChangeArrowheads="1"/>
              </p:cNvSpPr>
              <p:nvPr/>
            </p:nvSpPr>
            <p:spPr bwMode="auto">
              <a:xfrm>
                <a:off x="1584" y="156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8470" name="AutoShape 37"/>
            <p:cNvSpPr>
              <a:spLocks noChangeArrowheads="1"/>
            </p:cNvSpPr>
            <p:nvPr/>
          </p:nvSpPr>
          <p:spPr bwMode="auto">
            <a:xfrm>
              <a:off x="1352" y="1512"/>
              <a:ext cx="625" cy="240"/>
            </a:xfrm>
            <a:prstGeom prst="flowChartPreparat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51211" name="Group 58"/>
          <p:cNvGrpSpPr>
            <a:grpSpLocks/>
          </p:cNvGrpSpPr>
          <p:nvPr/>
        </p:nvGrpSpPr>
        <p:grpSpPr bwMode="auto">
          <a:xfrm>
            <a:off x="5610225" y="1752600"/>
            <a:ext cx="820738" cy="285750"/>
            <a:chOff x="3728" y="1528"/>
            <a:chExt cx="690" cy="240"/>
          </a:xfrm>
        </p:grpSpPr>
        <p:grpSp>
          <p:nvGrpSpPr>
            <p:cNvPr id="51299" name="Group 33"/>
            <p:cNvGrpSpPr>
              <a:grpSpLocks/>
            </p:cNvGrpSpPr>
            <p:nvPr/>
          </p:nvGrpSpPr>
          <p:grpSpPr bwMode="auto">
            <a:xfrm>
              <a:off x="3776" y="1536"/>
              <a:ext cx="642" cy="213"/>
              <a:chOff x="1392" y="1529"/>
              <a:chExt cx="642" cy="213"/>
            </a:xfrm>
          </p:grpSpPr>
          <p:sp>
            <p:nvSpPr>
              <p:cNvPr id="58467" name="Text Box 34"/>
              <p:cNvSpPr txBox="1">
                <a:spLocks noChangeArrowheads="1"/>
              </p:cNvSpPr>
              <p:nvPr/>
            </p:nvSpPr>
            <p:spPr bwMode="auto">
              <a:xfrm>
                <a:off x="1392" y="1529"/>
                <a:ext cx="6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  </a:t>
                </a:r>
                <a:r>
                  <a:rPr lang="en-US" altLang="en-US" sz="1050" b="1"/>
                  <a:t>+  B</a:t>
                </a:r>
                <a:r>
                  <a:rPr lang="en-US" altLang="en-US" sz="1050" b="1" baseline="-25000"/>
                  <a:t>S</a:t>
                </a:r>
                <a:r>
                  <a:rPr lang="en-US" altLang="en-US" sz="1050" b="1"/>
                  <a:t> </a:t>
                </a:r>
                <a:r>
                  <a:rPr lang="en-US" altLang="en-US" sz="1050" b="1" baseline="-25000"/>
                  <a:t> </a:t>
                </a:r>
                <a:endParaRPr lang="en-US" altLang="en-US" sz="1050" b="1"/>
              </a:p>
            </p:txBody>
          </p:sp>
          <p:sp>
            <p:nvSpPr>
              <p:cNvPr id="58468" name="Oval 35"/>
              <p:cNvSpPr>
                <a:spLocks noChangeArrowheads="1"/>
              </p:cNvSpPr>
              <p:nvPr/>
            </p:nvSpPr>
            <p:spPr bwMode="auto">
              <a:xfrm>
                <a:off x="1584" y="156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8466" name="AutoShape 38"/>
            <p:cNvSpPr>
              <a:spLocks noChangeArrowheads="1"/>
            </p:cNvSpPr>
            <p:nvPr/>
          </p:nvSpPr>
          <p:spPr bwMode="auto">
            <a:xfrm>
              <a:off x="3728" y="1528"/>
              <a:ext cx="625" cy="240"/>
            </a:xfrm>
            <a:prstGeom prst="flowChartPreparat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51212" name="Group 57"/>
          <p:cNvGrpSpPr>
            <a:grpSpLocks/>
          </p:cNvGrpSpPr>
          <p:nvPr/>
        </p:nvGrpSpPr>
        <p:grpSpPr bwMode="auto">
          <a:xfrm>
            <a:off x="5543550" y="2505075"/>
            <a:ext cx="1009650" cy="314325"/>
            <a:chOff x="3696" y="2104"/>
            <a:chExt cx="848" cy="264"/>
          </a:xfrm>
        </p:grpSpPr>
        <p:sp>
          <p:nvSpPr>
            <p:cNvPr id="58463" name="Text Box 17"/>
            <p:cNvSpPr txBox="1">
              <a:spLocks noChangeArrowheads="1"/>
            </p:cNvSpPr>
            <p:nvPr/>
          </p:nvSpPr>
          <p:spPr bwMode="auto">
            <a:xfrm>
              <a:off x="3744" y="2153"/>
              <a:ext cx="78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EA </a:t>
              </a:r>
              <a:r>
                <a:rPr lang="en-US" altLang="en-US" sz="1050" b="1">
                  <a:cs typeface="Arial" panose="020B0604020202020204" pitchFamily="34" charset="0"/>
                </a:rPr>
                <a:t>←</a:t>
              </a:r>
              <a:r>
                <a:rPr lang="en-US" altLang="en-US" sz="1050" b="1"/>
                <a:t> A + B</a:t>
              </a:r>
              <a:endParaRPr lang="en-US" altLang="en-US" sz="1050" b="1" baseline="-25000"/>
            </a:p>
          </p:txBody>
        </p:sp>
        <p:sp>
          <p:nvSpPr>
            <p:cNvPr id="58464" name="Rectangle 40"/>
            <p:cNvSpPr>
              <a:spLocks noChangeArrowheads="1"/>
            </p:cNvSpPr>
            <p:nvPr/>
          </p:nvSpPr>
          <p:spPr bwMode="auto">
            <a:xfrm>
              <a:off x="3696" y="2104"/>
              <a:ext cx="848"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66" name="Group 54"/>
          <p:cNvGrpSpPr>
            <a:grpSpLocks/>
          </p:cNvGrpSpPr>
          <p:nvPr/>
        </p:nvGrpSpPr>
        <p:grpSpPr bwMode="auto">
          <a:xfrm>
            <a:off x="2914650" y="3028950"/>
            <a:ext cx="393700" cy="342900"/>
            <a:chOff x="1488" y="2592"/>
            <a:chExt cx="331" cy="288"/>
          </a:xfrm>
        </p:grpSpPr>
        <p:sp>
          <p:nvSpPr>
            <p:cNvPr id="58461" name="Text Box 18"/>
            <p:cNvSpPr txBox="1">
              <a:spLocks noChangeArrowheads="1"/>
            </p:cNvSpPr>
            <p:nvPr/>
          </p:nvSpPr>
          <p:spPr bwMode="auto">
            <a:xfrm>
              <a:off x="1536" y="2633"/>
              <a:ext cx="28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 </a:t>
              </a:r>
              <a:r>
                <a:rPr lang="en-US" altLang="en-US" sz="1050" b="1" baseline="-25000"/>
                <a:t> </a:t>
              </a:r>
            </a:p>
          </p:txBody>
        </p:sp>
        <p:sp>
          <p:nvSpPr>
            <p:cNvPr id="58462" name="AutoShape 41"/>
            <p:cNvSpPr>
              <a:spLocks noChangeArrowheads="1"/>
            </p:cNvSpPr>
            <p:nvPr/>
          </p:nvSpPr>
          <p:spPr bwMode="auto">
            <a:xfrm>
              <a:off x="1488" y="2592"/>
              <a:ext cx="288" cy="288"/>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63" name="Group 51"/>
          <p:cNvGrpSpPr>
            <a:grpSpLocks/>
          </p:cNvGrpSpPr>
          <p:nvPr/>
        </p:nvGrpSpPr>
        <p:grpSpPr bwMode="auto">
          <a:xfrm>
            <a:off x="3829050" y="3429000"/>
            <a:ext cx="350838" cy="342900"/>
            <a:chOff x="2064" y="2912"/>
            <a:chExt cx="294" cy="288"/>
          </a:xfrm>
        </p:grpSpPr>
        <p:sp>
          <p:nvSpPr>
            <p:cNvPr id="58459" name="Text Box 21"/>
            <p:cNvSpPr txBox="1">
              <a:spLocks noChangeArrowheads="1"/>
            </p:cNvSpPr>
            <p:nvPr/>
          </p:nvSpPr>
          <p:spPr bwMode="auto">
            <a:xfrm>
              <a:off x="2121" y="2960"/>
              <a:ext cx="2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endParaRPr lang="en-US" altLang="en-US" sz="1050" b="1" baseline="-25000"/>
            </a:p>
          </p:txBody>
        </p:sp>
        <p:sp>
          <p:nvSpPr>
            <p:cNvPr id="58460" name="AutoShape 42"/>
            <p:cNvSpPr>
              <a:spLocks noChangeArrowheads="1"/>
            </p:cNvSpPr>
            <p:nvPr/>
          </p:nvSpPr>
          <p:spPr bwMode="auto">
            <a:xfrm>
              <a:off x="2064" y="2912"/>
              <a:ext cx="287" cy="288"/>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51215" name="Group 56"/>
          <p:cNvGrpSpPr>
            <a:grpSpLocks/>
          </p:cNvGrpSpPr>
          <p:nvPr/>
        </p:nvGrpSpPr>
        <p:grpSpPr bwMode="auto">
          <a:xfrm>
            <a:off x="5600700" y="3105150"/>
            <a:ext cx="904875" cy="314325"/>
            <a:chOff x="3744" y="2608"/>
            <a:chExt cx="760" cy="264"/>
          </a:xfrm>
        </p:grpSpPr>
        <p:sp>
          <p:nvSpPr>
            <p:cNvPr id="58457" name="Text Box 19"/>
            <p:cNvSpPr txBox="1">
              <a:spLocks noChangeArrowheads="1"/>
            </p:cNvSpPr>
            <p:nvPr/>
          </p:nvSpPr>
          <p:spPr bwMode="auto">
            <a:xfrm>
              <a:off x="3836" y="2652"/>
              <a:ext cx="6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AVF ← E</a:t>
              </a:r>
              <a:endParaRPr lang="en-US" altLang="en-US" sz="1050" b="1" baseline="-25000"/>
            </a:p>
          </p:txBody>
        </p:sp>
        <p:sp>
          <p:nvSpPr>
            <p:cNvPr id="58458" name="Rectangle 43"/>
            <p:cNvSpPr>
              <a:spLocks noChangeArrowheads="1"/>
            </p:cNvSpPr>
            <p:nvPr/>
          </p:nvSpPr>
          <p:spPr bwMode="auto">
            <a:xfrm>
              <a:off x="3744" y="2608"/>
              <a:ext cx="760"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62" name="Group 50"/>
          <p:cNvGrpSpPr>
            <a:grpSpLocks/>
          </p:cNvGrpSpPr>
          <p:nvPr/>
        </p:nvGrpSpPr>
        <p:grpSpPr bwMode="auto">
          <a:xfrm>
            <a:off x="4114800" y="3886200"/>
            <a:ext cx="742950" cy="320675"/>
            <a:chOff x="2544" y="3336"/>
            <a:chExt cx="624" cy="269"/>
          </a:xfrm>
        </p:grpSpPr>
        <p:sp>
          <p:nvSpPr>
            <p:cNvPr id="58455" name="Text Box 23"/>
            <p:cNvSpPr txBox="1">
              <a:spLocks noChangeArrowheads="1"/>
            </p:cNvSpPr>
            <p:nvPr/>
          </p:nvSpPr>
          <p:spPr bwMode="auto">
            <a:xfrm>
              <a:off x="2589" y="3392"/>
              <a:ext cx="52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0</a:t>
              </a:r>
            </a:p>
          </p:txBody>
        </p:sp>
        <p:sp>
          <p:nvSpPr>
            <p:cNvPr id="58456" name="Rectangle 45"/>
            <p:cNvSpPr>
              <a:spLocks noChangeArrowheads="1"/>
            </p:cNvSpPr>
            <p:nvPr/>
          </p:nvSpPr>
          <p:spPr bwMode="auto">
            <a:xfrm>
              <a:off x="2544" y="3336"/>
              <a:ext cx="62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51217" name="Group 52"/>
          <p:cNvGrpSpPr>
            <a:grpSpLocks/>
          </p:cNvGrpSpPr>
          <p:nvPr/>
        </p:nvGrpSpPr>
        <p:grpSpPr bwMode="auto">
          <a:xfrm>
            <a:off x="1771650" y="3992563"/>
            <a:ext cx="946150" cy="415925"/>
            <a:chOff x="680" y="3353"/>
            <a:chExt cx="795" cy="349"/>
          </a:xfrm>
        </p:grpSpPr>
        <p:sp>
          <p:nvSpPr>
            <p:cNvPr id="58453" name="Text Box 22"/>
            <p:cNvSpPr txBox="1">
              <a:spLocks noChangeArrowheads="1"/>
            </p:cNvSpPr>
            <p:nvPr/>
          </p:nvSpPr>
          <p:spPr bwMode="auto">
            <a:xfrm>
              <a:off x="768" y="3353"/>
              <a:ext cx="70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A + 1</a:t>
              </a:r>
              <a:r>
                <a:rPr lang="en-US" altLang="en-US" sz="1050" b="1" baseline="-25000"/>
                <a:t> </a:t>
              </a:r>
            </a:p>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A</a:t>
              </a:r>
              <a:r>
                <a:rPr lang="en-US" altLang="en-US" sz="1050" b="1" baseline="-25000"/>
                <a:t>S</a:t>
              </a:r>
              <a:endParaRPr lang="en-US" altLang="en-US" sz="1050" b="1"/>
            </a:p>
          </p:txBody>
        </p:sp>
        <p:sp>
          <p:nvSpPr>
            <p:cNvPr id="58454" name="Rectangle 46"/>
            <p:cNvSpPr>
              <a:spLocks noChangeArrowheads="1"/>
            </p:cNvSpPr>
            <p:nvPr/>
          </p:nvSpPr>
          <p:spPr bwMode="auto">
            <a:xfrm>
              <a:off x="680" y="3376"/>
              <a:ext cx="760" cy="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61" name="Group 49"/>
          <p:cNvGrpSpPr>
            <a:grpSpLocks/>
          </p:cNvGrpSpPr>
          <p:nvPr/>
        </p:nvGrpSpPr>
        <p:grpSpPr bwMode="auto">
          <a:xfrm>
            <a:off x="3200400" y="4643438"/>
            <a:ext cx="1933575" cy="433387"/>
            <a:chOff x="1988" y="3900"/>
            <a:chExt cx="1156" cy="364"/>
          </a:xfrm>
        </p:grpSpPr>
        <p:sp>
          <p:nvSpPr>
            <p:cNvPr id="58451" name="Text Box 24"/>
            <p:cNvSpPr txBox="1">
              <a:spLocks noChangeArrowheads="1"/>
            </p:cNvSpPr>
            <p:nvPr/>
          </p:nvSpPr>
          <p:spPr bwMode="auto">
            <a:xfrm>
              <a:off x="1988" y="3900"/>
              <a:ext cx="865"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a:t>
              </a:r>
              <a:r>
                <a:rPr lang="en-US" altLang="en-US" sz="1050" b="1">
                  <a:solidFill>
                    <a:srgbClr val="FF0000"/>
                  </a:solidFill>
                </a:rPr>
                <a:t>END </a:t>
              </a:r>
            </a:p>
            <a:p>
              <a:pPr eaLnBrk="1" fontAlgn="auto" hangingPunct="1">
                <a:spcBef>
                  <a:spcPct val="0"/>
                </a:spcBef>
                <a:spcAft>
                  <a:spcPts val="0"/>
                </a:spcAft>
                <a:buFontTx/>
                <a:buNone/>
                <a:defRPr/>
              </a:pPr>
              <a:r>
                <a:rPr lang="en-US" altLang="en-US" sz="1050" b="1">
                  <a:solidFill>
                    <a:srgbClr val="FF0000"/>
                  </a:solidFill>
                </a:rPr>
                <a:t>(Result in A and A</a:t>
              </a:r>
              <a:r>
                <a:rPr lang="en-US" altLang="en-US" sz="1050" b="1" baseline="-25000">
                  <a:solidFill>
                    <a:srgbClr val="FF0000"/>
                  </a:solidFill>
                </a:rPr>
                <a:t>S</a:t>
              </a:r>
              <a:r>
                <a:rPr lang="en-US" altLang="en-US" sz="1050" b="1">
                  <a:solidFill>
                    <a:srgbClr val="FF0000"/>
                  </a:solidFill>
                </a:rPr>
                <a:t>)</a:t>
              </a:r>
            </a:p>
          </p:txBody>
        </p:sp>
        <p:sp>
          <p:nvSpPr>
            <p:cNvPr id="58452" name="AutoShape 48"/>
            <p:cNvSpPr>
              <a:spLocks noChangeArrowheads="1"/>
            </p:cNvSpPr>
            <p:nvPr/>
          </p:nvSpPr>
          <p:spPr bwMode="auto">
            <a:xfrm>
              <a:off x="1992" y="3912"/>
              <a:ext cx="1152" cy="352"/>
            </a:xfrm>
            <a:prstGeom prst="flowChartTerminator">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8387" name="Line 61"/>
          <p:cNvSpPr>
            <a:spLocks noChangeShapeType="1"/>
          </p:cNvSpPr>
          <p:nvPr/>
        </p:nvSpPr>
        <p:spPr bwMode="auto">
          <a:xfrm>
            <a:off x="3028950" y="1485900"/>
            <a:ext cx="0" cy="285750"/>
          </a:xfrm>
          <a:prstGeom prst="line">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388" name="Line 62"/>
          <p:cNvSpPr>
            <a:spLocks noChangeShapeType="1"/>
          </p:cNvSpPr>
          <p:nvPr/>
        </p:nvSpPr>
        <p:spPr bwMode="auto">
          <a:xfrm>
            <a:off x="6000750" y="1457325"/>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2" name="Group 1"/>
          <p:cNvGrpSpPr>
            <a:grpSpLocks/>
          </p:cNvGrpSpPr>
          <p:nvPr/>
        </p:nvGrpSpPr>
        <p:grpSpPr bwMode="auto">
          <a:xfrm>
            <a:off x="2124075" y="1924050"/>
            <a:ext cx="523875" cy="447675"/>
            <a:chOff x="1308100" y="2565400"/>
            <a:chExt cx="698500" cy="596900"/>
          </a:xfrm>
        </p:grpSpPr>
        <p:sp>
          <p:nvSpPr>
            <p:cNvPr id="58447" name="Line 63"/>
            <p:cNvSpPr>
              <a:spLocks noChangeShapeType="1"/>
            </p:cNvSpPr>
            <p:nvPr/>
          </p:nvSpPr>
          <p:spPr bwMode="auto">
            <a:xfrm flipH="1">
              <a:off x="1320800" y="2565400"/>
              <a:ext cx="685800" cy="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48" name="Line 64"/>
            <p:cNvSpPr>
              <a:spLocks noChangeShapeType="1"/>
            </p:cNvSpPr>
            <p:nvPr/>
          </p:nvSpPr>
          <p:spPr bwMode="auto">
            <a:xfrm>
              <a:off x="1308100" y="2565400"/>
              <a:ext cx="0" cy="30480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49" name="Line 65"/>
            <p:cNvSpPr>
              <a:spLocks noChangeShapeType="1"/>
            </p:cNvSpPr>
            <p:nvPr/>
          </p:nvSpPr>
          <p:spPr bwMode="auto">
            <a:xfrm flipH="1">
              <a:off x="1308100" y="2870200"/>
              <a:ext cx="685800" cy="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50" name="Line 66"/>
            <p:cNvSpPr>
              <a:spLocks noChangeShapeType="1"/>
            </p:cNvSpPr>
            <p:nvPr/>
          </p:nvSpPr>
          <p:spPr bwMode="auto">
            <a:xfrm>
              <a:off x="1993900" y="2857500"/>
              <a:ext cx="0" cy="304800"/>
            </a:xfrm>
            <a:prstGeom prst="line">
              <a:avLst/>
            </a:prstGeom>
            <a:noFill/>
            <a:ln w="9525">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grpSp>
        <p:nvGrpSpPr>
          <p:cNvPr id="51222" name="Group 7"/>
          <p:cNvGrpSpPr>
            <a:grpSpLocks/>
          </p:cNvGrpSpPr>
          <p:nvPr/>
        </p:nvGrpSpPr>
        <p:grpSpPr bwMode="auto">
          <a:xfrm>
            <a:off x="3381375" y="1914525"/>
            <a:ext cx="2343150" cy="590550"/>
            <a:chOff x="2984500" y="2552700"/>
            <a:chExt cx="3124200" cy="787400"/>
          </a:xfrm>
        </p:grpSpPr>
        <p:sp>
          <p:nvSpPr>
            <p:cNvPr id="58443" name="Line 67"/>
            <p:cNvSpPr>
              <a:spLocks noChangeShapeType="1"/>
            </p:cNvSpPr>
            <p:nvPr/>
          </p:nvSpPr>
          <p:spPr bwMode="auto">
            <a:xfrm>
              <a:off x="2984500" y="25527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44" name="Line 68"/>
            <p:cNvSpPr>
              <a:spLocks noChangeShapeType="1"/>
            </p:cNvSpPr>
            <p:nvPr/>
          </p:nvSpPr>
          <p:spPr bwMode="auto">
            <a:xfrm>
              <a:off x="3898900" y="25527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45" name="Line 69"/>
            <p:cNvSpPr>
              <a:spLocks noChangeShapeType="1"/>
            </p:cNvSpPr>
            <p:nvPr/>
          </p:nvSpPr>
          <p:spPr bwMode="auto">
            <a:xfrm>
              <a:off x="3898900" y="28702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46" name="Line 70"/>
            <p:cNvSpPr>
              <a:spLocks noChangeShapeType="1"/>
            </p:cNvSpPr>
            <p:nvPr/>
          </p:nvSpPr>
          <p:spPr bwMode="auto">
            <a:xfrm>
              <a:off x="6096000" y="28829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sp>
        <p:nvSpPr>
          <p:cNvPr id="58391" name="Line 71"/>
          <p:cNvSpPr>
            <a:spLocks noChangeShapeType="1"/>
          </p:cNvSpPr>
          <p:nvPr/>
        </p:nvSpPr>
        <p:spPr bwMode="auto">
          <a:xfrm>
            <a:off x="4914900" y="1895475"/>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392" name="Line 72"/>
          <p:cNvSpPr>
            <a:spLocks noChangeShapeType="1"/>
          </p:cNvSpPr>
          <p:nvPr/>
        </p:nvSpPr>
        <p:spPr bwMode="auto">
          <a:xfrm>
            <a:off x="4905375" y="1895475"/>
            <a:ext cx="0" cy="342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393" name="Line 73"/>
          <p:cNvSpPr>
            <a:spLocks noChangeShapeType="1"/>
          </p:cNvSpPr>
          <p:nvPr/>
        </p:nvSpPr>
        <p:spPr bwMode="auto">
          <a:xfrm flipH="1">
            <a:off x="3419475" y="2238375"/>
            <a:ext cx="1485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394" name="Line 74"/>
          <p:cNvSpPr>
            <a:spLocks noChangeShapeType="1"/>
          </p:cNvSpPr>
          <p:nvPr/>
        </p:nvSpPr>
        <p:spPr bwMode="auto">
          <a:xfrm>
            <a:off x="3419475" y="2238375"/>
            <a:ext cx="0" cy="1143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395" name="Line 75"/>
          <p:cNvSpPr>
            <a:spLocks noChangeShapeType="1"/>
          </p:cNvSpPr>
          <p:nvPr/>
        </p:nvSpPr>
        <p:spPr bwMode="auto">
          <a:xfrm flipH="1">
            <a:off x="6353175" y="1895475"/>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396" name="Line 76"/>
          <p:cNvSpPr>
            <a:spLocks noChangeShapeType="1"/>
          </p:cNvSpPr>
          <p:nvPr/>
        </p:nvSpPr>
        <p:spPr bwMode="auto">
          <a:xfrm>
            <a:off x="6858000" y="1895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397" name="Line 77"/>
          <p:cNvSpPr>
            <a:spLocks noChangeShapeType="1"/>
          </p:cNvSpPr>
          <p:nvPr/>
        </p:nvSpPr>
        <p:spPr bwMode="auto">
          <a:xfrm flipH="1">
            <a:off x="6343650" y="2124075"/>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398" name="Line 78"/>
          <p:cNvSpPr>
            <a:spLocks noChangeShapeType="1"/>
          </p:cNvSpPr>
          <p:nvPr/>
        </p:nvSpPr>
        <p:spPr bwMode="auto">
          <a:xfrm>
            <a:off x="6343650" y="2124075"/>
            <a:ext cx="0"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13391" name="Line 79"/>
          <p:cNvSpPr>
            <a:spLocks noChangeShapeType="1"/>
          </p:cNvSpPr>
          <p:nvPr/>
        </p:nvSpPr>
        <p:spPr bwMode="auto">
          <a:xfrm>
            <a:off x="3086100" y="2752725"/>
            <a:ext cx="0" cy="285750"/>
          </a:xfrm>
          <a:prstGeom prst="line">
            <a:avLst/>
          </a:prstGeom>
          <a:noFill/>
          <a:ln w="9525">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00" name="Line 80"/>
          <p:cNvSpPr>
            <a:spLocks noChangeShapeType="1"/>
          </p:cNvSpPr>
          <p:nvPr/>
        </p:nvSpPr>
        <p:spPr bwMode="auto">
          <a:xfrm>
            <a:off x="6057900" y="281940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51233" name="Group 8"/>
          <p:cNvGrpSpPr>
            <a:grpSpLocks/>
          </p:cNvGrpSpPr>
          <p:nvPr/>
        </p:nvGrpSpPr>
        <p:grpSpPr bwMode="auto">
          <a:xfrm>
            <a:off x="4914900" y="3429000"/>
            <a:ext cx="1143000" cy="1200150"/>
            <a:chOff x="5029200" y="4572000"/>
            <a:chExt cx="1524000" cy="1600200"/>
          </a:xfrm>
        </p:grpSpPr>
        <p:sp>
          <p:nvSpPr>
            <p:cNvPr id="58440" name="Line 81"/>
            <p:cNvSpPr>
              <a:spLocks noChangeShapeType="1"/>
            </p:cNvSpPr>
            <p:nvPr/>
          </p:nvSpPr>
          <p:spPr bwMode="auto">
            <a:xfrm>
              <a:off x="6553200" y="45720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41" name="Line 82"/>
            <p:cNvSpPr>
              <a:spLocks noChangeShapeType="1"/>
            </p:cNvSpPr>
            <p:nvPr/>
          </p:nvSpPr>
          <p:spPr bwMode="auto">
            <a:xfrm flipH="1">
              <a:off x="5029200" y="57912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42" name="Line 83"/>
            <p:cNvSpPr>
              <a:spLocks noChangeShapeType="1"/>
            </p:cNvSpPr>
            <p:nvPr/>
          </p:nvSpPr>
          <p:spPr bwMode="auto">
            <a:xfrm>
              <a:off x="5029200" y="5791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sp>
        <p:nvSpPr>
          <p:cNvPr id="58402" name="Line 84"/>
          <p:cNvSpPr>
            <a:spLocks noChangeShapeType="1"/>
          </p:cNvSpPr>
          <p:nvPr/>
        </p:nvSpPr>
        <p:spPr bwMode="auto">
          <a:xfrm>
            <a:off x="2171700" y="3200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03" name="Line 85"/>
          <p:cNvSpPr>
            <a:spLocks noChangeShapeType="1"/>
          </p:cNvSpPr>
          <p:nvPr/>
        </p:nvSpPr>
        <p:spPr bwMode="auto">
          <a:xfrm flipH="1">
            <a:off x="2171700" y="3200400"/>
            <a:ext cx="742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04" name="Line 86"/>
          <p:cNvSpPr>
            <a:spLocks noChangeShapeType="1"/>
          </p:cNvSpPr>
          <p:nvPr/>
        </p:nvSpPr>
        <p:spPr bwMode="auto">
          <a:xfrm>
            <a:off x="2171700" y="37719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3" name="Group 2"/>
          <p:cNvGrpSpPr>
            <a:grpSpLocks/>
          </p:cNvGrpSpPr>
          <p:nvPr/>
        </p:nvGrpSpPr>
        <p:grpSpPr bwMode="auto">
          <a:xfrm>
            <a:off x="3257550" y="3200400"/>
            <a:ext cx="742950" cy="228600"/>
            <a:chOff x="2819400" y="4267200"/>
            <a:chExt cx="990600" cy="304800"/>
          </a:xfrm>
        </p:grpSpPr>
        <p:sp>
          <p:nvSpPr>
            <p:cNvPr id="58438" name="Line 87"/>
            <p:cNvSpPr>
              <a:spLocks noChangeShapeType="1"/>
            </p:cNvSpPr>
            <p:nvPr/>
          </p:nvSpPr>
          <p:spPr bwMode="auto">
            <a:xfrm>
              <a:off x="2819400" y="4267200"/>
              <a:ext cx="990600" cy="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39" name="Line 88"/>
            <p:cNvSpPr>
              <a:spLocks noChangeShapeType="1"/>
            </p:cNvSpPr>
            <p:nvPr/>
          </p:nvSpPr>
          <p:spPr bwMode="auto">
            <a:xfrm>
              <a:off x="3810000" y="4267200"/>
              <a:ext cx="0" cy="304800"/>
            </a:xfrm>
            <a:prstGeom prst="line">
              <a:avLst/>
            </a:prstGeom>
            <a:noFill/>
            <a:ln w="9525">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grpSp>
        <p:nvGrpSpPr>
          <p:cNvPr id="4" name="Group 3"/>
          <p:cNvGrpSpPr>
            <a:grpSpLocks/>
          </p:cNvGrpSpPr>
          <p:nvPr/>
        </p:nvGrpSpPr>
        <p:grpSpPr bwMode="auto">
          <a:xfrm>
            <a:off x="4171950" y="3600450"/>
            <a:ext cx="342900" cy="285750"/>
            <a:chOff x="4038600" y="4800600"/>
            <a:chExt cx="457200" cy="381000"/>
          </a:xfrm>
        </p:grpSpPr>
        <p:sp>
          <p:nvSpPr>
            <p:cNvPr id="58436" name="Line 89"/>
            <p:cNvSpPr>
              <a:spLocks noChangeShapeType="1"/>
            </p:cNvSpPr>
            <p:nvPr/>
          </p:nvSpPr>
          <p:spPr bwMode="auto">
            <a:xfrm>
              <a:off x="4038600" y="4800600"/>
              <a:ext cx="457200" cy="0"/>
            </a:xfrm>
            <a:prstGeom prst="line">
              <a:avLst/>
            </a:prstGeom>
            <a:noFill/>
            <a:ln w="9525">
              <a:solidFill>
                <a:srgbClr val="00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37" name="Line 90"/>
            <p:cNvSpPr>
              <a:spLocks noChangeShapeType="1"/>
            </p:cNvSpPr>
            <p:nvPr/>
          </p:nvSpPr>
          <p:spPr bwMode="auto">
            <a:xfrm>
              <a:off x="4495800" y="4800600"/>
              <a:ext cx="0" cy="381000"/>
            </a:xfrm>
            <a:prstGeom prst="line">
              <a:avLst/>
            </a:prstGeom>
            <a:noFill/>
            <a:ln w="9525">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sp>
        <p:nvSpPr>
          <p:cNvPr id="58407" name="Line 91"/>
          <p:cNvSpPr>
            <a:spLocks noChangeShapeType="1"/>
          </p:cNvSpPr>
          <p:nvPr/>
        </p:nvSpPr>
        <p:spPr bwMode="auto">
          <a:xfrm>
            <a:off x="4514850" y="4200525"/>
            <a:ext cx="0" cy="457200"/>
          </a:xfrm>
          <a:prstGeom prst="line">
            <a:avLst/>
          </a:prstGeom>
          <a:noFill/>
          <a:ln w="9525">
            <a:solidFill>
              <a:srgbClr val="00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08" name="Line 92"/>
          <p:cNvSpPr>
            <a:spLocks noChangeShapeType="1"/>
          </p:cNvSpPr>
          <p:nvPr/>
        </p:nvSpPr>
        <p:spPr bwMode="auto">
          <a:xfrm flipH="1">
            <a:off x="3600450" y="36004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09" name="Line 93"/>
          <p:cNvSpPr>
            <a:spLocks noChangeShapeType="1"/>
          </p:cNvSpPr>
          <p:nvPr/>
        </p:nvSpPr>
        <p:spPr bwMode="auto">
          <a:xfrm>
            <a:off x="3600450" y="3600450"/>
            <a:ext cx="0" cy="1028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10" name="Line 94"/>
          <p:cNvSpPr>
            <a:spLocks noChangeShapeType="1"/>
          </p:cNvSpPr>
          <p:nvPr/>
        </p:nvSpPr>
        <p:spPr bwMode="auto">
          <a:xfrm>
            <a:off x="2228850" y="4400550"/>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11" name="Line 95"/>
          <p:cNvSpPr>
            <a:spLocks noChangeShapeType="1"/>
          </p:cNvSpPr>
          <p:nvPr/>
        </p:nvSpPr>
        <p:spPr bwMode="auto">
          <a:xfrm>
            <a:off x="2228850" y="4514850"/>
            <a:ext cx="12001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12" name="Line 96"/>
          <p:cNvSpPr>
            <a:spLocks noChangeShapeType="1"/>
          </p:cNvSpPr>
          <p:nvPr/>
        </p:nvSpPr>
        <p:spPr bwMode="auto">
          <a:xfrm>
            <a:off x="3429000" y="4514850"/>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13" name="Text Box 97"/>
          <p:cNvSpPr txBox="1">
            <a:spLocks noChangeArrowheads="1"/>
          </p:cNvSpPr>
          <p:nvPr/>
        </p:nvSpPr>
        <p:spPr bwMode="auto">
          <a:xfrm>
            <a:off x="2171700" y="17145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8414" name="Text Box 98"/>
          <p:cNvSpPr txBox="1">
            <a:spLocks noChangeArrowheads="1"/>
          </p:cNvSpPr>
          <p:nvPr/>
        </p:nvSpPr>
        <p:spPr bwMode="auto">
          <a:xfrm>
            <a:off x="6454775" y="1704975"/>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8415" name="Text Box 99"/>
          <p:cNvSpPr txBox="1">
            <a:spLocks noChangeArrowheads="1"/>
          </p:cNvSpPr>
          <p:nvPr/>
        </p:nvSpPr>
        <p:spPr bwMode="auto">
          <a:xfrm>
            <a:off x="3540125" y="17145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58416" name="Text Box 100"/>
          <p:cNvSpPr txBox="1">
            <a:spLocks noChangeArrowheads="1"/>
          </p:cNvSpPr>
          <p:nvPr/>
        </p:nvSpPr>
        <p:spPr bwMode="auto">
          <a:xfrm>
            <a:off x="5103813" y="169545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58417" name="Text Box 101"/>
          <p:cNvSpPr txBox="1">
            <a:spLocks noChangeArrowheads="1"/>
          </p:cNvSpPr>
          <p:nvPr/>
        </p:nvSpPr>
        <p:spPr bwMode="auto">
          <a:xfrm>
            <a:off x="1917700" y="2114550"/>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B</a:t>
            </a:r>
            <a:r>
              <a:rPr lang="en-US" altLang="en-US" sz="1050" b="1" baseline="-25000"/>
              <a:t>S</a:t>
            </a:r>
            <a:endParaRPr lang="en-US" altLang="en-US" sz="1050" b="1"/>
          </a:p>
        </p:txBody>
      </p:sp>
      <p:sp>
        <p:nvSpPr>
          <p:cNvPr id="58418" name="Text Box 102"/>
          <p:cNvSpPr txBox="1">
            <a:spLocks noChangeArrowheads="1"/>
          </p:cNvSpPr>
          <p:nvPr/>
        </p:nvSpPr>
        <p:spPr bwMode="auto">
          <a:xfrm>
            <a:off x="3429000" y="2009775"/>
            <a:ext cx="646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a:t>
            </a:r>
            <a:r>
              <a:rPr lang="en-US" altLang="en-US" sz="1050" b="1">
                <a:cs typeface="Arial" panose="020B0604020202020204" pitchFamily="34" charset="0"/>
              </a:rPr>
              <a:t>≠</a:t>
            </a:r>
            <a:r>
              <a:rPr lang="en-US" altLang="en-US" sz="1050" b="1"/>
              <a:t> B</a:t>
            </a:r>
            <a:r>
              <a:rPr lang="en-US" altLang="en-US" sz="1050" b="1" baseline="-25000"/>
              <a:t>S</a:t>
            </a:r>
            <a:endParaRPr lang="en-US" altLang="en-US" sz="1050" b="1"/>
          </a:p>
        </p:txBody>
      </p:sp>
      <p:sp>
        <p:nvSpPr>
          <p:cNvPr id="58419" name="Text Box 103"/>
          <p:cNvSpPr txBox="1">
            <a:spLocks noChangeArrowheads="1"/>
          </p:cNvSpPr>
          <p:nvPr/>
        </p:nvSpPr>
        <p:spPr bwMode="auto">
          <a:xfrm>
            <a:off x="5143500" y="2114550"/>
            <a:ext cx="646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a:t>
            </a:r>
            <a:r>
              <a:rPr lang="en-US" altLang="en-US" sz="1050" b="1">
                <a:cs typeface="Arial" panose="020B0604020202020204" pitchFamily="34" charset="0"/>
              </a:rPr>
              <a:t>≠</a:t>
            </a:r>
            <a:r>
              <a:rPr lang="en-US" altLang="en-US" sz="1050" b="1"/>
              <a:t> B</a:t>
            </a:r>
            <a:r>
              <a:rPr lang="en-US" altLang="en-US" sz="1050" b="1" baseline="-25000"/>
              <a:t>S</a:t>
            </a:r>
            <a:endParaRPr lang="en-US" altLang="en-US" sz="1050" b="1"/>
          </a:p>
        </p:txBody>
      </p:sp>
      <p:sp>
        <p:nvSpPr>
          <p:cNvPr id="58420" name="Text Box 104"/>
          <p:cNvSpPr txBox="1">
            <a:spLocks noChangeArrowheads="1"/>
          </p:cNvSpPr>
          <p:nvPr/>
        </p:nvSpPr>
        <p:spPr bwMode="auto">
          <a:xfrm>
            <a:off x="6489700" y="2114550"/>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B</a:t>
            </a:r>
            <a:r>
              <a:rPr lang="en-US" altLang="en-US" sz="1050" b="1" baseline="-25000"/>
              <a:t>S</a:t>
            </a:r>
            <a:endParaRPr lang="en-US" altLang="en-US" sz="1050" b="1"/>
          </a:p>
        </p:txBody>
      </p:sp>
      <p:sp>
        <p:nvSpPr>
          <p:cNvPr id="58421" name="Text Box 105"/>
          <p:cNvSpPr txBox="1">
            <a:spLocks noChangeArrowheads="1"/>
          </p:cNvSpPr>
          <p:nvPr/>
        </p:nvSpPr>
        <p:spPr bwMode="auto">
          <a:xfrm>
            <a:off x="2286000" y="30099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8422" name="Text Box 106"/>
          <p:cNvSpPr txBox="1">
            <a:spLocks noChangeArrowheads="1"/>
          </p:cNvSpPr>
          <p:nvPr/>
        </p:nvSpPr>
        <p:spPr bwMode="auto">
          <a:xfrm>
            <a:off x="3371850" y="30099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58423" name="Text Box 107"/>
          <p:cNvSpPr txBox="1">
            <a:spLocks noChangeArrowheads="1"/>
          </p:cNvSpPr>
          <p:nvPr/>
        </p:nvSpPr>
        <p:spPr bwMode="auto">
          <a:xfrm>
            <a:off x="4189413" y="3400425"/>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58424" name="Text Box 108"/>
          <p:cNvSpPr txBox="1">
            <a:spLocks noChangeArrowheads="1"/>
          </p:cNvSpPr>
          <p:nvPr/>
        </p:nvSpPr>
        <p:spPr bwMode="auto">
          <a:xfrm>
            <a:off x="3560763" y="3381375"/>
            <a:ext cx="3698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cs typeface="Arial" panose="020B0604020202020204" pitchFamily="34" charset="0"/>
              </a:rPr>
              <a:t>≠</a:t>
            </a:r>
            <a:r>
              <a:rPr lang="en-US" altLang="en-US" sz="1050" b="1"/>
              <a:t> 0</a:t>
            </a:r>
          </a:p>
        </p:txBody>
      </p:sp>
      <p:grpSp>
        <p:nvGrpSpPr>
          <p:cNvPr id="51257" name="Group 53"/>
          <p:cNvGrpSpPr>
            <a:grpSpLocks/>
          </p:cNvGrpSpPr>
          <p:nvPr/>
        </p:nvGrpSpPr>
        <p:grpSpPr bwMode="auto">
          <a:xfrm>
            <a:off x="1838325" y="3457575"/>
            <a:ext cx="755650" cy="314325"/>
            <a:chOff x="584" y="2904"/>
            <a:chExt cx="635" cy="264"/>
          </a:xfrm>
        </p:grpSpPr>
        <p:sp>
          <p:nvSpPr>
            <p:cNvPr id="58434" name="Text Box 20"/>
            <p:cNvSpPr txBox="1">
              <a:spLocks noChangeArrowheads="1"/>
            </p:cNvSpPr>
            <p:nvPr/>
          </p:nvSpPr>
          <p:spPr bwMode="auto">
            <a:xfrm>
              <a:off x="672" y="2940"/>
              <a:ext cx="54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A </a:t>
              </a:r>
              <a:r>
                <a:rPr lang="en-US" altLang="en-US" sz="1050" b="1" baseline="-25000"/>
                <a:t> </a:t>
              </a:r>
            </a:p>
          </p:txBody>
        </p:sp>
        <p:sp>
          <p:nvSpPr>
            <p:cNvPr id="58435" name="Rectangle 44"/>
            <p:cNvSpPr>
              <a:spLocks noChangeArrowheads="1"/>
            </p:cNvSpPr>
            <p:nvPr/>
          </p:nvSpPr>
          <p:spPr bwMode="auto">
            <a:xfrm>
              <a:off x="584" y="2904"/>
              <a:ext cx="62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8426" name="Line 109"/>
          <p:cNvSpPr>
            <a:spLocks noChangeShapeType="1"/>
          </p:cNvSpPr>
          <p:nvPr/>
        </p:nvSpPr>
        <p:spPr bwMode="auto">
          <a:xfrm>
            <a:off x="2305050" y="3533775"/>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13367" name="Group 55"/>
          <p:cNvGrpSpPr>
            <a:grpSpLocks/>
          </p:cNvGrpSpPr>
          <p:nvPr/>
        </p:nvGrpSpPr>
        <p:grpSpPr bwMode="auto">
          <a:xfrm>
            <a:off x="2466975" y="2371725"/>
            <a:ext cx="1198563" cy="434975"/>
            <a:chOff x="1112" y="1992"/>
            <a:chExt cx="1007" cy="366"/>
          </a:xfrm>
        </p:grpSpPr>
        <p:sp>
          <p:nvSpPr>
            <p:cNvPr id="58432" name="Text Box 15"/>
            <p:cNvSpPr txBox="1">
              <a:spLocks noChangeArrowheads="1"/>
            </p:cNvSpPr>
            <p:nvPr/>
          </p:nvSpPr>
          <p:spPr bwMode="auto">
            <a:xfrm>
              <a:off x="1148" y="2009"/>
              <a:ext cx="971"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EA </a:t>
              </a:r>
              <a:r>
                <a:rPr lang="en-US" altLang="en-US" sz="1050" b="1">
                  <a:cs typeface="Arial" panose="020B0604020202020204" pitchFamily="34" charset="0"/>
                </a:rPr>
                <a:t>←</a:t>
              </a:r>
              <a:r>
                <a:rPr lang="en-US" altLang="en-US" sz="1050" b="1"/>
                <a:t> A + B + 1</a:t>
              </a:r>
            </a:p>
            <a:p>
              <a:pPr eaLnBrk="1" fontAlgn="auto" hangingPunct="1">
                <a:spcBef>
                  <a:spcPct val="0"/>
                </a:spcBef>
                <a:spcAft>
                  <a:spcPts val="0"/>
                </a:spcAft>
                <a:buFontTx/>
                <a:buNone/>
                <a:defRPr/>
              </a:pPr>
              <a:r>
                <a:rPr lang="en-US" altLang="en-US" sz="1050" b="1"/>
                <a:t>AVF ← 0 </a:t>
              </a:r>
              <a:r>
                <a:rPr lang="en-US" altLang="en-US" sz="1050" b="1" baseline="-25000"/>
                <a:t> </a:t>
              </a:r>
            </a:p>
          </p:txBody>
        </p:sp>
        <p:sp>
          <p:nvSpPr>
            <p:cNvPr id="58433" name="Rectangle 39"/>
            <p:cNvSpPr>
              <a:spLocks noChangeArrowheads="1"/>
            </p:cNvSpPr>
            <p:nvPr/>
          </p:nvSpPr>
          <p:spPr bwMode="auto">
            <a:xfrm>
              <a:off x="1112" y="1992"/>
              <a:ext cx="960" cy="3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58428" name="Line 110"/>
          <p:cNvSpPr>
            <a:spLocks noChangeShapeType="1"/>
          </p:cNvSpPr>
          <p:nvPr/>
        </p:nvSpPr>
        <p:spPr bwMode="auto">
          <a:xfrm>
            <a:off x="3200400" y="2428875"/>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8429" name="Text Box 113"/>
          <p:cNvSpPr txBox="1">
            <a:spLocks noChangeArrowheads="1"/>
          </p:cNvSpPr>
          <p:nvPr/>
        </p:nvSpPr>
        <p:spPr bwMode="auto">
          <a:xfrm>
            <a:off x="1689100" y="3143250"/>
            <a:ext cx="53340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&lt; B</a:t>
            </a:r>
          </a:p>
        </p:txBody>
      </p:sp>
      <p:sp>
        <p:nvSpPr>
          <p:cNvPr id="58430" name="Text Box 114"/>
          <p:cNvSpPr txBox="1">
            <a:spLocks noChangeArrowheads="1"/>
          </p:cNvSpPr>
          <p:nvPr/>
        </p:nvSpPr>
        <p:spPr bwMode="auto">
          <a:xfrm>
            <a:off x="3975100" y="3133725"/>
            <a:ext cx="5286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B</a:t>
            </a:r>
          </a:p>
        </p:txBody>
      </p:sp>
      <p:sp>
        <p:nvSpPr>
          <p:cNvPr id="58431" name="Line 115"/>
          <p:cNvSpPr>
            <a:spLocks noChangeShapeType="1"/>
          </p:cNvSpPr>
          <p:nvPr/>
        </p:nvSpPr>
        <p:spPr bwMode="auto">
          <a:xfrm>
            <a:off x="2295525" y="4191000"/>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51265"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fld id="{A13B702D-EBB8-464B-9A04-3EEF02109B77}" type="slidenum">
              <a:rPr lang="en-US" altLang="en-US"/>
              <a:pPr/>
              <a:t>24</a:t>
            </a:fld>
            <a:endParaRPr lang="en-US" altLang="en-US"/>
          </a:p>
        </p:txBody>
      </p:sp>
    </p:spTree>
    <p:extLst>
      <p:ext uri="{BB962C8B-B14F-4D97-AF65-F5344CB8AC3E}">
        <p14:creationId xmlns:p14="http://schemas.microsoft.com/office/powerpoint/2010/main" val="623547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3324"/>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4" fill="hold" grpId="0" nodeType="afterEffect">
                                  <p:stCondLst>
                                    <p:cond delay="0"/>
                                  </p:stCondLst>
                                  <p:childTnLst>
                                    <p:set>
                                      <p:cBhvr>
                                        <p:cTn id="9" dur="1" fill="hold">
                                          <p:stCondLst>
                                            <p:cond delay="0"/>
                                          </p:stCondLst>
                                        </p:cTn>
                                        <p:tgtEl>
                                          <p:spTgt spid="13338"/>
                                        </p:tgtEl>
                                        <p:attrNameLst>
                                          <p:attrName>style.visibility</p:attrName>
                                        </p:attrNameLst>
                                      </p:cBhvr>
                                      <p:to>
                                        <p:strVal val="visible"/>
                                      </p:to>
                                    </p:set>
                                    <p:animEffect transition="in" filter="wipe(down)">
                                      <p:cBhvr>
                                        <p:cTn id="10" dur="500"/>
                                        <p:tgtEl>
                                          <p:spTgt spid="13338"/>
                                        </p:tgtEl>
                                      </p:cBhvr>
                                    </p:animEffect>
                                  </p:childTnLst>
                                </p:cTn>
                              </p:par>
                            </p:childTnLst>
                          </p:cTn>
                        </p:par>
                        <p:par>
                          <p:cTn id="11" fill="hold" nodeType="afterGroup">
                            <p:stCondLst>
                              <p:cond delay="1000"/>
                            </p:stCondLst>
                            <p:childTnLst>
                              <p:par>
                                <p:cTn id="12" presetID="6" presetClass="entr" presetSubtype="16" fill="hold" nodeType="afterEffect">
                                  <p:stCondLst>
                                    <p:cond delay="0"/>
                                  </p:stCondLst>
                                  <p:childTnLst>
                                    <p:set>
                                      <p:cBhvr>
                                        <p:cTn id="13" dur="1" fill="hold">
                                          <p:stCondLst>
                                            <p:cond delay="0"/>
                                          </p:stCondLst>
                                        </p:cTn>
                                        <p:tgtEl>
                                          <p:spTgt spid="13372"/>
                                        </p:tgtEl>
                                        <p:attrNameLst>
                                          <p:attrName>style.visibility</p:attrName>
                                        </p:attrNameLst>
                                      </p:cBhvr>
                                      <p:to>
                                        <p:strVal val="visible"/>
                                      </p:to>
                                    </p:set>
                                    <p:animEffect transition="in" filter="circle(in)">
                                      <p:cBhvr>
                                        <p:cTn id="14" dur="500"/>
                                        <p:tgtEl>
                                          <p:spTgt spid="13372"/>
                                        </p:tgtEl>
                                      </p:cBhvr>
                                    </p:animEffect>
                                  </p:childTnLst>
                                </p:cTn>
                              </p:par>
                            </p:childTnLst>
                          </p:cTn>
                        </p:par>
                        <p:par>
                          <p:cTn id="15" fill="hold" nodeType="afterGroup">
                            <p:stCondLst>
                              <p:cond delay="1500"/>
                            </p:stCondLst>
                            <p:childTnLst>
                              <p:par>
                                <p:cTn id="16" presetID="6" presetClass="entr" presetSubtype="32"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circle(out)">
                                      <p:cBhvr>
                                        <p:cTn id="18" dur="500"/>
                                        <p:tgtEl>
                                          <p:spTgt spid="2"/>
                                        </p:tgtEl>
                                      </p:cBhvr>
                                    </p:animEffect>
                                  </p:childTnLst>
                                </p:cTn>
                              </p:par>
                            </p:childTnLst>
                          </p:cTn>
                        </p:par>
                        <p:par>
                          <p:cTn id="19" fill="hold" nodeType="afterGroup">
                            <p:stCondLst>
                              <p:cond delay="2000"/>
                            </p:stCondLst>
                            <p:childTnLst>
                              <p:par>
                                <p:cTn id="20" presetID="6" presetClass="entr" presetSubtype="16" fill="hold" nodeType="afterEffect">
                                  <p:stCondLst>
                                    <p:cond delay="0"/>
                                  </p:stCondLst>
                                  <p:childTnLst>
                                    <p:set>
                                      <p:cBhvr>
                                        <p:cTn id="21" dur="1" fill="hold">
                                          <p:stCondLst>
                                            <p:cond delay="0"/>
                                          </p:stCondLst>
                                        </p:cTn>
                                        <p:tgtEl>
                                          <p:spTgt spid="13367"/>
                                        </p:tgtEl>
                                        <p:attrNameLst>
                                          <p:attrName>style.visibility</p:attrName>
                                        </p:attrNameLst>
                                      </p:cBhvr>
                                      <p:to>
                                        <p:strVal val="visible"/>
                                      </p:to>
                                    </p:set>
                                    <p:animEffect transition="in" filter="circle(in)">
                                      <p:cBhvr>
                                        <p:cTn id="22" dur="500"/>
                                        <p:tgtEl>
                                          <p:spTgt spid="13367"/>
                                        </p:tgtEl>
                                      </p:cBhvr>
                                    </p:animEffect>
                                  </p:childTnLst>
                                </p:cTn>
                              </p:par>
                            </p:childTnLst>
                          </p:cTn>
                        </p:par>
                        <p:par>
                          <p:cTn id="23" fill="hold" nodeType="afterGroup">
                            <p:stCondLst>
                              <p:cond delay="2500"/>
                            </p:stCondLst>
                            <p:childTnLst>
                              <p:par>
                                <p:cTn id="24" presetID="22" presetClass="entr" presetSubtype="1" fill="hold" nodeType="afterEffect">
                                  <p:stCondLst>
                                    <p:cond delay="0"/>
                                  </p:stCondLst>
                                  <p:childTnLst>
                                    <p:set>
                                      <p:cBhvr>
                                        <p:cTn id="25" dur="1" fill="hold">
                                          <p:stCondLst>
                                            <p:cond delay="0"/>
                                          </p:stCondLst>
                                        </p:cTn>
                                        <p:tgtEl>
                                          <p:spTgt spid="13391"/>
                                        </p:tgtEl>
                                        <p:attrNameLst>
                                          <p:attrName>style.visibility</p:attrName>
                                        </p:attrNameLst>
                                      </p:cBhvr>
                                      <p:to>
                                        <p:strVal val="visible"/>
                                      </p:to>
                                    </p:set>
                                    <p:animEffect transition="in" filter="wipe(up)">
                                      <p:cBhvr>
                                        <p:cTn id="26" dur="500"/>
                                        <p:tgtEl>
                                          <p:spTgt spid="13391"/>
                                        </p:tgtEl>
                                      </p:cBhvr>
                                    </p:animEffect>
                                  </p:childTnLst>
                                </p:cTn>
                              </p:par>
                            </p:childTnLst>
                          </p:cTn>
                        </p:par>
                        <p:par>
                          <p:cTn id="27" fill="hold" nodeType="afterGroup">
                            <p:stCondLst>
                              <p:cond delay="3000"/>
                            </p:stCondLst>
                            <p:childTnLst>
                              <p:par>
                                <p:cTn id="28" presetID="6" presetClass="entr" presetSubtype="16" fill="hold" nodeType="afterEffect">
                                  <p:stCondLst>
                                    <p:cond delay="0"/>
                                  </p:stCondLst>
                                  <p:childTnLst>
                                    <p:set>
                                      <p:cBhvr>
                                        <p:cTn id="29" dur="1" fill="hold">
                                          <p:stCondLst>
                                            <p:cond delay="0"/>
                                          </p:stCondLst>
                                        </p:cTn>
                                        <p:tgtEl>
                                          <p:spTgt spid="13366"/>
                                        </p:tgtEl>
                                        <p:attrNameLst>
                                          <p:attrName>style.visibility</p:attrName>
                                        </p:attrNameLst>
                                      </p:cBhvr>
                                      <p:to>
                                        <p:strVal val="visible"/>
                                      </p:to>
                                    </p:set>
                                    <p:animEffect transition="in" filter="circle(in)">
                                      <p:cBhvr>
                                        <p:cTn id="30" dur="500"/>
                                        <p:tgtEl>
                                          <p:spTgt spid="13366"/>
                                        </p:tgtEl>
                                      </p:cBhvr>
                                    </p:animEffect>
                                  </p:childTnLst>
                                </p:cTn>
                              </p:par>
                            </p:childTnLst>
                          </p:cTn>
                        </p:par>
                        <p:par>
                          <p:cTn id="31" fill="hold" nodeType="afterGroup">
                            <p:stCondLst>
                              <p:cond delay="3500"/>
                            </p:stCondLst>
                            <p:childTnLst>
                              <p:par>
                                <p:cTn id="32" presetID="6" presetClass="entr" presetSubtype="16" fill="hold" nodeType="after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circle(in)">
                                      <p:cBhvr>
                                        <p:cTn id="34" dur="500"/>
                                        <p:tgtEl>
                                          <p:spTgt spid="3"/>
                                        </p:tgtEl>
                                      </p:cBhvr>
                                    </p:animEffect>
                                  </p:childTnLst>
                                </p:cTn>
                              </p:par>
                            </p:childTnLst>
                          </p:cTn>
                        </p:par>
                        <p:par>
                          <p:cTn id="35" fill="hold" nodeType="afterGroup">
                            <p:stCondLst>
                              <p:cond delay="4000"/>
                            </p:stCondLst>
                            <p:childTnLst>
                              <p:par>
                                <p:cTn id="36" presetID="6" presetClass="entr" presetSubtype="16" fill="hold" nodeType="afterEffect">
                                  <p:stCondLst>
                                    <p:cond delay="0"/>
                                  </p:stCondLst>
                                  <p:childTnLst>
                                    <p:set>
                                      <p:cBhvr>
                                        <p:cTn id="37" dur="1" fill="hold">
                                          <p:stCondLst>
                                            <p:cond delay="0"/>
                                          </p:stCondLst>
                                        </p:cTn>
                                        <p:tgtEl>
                                          <p:spTgt spid="13363"/>
                                        </p:tgtEl>
                                        <p:attrNameLst>
                                          <p:attrName>style.visibility</p:attrName>
                                        </p:attrNameLst>
                                      </p:cBhvr>
                                      <p:to>
                                        <p:strVal val="visible"/>
                                      </p:to>
                                    </p:set>
                                    <p:animEffect transition="in" filter="circle(in)">
                                      <p:cBhvr>
                                        <p:cTn id="38" dur="500"/>
                                        <p:tgtEl>
                                          <p:spTgt spid="13363"/>
                                        </p:tgtEl>
                                      </p:cBhvr>
                                    </p:animEffect>
                                  </p:childTnLst>
                                </p:cTn>
                              </p:par>
                            </p:childTnLst>
                          </p:cTn>
                        </p:par>
                        <p:par>
                          <p:cTn id="39" fill="hold" nodeType="afterGroup">
                            <p:stCondLst>
                              <p:cond delay="4500"/>
                            </p:stCondLst>
                            <p:childTnLst>
                              <p:par>
                                <p:cTn id="40" presetID="6" presetClass="entr" presetSubtype="16"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circle(in)">
                                      <p:cBhvr>
                                        <p:cTn id="42" dur="500"/>
                                        <p:tgtEl>
                                          <p:spTgt spid="4"/>
                                        </p:tgtEl>
                                      </p:cBhvr>
                                    </p:animEffect>
                                  </p:childTnLst>
                                </p:cTn>
                              </p:par>
                            </p:childTnLst>
                          </p:cTn>
                        </p:par>
                        <p:par>
                          <p:cTn id="43" fill="hold" nodeType="afterGroup">
                            <p:stCondLst>
                              <p:cond delay="5000"/>
                            </p:stCondLst>
                            <p:childTnLst>
                              <p:par>
                                <p:cTn id="44" presetID="26" presetClass="emph" presetSubtype="0" fill="hold" nodeType="afterEffect">
                                  <p:stCondLst>
                                    <p:cond delay="0"/>
                                  </p:stCondLst>
                                  <p:childTnLst>
                                    <p:animEffect transition="out" filter="fade">
                                      <p:cBhvr>
                                        <p:cTn id="45" dur="500" tmFilter="0, 0; .2, .5; .8, .5; 1, 0"/>
                                        <p:tgtEl>
                                          <p:spTgt spid="13362"/>
                                        </p:tgtEl>
                                      </p:cBhvr>
                                    </p:animEffect>
                                    <p:animScale>
                                      <p:cBhvr>
                                        <p:cTn id="46" dur="250" autoRev="1" fill="hold"/>
                                        <p:tgtEl>
                                          <p:spTgt spid="13362"/>
                                        </p:tgtEl>
                                      </p:cBhvr>
                                      <p:by x="105000" y="105000"/>
                                    </p:animScale>
                                  </p:childTnLst>
                                </p:cTn>
                              </p:par>
                            </p:childTnLst>
                          </p:cTn>
                        </p:par>
                        <p:par>
                          <p:cTn id="47" fill="hold" nodeType="afterGroup">
                            <p:stCondLst>
                              <p:cond delay="5500"/>
                            </p:stCondLst>
                            <p:childTnLst>
                              <p:par>
                                <p:cTn id="48" presetID="26" presetClass="emph" presetSubtype="0" fill="hold" nodeType="afterEffect">
                                  <p:stCondLst>
                                    <p:cond delay="0"/>
                                  </p:stCondLst>
                                  <p:childTnLst>
                                    <p:animEffect transition="out" filter="fade">
                                      <p:cBhvr>
                                        <p:cTn id="49" dur="500" tmFilter="0, 0; .2, .5; .8, .5; 1, 0"/>
                                        <p:tgtEl>
                                          <p:spTgt spid="13361"/>
                                        </p:tgtEl>
                                      </p:cBhvr>
                                    </p:animEffect>
                                    <p:animScale>
                                      <p:cBhvr>
                                        <p:cTn id="50" dur="250" autoRev="1" fill="hold"/>
                                        <p:tgtEl>
                                          <p:spTgt spid="1336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4" grpId="0" animBg="1"/>
      <p:bldP spid="1333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485900" y="0"/>
            <a:ext cx="6172200" cy="457200"/>
          </a:xfrm>
        </p:spPr>
        <p:txBody>
          <a:bodyPr/>
          <a:lstStyle/>
          <a:p>
            <a:r>
              <a:rPr lang="en-US" altLang="en-US" sz="2400" smtClean="0"/>
              <a:t>Flow chart for add / subtract operations</a:t>
            </a:r>
          </a:p>
        </p:txBody>
      </p:sp>
      <p:sp>
        <p:nvSpPr>
          <p:cNvPr id="60419" name="AutoShape 5"/>
          <p:cNvSpPr>
            <a:spLocks noChangeArrowheads="1"/>
          </p:cNvSpPr>
          <p:nvPr/>
        </p:nvSpPr>
        <p:spPr bwMode="auto">
          <a:xfrm>
            <a:off x="2400300" y="1047750"/>
            <a:ext cx="1624013" cy="584200"/>
          </a:xfrm>
          <a:prstGeom prst="flowChartTerminator">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Minuend in A</a:t>
            </a:r>
          </a:p>
          <a:p>
            <a:pPr eaLnBrk="1" fontAlgn="auto" hangingPunct="1">
              <a:spcBef>
                <a:spcPct val="0"/>
              </a:spcBef>
              <a:spcAft>
                <a:spcPts val="0"/>
              </a:spcAft>
              <a:buFontTx/>
              <a:buNone/>
              <a:defRPr/>
            </a:pPr>
            <a:r>
              <a:rPr lang="en-US" altLang="en-US" sz="1050" b="1"/>
              <a:t>Subtrahend in B</a:t>
            </a:r>
          </a:p>
        </p:txBody>
      </p:sp>
      <p:sp>
        <p:nvSpPr>
          <p:cNvPr id="60420" name="Text Box 12"/>
          <p:cNvSpPr txBox="1">
            <a:spLocks noChangeArrowheads="1"/>
          </p:cNvSpPr>
          <p:nvPr/>
        </p:nvSpPr>
        <p:spPr bwMode="auto">
          <a:xfrm>
            <a:off x="2452688" y="628650"/>
            <a:ext cx="138112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Subtract operation</a:t>
            </a:r>
          </a:p>
        </p:txBody>
      </p:sp>
      <p:sp>
        <p:nvSpPr>
          <p:cNvPr id="13325" name="Text Box 13"/>
          <p:cNvSpPr txBox="1">
            <a:spLocks noChangeArrowheads="1"/>
          </p:cNvSpPr>
          <p:nvPr/>
        </p:nvSpPr>
        <p:spPr bwMode="auto">
          <a:xfrm>
            <a:off x="5543550" y="620713"/>
            <a:ext cx="1485900" cy="32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tx2"/>
              </a:buClr>
              <a:buFont typeface="Wingdings" pitchFamily="2" charset="2"/>
              <a:buChar char="§"/>
              <a:defRPr sz="2000">
                <a:solidFill>
                  <a:schemeClr val="tx1"/>
                </a:solidFill>
                <a:latin typeface="Calibri" pitchFamily="34" charset="0"/>
              </a:defRPr>
            </a:lvl1pPr>
            <a:lvl2pPr marL="742950" indent="-285750">
              <a:spcBef>
                <a:spcPct val="20000"/>
              </a:spcBef>
              <a:buClr>
                <a:schemeClr val="tx2"/>
              </a:buClr>
              <a:buFont typeface="Wingdings" pitchFamily="2" charset="2"/>
              <a:buChar char="§"/>
              <a:defRPr>
                <a:solidFill>
                  <a:schemeClr val="tx1"/>
                </a:solidFill>
                <a:latin typeface="Calibri" pitchFamily="34" charset="0"/>
              </a:defRPr>
            </a:lvl2pPr>
            <a:lvl3pPr marL="1143000" indent="-228600">
              <a:spcBef>
                <a:spcPct val="20000"/>
              </a:spcBef>
              <a:buClr>
                <a:schemeClr val="tx2"/>
              </a:buClr>
              <a:buFont typeface="Wingdings" pitchFamily="2" charset="2"/>
              <a:buChar char="§"/>
              <a:defRPr sz="1600">
                <a:solidFill>
                  <a:schemeClr val="tx1"/>
                </a:solidFill>
                <a:latin typeface="Calibri" pitchFamily="34" charset="0"/>
              </a:defRPr>
            </a:lvl3pPr>
            <a:lvl4pPr marL="1600200" indent="-228600">
              <a:spcBef>
                <a:spcPct val="20000"/>
              </a:spcBef>
              <a:buClr>
                <a:schemeClr val="tx2"/>
              </a:buClr>
              <a:buFont typeface="Wingdings" pitchFamily="2" charset="2"/>
              <a:buChar char="§"/>
              <a:defRPr sz="1400">
                <a:solidFill>
                  <a:schemeClr val="tx1"/>
                </a:solidFill>
                <a:latin typeface="Calibri" pitchFamily="34" charset="0"/>
              </a:defRPr>
            </a:lvl4pPr>
            <a:lvl5pPr marL="2057400" indent="-228600">
              <a:spcBef>
                <a:spcPct val="20000"/>
              </a:spcBef>
              <a:buClr>
                <a:schemeClr val="tx2"/>
              </a:buClr>
              <a:buFont typeface="Wingdings" pitchFamily="2" charset="2"/>
              <a:buChar char="§"/>
              <a:defRPr sz="1400">
                <a:solidFill>
                  <a:schemeClr val="tx1"/>
                </a:solidFill>
                <a:latin typeface="Calibri" pitchFamily="34" charset="0"/>
              </a:defRPr>
            </a:lvl5pPr>
            <a:lvl6pPr marL="2514600" indent="-228600" fontAlgn="base">
              <a:spcBef>
                <a:spcPct val="20000"/>
              </a:spcBef>
              <a:spcAft>
                <a:spcPct val="0"/>
              </a:spcAft>
              <a:buClr>
                <a:schemeClr val="tx2"/>
              </a:buClr>
              <a:buFont typeface="Wingdings" pitchFamily="2" charset="2"/>
              <a:buChar char="§"/>
              <a:defRPr sz="1400">
                <a:solidFill>
                  <a:schemeClr val="tx1"/>
                </a:solidFill>
                <a:latin typeface="Calibri" pitchFamily="34" charset="0"/>
              </a:defRPr>
            </a:lvl6pPr>
            <a:lvl7pPr marL="2971800" indent="-228600" fontAlgn="base">
              <a:spcBef>
                <a:spcPct val="20000"/>
              </a:spcBef>
              <a:spcAft>
                <a:spcPct val="0"/>
              </a:spcAft>
              <a:buClr>
                <a:schemeClr val="tx2"/>
              </a:buClr>
              <a:buFont typeface="Wingdings" pitchFamily="2" charset="2"/>
              <a:buChar char="§"/>
              <a:defRPr sz="1400">
                <a:solidFill>
                  <a:schemeClr val="tx1"/>
                </a:solidFill>
                <a:latin typeface="Calibri" pitchFamily="34" charset="0"/>
              </a:defRPr>
            </a:lvl7pPr>
            <a:lvl8pPr marL="3429000" indent="-228600" fontAlgn="base">
              <a:spcBef>
                <a:spcPct val="20000"/>
              </a:spcBef>
              <a:spcAft>
                <a:spcPct val="0"/>
              </a:spcAft>
              <a:buClr>
                <a:schemeClr val="tx2"/>
              </a:buClr>
              <a:buFont typeface="Wingdings" pitchFamily="2" charset="2"/>
              <a:buChar char="§"/>
              <a:defRPr sz="1400">
                <a:solidFill>
                  <a:schemeClr val="tx1"/>
                </a:solidFill>
                <a:latin typeface="Calibri" pitchFamily="34" charset="0"/>
              </a:defRPr>
            </a:lvl8pPr>
            <a:lvl9pPr marL="3886200" indent="-228600" fontAlgn="base">
              <a:spcBef>
                <a:spcPct val="20000"/>
              </a:spcBef>
              <a:spcAft>
                <a:spcPct val="0"/>
              </a:spcAft>
              <a:buClr>
                <a:schemeClr val="tx2"/>
              </a:buClr>
              <a:buFont typeface="Wingdings" pitchFamily="2" charset="2"/>
              <a:buChar char="§"/>
              <a:defRPr sz="1400">
                <a:solidFill>
                  <a:schemeClr val="tx1"/>
                </a:solidFill>
                <a:latin typeface="Calibri" pitchFamily="34" charset="0"/>
              </a:defRPr>
            </a:lvl9pPr>
          </a:lstStyle>
          <a:p>
            <a:pPr eaLnBrk="1" hangingPunct="1">
              <a:spcBef>
                <a:spcPct val="0"/>
              </a:spcBef>
              <a:buClrTx/>
              <a:buFontTx/>
              <a:buNone/>
            </a:pPr>
            <a:r>
              <a:rPr lang="en-US" altLang="en-US" sz="1500" b="1">
                <a:solidFill>
                  <a:srgbClr val="FF0000"/>
                </a:solidFill>
                <a:latin typeface="Arial" pitchFamily="34" charset="0"/>
              </a:rPr>
              <a:t>Add operation</a:t>
            </a:r>
          </a:p>
        </p:txBody>
      </p:sp>
      <p:sp>
        <p:nvSpPr>
          <p:cNvPr id="60422" name="AutoShape 26"/>
          <p:cNvSpPr>
            <a:spLocks noChangeArrowheads="1"/>
          </p:cNvSpPr>
          <p:nvPr/>
        </p:nvSpPr>
        <p:spPr bwMode="auto">
          <a:xfrm>
            <a:off x="2343150" y="1143000"/>
            <a:ext cx="1371600" cy="342900"/>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nvGrpSpPr>
          <p:cNvPr id="13371" name="Group 59"/>
          <p:cNvGrpSpPr>
            <a:grpSpLocks/>
          </p:cNvGrpSpPr>
          <p:nvPr/>
        </p:nvGrpSpPr>
        <p:grpSpPr bwMode="auto">
          <a:xfrm>
            <a:off x="5467350" y="1096963"/>
            <a:ext cx="1143000" cy="415925"/>
            <a:chOff x="3632" y="922"/>
            <a:chExt cx="960" cy="349"/>
          </a:xfrm>
        </p:grpSpPr>
        <p:sp>
          <p:nvSpPr>
            <p:cNvPr id="60520" name="Text Box 7"/>
            <p:cNvSpPr txBox="1">
              <a:spLocks noChangeArrowheads="1"/>
            </p:cNvSpPr>
            <p:nvPr/>
          </p:nvSpPr>
          <p:spPr bwMode="auto">
            <a:xfrm>
              <a:off x="3740" y="922"/>
              <a:ext cx="819"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Augend in A</a:t>
              </a:r>
            </a:p>
            <a:p>
              <a:pPr eaLnBrk="1" fontAlgn="auto" hangingPunct="1">
                <a:spcBef>
                  <a:spcPct val="0"/>
                </a:spcBef>
                <a:spcAft>
                  <a:spcPts val="0"/>
                </a:spcAft>
                <a:buFontTx/>
                <a:buNone/>
                <a:defRPr/>
              </a:pPr>
              <a:r>
                <a:rPr lang="en-US" altLang="en-US" sz="1050" b="1"/>
                <a:t>Addend in B</a:t>
              </a:r>
            </a:p>
          </p:txBody>
        </p:sp>
        <p:sp>
          <p:nvSpPr>
            <p:cNvPr id="60521" name="AutoShape 27"/>
            <p:cNvSpPr>
              <a:spLocks noChangeArrowheads="1"/>
            </p:cNvSpPr>
            <p:nvPr/>
          </p:nvSpPr>
          <p:spPr bwMode="auto">
            <a:xfrm>
              <a:off x="3632" y="938"/>
              <a:ext cx="960" cy="288"/>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60424" name="Line 28"/>
          <p:cNvSpPr>
            <a:spLocks noChangeShapeType="1"/>
          </p:cNvSpPr>
          <p:nvPr/>
        </p:nvSpPr>
        <p:spPr bwMode="auto">
          <a:xfrm>
            <a:off x="3028950" y="85725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13341" name="Line 29"/>
          <p:cNvSpPr>
            <a:spLocks noChangeShapeType="1"/>
          </p:cNvSpPr>
          <p:nvPr/>
        </p:nvSpPr>
        <p:spPr bwMode="auto">
          <a:xfrm>
            <a:off x="6000750" y="828675"/>
            <a:ext cx="0" cy="28575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53258" name="Group 60"/>
          <p:cNvGrpSpPr>
            <a:grpSpLocks/>
          </p:cNvGrpSpPr>
          <p:nvPr/>
        </p:nvGrpSpPr>
        <p:grpSpPr bwMode="auto">
          <a:xfrm>
            <a:off x="2647950" y="1771650"/>
            <a:ext cx="811213" cy="285750"/>
            <a:chOff x="1352" y="1512"/>
            <a:chExt cx="682" cy="240"/>
          </a:xfrm>
        </p:grpSpPr>
        <p:grpSp>
          <p:nvGrpSpPr>
            <p:cNvPr id="53350" name="Group 31"/>
            <p:cNvGrpSpPr>
              <a:grpSpLocks/>
            </p:cNvGrpSpPr>
            <p:nvPr/>
          </p:nvGrpSpPr>
          <p:grpSpPr bwMode="auto">
            <a:xfrm>
              <a:off x="1392" y="1529"/>
              <a:ext cx="642" cy="213"/>
              <a:chOff x="1392" y="1529"/>
              <a:chExt cx="642" cy="213"/>
            </a:xfrm>
          </p:grpSpPr>
          <p:sp>
            <p:nvSpPr>
              <p:cNvPr id="60518" name="Text Box 8"/>
              <p:cNvSpPr txBox="1">
                <a:spLocks noChangeArrowheads="1"/>
              </p:cNvSpPr>
              <p:nvPr/>
            </p:nvSpPr>
            <p:spPr bwMode="auto">
              <a:xfrm>
                <a:off x="1392" y="1529"/>
                <a:ext cx="6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  </a:t>
                </a:r>
                <a:r>
                  <a:rPr lang="en-US" altLang="en-US" sz="1050" b="1"/>
                  <a:t>+  B</a:t>
                </a:r>
                <a:r>
                  <a:rPr lang="en-US" altLang="en-US" sz="1050" b="1" baseline="-25000"/>
                  <a:t>S</a:t>
                </a:r>
                <a:r>
                  <a:rPr lang="en-US" altLang="en-US" sz="1050" b="1"/>
                  <a:t> </a:t>
                </a:r>
                <a:r>
                  <a:rPr lang="en-US" altLang="en-US" sz="1050" b="1" baseline="-25000"/>
                  <a:t> </a:t>
                </a:r>
                <a:endParaRPr lang="en-US" altLang="en-US" sz="1050" b="1"/>
              </a:p>
            </p:txBody>
          </p:sp>
          <p:sp>
            <p:nvSpPr>
              <p:cNvPr id="60519" name="Oval 30"/>
              <p:cNvSpPr>
                <a:spLocks noChangeArrowheads="1"/>
              </p:cNvSpPr>
              <p:nvPr/>
            </p:nvSpPr>
            <p:spPr bwMode="auto">
              <a:xfrm>
                <a:off x="1584" y="156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60517" name="AutoShape 37"/>
            <p:cNvSpPr>
              <a:spLocks noChangeArrowheads="1"/>
            </p:cNvSpPr>
            <p:nvPr/>
          </p:nvSpPr>
          <p:spPr bwMode="auto">
            <a:xfrm>
              <a:off x="1352" y="1512"/>
              <a:ext cx="625" cy="240"/>
            </a:xfrm>
            <a:prstGeom prst="flowChartPreparat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70" name="Group 58"/>
          <p:cNvGrpSpPr>
            <a:grpSpLocks/>
          </p:cNvGrpSpPr>
          <p:nvPr/>
        </p:nvGrpSpPr>
        <p:grpSpPr bwMode="auto">
          <a:xfrm>
            <a:off x="5610225" y="1752600"/>
            <a:ext cx="820738" cy="285750"/>
            <a:chOff x="3728" y="1528"/>
            <a:chExt cx="690" cy="240"/>
          </a:xfrm>
        </p:grpSpPr>
        <p:grpSp>
          <p:nvGrpSpPr>
            <p:cNvPr id="53346" name="Group 33"/>
            <p:cNvGrpSpPr>
              <a:grpSpLocks/>
            </p:cNvGrpSpPr>
            <p:nvPr/>
          </p:nvGrpSpPr>
          <p:grpSpPr bwMode="auto">
            <a:xfrm>
              <a:off x="3776" y="1536"/>
              <a:ext cx="642" cy="213"/>
              <a:chOff x="1392" y="1529"/>
              <a:chExt cx="642" cy="213"/>
            </a:xfrm>
          </p:grpSpPr>
          <p:sp>
            <p:nvSpPr>
              <p:cNvPr id="60514" name="Text Box 34"/>
              <p:cNvSpPr txBox="1">
                <a:spLocks noChangeArrowheads="1"/>
              </p:cNvSpPr>
              <p:nvPr/>
            </p:nvSpPr>
            <p:spPr bwMode="auto">
              <a:xfrm>
                <a:off x="1392" y="1529"/>
                <a:ext cx="64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  </a:t>
                </a:r>
                <a:r>
                  <a:rPr lang="en-US" altLang="en-US" sz="1050" b="1"/>
                  <a:t>+  B</a:t>
                </a:r>
                <a:r>
                  <a:rPr lang="en-US" altLang="en-US" sz="1050" b="1" baseline="-25000"/>
                  <a:t>S</a:t>
                </a:r>
                <a:r>
                  <a:rPr lang="en-US" altLang="en-US" sz="1050" b="1"/>
                  <a:t> </a:t>
                </a:r>
                <a:r>
                  <a:rPr lang="en-US" altLang="en-US" sz="1050" b="1" baseline="-25000"/>
                  <a:t> </a:t>
                </a:r>
                <a:endParaRPr lang="en-US" altLang="en-US" sz="1050" b="1"/>
              </a:p>
            </p:txBody>
          </p:sp>
          <p:sp>
            <p:nvSpPr>
              <p:cNvPr id="60515" name="Oval 35"/>
              <p:cNvSpPr>
                <a:spLocks noChangeArrowheads="1"/>
              </p:cNvSpPr>
              <p:nvPr/>
            </p:nvSpPr>
            <p:spPr bwMode="auto">
              <a:xfrm>
                <a:off x="1584" y="1560"/>
                <a:ext cx="144" cy="1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60513" name="AutoShape 38"/>
            <p:cNvSpPr>
              <a:spLocks noChangeArrowheads="1"/>
            </p:cNvSpPr>
            <p:nvPr/>
          </p:nvSpPr>
          <p:spPr bwMode="auto">
            <a:xfrm>
              <a:off x="3728" y="1528"/>
              <a:ext cx="625" cy="240"/>
            </a:xfrm>
            <a:prstGeom prst="flowChartPreparat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53260" name="Group 57"/>
          <p:cNvGrpSpPr>
            <a:grpSpLocks/>
          </p:cNvGrpSpPr>
          <p:nvPr/>
        </p:nvGrpSpPr>
        <p:grpSpPr bwMode="auto">
          <a:xfrm>
            <a:off x="5543550" y="2505075"/>
            <a:ext cx="1009650" cy="314325"/>
            <a:chOff x="3696" y="2104"/>
            <a:chExt cx="848" cy="264"/>
          </a:xfrm>
        </p:grpSpPr>
        <p:sp>
          <p:nvSpPr>
            <p:cNvPr id="60510" name="Text Box 17"/>
            <p:cNvSpPr txBox="1">
              <a:spLocks noChangeArrowheads="1"/>
            </p:cNvSpPr>
            <p:nvPr/>
          </p:nvSpPr>
          <p:spPr bwMode="auto">
            <a:xfrm>
              <a:off x="3744" y="2153"/>
              <a:ext cx="780"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EA </a:t>
              </a:r>
              <a:r>
                <a:rPr lang="en-US" altLang="en-US" sz="1050" b="1">
                  <a:cs typeface="Arial" panose="020B0604020202020204" pitchFamily="34" charset="0"/>
                </a:rPr>
                <a:t>←</a:t>
              </a:r>
              <a:r>
                <a:rPr lang="en-US" altLang="en-US" sz="1050" b="1"/>
                <a:t> A + B</a:t>
              </a:r>
              <a:endParaRPr lang="en-US" altLang="en-US" sz="1050" b="1" baseline="-25000"/>
            </a:p>
          </p:txBody>
        </p:sp>
        <p:sp>
          <p:nvSpPr>
            <p:cNvPr id="60511" name="Rectangle 40"/>
            <p:cNvSpPr>
              <a:spLocks noChangeArrowheads="1"/>
            </p:cNvSpPr>
            <p:nvPr/>
          </p:nvSpPr>
          <p:spPr bwMode="auto">
            <a:xfrm>
              <a:off x="3696" y="2104"/>
              <a:ext cx="848"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66" name="Group 54"/>
          <p:cNvGrpSpPr>
            <a:grpSpLocks/>
          </p:cNvGrpSpPr>
          <p:nvPr/>
        </p:nvGrpSpPr>
        <p:grpSpPr bwMode="auto">
          <a:xfrm>
            <a:off x="2914650" y="3028950"/>
            <a:ext cx="393700" cy="342900"/>
            <a:chOff x="1488" y="2592"/>
            <a:chExt cx="331" cy="288"/>
          </a:xfrm>
        </p:grpSpPr>
        <p:sp>
          <p:nvSpPr>
            <p:cNvPr id="60508" name="Text Box 18"/>
            <p:cNvSpPr txBox="1">
              <a:spLocks noChangeArrowheads="1"/>
            </p:cNvSpPr>
            <p:nvPr/>
          </p:nvSpPr>
          <p:spPr bwMode="auto">
            <a:xfrm>
              <a:off x="1536" y="2633"/>
              <a:ext cx="28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 </a:t>
              </a:r>
              <a:r>
                <a:rPr lang="en-US" altLang="en-US" sz="1050" b="1" baseline="-25000"/>
                <a:t> </a:t>
              </a:r>
            </a:p>
          </p:txBody>
        </p:sp>
        <p:sp>
          <p:nvSpPr>
            <p:cNvPr id="60509" name="AutoShape 41"/>
            <p:cNvSpPr>
              <a:spLocks noChangeArrowheads="1"/>
            </p:cNvSpPr>
            <p:nvPr/>
          </p:nvSpPr>
          <p:spPr bwMode="auto">
            <a:xfrm>
              <a:off x="1488" y="2592"/>
              <a:ext cx="288" cy="288"/>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53262" name="Group 51"/>
          <p:cNvGrpSpPr>
            <a:grpSpLocks/>
          </p:cNvGrpSpPr>
          <p:nvPr/>
        </p:nvGrpSpPr>
        <p:grpSpPr bwMode="auto">
          <a:xfrm>
            <a:off x="3829050" y="3429000"/>
            <a:ext cx="350838" cy="342900"/>
            <a:chOff x="2064" y="2912"/>
            <a:chExt cx="294" cy="288"/>
          </a:xfrm>
        </p:grpSpPr>
        <p:sp>
          <p:nvSpPr>
            <p:cNvPr id="60506" name="Text Box 21"/>
            <p:cNvSpPr txBox="1">
              <a:spLocks noChangeArrowheads="1"/>
            </p:cNvSpPr>
            <p:nvPr/>
          </p:nvSpPr>
          <p:spPr bwMode="auto">
            <a:xfrm>
              <a:off x="2121" y="2960"/>
              <a:ext cx="23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endParaRPr lang="en-US" altLang="en-US" sz="1050" b="1" baseline="-25000"/>
            </a:p>
          </p:txBody>
        </p:sp>
        <p:sp>
          <p:nvSpPr>
            <p:cNvPr id="60507" name="AutoShape 42"/>
            <p:cNvSpPr>
              <a:spLocks noChangeArrowheads="1"/>
            </p:cNvSpPr>
            <p:nvPr/>
          </p:nvSpPr>
          <p:spPr bwMode="auto">
            <a:xfrm>
              <a:off x="2064" y="2912"/>
              <a:ext cx="287" cy="288"/>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53263" name="Group 56"/>
          <p:cNvGrpSpPr>
            <a:grpSpLocks/>
          </p:cNvGrpSpPr>
          <p:nvPr/>
        </p:nvGrpSpPr>
        <p:grpSpPr bwMode="auto">
          <a:xfrm>
            <a:off x="5600700" y="3105150"/>
            <a:ext cx="904875" cy="314325"/>
            <a:chOff x="3744" y="2608"/>
            <a:chExt cx="760" cy="264"/>
          </a:xfrm>
        </p:grpSpPr>
        <p:sp>
          <p:nvSpPr>
            <p:cNvPr id="60504" name="Text Box 19"/>
            <p:cNvSpPr txBox="1">
              <a:spLocks noChangeArrowheads="1"/>
            </p:cNvSpPr>
            <p:nvPr/>
          </p:nvSpPr>
          <p:spPr bwMode="auto">
            <a:xfrm>
              <a:off x="3836" y="2652"/>
              <a:ext cx="63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AVF ← E</a:t>
              </a:r>
              <a:endParaRPr lang="en-US" altLang="en-US" sz="1050" b="1" baseline="-25000"/>
            </a:p>
          </p:txBody>
        </p:sp>
        <p:sp>
          <p:nvSpPr>
            <p:cNvPr id="60505" name="Rectangle 43"/>
            <p:cNvSpPr>
              <a:spLocks noChangeArrowheads="1"/>
            </p:cNvSpPr>
            <p:nvPr/>
          </p:nvSpPr>
          <p:spPr bwMode="auto">
            <a:xfrm>
              <a:off x="3744" y="2608"/>
              <a:ext cx="760"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53264" name="Group 50"/>
          <p:cNvGrpSpPr>
            <a:grpSpLocks/>
          </p:cNvGrpSpPr>
          <p:nvPr/>
        </p:nvGrpSpPr>
        <p:grpSpPr bwMode="auto">
          <a:xfrm>
            <a:off x="4114800" y="3886200"/>
            <a:ext cx="742950" cy="320675"/>
            <a:chOff x="2544" y="3336"/>
            <a:chExt cx="624" cy="269"/>
          </a:xfrm>
        </p:grpSpPr>
        <p:sp>
          <p:nvSpPr>
            <p:cNvPr id="60502" name="Text Box 23"/>
            <p:cNvSpPr txBox="1">
              <a:spLocks noChangeArrowheads="1"/>
            </p:cNvSpPr>
            <p:nvPr/>
          </p:nvSpPr>
          <p:spPr bwMode="auto">
            <a:xfrm>
              <a:off x="2589" y="3392"/>
              <a:ext cx="525"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0</a:t>
              </a:r>
            </a:p>
          </p:txBody>
        </p:sp>
        <p:sp>
          <p:nvSpPr>
            <p:cNvPr id="60503" name="Rectangle 45"/>
            <p:cNvSpPr>
              <a:spLocks noChangeArrowheads="1"/>
            </p:cNvSpPr>
            <p:nvPr/>
          </p:nvSpPr>
          <p:spPr bwMode="auto">
            <a:xfrm>
              <a:off x="2544" y="3336"/>
              <a:ext cx="62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64" name="Group 52"/>
          <p:cNvGrpSpPr>
            <a:grpSpLocks/>
          </p:cNvGrpSpPr>
          <p:nvPr/>
        </p:nvGrpSpPr>
        <p:grpSpPr bwMode="auto">
          <a:xfrm>
            <a:off x="1771650" y="3992563"/>
            <a:ext cx="946150" cy="415925"/>
            <a:chOff x="680" y="3353"/>
            <a:chExt cx="795" cy="349"/>
          </a:xfrm>
        </p:grpSpPr>
        <p:sp>
          <p:nvSpPr>
            <p:cNvPr id="60500" name="Text Box 22"/>
            <p:cNvSpPr txBox="1">
              <a:spLocks noChangeArrowheads="1"/>
            </p:cNvSpPr>
            <p:nvPr/>
          </p:nvSpPr>
          <p:spPr bwMode="auto">
            <a:xfrm>
              <a:off x="768" y="3353"/>
              <a:ext cx="707"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A + 1</a:t>
              </a:r>
              <a:r>
                <a:rPr lang="en-US" altLang="en-US" sz="1050" b="1" baseline="-25000"/>
                <a:t> </a:t>
              </a:r>
            </a:p>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A</a:t>
              </a:r>
              <a:r>
                <a:rPr lang="en-US" altLang="en-US" sz="1050" b="1" baseline="-25000"/>
                <a:t>S</a:t>
              </a:r>
              <a:endParaRPr lang="en-US" altLang="en-US" sz="1050" b="1"/>
            </a:p>
          </p:txBody>
        </p:sp>
        <p:sp>
          <p:nvSpPr>
            <p:cNvPr id="60501" name="Rectangle 46"/>
            <p:cNvSpPr>
              <a:spLocks noChangeArrowheads="1"/>
            </p:cNvSpPr>
            <p:nvPr/>
          </p:nvSpPr>
          <p:spPr bwMode="auto">
            <a:xfrm>
              <a:off x="680" y="3376"/>
              <a:ext cx="760" cy="3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grpSp>
        <p:nvGrpSpPr>
          <p:cNvPr id="13361" name="Group 49"/>
          <p:cNvGrpSpPr>
            <a:grpSpLocks/>
          </p:cNvGrpSpPr>
          <p:nvPr/>
        </p:nvGrpSpPr>
        <p:grpSpPr bwMode="auto">
          <a:xfrm>
            <a:off x="3200400" y="4643438"/>
            <a:ext cx="1933575" cy="433387"/>
            <a:chOff x="1988" y="3900"/>
            <a:chExt cx="1156" cy="364"/>
          </a:xfrm>
        </p:grpSpPr>
        <p:sp>
          <p:nvSpPr>
            <p:cNvPr id="60498" name="Text Box 24"/>
            <p:cNvSpPr txBox="1">
              <a:spLocks noChangeArrowheads="1"/>
            </p:cNvSpPr>
            <p:nvPr/>
          </p:nvSpPr>
          <p:spPr bwMode="auto">
            <a:xfrm>
              <a:off x="1988" y="3900"/>
              <a:ext cx="865" cy="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END </a:t>
              </a:r>
            </a:p>
            <a:p>
              <a:pPr eaLnBrk="1" fontAlgn="auto" hangingPunct="1">
                <a:spcBef>
                  <a:spcPct val="0"/>
                </a:spcBef>
                <a:spcAft>
                  <a:spcPts val="0"/>
                </a:spcAft>
                <a:buFontTx/>
                <a:buNone/>
                <a:defRPr/>
              </a:pPr>
              <a:r>
                <a:rPr lang="en-US" altLang="en-US" sz="1050" b="1"/>
                <a:t>(Result in A and A</a:t>
              </a:r>
              <a:r>
                <a:rPr lang="en-US" altLang="en-US" sz="1050" b="1" baseline="-25000"/>
                <a:t>S</a:t>
              </a:r>
              <a:r>
                <a:rPr lang="en-US" altLang="en-US" sz="1050" b="1"/>
                <a:t>)</a:t>
              </a:r>
            </a:p>
          </p:txBody>
        </p:sp>
        <p:sp>
          <p:nvSpPr>
            <p:cNvPr id="60499" name="AutoShape 48"/>
            <p:cNvSpPr>
              <a:spLocks noChangeArrowheads="1"/>
            </p:cNvSpPr>
            <p:nvPr/>
          </p:nvSpPr>
          <p:spPr bwMode="auto">
            <a:xfrm>
              <a:off x="1992" y="3912"/>
              <a:ext cx="1152" cy="352"/>
            </a:xfrm>
            <a:prstGeom prst="flowChartTerminator">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60435" name="Line 61"/>
          <p:cNvSpPr>
            <a:spLocks noChangeShapeType="1"/>
          </p:cNvSpPr>
          <p:nvPr/>
        </p:nvSpPr>
        <p:spPr bwMode="auto">
          <a:xfrm>
            <a:off x="3028950" y="148590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13374" name="Line 62"/>
          <p:cNvSpPr>
            <a:spLocks noChangeShapeType="1"/>
          </p:cNvSpPr>
          <p:nvPr/>
        </p:nvSpPr>
        <p:spPr bwMode="auto">
          <a:xfrm>
            <a:off x="6000750" y="1457325"/>
            <a:ext cx="0" cy="28575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37" name="Line 63"/>
          <p:cNvSpPr>
            <a:spLocks noChangeShapeType="1"/>
          </p:cNvSpPr>
          <p:nvPr/>
        </p:nvSpPr>
        <p:spPr bwMode="auto">
          <a:xfrm flipH="1">
            <a:off x="2133600" y="1924050"/>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38" name="Line 64"/>
          <p:cNvSpPr>
            <a:spLocks noChangeShapeType="1"/>
          </p:cNvSpPr>
          <p:nvPr/>
        </p:nvSpPr>
        <p:spPr bwMode="auto">
          <a:xfrm>
            <a:off x="2124075" y="192405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39" name="Line 65"/>
          <p:cNvSpPr>
            <a:spLocks noChangeShapeType="1"/>
          </p:cNvSpPr>
          <p:nvPr/>
        </p:nvSpPr>
        <p:spPr bwMode="auto">
          <a:xfrm flipH="1">
            <a:off x="2124075" y="2152650"/>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40" name="Line 66"/>
          <p:cNvSpPr>
            <a:spLocks noChangeShapeType="1"/>
          </p:cNvSpPr>
          <p:nvPr/>
        </p:nvSpPr>
        <p:spPr bwMode="auto">
          <a:xfrm>
            <a:off x="2638425" y="2143125"/>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53273" name="Group 7"/>
          <p:cNvGrpSpPr>
            <a:grpSpLocks/>
          </p:cNvGrpSpPr>
          <p:nvPr/>
        </p:nvGrpSpPr>
        <p:grpSpPr bwMode="auto">
          <a:xfrm>
            <a:off x="3381375" y="1914525"/>
            <a:ext cx="2343150" cy="590550"/>
            <a:chOff x="2984500" y="2552700"/>
            <a:chExt cx="3124200" cy="787400"/>
          </a:xfrm>
        </p:grpSpPr>
        <p:sp>
          <p:nvSpPr>
            <p:cNvPr id="60494" name="Line 67"/>
            <p:cNvSpPr>
              <a:spLocks noChangeShapeType="1"/>
            </p:cNvSpPr>
            <p:nvPr/>
          </p:nvSpPr>
          <p:spPr bwMode="auto">
            <a:xfrm>
              <a:off x="2984500" y="25527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95" name="Line 68"/>
            <p:cNvSpPr>
              <a:spLocks noChangeShapeType="1"/>
            </p:cNvSpPr>
            <p:nvPr/>
          </p:nvSpPr>
          <p:spPr bwMode="auto">
            <a:xfrm>
              <a:off x="3898900" y="25527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96" name="Line 69"/>
            <p:cNvSpPr>
              <a:spLocks noChangeShapeType="1"/>
            </p:cNvSpPr>
            <p:nvPr/>
          </p:nvSpPr>
          <p:spPr bwMode="auto">
            <a:xfrm>
              <a:off x="3898900" y="28702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97" name="Line 70"/>
            <p:cNvSpPr>
              <a:spLocks noChangeShapeType="1"/>
            </p:cNvSpPr>
            <p:nvPr/>
          </p:nvSpPr>
          <p:spPr bwMode="auto">
            <a:xfrm>
              <a:off x="6096000" y="28829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grpSp>
        <p:nvGrpSpPr>
          <p:cNvPr id="2" name="Group 1"/>
          <p:cNvGrpSpPr>
            <a:grpSpLocks/>
          </p:cNvGrpSpPr>
          <p:nvPr/>
        </p:nvGrpSpPr>
        <p:grpSpPr bwMode="auto">
          <a:xfrm>
            <a:off x="3419475" y="1895475"/>
            <a:ext cx="2181225" cy="457200"/>
            <a:chOff x="3035300" y="2527300"/>
            <a:chExt cx="2908300" cy="609600"/>
          </a:xfrm>
        </p:grpSpPr>
        <p:sp>
          <p:nvSpPr>
            <p:cNvPr id="60490" name="Line 71"/>
            <p:cNvSpPr>
              <a:spLocks noChangeShapeType="1"/>
            </p:cNvSpPr>
            <p:nvPr/>
          </p:nvSpPr>
          <p:spPr bwMode="auto">
            <a:xfrm>
              <a:off x="5029200" y="2527300"/>
              <a:ext cx="914400" cy="0"/>
            </a:xfrm>
            <a:prstGeom prst="line">
              <a:avLst/>
            </a:prstGeom>
            <a:noFill/>
            <a:ln w="9525">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91" name="Line 72"/>
            <p:cNvSpPr>
              <a:spLocks noChangeShapeType="1"/>
            </p:cNvSpPr>
            <p:nvPr/>
          </p:nvSpPr>
          <p:spPr bwMode="auto">
            <a:xfrm>
              <a:off x="5016500" y="2527300"/>
              <a:ext cx="0" cy="457200"/>
            </a:xfrm>
            <a:prstGeom prst="line">
              <a:avLst/>
            </a:prstGeom>
            <a:noFill/>
            <a:ln w="9525">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92" name="Line 73"/>
            <p:cNvSpPr>
              <a:spLocks noChangeShapeType="1"/>
            </p:cNvSpPr>
            <p:nvPr/>
          </p:nvSpPr>
          <p:spPr bwMode="auto">
            <a:xfrm flipH="1">
              <a:off x="3035300" y="2984500"/>
              <a:ext cx="1981200" cy="0"/>
            </a:xfrm>
            <a:prstGeom prst="line">
              <a:avLst/>
            </a:prstGeom>
            <a:noFill/>
            <a:ln w="9525">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93" name="Line 74"/>
            <p:cNvSpPr>
              <a:spLocks noChangeShapeType="1"/>
            </p:cNvSpPr>
            <p:nvPr/>
          </p:nvSpPr>
          <p:spPr bwMode="auto">
            <a:xfrm>
              <a:off x="3035300" y="2984500"/>
              <a:ext cx="0" cy="15240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sp>
        <p:nvSpPr>
          <p:cNvPr id="60443" name="Line 75"/>
          <p:cNvSpPr>
            <a:spLocks noChangeShapeType="1"/>
          </p:cNvSpPr>
          <p:nvPr/>
        </p:nvSpPr>
        <p:spPr bwMode="auto">
          <a:xfrm flipH="1">
            <a:off x="6353175" y="1895475"/>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44" name="Line 76"/>
          <p:cNvSpPr>
            <a:spLocks noChangeShapeType="1"/>
          </p:cNvSpPr>
          <p:nvPr/>
        </p:nvSpPr>
        <p:spPr bwMode="auto">
          <a:xfrm>
            <a:off x="6858000" y="1895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45" name="Line 77"/>
          <p:cNvSpPr>
            <a:spLocks noChangeShapeType="1"/>
          </p:cNvSpPr>
          <p:nvPr/>
        </p:nvSpPr>
        <p:spPr bwMode="auto">
          <a:xfrm flipH="1">
            <a:off x="6343650" y="2124075"/>
            <a:ext cx="5143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46" name="Line 78"/>
          <p:cNvSpPr>
            <a:spLocks noChangeShapeType="1"/>
          </p:cNvSpPr>
          <p:nvPr/>
        </p:nvSpPr>
        <p:spPr bwMode="auto">
          <a:xfrm>
            <a:off x="6343650" y="2124075"/>
            <a:ext cx="0" cy="3714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13391" name="Line 79"/>
          <p:cNvSpPr>
            <a:spLocks noChangeShapeType="1"/>
          </p:cNvSpPr>
          <p:nvPr/>
        </p:nvSpPr>
        <p:spPr bwMode="auto">
          <a:xfrm>
            <a:off x="3086100" y="2752725"/>
            <a:ext cx="0" cy="28575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48" name="Line 80"/>
          <p:cNvSpPr>
            <a:spLocks noChangeShapeType="1"/>
          </p:cNvSpPr>
          <p:nvPr/>
        </p:nvSpPr>
        <p:spPr bwMode="auto">
          <a:xfrm>
            <a:off x="6057900" y="281940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53281" name="Group 8"/>
          <p:cNvGrpSpPr>
            <a:grpSpLocks/>
          </p:cNvGrpSpPr>
          <p:nvPr/>
        </p:nvGrpSpPr>
        <p:grpSpPr bwMode="auto">
          <a:xfrm>
            <a:off x="4914900" y="3429000"/>
            <a:ext cx="1143000" cy="1200150"/>
            <a:chOff x="5029200" y="4572000"/>
            <a:chExt cx="1524000" cy="1600200"/>
          </a:xfrm>
        </p:grpSpPr>
        <p:sp>
          <p:nvSpPr>
            <p:cNvPr id="60487" name="Line 81"/>
            <p:cNvSpPr>
              <a:spLocks noChangeShapeType="1"/>
            </p:cNvSpPr>
            <p:nvPr/>
          </p:nvSpPr>
          <p:spPr bwMode="auto">
            <a:xfrm>
              <a:off x="6553200" y="4572000"/>
              <a:ext cx="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88" name="Line 82"/>
            <p:cNvSpPr>
              <a:spLocks noChangeShapeType="1"/>
            </p:cNvSpPr>
            <p:nvPr/>
          </p:nvSpPr>
          <p:spPr bwMode="auto">
            <a:xfrm flipH="1">
              <a:off x="5029200" y="5791200"/>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89" name="Line 83"/>
            <p:cNvSpPr>
              <a:spLocks noChangeShapeType="1"/>
            </p:cNvSpPr>
            <p:nvPr/>
          </p:nvSpPr>
          <p:spPr bwMode="auto">
            <a:xfrm>
              <a:off x="5029200" y="5791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sp>
        <p:nvSpPr>
          <p:cNvPr id="60450" name="Line 84"/>
          <p:cNvSpPr>
            <a:spLocks noChangeShapeType="1"/>
          </p:cNvSpPr>
          <p:nvPr/>
        </p:nvSpPr>
        <p:spPr bwMode="auto">
          <a:xfrm>
            <a:off x="2171700" y="3200400"/>
            <a:ext cx="0" cy="22860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13398" name="Line 86"/>
          <p:cNvSpPr>
            <a:spLocks noChangeShapeType="1"/>
          </p:cNvSpPr>
          <p:nvPr/>
        </p:nvSpPr>
        <p:spPr bwMode="auto">
          <a:xfrm>
            <a:off x="2171700" y="3771900"/>
            <a:ext cx="0" cy="228600"/>
          </a:xfrm>
          <a:prstGeom prst="line">
            <a:avLst/>
          </a:prstGeom>
          <a:noFill/>
          <a:ln w="9525">
            <a:solidFill>
              <a:srgbClr val="FFC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52" name="Line 87"/>
          <p:cNvSpPr>
            <a:spLocks noChangeShapeType="1"/>
          </p:cNvSpPr>
          <p:nvPr/>
        </p:nvSpPr>
        <p:spPr bwMode="auto">
          <a:xfrm>
            <a:off x="3257550" y="3200400"/>
            <a:ext cx="7429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53" name="Line 88"/>
          <p:cNvSpPr>
            <a:spLocks noChangeShapeType="1"/>
          </p:cNvSpPr>
          <p:nvPr/>
        </p:nvSpPr>
        <p:spPr bwMode="auto">
          <a:xfrm>
            <a:off x="4000500" y="3200400"/>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54" name="Line 89"/>
          <p:cNvSpPr>
            <a:spLocks noChangeShapeType="1"/>
          </p:cNvSpPr>
          <p:nvPr/>
        </p:nvSpPr>
        <p:spPr bwMode="auto">
          <a:xfrm>
            <a:off x="4171950" y="3600450"/>
            <a:ext cx="3429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55" name="Line 90"/>
          <p:cNvSpPr>
            <a:spLocks noChangeShapeType="1"/>
          </p:cNvSpPr>
          <p:nvPr/>
        </p:nvSpPr>
        <p:spPr bwMode="auto">
          <a:xfrm>
            <a:off x="4514850" y="3600450"/>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56" name="Line 91"/>
          <p:cNvSpPr>
            <a:spLocks noChangeShapeType="1"/>
          </p:cNvSpPr>
          <p:nvPr/>
        </p:nvSpPr>
        <p:spPr bwMode="auto">
          <a:xfrm>
            <a:off x="4514850" y="4200525"/>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57" name="Line 92"/>
          <p:cNvSpPr>
            <a:spLocks noChangeShapeType="1"/>
          </p:cNvSpPr>
          <p:nvPr/>
        </p:nvSpPr>
        <p:spPr bwMode="auto">
          <a:xfrm flipH="1">
            <a:off x="3600450" y="3600450"/>
            <a:ext cx="228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58" name="Line 93"/>
          <p:cNvSpPr>
            <a:spLocks noChangeShapeType="1"/>
          </p:cNvSpPr>
          <p:nvPr/>
        </p:nvSpPr>
        <p:spPr bwMode="auto">
          <a:xfrm>
            <a:off x="3600450" y="3600450"/>
            <a:ext cx="0" cy="1028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59" name="Line 94"/>
          <p:cNvSpPr>
            <a:spLocks noChangeShapeType="1"/>
          </p:cNvSpPr>
          <p:nvPr/>
        </p:nvSpPr>
        <p:spPr bwMode="auto">
          <a:xfrm>
            <a:off x="2228850" y="4400550"/>
            <a:ext cx="0" cy="1143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13407" name="Line 95"/>
          <p:cNvSpPr>
            <a:spLocks noChangeShapeType="1"/>
          </p:cNvSpPr>
          <p:nvPr/>
        </p:nvSpPr>
        <p:spPr bwMode="auto">
          <a:xfrm>
            <a:off x="2228850" y="4514850"/>
            <a:ext cx="1200150" cy="0"/>
          </a:xfrm>
          <a:prstGeom prst="line">
            <a:avLst/>
          </a:prstGeom>
          <a:noFill/>
          <a:ln w="9525">
            <a:solidFill>
              <a:srgbClr val="FFC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13408" name="Line 96"/>
          <p:cNvSpPr>
            <a:spLocks noChangeShapeType="1"/>
          </p:cNvSpPr>
          <p:nvPr/>
        </p:nvSpPr>
        <p:spPr bwMode="auto">
          <a:xfrm>
            <a:off x="3429000" y="4514850"/>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62" name="Text Box 97"/>
          <p:cNvSpPr txBox="1">
            <a:spLocks noChangeArrowheads="1"/>
          </p:cNvSpPr>
          <p:nvPr/>
        </p:nvSpPr>
        <p:spPr bwMode="auto">
          <a:xfrm>
            <a:off x="2171700" y="17145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60463" name="Text Box 98"/>
          <p:cNvSpPr txBox="1">
            <a:spLocks noChangeArrowheads="1"/>
          </p:cNvSpPr>
          <p:nvPr/>
        </p:nvSpPr>
        <p:spPr bwMode="auto">
          <a:xfrm>
            <a:off x="6454775" y="1704975"/>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60464" name="Text Box 99"/>
          <p:cNvSpPr txBox="1">
            <a:spLocks noChangeArrowheads="1"/>
          </p:cNvSpPr>
          <p:nvPr/>
        </p:nvSpPr>
        <p:spPr bwMode="auto">
          <a:xfrm>
            <a:off x="3540125" y="17145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60465" name="Text Box 100"/>
          <p:cNvSpPr txBox="1">
            <a:spLocks noChangeArrowheads="1"/>
          </p:cNvSpPr>
          <p:nvPr/>
        </p:nvSpPr>
        <p:spPr bwMode="auto">
          <a:xfrm>
            <a:off x="5103813" y="169545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60466" name="Text Box 101"/>
          <p:cNvSpPr txBox="1">
            <a:spLocks noChangeArrowheads="1"/>
          </p:cNvSpPr>
          <p:nvPr/>
        </p:nvSpPr>
        <p:spPr bwMode="auto">
          <a:xfrm>
            <a:off x="1917700" y="2114550"/>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B</a:t>
            </a:r>
            <a:r>
              <a:rPr lang="en-US" altLang="en-US" sz="1050" b="1" baseline="-25000"/>
              <a:t>S</a:t>
            </a:r>
            <a:endParaRPr lang="en-US" altLang="en-US" sz="1050" b="1"/>
          </a:p>
        </p:txBody>
      </p:sp>
      <p:sp>
        <p:nvSpPr>
          <p:cNvPr id="60467" name="Text Box 102"/>
          <p:cNvSpPr txBox="1">
            <a:spLocks noChangeArrowheads="1"/>
          </p:cNvSpPr>
          <p:nvPr/>
        </p:nvSpPr>
        <p:spPr bwMode="auto">
          <a:xfrm>
            <a:off x="3429000" y="2009775"/>
            <a:ext cx="646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a:t>
            </a:r>
            <a:r>
              <a:rPr lang="en-US" altLang="en-US" sz="1050" b="1">
                <a:cs typeface="Arial" panose="020B0604020202020204" pitchFamily="34" charset="0"/>
              </a:rPr>
              <a:t>≠</a:t>
            </a:r>
            <a:r>
              <a:rPr lang="en-US" altLang="en-US" sz="1050" b="1"/>
              <a:t> B</a:t>
            </a:r>
            <a:r>
              <a:rPr lang="en-US" altLang="en-US" sz="1050" b="1" baseline="-25000"/>
              <a:t>S</a:t>
            </a:r>
            <a:endParaRPr lang="en-US" altLang="en-US" sz="1050" b="1"/>
          </a:p>
        </p:txBody>
      </p:sp>
      <p:sp>
        <p:nvSpPr>
          <p:cNvPr id="60468" name="Text Box 103"/>
          <p:cNvSpPr txBox="1">
            <a:spLocks noChangeArrowheads="1"/>
          </p:cNvSpPr>
          <p:nvPr/>
        </p:nvSpPr>
        <p:spPr bwMode="auto">
          <a:xfrm>
            <a:off x="5143500" y="2114550"/>
            <a:ext cx="646113"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a:t>
            </a:r>
            <a:r>
              <a:rPr lang="en-US" altLang="en-US" sz="1050" b="1">
                <a:cs typeface="Arial" panose="020B0604020202020204" pitchFamily="34" charset="0"/>
              </a:rPr>
              <a:t>≠</a:t>
            </a:r>
            <a:r>
              <a:rPr lang="en-US" altLang="en-US" sz="1050" b="1"/>
              <a:t> B</a:t>
            </a:r>
            <a:r>
              <a:rPr lang="en-US" altLang="en-US" sz="1050" b="1" baseline="-25000"/>
              <a:t>S</a:t>
            </a:r>
            <a:endParaRPr lang="en-US" altLang="en-US" sz="1050" b="1"/>
          </a:p>
        </p:txBody>
      </p:sp>
      <p:sp>
        <p:nvSpPr>
          <p:cNvPr id="60469" name="Text Box 104"/>
          <p:cNvSpPr txBox="1">
            <a:spLocks noChangeArrowheads="1"/>
          </p:cNvSpPr>
          <p:nvPr/>
        </p:nvSpPr>
        <p:spPr bwMode="auto">
          <a:xfrm>
            <a:off x="6489700" y="2114550"/>
            <a:ext cx="650875"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a:t>
            </a:r>
            <a:r>
              <a:rPr lang="en-US" altLang="en-US" sz="1050" b="1" baseline="-25000"/>
              <a:t>S</a:t>
            </a:r>
            <a:r>
              <a:rPr lang="en-US" altLang="en-US" sz="1050" b="1"/>
              <a:t> = B</a:t>
            </a:r>
            <a:r>
              <a:rPr lang="en-US" altLang="en-US" sz="1050" b="1" baseline="-25000"/>
              <a:t>S</a:t>
            </a:r>
            <a:endParaRPr lang="en-US" altLang="en-US" sz="1050" b="1"/>
          </a:p>
        </p:txBody>
      </p:sp>
      <p:sp>
        <p:nvSpPr>
          <p:cNvPr id="60470" name="Text Box 105"/>
          <p:cNvSpPr txBox="1">
            <a:spLocks noChangeArrowheads="1"/>
          </p:cNvSpPr>
          <p:nvPr/>
        </p:nvSpPr>
        <p:spPr bwMode="auto">
          <a:xfrm>
            <a:off x="2286000" y="30099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60471" name="Text Box 106"/>
          <p:cNvSpPr txBox="1">
            <a:spLocks noChangeArrowheads="1"/>
          </p:cNvSpPr>
          <p:nvPr/>
        </p:nvSpPr>
        <p:spPr bwMode="auto">
          <a:xfrm>
            <a:off x="3371850" y="3009900"/>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1</a:t>
            </a:r>
          </a:p>
        </p:txBody>
      </p:sp>
      <p:sp>
        <p:nvSpPr>
          <p:cNvPr id="60472" name="Text Box 107"/>
          <p:cNvSpPr txBox="1">
            <a:spLocks noChangeArrowheads="1"/>
          </p:cNvSpPr>
          <p:nvPr/>
        </p:nvSpPr>
        <p:spPr bwMode="auto">
          <a:xfrm>
            <a:off x="4189413" y="3400425"/>
            <a:ext cx="374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 0</a:t>
            </a:r>
          </a:p>
        </p:txBody>
      </p:sp>
      <p:sp>
        <p:nvSpPr>
          <p:cNvPr id="60473" name="Text Box 108"/>
          <p:cNvSpPr txBox="1">
            <a:spLocks noChangeArrowheads="1"/>
          </p:cNvSpPr>
          <p:nvPr/>
        </p:nvSpPr>
        <p:spPr bwMode="auto">
          <a:xfrm>
            <a:off x="3560763" y="3381375"/>
            <a:ext cx="36988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cs typeface="Arial" panose="020B0604020202020204" pitchFamily="34" charset="0"/>
              </a:rPr>
              <a:t>≠</a:t>
            </a:r>
            <a:r>
              <a:rPr lang="en-US" altLang="en-US" sz="1050" b="1"/>
              <a:t> 0</a:t>
            </a:r>
          </a:p>
        </p:txBody>
      </p:sp>
      <p:grpSp>
        <p:nvGrpSpPr>
          <p:cNvPr id="13365" name="Group 53"/>
          <p:cNvGrpSpPr>
            <a:grpSpLocks/>
          </p:cNvGrpSpPr>
          <p:nvPr/>
        </p:nvGrpSpPr>
        <p:grpSpPr bwMode="auto">
          <a:xfrm>
            <a:off x="1838325" y="3457575"/>
            <a:ext cx="755650" cy="314325"/>
            <a:chOff x="584" y="2904"/>
            <a:chExt cx="635" cy="264"/>
          </a:xfrm>
        </p:grpSpPr>
        <p:sp>
          <p:nvSpPr>
            <p:cNvPr id="60485" name="Text Box 20"/>
            <p:cNvSpPr txBox="1">
              <a:spLocks noChangeArrowheads="1"/>
            </p:cNvSpPr>
            <p:nvPr/>
          </p:nvSpPr>
          <p:spPr bwMode="auto">
            <a:xfrm>
              <a:off x="672" y="2940"/>
              <a:ext cx="54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A </a:t>
              </a:r>
              <a:r>
                <a:rPr lang="en-US" altLang="en-US" sz="1050" b="1" baseline="-25000"/>
                <a:t> </a:t>
              </a:r>
            </a:p>
          </p:txBody>
        </p:sp>
        <p:sp>
          <p:nvSpPr>
            <p:cNvPr id="60486" name="Rectangle 44"/>
            <p:cNvSpPr>
              <a:spLocks noChangeArrowheads="1"/>
            </p:cNvSpPr>
            <p:nvPr/>
          </p:nvSpPr>
          <p:spPr bwMode="auto">
            <a:xfrm>
              <a:off x="584" y="2904"/>
              <a:ext cx="624" cy="2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60475" name="Line 109"/>
          <p:cNvSpPr>
            <a:spLocks noChangeShapeType="1"/>
          </p:cNvSpPr>
          <p:nvPr/>
        </p:nvSpPr>
        <p:spPr bwMode="auto">
          <a:xfrm>
            <a:off x="2305050" y="3533775"/>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13367" name="Group 55"/>
          <p:cNvGrpSpPr>
            <a:grpSpLocks/>
          </p:cNvGrpSpPr>
          <p:nvPr/>
        </p:nvGrpSpPr>
        <p:grpSpPr bwMode="auto">
          <a:xfrm>
            <a:off x="2466975" y="2371725"/>
            <a:ext cx="1198563" cy="434975"/>
            <a:chOff x="1112" y="1992"/>
            <a:chExt cx="1007" cy="366"/>
          </a:xfrm>
        </p:grpSpPr>
        <p:sp>
          <p:nvSpPr>
            <p:cNvPr id="60483" name="Text Box 15"/>
            <p:cNvSpPr txBox="1">
              <a:spLocks noChangeArrowheads="1"/>
            </p:cNvSpPr>
            <p:nvPr/>
          </p:nvSpPr>
          <p:spPr bwMode="auto">
            <a:xfrm>
              <a:off x="1148" y="2009"/>
              <a:ext cx="971" cy="34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EA </a:t>
              </a:r>
              <a:r>
                <a:rPr lang="en-US" altLang="en-US" sz="1050" b="1">
                  <a:cs typeface="Arial" panose="020B0604020202020204" pitchFamily="34" charset="0"/>
                </a:rPr>
                <a:t>←</a:t>
              </a:r>
              <a:r>
                <a:rPr lang="en-US" altLang="en-US" sz="1050" b="1"/>
                <a:t> A + B + 1</a:t>
              </a:r>
            </a:p>
            <a:p>
              <a:pPr eaLnBrk="1" fontAlgn="auto" hangingPunct="1">
                <a:spcBef>
                  <a:spcPct val="0"/>
                </a:spcBef>
                <a:spcAft>
                  <a:spcPts val="0"/>
                </a:spcAft>
                <a:buFontTx/>
                <a:buNone/>
                <a:defRPr/>
              </a:pPr>
              <a:r>
                <a:rPr lang="en-US" altLang="en-US" sz="1050" b="1"/>
                <a:t>AVF ← 0 </a:t>
              </a:r>
              <a:r>
                <a:rPr lang="en-US" altLang="en-US" sz="1050" b="1" baseline="-25000"/>
                <a:t> </a:t>
              </a:r>
            </a:p>
          </p:txBody>
        </p:sp>
        <p:sp>
          <p:nvSpPr>
            <p:cNvPr id="60484" name="Rectangle 39"/>
            <p:cNvSpPr>
              <a:spLocks noChangeArrowheads="1"/>
            </p:cNvSpPr>
            <p:nvPr/>
          </p:nvSpPr>
          <p:spPr bwMode="auto">
            <a:xfrm>
              <a:off x="1112" y="1992"/>
              <a:ext cx="960" cy="329"/>
            </a:xfrm>
            <a:prstGeom prst="rect">
              <a:avLst/>
            </a:prstGeom>
            <a:noFill/>
            <a:ln w="9525">
              <a:solidFill>
                <a:srgbClr val="FFC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endParaRPr lang="en-IN" altLang="en-US" sz="1350"/>
            </a:p>
          </p:txBody>
        </p:sp>
      </p:grpSp>
      <p:sp>
        <p:nvSpPr>
          <p:cNvPr id="60477" name="Line 110"/>
          <p:cNvSpPr>
            <a:spLocks noChangeShapeType="1"/>
          </p:cNvSpPr>
          <p:nvPr/>
        </p:nvSpPr>
        <p:spPr bwMode="auto">
          <a:xfrm>
            <a:off x="3200400" y="2428875"/>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grpSp>
        <p:nvGrpSpPr>
          <p:cNvPr id="3" name="Group 2"/>
          <p:cNvGrpSpPr>
            <a:grpSpLocks/>
          </p:cNvGrpSpPr>
          <p:nvPr/>
        </p:nvGrpSpPr>
        <p:grpSpPr bwMode="auto">
          <a:xfrm>
            <a:off x="1689100" y="3143250"/>
            <a:ext cx="1225550" cy="254000"/>
            <a:chOff x="728663" y="4191000"/>
            <a:chExt cx="1633537" cy="338555"/>
          </a:xfrm>
        </p:grpSpPr>
        <p:sp>
          <p:nvSpPr>
            <p:cNvPr id="60481" name="Line 85"/>
            <p:cNvSpPr>
              <a:spLocks noChangeShapeType="1"/>
            </p:cNvSpPr>
            <p:nvPr/>
          </p:nvSpPr>
          <p:spPr bwMode="auto">
            <a:xfrm flipH="1">
              <a:off x="1371921" y="4267175"/>
              <a:ext cx="99027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
          <p:nvSpPr>
            <p:cNvPr id="60482" name="Text Box 113"/>
            <p:cNvSpPr txBox="1">
              <a:spLocks noChangeArrowheads="1"/>
            </p:cNvSpPr>
            <p:nvPr/>
          </p:nvSpPr>
          <p:spPr bwMode="auto">
            <a:xfrm>
              <a:off x="728663" y="4191000"/>
              <a:ext cx="710969" cy="338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&lt; B</a:t>
              </a:r>
            </a:p>
          </p:txBody>
        </p:sp>
      </p:grpSp>
      <p:sp>
        <p:nvSpPr>
          <p:cNvPr id="60479" name="Text Box 114"/>
          <p:cNvSpPr txBox="1">
            <a:spLocks noChangeArrowheads="1"/>
          </p:cNvSpPr>
          <p:nvPr/>
        </p:nvSpPr>
        <p:spPr bwMode="auto">
          <a:xfrm>
            <a:off x="3975100" y="3133725"/>
            <a:ext cx="5286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0"/>
              </a:spcAft>
              <a:buFontTx/>
              <a:buNone/>
              <a:defRPr/>
            </a:pPr>
            <a:r>
              <a:rPr lang="en-US" altLang="en-US" sz="1050" b="1"/>
              <a:t>A </a:t>
            </a:r>
            <a:r>
              <a:rPr lang="en-US" altLang="en-US" sz="1050" b="1">
                <a:cs typeface="Arial" panose="020B0604020202020204" pitchFamily="34" charset="0"/>
              </a:rPr>
              <a:t>≥</a:t>
            </a:r>
            <a:r>
              <a:rPr lang="en-US" altLang="en-US" sz="1050" b="1"/>
              <a:t> B</a:t>
            </a:r>
          </a:p>
        </p:txBody>
      </p:sp>
      <p:sp>
        <p:nvSpPr>
          <p:cNvPr id="60480" name="Line 115"/>
          <p:cNvSpPr>
            <a:spLocks noChangeShapeType="1"/>
          </p:cNvSpPr>
          <p:nvPr/>
        </p:nvSpPr>
        <p:spPr bwMode="auto">
          <a:xfrm>
            <a:off x="2295525" y="4191000"/>
            <a:ext cx="11430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fontAlgn="auto" hangingPunct="1">
              <a:spcBef>
                <a:spcPts val="0"/>
              </a:spcBef>
              <a:spcAft>
                <a:spcPts val="0"/>
              </a:spcAft>
              <a:defRPr/>
            </a:pPr>
            <a:endParaRPr lang="en-IN" sz="1350">
              <a:latin typeface="+mn-lt"/>
            </a:endParaRPr>
          </a:p>
        </p:txBody>
      </p:sp>
    </p:spTree>
    <p:extLst>
      <p:ext uri="{BB962C8B-B14F-4D97-AF65-F5344CB8AC3E}">
        <p14:creationId xmlns:p14="http://schemas.microsoft.com/office/powerpoint/2010/main" val="4161602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13325"/>
                                        </p:tgtEl>
                                        <p:attrNameLst>
                                          <p:attrName>style.visibility</p:attrName>
                                        </p:attrNameLst>
                                      </p:cBhvr>
                                      <p:to>
                                        <p:strVal val="visible"/>
                                      </p:to>
                                    </p:set>
                                    <p:animEffect transition="in" filter="circle(in)">
                                      <p:cBhvr>
                                        <p:cTn id="7" dur="650"/>
                                        <p:tgtEl>
                                          <p:spTgt spid="13325"/>
                                        </p:tgtEl>
                                      </p:cBhvr>
                                    </p:animEffect>
                                  </p:childTnLst>
                                </p:cTn>
                              </p:par>
                            </p:childTnLst>
                          </p:cTn>
                        </p:par>
                        <p:par>
                          <p:cTn id="8" fill="hold" nodeType="afterGroup">
                            <p:stCondLst>
                              <p:cond delay="650"/>
                            </p:stCondLst>
                            <p:childTnLst>
                              <p:par>
                                <p:cTn id="9" presetID="6" presetClass="entr" presetSubtype="16" fill="hold" nodeType="afterEffect">
                                  <p:stCondLst>
                                    <p:cond delay="0"/>
                                  </p:stCondLst>
                                  <p:childTnLst>
                                    <p:set>
                                      <p:cBhvr>
                                        <p:cTn id="10" dur="1" fill="hold">
                                          <p:stCondLst>
                                            <p:cond delay="0"/>
                                          </p:stCondLst>
                                        </p:cTn>
                                        <p:tgtEl>
                                          <p:spTgt spid="13341"/>
                                        </p:tgtEl>
                                        <p:attrNameLst>
                                          <p:attrName>style.visibility</p:attrName>
                                        </p:attrNameLst>
                                      </p:cBhvr>
                                      <p:to>
                                        <p:strVal val="visible"/>
                                      </p:to>
                                    </p:set>
                                    <p:animEffect transition="in" filter="circle(in)">
                                      <p:cBhvr>
                                        <p:cTn id="11" dur="650"/>
                                        <p:tgtEl>
                                          <p:spTgt spid="13341"/>
                                        </p:tgtEl>
                                      </p:cBhvr>
                                    </p:animEffect>
                                  </p:childTnLst>
                                </p:cTn>
                              </p:par>
                            </p:childTnLst>
                          </p:cTn>
                        </p:par>
                        <p:par>
                          <p:cTn id="12" fill="hold" nodeType="afterGroup">
                            <p:stCondLst>
                              <p:cond delay="1300"/>
                            </p:stCondLst>
                            <p:childTnLst>
                              <p:par>
                                <p:cTn id="13" presetID="6" presetClass="entr" presetSubtype="16" fill="hold" nodeType="afterEffect">
                                  <p:stCondLst>
                                    <p:cond delay="0"/>
                                  </p:stCondLst>
                                  <p:childTnLst>
                                    <p:set>
                                      <p:cBhvr>
                                        <p:cTn id="14" dur="1" fill="hold">
                                          <p:stCondLst>
                                            <p:cond delay="0"/>
                                          </p:stCondLst>
                                        </p:cTn>
                                        <p:tgtEl>
                                          <p:spTgt spid="13371"/>
                                        </p:tgtEl>
                                        <p:attrNameLst>
                                          <p:attrName>style.visibility</p:attrName>
                                        </p:attrNameLst>
                                      </p:cBhvr>
                                      <p:to>
                                        <p:strVal val="visible"/>
                                      </p:to>
                                    </p:set>
                                    <p:animEffect transition="in" filter="circle(in)">
                                      <p:cBhvr>
                                        <p:cTn id="15" dur="650"/>
                                        <p:tgtEl>
                                          <p:spTgt spid="13371"/>
                                        </p:tgtEl>
                                      </p:cBhvr>
                                    </p:animEffect>
                                  </p:childTnLst>
                                </p:cTn>
                              </p:par>
                            </p:childTnLst>
                          </p:cTn>
                        </p:par>
                        <p:par>
                          <p:cTn id="16" fill="hold" nodeType="afterGroup">
                            <p:stCondLst>
                              <p:cond delay="1950"/>
                            </p:stCondLst>
                            <p:childTnLst>
                              <p:par>
                                <p:cTn id="17" presetID="1" presetClass="entr" presetSubtype="0" fill="hold" nodeType="afterEffect">
                                  <p:stCondLst>
                                    <p:cond delay="0"/>
                                  </p:stCondLst>
                                  <p:childTnLst>
                                    <p:set>
                                      <p:cBhvr>
                                        <p:cTn id="18" dur="1" fill="hold">
                                          <p:stCondLst>
                                            <p:cond delay="649"/>
                                          </p:stCondLst>
                                        </p:cTn>
                                        <p:tgtEl>
                                          <p:spTgt spid="13374"/>
                                        </p:tgtEl>
                                        <p:attrNameLst>
                                          <p:attrName>style.visibility</p:attrName>
                                        </p:attrNameLst>
                                      </p:cBhvr>
                                      <p:to>
                                        <p:strVal val="visible"/>
                                      </p:to>
                                    </p:set>
                                  </p:childTnLst>
                                </p:cTn>
                              </p:par>
                            </p:childTnLst>
                          </p:cTn>
                        </p:par>
                        <p:par>
                          <p:cTn id="19" fill="hold" nodeType="afterGroup">
                            <p:stCondLst>
                              <p:cond delay="2600"/>
                            </p:stCondLst>
                            <p:childTnLst>
                              <p:par>
                                <p:cTn id="20" presetID="6" presetClass="entr" presetSubtype="16" fill="hold" nodeType="afterEffect">
                                  <p:stCondLst>
                                    <p:cond delay="0"/>
                                  </p:stCondLst>
                                  <p:childTnLst>
                                    <p:set>
                                      <p:cBhvr>
                                        <p:cTn id="21" dur="1" fill="hold">
                                          <p:stCondLst>
                                            <p:cond delay="0"/>
                                          </p:stCondLst>
                                        </p:cTn>
                                        <p:tgtEl>
                                          <p:spTgt spid="13370"/>
                                        </p:tgtEl>
                                        <p:attrNameLst>
                                          <p:attrName>style.visibility</p:attrName>
                                        </p:attrNameLst>
                                      </p:cBhvr>
                                      <p:to>
                                        <p:strVal val="visible"/>
                                      </p:to>
                                    </p:set>
                                    <p:animEffect transition="in" filter="circle(in)">
                                      <p:cBhvr>
                                        <p:cTn id="22" dur="650"/>
                                        <p:tgtEl>
                                          <p:spTgt spid="13370"/>
                                        </p:tgtEl>
                                      </p:cBhvr>
                                    </p:animEffect>
                                  </p:childTnLst>
                                </p:cTn>
                              </p:par>
                            </p:childTnLst>
                          </p:cTn>
                        </p:par>
                        <p:par>
                          <p:cTn id="23" fill="hold" nodeType="afterGroup">
                            <p:stCondLst>
                              <p:cond delay="3250"/>
                            </p:stCondLst>
                            <p:childTnLst>
                              <p:par>
                                <p:cTn id="24" presetID="6" presetClass="entr" presetSubtype="16"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circle(in)">
                                      <p:cBhvr>
                                        <p:cTn id="26" dur="650"/>
                                        <p:tgtEl>
                                          <p:spTgt spid="2"/>
                                        </p:tgtEl>
                                      </p:cBhvr>
                                    </p:animEffect>
                                  </p:childTnLst>
                                </p:cTn>
                              </p:par>
                            </p:childTnLst>
                          </p:cTn>
                        </p:par>
                        <p:par>
                          <p:cTn id="27" fill="hold" nodeType="afterGroup">
                            <p:stCondLst>
                              <p:cond delay="3900"/>
                            </p:stCondLst>
                            <p:childTnLst>
                              <p:par>
                                <p:cTn id="28" presetID="6" presetClass="entr" presetSubtype="16" fill="hold" nodeType="afterEffect">
                                  <p:stCondLst>
                                    <p:cond delay="0"/>
                                  </p:stCondLst>
                                  <p:childTnLst>
                                    <p:set>
                                      <p:cBhvr>
                                        <p:cTn id="29" dur="1" fill="hold">
                                          <p:stCondLst>
                                            <p:cond delay="0"/>
                                          </p:stCondLst>
                                        </p:cTn>
                                        <p:tgtEl>
                                          <p:spTgt spid="13367"/>
                                        </p:tgtEl>
                                        <p:attrNameLst>
                                          <p:attrName>style.visibility</p:attrName>
                                        </p:attrNameLst>
                                      </p:cBhvr>
                                      <p:to>
                                        <p:strVal val="visible"/>
                                      </p:to>
                                    </p:set>
                                    <p:animEffect transition="in" filter="circle(in)">
                                      <p:cBhvr>
                                        <p:cTn id="30" dur="650"/>
                                        <p:tgtEl>
                                          <p:spTgt spid="13367"/>
                                        </p:tgtEl>
                                      </p:cBhvr>
                                    </p:animEffect>
                                  </p:childTnLst>
                                </p:cTn>
                              </p:par>
                            </p:childTnLst>
                          </p:cTn>
                        </p:par>
                        <p:par>
                          <p:cTn id="31" fill="hold" nodeType="afterGroup">
                            <p:stCondLst>
                              <p:cond delay="4550"/>
                            </p:stCondLst>
                            <p:childTnLst>
                              <p:par>
                                <p:cTn id="32" presetID="22" presetClass="entr" presetSubtype="4" fill="hold" nodeType="afterEffect">
                                  <p:stCondLst>
                                    <p:cond delay="0"/>
                                  </p:stCondLst>
                                  <p:childTnLst>
                                    <p:set>
                                      <p:cBhvr>
                                        <p:cTn id="33" dur="1" fill="hold">
                                          <p:stCondLst>
                                            <p:cond delay="0"/>
                                          </p:stCondLst>
                                        </p:cTn>
                                        <p:tgtEl>
                                          <p:spTgt spid="13391"/>
                                        </p:tgtEl>
                                        <p:attrNameLst>
                                          <p:attrName>style.visibility</p:attrName>
                                        </p:attrNameLst>
                                      </p:cBhvr>
                                      <p:to>
                                        <p:strVal val="visible"/>
                                      </p:to>
                                    </p:set>
                                    <p:animEffect transition="in" filter="wipe(down)">
                                      <p:cBhvr>
                                        <p:cTn id="34" dur="650"/>
                                        <p:tgtEl>
                                          <p:spTgt spid="13391"/>
                                        </p:tgtEl>
                                      </p:cBhvr>
                                    </p:animEffect>
                                  </p:childTnLst>
                                </p:cTn>
                              </p:par>
                            </p:childTnLst>
                          </p:cTn>
                        </p:par>
                        <p:par>
                          <p:cTn id="35" fill="hold" nodeType="afterGroup">
                            <p:stCondLst>
                              <p:cond delay="5200"/>
                            </p:stCondLst>
                            <p:childTnLst>
                              <p:par>
                                <p:cTn id="36" presetID="1" presetClass="entr" presetSubtype="0" fill="hold" nodeType="afterEffect">
                                  <p:stCondLst>
                                    <p:cond delay="0"/>
                                  </p:stCondLst>
                                  <p:childTnLst>
                                    <p:set>
                                      <p:cBhvr>
                                        <p:cTn id="37" dur="1" fill="hold">
                                          <p:stCondLst>
                                            <p:cond delay="649"/>
                                          </p:stCondLst>
                                        </p:cTn>
                                        <p:tgtEl>
                                          <p:spTgt spid="13366"/>
                                        </p:tgtEl>
                                        <p:attrNameLst>
                                          <p:attrName>style.visibility</p:attrName>
                                        </p:attrNameLst>
                                      </p:cBhvr>
                                      <p:to>
                                        <p:strVal val="visible"/>
                                      </p:to>
                                    </p:set>
                                  </p:childTnLst>
                                </p:cTn>
                              </p:par>
                            </p:childTnLst>
                          </p:cTn>
                        </p:par>
                        <p:par>
                          <p:cTn id="38" fill="hold" nodeType="afterGroup">
                            <p:stCondLst>
                              <p:cond delay="5850"/>
                            </p:stCondLst>
                            <p:childTnLst>
                              <p:par>
                                <p:cTn id="39" presetID="26" presetClass="entr" presetSubtype="0" fill="hold"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down)">
                                      <p:cBhvr>
                                        <p:cTn id="41" dur="185">
                                          <p:stCondLst>
                                            <p:cond delay="0"/>
                                          </p:stCondLst>
                                        </p:cTn>
                                        <p:tgtEl>
                                          <p:spTgt spid="3"/>
                                        </p:tgtEl>
                                      </p:cBhvr>
                                    </p:animEffect>
                                    <p:anim calcmode="lin" valueType="num">
                                      <p:cBhvr>
                                        <p:cTn id="42" dur="58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43" dur="212"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44" dur="212" tmFilter="0, 0; 0.125,0.2665; 0.25,0.4; 0.375,0.465; 0.5,0.5;  0.625,0.535; 0.75,0.6; 0.875,0.7335; 1,1">
                                          <p:stCondLst>
                                            <p:cond delay="212"/>
                                          </p:stCondLst>
                                        </p:cTn>
                                        <p:tgtEl>
                                          <p:spTgt spid="3"/>
                                        </p:tgtEl>
                                        <p:attrNameLst>
                                          <p:attrName>ppt_y</p:attrName>
                                        </p:attrNameLst>
                                      </p:cBhvr>
                                      <p:tavLst>
                                        <p:tav tm="0" fmla="#ppt_y-sin(pi*$)/9">
                                          <p:val>
                                            <p:fltVal val="0"/>
                                          </p:val>
                                        </p:tav>
                                        <p:tav tm="100000">
                                          <p:val>
                                            <p:fltVal val="1"/>
                                          </p:val>
                                        </p:tav>
                                      </p:tavLst>
                                    </p:anim>
                                    <p:anim calcmode="lin" valueType="num">
                                      <p:cBhvr>
                                        <p:cTn id="45" dur="2" tmFilter="0, 0; 0.125,0.2665; 0.25,0.4; 0.375,0.465; 0.5,0.5;  0.625,0.535; 0.75,0.6; 0.875,0.7335; 1,1">
                                          <p:stCondLst>
                                            <p:cond delay="423"/>
                                          </p:stCondLst>
                                        </p:cTn>
                                        <p:tgtEl>
                                          <p:spTgt spid="3"/>
                                        </p:tgtEl>
                                        <p:attrNameLst>
                                          <p:attrName>ppt_y</p:attrName>
                                        </p:attrNameLst>
                                      </p:cBhvr>
                                      <p:tavLst>
                                        <p:tav tm="0" fmla="#ppt_y-sin(pi*$)/27">
                                          <p:val>
                                            <p:fltVal val="0"/>
                                          </p:val>
                                        </p:tav>
                                        <p:tav tm="100000">
                                          <p:val>
                                            <p:fltVal val="1"/>
                                          </p:val>
                                        </p:tav>
                                      </p:tavLst>
                                    </p:anim>
                                    <p:anim calcmode="lin" valueType="num">
                                      <p:cBhvr>
                                        <p:cTn id="46" dur="1" tmFilter="0, 0; 0.125,0.2665; 0.25,0.4; 0.375,0.465; 0.5,0.5;  0.625,0.535; 0.75,0.6; 0.875,0.7335; 1,1">
                                          <p:stCondLst>
                                            <p:cond delay="649"/>
                                          </p:stCondLst>
                                        </p:cTn>
                                        <p:tgtEl>
                                          <p:spTgt spid="3"/>
                                        </p:tgtEl>
                                        <p:attrNameLst>
                                          <p:attrName>ppt_y</p:attrName>
                                        </p:attrNameLst>
                                      </p:cBhvr>
                                      <p:tavLst>
                                        <p:tav tm="0" fmla="#ppt_y-sin(pi*$)/81">
                                          <p:val>
                                            <p:fltVal val="0"/>
                                          </p:val>
                                        </p:tav>
                                        <p:tav tm="100000">
                                          <p:val>
                                            <p:fltVal val="1"/>
                                          </p:val>
                                        </p:tav>
                                      </p:tavLst>
                                    </p:anim>
                                    <p:animScale>
                                      <p:cBhvr>
                                        <p:cTn id="47" dur="1">
                                          <p:stCondLst>
                                            <p:cond delay="208"/>
                                          </p:stCondLst>
                                        </p:cTn>
                                        <p:tgtEl>
                                          <p:spTgt spid="3"/>
                                        </p:tgtEl>
                                      </p:cBhvr>
                                      <p:to x="100000" y="60000"/>
                                    </p:animScale>
                                    <p:animScale>
                                      <p:cBhvr>
                                        <p:cTn id="48" dur="1" decel="50000">
                                          <p:stCondLst>
                                            <p:cond delay="216"/>
                                          </p:stCondLst>
                                        </p:cTn>
                                        <p:tgtEl>
                                          <p:spTgt spid="3"/>
                                        </p:tgtEl>
                                      </p:cBhvr>
                                      <p:to x="100000" y="100000"/>
                                    </p:animScale>
                                    <p:animScale>
                                      <p:cBhvr>
                                        <p:cTn id="49" dur="1">
                                          <p:stCondLst>
                                            <p:cond delay="419"/>
                                          </p:stCondLst>
                                        </p:cTn>
                                        <p:tgtEl>
                                          <p:spTgt spid="3"/>
                                        </p:tgtEl>
                                      </p:cBhvr>
                                      <p:to x="100000" y="80000"/>
                                    </p:animScale>
                                    <p:animScale>
                                      <p:cBhvr>
                                        <p:cTn id="50" dur="1" decel="50000">
                                          <p:stCondLst>
                                            <p:cond delay="428"/>
                                          </p:stCondLst>
                                        </p:cTn>
                                        <p:tgtEl>
                                          <p:spTgt spid="3"/>
                                        </p:tgtEl>
                                      </p:cBhvr>
                                      <p:to x="100000" y="100000"/>
                                    </p:animScale>
                                    <p:animScale>
                                      <p:cBhvr>
                                        <p:cTn id="51" dur="1">
                                          <p:stCondLst>
                                            <p:cond delay="649"/>
                                          </p:stCondLst>
                                        </p:cTn>
                                        <p:tgtEl>
                                          <p:spTgt spid="3"/>
                                        </p:tgtEl>
                                      </p:cBhvr>
                                      <p:to x="100000" y="90000"/>
                                    </p:animScale>
                                    <p:animScale>
                                      <p:cBhvr>
                                        <p:cTn id="52" dur="1" decel="50000">
                                          <p:stCondLst>
                                            <p:cond delay="649"/>
                                          </p:stCondLst>
                                        </p:cTn>
                                        <p:tgtEl>
                                          <p:spTgt spid="3"/>
                                        </p:tgtEl>
                                      </p:cBhvr>
                                      <p:to x="100000" y="100000"/>
                                    </p:animScale>
                                    <p:animScale>
                                      <p:cBhvr>
                                        <p:cTn id="53" dur="1">
                                          <p:stCondLst>
                                            <p:cond delay="649"/>
                                          </p:stCondLst>
                                        </p:cTn>
                                        <p:tgtEl>
                                          <p:spTgt spid="3"/>
                                        </p:tgtEl>
                                      </p:cBhvr>
                                      <p:to x="100000" y="95000"/>
                                    </p:animScale>
                                    <p:animScale>
                                      <p:cBhvr>
                                        <p:cTn id="54" dur="1" decel="50000">
                                          <p:stCondLst>
                                            <p:cond delay="649"/>
                                          </p:stCondLst>
                                        </p:cTn>
                                        <p:tgtEl>
                                          <p:spTgt spid="3"/>
                                        </p:tgtEl>
                                      </p:cBhvr>
                                      <p:to x="100000" y="100000"/>
                                    </p:animScale>
                                  </p:childTnLst>
                                </p:cTn>
                              </p:par>
                            </p:childTnLst>
                          </p:cTn>
                        </p:par>
                        <p:par>
                          <p:cTn id="55" fill="hold" nodeType="afterGroup">
                            <p:stCondLst>
                              <p:cond delay="6500"/>
                            </p:stCondLst>
                            <p:childTnLst>
                              <p:par>
                                <p:cTn id="56" presetID="6" presetClass="entr" presetSubtype="16" fill="hold" nodeType="afterEffect">
                                  <p:stCondLst>
                                    <p:cond delay="0"/>
                                  </p:stCondLst>
                                  <p:childTnLst>
                                    <p:set>
                                      <p:cBhvr>
                                        <p:cTn id="57" dur="1" fill="hold">
                                          <p:stCondLst>
                                            <p:cond delay="0"/>
                                          </p:stCondLst>
                                        </p:cTn>
                                        <p:tgtEl>
                                          <p:spTgt spid="13365"/>
                                        </p:tgtEl>
                                        <p:attrNameLst>
                                          <p:attrName>style.visibility</p:attrName>
                                        </p:attrNameLst>
                                      </p:cBhvr>
                                      <p:to>
                                        <p:strVal val="visible"/>
                                      </p:to>
                                    </p:set>
                                    <p:animEffect transition="in" filter="circle(in)">
                                      <p:cBhvr>
                                        <p:cTn id="58" dur="650"/>
                                        <p:tgtEl>
                                          <p:spTgt spid="13365"/>
                                        </p:tgtEl>
                                      </p:cBhvr>
                                    </p:animEffect>
                                  </p:childTnLst>
                                </p:cTn>
                              </p:par>
                            </p:childTnLst>
                          </p:cTn>
                        </p:par>
                        <p:par>
                          <p:cTn id="59" fill="hold" nodeType="afterGroup">
                            <p:stCondLst>
                              <p:cond delay="7150"/>
                            </p:stCondLst>
                            <p:childTnLst>
                              <p:par>
                                <p:cTn id="60" presetID="6" presetClass="entr" presetSubtype="16" fill="hold" nodeType="afterEffect">
                                  <p:stCondLst>
                                    <p:cond delay="0"/>
                                  </p:stCondLst>
                                  <p:childTnLst>
                                    <p:set>
                                      <p:cBhvr>
                                        <p:cTn id="61" dur="1" fill="hold">
                                          <p:stCondLst>
                                            <p:cond delay="0"/>
                                          </p:stCondLst>
                                        </p:cTn>
                                        <p:tgtEl>
                                          <p:spTgt spid="13398"/>
                                        </p:tgtEl>
                                        <p:attrNameLst>
                                          <p:attrName>style.visibility</p:attrName>
                                        </p:attrNameLst>
                                      </p:cBhvr>
                                      <p:to>
                                        <p:strVal val="visible"/>
                                      </p:to>
                                    </p:set>
                                    <p:animEffect transition="in" filter="circle(in)">
                                      <p:cBhvr>
                                        <p:cTn id="62" dur="650"/>
                                        <p:tgtEl>
                                          <p:spTgt spid="13398"/>
                                        </p:tgtEl>
                                      </p:cBhvr>
                                    </p:animEffect>
                                  </p:childTnLst>
                                </p:cTn>
                              </p:par>
                            </p:childTnLst>
                          </p:cTn>
                        </p:par>
                        <p:par>
                          <p:cTn id="63" fill="hold" nodeType="afterGroup">
                            <p:stCondLst>
                              <p:cond delay="7800"/>
                            </p:stCondLst>
                            <p:childTnLst>
                              <p:par>
                                <p:cTn id="64" presetID="6" presetClass="entr" presetSubtype="16" fill="hold" nodeType="afterEffect">
                                  <p:stCondLst>
                                    <p:cond delay="0"/>
                                  </p:stCondLst>
                                  <p:childTnLst>
                                    <p:set>
                                      <p:cBhvr>
                                        <p:cTn id="65" dur="1" fill="hold">
                                          <p:stCondLst>
                                            <p:cond delay="0"/>
                                          </p:stCondLst>
                                        </p:cTn>
                                        <p:tgtEl>
                                          <p:spTgt spid="13364"/>
                                        </p:tgtEl>
                                        <p:attrNameLst>
                                          <p:attrName>style.visibility</p:attrName>
                                        </p:attrNameLst>
                                      </p:cBhvr>
                                      <p:to>
                                        <p:strVal val="visible"/>
                                      </p:to>
                                    </p:set>
                                    <p:animEffect transition="in" filter="circle(in)">
                                      <p:cBhvr>
                                        <p:cTn id="66" dur="650"/>
                                        <p:tgtEl>
                                          <p:spTgt spid="13364"/>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6" presetClass="entr" presetSubtype="16" fill="hold" nodeType="clickEffect">
                                  <p:stCondLst>
                                    <p:cond delay="0"/>
                                  </p:stCondLst>
                                  <p:childTnLst>
                                    <p:set>
                                      <p:cBhvr>
                                        <p:cTn id="70" dur="1" fill="hold">
                                          <p:stCondLst>
                                            <p:cond delay="0"/>
                                          </p:stCondLst>
                                        </p:cTn>
                                        <p:tgtEl>
                                          <p:spTgt spid="13408"/>
                                        </p:tgtEl>
                                        <p:attrNameLst>
                                          <p:attrName>style.visibility</p:attrName>
                                        </p:attrNameLst>
                                      </p:cBhvr>
                                      <p:to>
                                        <p:strVal val="visible"/>
                                      </p:to>
                                    </p:set>
                                    <p:animEffect transition="in" filter="circle(in)">
                                      <p:cBhvr>
                                        <p:cTn id="71" dur="650"/>
                                        <p:tgtEl>
                                          <p:spTgt spid="13408"/>
                                        </p:tgtEl>
                                      </p:cBhvr>
                                    </p:animEffect>
                                  </p:childTnLst>
                                </p:cTn>
                              </p:par>
                              <p:par>
                                <p:cTn id="72" presetID="6" presetClass="entr" presetSubtype="16" fill="hold" nodeType="withEffect">
                                  <p:stCondLst>
                                    <p:cond delay="0"/>
                                  </p:stCondLst>
                                  <p:childTnLst>
                                    <p:set>
                                      <p:cBhvr>
                                        <p:cTn id="73" dur="1" fill="hold">
                                          <p:stCondLst>
                                            <p:cond delay="0"/>
                                          </p:stCondLst>
                                        </p:cTn>
                                        <p:tgtEl>
                                          <p:spTgt spid="13407"/>
                                        </p:tgtEl>
                                        <p:attrNameLst>
                                          <p:attrName>style.visibility</p:attrName>
                                        </p:attrNameLst>
                                      </p:cBhvr>
                                      <p:to>
                                        <p:strVal val="visible"/>
                                      </p:to>
                                    </p:set>
                                    <p:animEffect transition="in" filter="circle(in)">
                                      <p:cBhvr>
                                        <p:cTn id="74" dur="650"/>
                                        <p:tgtEl>
                                          <p:spTgt spid="13407"/>
                                        </p:tgtEl>
                                      </p:cBhvr>
                                    </p:animEffect>
                                  </p:childTnLst>
                                </p:cTn>
                              </p:par>
                            </p:childTnLst>
                          </p:cTn>
                        </p:par>
                        <p:par>
                          <p:cTn id="75" fill="hold" nodeType="afterGroup">
                            <p:stCondLst>
                              <p:cond delay="650"/>
                            </p:stCondLst>
                            <p:childTnLst>
                              <p:par>
                                <p:cTn id="76" presetID="1" presetClass="entr" presetSubtype="0" fill="hold" nodeType="afterEffect">
                                  <p:stCondLst>
                                    <p:cond delay="0"/>
                                  </p:stCondLst>
                                  <p:childTnLst>
                                    <p:set>
                                      <p:cBhvr>
                                        <p:cTn id="77" dur="1" fill="hold">
                                          <p:stCondLst>
                                            <p:cond delay="649"/>
                                          </p:stCondLst>
                                        </p:cTn>
                                        <p:tgtEl>
                                          <p:spTgt spid="13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14350"/>
            <a:ext cx="6781800" cy="40074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8576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04800" y="2357280"/>
            <a:ext cx="3048000" cy="866775"/>
          </a:xfrm>
        </p:spPr>
        <p:txBody>
          <a:bodyPr>
            <a:noAutofit/>
          </a:bodyPr>
          <a:lstStyle/>
          <a:p>
            <a:r>
              <a:rPr lang="en-US" altLang="en-US" sz="3200" b="1" dirty="0" smtClean="0">
                <a:latin typeface="Times New Roman" pitchFamily="18" charset="0"/>
                <a:cs typeface="Times New Roman" pitchFamily="18" charset="0"/>
              </a:rPr>
              <a:t>Hardware Implementation of  Signed 2’s complement Addition and Subtraction  </a:t>
            </a:r>
            <a:endParaRPr lang="en-IN" altLang="en-US" sz="3200" b="1" dirty="0" smtClean="0">
              <a:latin typeface="Times New Roman" pitchFamily="18" charset="0"/>
              <a:cs typeface="Times New Roman" pitchFamily="18" charset="0"/>
            </a:endParaRPr>
          </a:p>
        </p:txBody>
      </p:sp>
      <p:pic>
        <p:nvPicPr>
          <p:cNvPr id="19458" name="Picture 2" descr="COMPUTER ARITHMETIC Arithmetic with Signed-2's Complement Numbers ..."/>
          <p:cNvPicPr>
            <a:picLocks noChangeAspect="1" noChangeArrowheads="1"/>
          </p:cNvPicPr>
          <p:nvPr/>
        </p:nvPicPr>
        <p:blipFill rotWithShape="1">
          <a:blip r:embed="rId2">
            <a:extLst>
              <a:ext uri="{28A0092B-C50C-407E-A947-70E740481C1C}">
                <a14:useLocalDpi xmlns:a14="http://schemas.microsoft.com/office/drawing/2010/main" val="0"/>
              </a:ext>
            </a:extLst>
          </a:blip>
          <a:srcRect l="3300" t="12153" r="20451" b="5764"/>
          <a:stretch/>
        </p:blipFill>
        <p:spPr bwMode="auto">
          <a:xfrm>
            <a:off x="3200400" y="133350"/>
            <a:ext cx="59436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698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7315200" cy="865573"/>
          </a:xfrm>
        </p:spPr>
        <p:txBody>
          <a:bodyPr/>
          <a:lstStyle/>
          <a:p>
            <a:r>
              <a:rPr lang="en-US" dirty="0"/>
              <a:t>Signed magnitude numbers</a:t>
            </a:r>
          </a:p>
        </p:txBody>
      </p:sp>
      <p:graphicFrame>
        <p:nvGraphicFramePr>
          <p:cNvPr id="4" name="Group 323"/>
          <p:cNvGraphicFramePr>
            <a:graphicFrameLocks noGrp="1"/>
          </p:cNvGraphicFramePr>
          <p:nvPr>
            <p:ph idx="1"/>
            <p:extLst>
              <p:ext uri="{D42A27DB-BD31-4B8C-83A1-F6EECF244321}">
                <p14:modId xmlns:p14="http://schemas.microsoft.com/office/powerpoint/2010/main" val="1685689730"/>
              </p:ext>
            </p:extLst>
          </p:nvPr>
        </p:nvGraphicFramePr>
        <p:xfrm>
          <a:off x="609601" y="1123951"/>
          <a:ext cx="7924799" cy="3657604"/>
        </p:xfrm>
        <a:graphic>
          <a:graphicData uri="http://schemas.openxmlformats.org/drawingml/2006/table">
            <a:tbl>
              <a:tblPr/>
              <a:tblGrid>
                <a:gridCol w="1492439"/>
                <a:gridCol w="1407436"/>
                <a:gridCol w="1675520"/>
                <a:gridCol w="1673885"/>
                <a:gridCol w="1675519"/>
              </a:tblGrid>
              <a:tr h="362874">
                <a:tc rowSpan="2">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itchFamily="18" charset="0"/>
                          <a:cs typeface="Times New Roman" pitchFamily="18" charset="0"/>
                        </a:rPr>
                        <a:t>Operation</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rowSpan="2">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itchFamily="18" charset="0"/>
                          <a:cs typeface="Times New Roman" pitchFamily="18" charset="0"/>
                        </a:rPr>
                        <a:t>ADD </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itchFamily="18" charset="0"/>
                          <a:cs typeface="Times New Roman" pitchFamily="18" charset="0"/>
                        </a:rPr>
                        <a:t>Magnitudes</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gridSpan="3">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SUBTRACT Magnitudes</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r>
              <a:tr h="391738">
                <a:tc vMerge="1">
                  <a:txBody>
                    <a:bodyPr/>
                    <a:lstStyle/>
                    <a:p>
                      <a:endParaRPr lang="en-US"/>
                    </a:p>
                  </a:txBody>
                  <a:tcPr/>
                </a:tc>
                <a:tc vMerge="1">
                  <a:txBody>
                    <a:bodyPr/>
                    <a:lstStyle/>
                    <a:p>
                      <a:endParaRPr lang="en-US"/>
                    </a:p>
                  </a:txBody>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&gt;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&lt;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2874">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itchFamily="18" charset="0"/>
                          <a:cs typeface="Times New Roman" pitchFamily="18" charset="0"/>
                        </a:rPr>
                        <a:t>(+A) + (+B)</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2874">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(A – B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(B – A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(A – B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2874">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(A – B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(B – A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(A – B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2874">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 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2874">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(A – B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(B – A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(A – B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2874">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2874">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 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r h="362874">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(-A) - (-B)</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a:spcBef>
                          <a:spcPct val="20000"/>
                        </a:spcBef>
                        <a:buClr>
                          <a:schemeClr val="accent1"/>
                        </a:buClr>
                        <a:buSzPct val="75000"/>
                        <a:buFont typeface="Wingdings" pitchFamily="2" charset="2"/>
                        <a:defRPr kumimoji="1" sz="2800">
                          <a:solidFill>
                            <a:schemeClr val="tx1"/>
                          </a:solidFill>
                          <a:latin typeface="Tahoma" pitchFamily="34" charset="0"/>
                        </a:defRPr>
                      </a:lvl1pPr>
                      <a:lvl2pPr>
                        <a:spcBef>
                          <a:spcPct val="20000"/>
                        </a:spcBef>
                        <a:buClr>
                          <a:schemeClr val="accent1"/>
                        </a:buClr>
                        <a:buSzPct val="75000"/>
                        <a:buFont typeface="Wingdings" pitchFamily="2" charset="2"/>
                        <a:defRPr kumimoji="1" sz="2400">
                          <a:solidFill>
                            <a:schemeClr val="tx1"/>
                          </a:solidFill>
                          <a:latin typeface="Tahoma" pitchFamily="34" charset="0"/>
                        </a:defRPr>
                      </a:lvl2pPr>
                      <a:lvl3pPr>
                        <a:spcBef>
                          <a:spcPct val="20000"/>
                        </a:spcBef>
                        <a:buClr>
                          <a:schemeClr val="accent1"/>
                        </a:buClr>
                        <a:buSzPct val="75000"/>
                        <a:buFont typeface="Wingdings" pitchFamily="2" charset="2"/>
                        <a:defRPr kumimoji="1" sz="2000">
                          <a:solidFill>
                            <a:schemeClr val="tx1"/>
                          </a:solidFill>
                          <a:latin typeface="Tahoma" pitchFamily="34" charset="0"/>
                        </a:defRPr>
                      </a:lvl3pPr>
                      <a:lvl4pPr marL="1333500">
                        <a:spcBef>
                          <a:spcPct val="20000"/>
                        </a:spcBef>
                        <a:buClr>
                          <a:schemeClr val="accent1"/>
                        </a:buClr>
                        <a:buSzPct val="75000"/>
                        <a:buFont typeface="Wingdings" pitchFamily="2" charset="2"/>
                        <a:defRPr kumimoji="1">
                          <a:solidFill>
                            <a:schemeClr val="tx1"/>
                          </a:solidFill>
                          <a:latin typeface="Tahoma" pitchFamily="34" charset="0"/>
                        </a:defRPr>
                      </a:lvl4pPr>
                      <a:lvl5pPr marL="1752600">
                        <a:spcBef>
                          <a:spcPct val="20000"/>
                        </a:spcBef>
                        <a:buClr>
                          <a:schemeClr val="accent1"/>
                        </a:buClr>
                        <a:buSzPct val="75000"/>
                        <a:buFont typeface="Wingdings" pitchFamily="2" charset="2"/>
                        <a:defRPr kumimoji="1">
                          <a:solidFill>
                            <a:schemeClr val="tx1"/>
                          </a:solidFill>
                          <a:latin typeface="Tahoma" pitchFamily="34" charset="0"/>
                        </a:defRPr>
                      </a:lvl5pPr>
                      <a:lvl6pPr marL="22098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6670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1242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5814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0" marR="0" lvl="0" indent="0" algn="l" defTabSz="914400" rtl="0" eaLnBrk="0" fontAlgn="base" latinLnBrk="0" hangingPunct="0">
                        <a:lnSpc>
                          <a:spcPct val="100000"/>
                        </a:lnSpc>
                        <a:spcBef>
                          <a:spcPct val="20000"/>
                        </a:spcBef>
                        <a:spcAft>
                          <a:spcPct val="0"/>
                        </a:spcAft>
                        <a:buClr>
                          <a:schemeClr val="accent1"/>
                        </a:buClr>
                        <a:buSzPct val="75000"/>
                        <a:buFont typeface="Wingdings" pitchFamily="2" charset="2"/>
                        <a:buNone/>
                        <a:tabLst/>
                      </a:pPr>
                      <a:endParaRPr kumimoji="1" lang="en-US" altLang="en-US" sz="16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(A – B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smtClean="0">
                          <a:ln>
                            <a:noFill/>
                          </a:ln>
                          <a:solidFill>
                            <a:schemeClr val="tx1"/>
                          </a:solidFill>
                          <a:effectLst/>
                          <a:latin typeface="Times New Roman" pitchFamily="18" charset="0"/>
                          <a:cs typeface="Times New Roman" pitchFamily="18" charset="0"/>
                        </a:rPr>
                        <a:t>+ (B – A )</a:t>
                      </a:r>
                      <a:endParaRPr kumimoji="0" lang="en-US" alt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c>
                  <a:txBody>
                    <a:bodyPr/>
                    <a:lstStyle>
                      <a:lvl1pPr marL="342900" indent="-342900">
                        <a:spcBef>
                          <a:spcPct val="20000"/>
                        </a:spcBef>
                        <a:buClr>
                          <a:schemeClr val="accent1"/>
                        </a:buClr>
                        <a:buSzPct val="75000"/>
                        <a:buFont typeface="Wingdings" pitchFamily="2" charset="2"/>
                        <a:defRPr kumimoji="1" sz="2800">
                          <a:solidFill>
                            <a:schemeClr val="tx1"/>
                          </a:solidFill>
                          <a:latin typeface="Tahoma" pitchFamily="34" charset="0"/>
                        </a:defRPr>
                      </a:lvl1pPr>
                      <a:lvl2pPr marL="742950" indent="-285750">
                        <a:spcBef>
                          <a:spcPct val="20000"/>
                        </a:spcBef>
                        <a:buClr>
                          <a:schemeClr val="accent1"/>
                        </a:buClr>
                        <a:buSzPct val="75000"/>
                        <a:buFont typeface="Wingdings" pitchFamily="2" charset="2"/>
                        <a:defRPr kumimoji="1" sz="2400">
                          <a:solidFill>
                            <a:schemeClr val="tx1"/>
                          </a:solidFill>
                          <a:latin typeface="Tahoma" pitchFamily="34" charset="0"/>
                        </a:defRPr>
                      </a:lvl2pPr>
                      <a:lvl3pPr marL="1143000" indent="-228600">
                        <a:spcBef>
                          <a:spcPct val="20000"/>
                        </a:spcBef>
                        <a:buClr>
                          <a:schemeClr val="accent1"/>
                        </a:buClr>
                        <a:buSzPct val="75000"/>
                        <a:buFont typeface="Wingdings" pitchFamily="2" charset="2"/>
                        <a:defRPr kumimoji="1" sz="2000">
                          <a:solidFill>
                            <a:schemeClr val="tx1"/>
                          </a:solidFill>
                          <a:latin typeface="Tahoma" pitchFamily="34" charset="0"/>
                        </a:defRPr>
                      </a:lvl3pPr>
                      <a:lvl4pPr marL="1562100" indent="-228600">
                        <a:spcBef>
                          <a:spcPct val="20000"/>
                        </a:spcBef>
                        <a:buClr>
                          <a:schemeClr val="accent1"/>
                        </a:buClr>
                        <a:buSzPct val="75000"/>
                        <a:buFont typeface="Wingdings" pitchFamily="2" charset="2"/>
                        <a:defRPr kumimoji="1">
                          <a:solidFill>
                            <a:schemeClr val="tx1"/>
                          </a:solidFill>
                          <a:latin typeface="Tahoma" pitchFamily="34" charset="0"/>
                        </a:defRPr>
                      </a:lvl4pPr>
                      <a:lvl5pPr marL="1981200" indent="-228600">
                        <a:spcBef>
                          <a:spcPct val="20000"/>
                        </a:spcBef>
                        <a:buClr>
                          <a:schemeClr val="accent1"/>
                        </a:buClr>
                        <a:buSzPct val="75000"/>
                        <a:buFont typeface="Wingdings" pitchFamily="2" charset="2"/>
                        <a:defRPr kumimoji="1">
                          <a:solidFill>
                            <a:schemeClr val="tx1"/>
                          </a:solidFill>
                          <a:latin typeface="Tahoma" pitchFamily="34" charset="0"/>
                        </a:defRPr>
                      </a:lvl5pPr>
                      <a:lvl6pPr marL="24384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6pPr>
                      <a:lvl7pPr marL="28956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7pPr>
                      <a:lvl8pPr marL="33528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8pPr>
                      <a:lvl9pPr marL="3810000" indent="-228600" eaLnBrk="0" fontAlgn="base" hangingPunct="0">
                        <a:spcBef>
                          <a:spcPct val="20000"/>
                        </a:spcBef>
                        <a:spcAft>
                          <a:spcPct val="0"/>
                        </a:spcAft>
                        <a:buClr>
                          <a:schemeClr val="accent1"/>
                        </a:buClr>
                        <a:buSzPct val="75000"/>
                        <a:buFont typeface="Wingdings" pitchFamily="2" charset="2"/>
                        <a:defRPr kumimoji="1">
                          <a:solidFill>
                            <a:schemeClr val="tx1"/>
                          </a:solidFill>
                          <a:latin typeface="Tahoma" pitchFamily="34" charset="0"/>
                        </a:defRPr>
                      </a:lvl9p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itchFamily="18" charset="0"/>
                          <a:cs typeface="Times New Roman" pitchFamily="18" charset="0"/>
                        </a:rPr>
                        <a:t>+ (A – B )</a:t>
                      </a:r>
                      <a:endParaRPr kumimoji="0" lang="en-US" altLang="en-US" sz="16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1"/>
                    </a:solidFill>
                  </a:tcPr>
                </a:tc>
              </a:tr>
            </a:tbl>
          </a:graphicData>
        </a:graphic>
      </p:graphicFrame>
    </p:spTree>
    <p:extLst>
      <p:ext uri="{BB962C8B-B14F-4D97-AF65-F5344CB8AC3E}">
        <p14:creationId xmlns:p14="http://schemas.microsoft.com/office/powerpoint/2010/main" val="17275109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401377"/>
            <a:ext cx="8915400" cy="865573"/>
          </a:xfrm>
        </p:spPr>
        <p:txBody>
          <a:bodyPr>
            <a:normAutofit fontScale="90000"/>
          </a:bodyPr>
          <a:lstStyle/>
          <a:p>
            <a:r>
              <a:rPr lang="en-US" dirty="0"/>
              <a:t>Subtraction of two signed 2’s complement </a:t>
            </a:r>
            <a:r>
              <a:rPr lang="en-US" dirty="0" smtClean="0"/>
              <a:t>numbers</a:t>
            </a:r>
            <a:br>
              <a:rPr lang="en-US" dirty="0" smtClean="0"/>
            </a:br>
            <a:r>
              <a:rPr lang="en-US" dirty="0" smtClean="0"/>
              <a:t/>
            </a:r>
            <a:br>
              <a:rPr lang="en-US" dirty="0" smtClean="0"/>
            </a:br>
            <a:r>
              <a:rPr lang="en-US" dirty="0" smtClean="0"/>
              <a:t>RULES:</a:t>
            </a:r>
            <a:endParaRPr lang="en-US" dirty="0"/>
          </a:p>
        </p:txBody>
      </p:sp>
      <p:sp>
        <p:nvSpPr>
          <p:cNvPr id="3" name="Content Placeholder 2"/>
          <p:cNvSpPr>
            <a:spLocks noGrp="1"/>
          </p:cNvSpPr>
          <p:nvPr>
            <p:ph idx="1"/>
          </p:nvPr>
        </p:nvSpPr>
        <p:spPr>
          <a:xfrm>
            <a:off x="914400" y="2203105"/>
            <a:ext cx="8077200" cy="2654645"/>
          </a:xfrm>
        </p:spPr>
        <p:txBody>
          <a:bodyPr/>
          <a:lstStyle/>
          <a:p>
            <a:pPr>
              <a:lnSpc>
                <a:spcPct val="150000"/>
              </a:lnSpc>
            </a:pPr>
            <a:r>
              <a:rPr lang="en-US" dirty="0"/>
              <a:t>Subtraction of two signed 2’s complement numbers is as </a:t>
            </a:r>
            <a:r>
              <a:rPr lang="en-US" dirty="0" smtClean="0"/>
              <a:t>follows</a:t>
            </a:r>
          </a:p>
          <a:p>
            <a:pPr>
              <a:lnSpc>
                <a:spcPct val="150000"/>
              </a:lnSpc>
            </a:pPr>
            <a:r>
              <a:rPr lang="en-US" dirty="0" smtClean="0"/>
              <a:t> Take </a:t>
            </a:r>
            <a:r>
              <a:rPr lang="en-US" dirty="0"/>
              <a:t>the 2’s complement form of the subtrahend (including sign bit) </a:t>
            </a:r>
            <a:endParaRPr lang="en-US" dirty="0" smtClean="0"/>
          </a:p>
          <a:p>
            <a:pPr>
              <a:lnSpc>
                <a:spcPct val="150000"/>
              </a:lnSpc>
            </a:pPr>
            <a:r>
              <a:rPr lang="en-US" dirty="0" smtClean="0"/>
              <a:t>Add </a:t>
            </a:r>
            <a:r>
              <a:rPr lang="en-US" dirty="0"/>
              <a:t>it to the minuend (including the sign bit) </a:t>
            </a:r>
            <a:endParaRPr lang="en-US" dirty="0" smtClean="0"/>
          </a:p>
          <a:p>
            <a:pPr>
              <a:lnSpc>
                <a:spcPct val="150000"/>
              </a:lnSpc>
            </a:pPr>
            <a:r>
              <a:rPr lang="en-US" dirty="0" smtClean="0"/>
              <a:t>A </a:t>
            </a:r>
            <a:r>
              <a:rPr lang="en-US" dirty="0"/>
              <a:t>carry out of the sign bit position is discarded </a:t>
            </a:r>
          </a:p>
        </p:txBody>
      </p:sp>
    </p:spTree>
    <p:extLst>
      <p:ext uri="{BB962C8B-B14F-4D97-AF65-F5344CB8AC3E}">
        <p14:creationId xmlns:p14="http://schemas.microsoft.com/office/powerpoint/2010/main" val="3791649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865573"/>
          </a:xfrm>
        </p:spPr>
        <p:txBody>
          <a:bodyPr/>
          <a:lstStyle/>
          <a:p>
            <a:r>
              <a:rPr lang="en-US" dirty="0" smtClean="0"/>
              <a:t>Data Representation</a:t>
            </a:r>
            <a:endParaRPr lang="en-US" dirty="0"/>
          </a:p>
        </p:txBody>
      </p:sp>
      <p:sp>
        <p:nvSpPr>
          <p:cNvPr id="3" name="Content Placeholder 2"/>
          <p:cNvSpPr>
            <a:spLocks noGrp="1"/>
          </p:cNvSpPr>
          <p:nvPr>
            <p:ph idx="1"/>
          </p:nvPr>
        </p:nvSpPr>
        <p:spPr>
          <a:xfrm>
            <a:off x="0" y="918838"/>
            <a:ext cx="5562600" cy="3634112"/>
          </a:xfrm>
        </p:spPr>
        <p:txBody>
          <a:bodyPr>
            <a:noAutofit/>
          </a:bodyPr>
          <a:lstStyle/>
          <a:p>
            <a:pPr lvl="0">
              <a:lnSpc>
                <a:spcPct val="160000"/>
              </a:lnSpc>
            </a:pPr>
            <a:r>
              <a:rPr lang="en-US" sz="1400" dirty="0" smtClean="0">
                <a:solidFill>
                  <a:schemeClr val="tx2"/>
                </a:solidFill>
              </a:rPr>
              <a:t>Bit</a:t>
            </a:r>
            <a:r>
              <a:rPr lang="en-US" sz="1400" dirty="0">
                <a:solidFill>
                  <a:schemeClr val="tx2"/>
                </a:solidFill>
              </a:rPr>
              <a:t>: </a:t>
            </a:r>
            <a:r>
              <a:rPr lang="en-US" sz="1400" dirty="0"/>
              <a:t>The most basic unit of information in a digital computer is called a </a:t>
            </a:r>
            <a:r>
              <a:rPr lang="en-US" sz="1400" b="1" dirty="0"/>
              <a:t>bit</a:t>
            </a:r>
            <a:r>
              <a:rPr lang="en-US" sz="1400" dirty="0"/>
              <a:t>, which is a contraction of binary digit.</a:t>
            </a:r>
          </a:p>
          <a:p>
            <a:pPr lvl="0">
              <a:lnSpc>
                <a:spcPct val="160000"/>
              </a:lnSpc>
            </a:pPr>
            <a:r>
              <a:rPr lang="en-US" sz="1400" dirty="0">
                <a:solidFill>
                  <a:schemeClr val="tx2"/>
                </a:solidFill>
              </a:rPr>
              <a:t>Byte: </a:t>
            </a:r>
            <a:r>
              <a:rPr lang="en-US" sz="1400" dirty="0" smtClean="0"/>
              <a:t>The collection </a:t>
            </a:r>
            <a:r>
              <a:rPr lang="en-US" sz="1400" dirty="0"/>
              <a:t>of </a:t>
            </a:r>
            <a:r>
              <a:rPr lang="en-US" sz="1400" b="1" dirty="0"/>
              <a:t>8 bits a byte</a:t>
            </a:r>
            <a:r>
              <a:rPr lang="en-US" sz="1400" dirty="0" smtClean="0"/>
              <a:t>.</a:t>
            </a:r>
          </a:p>
          <a:p>
            <a:pPr lvl="1">
              <a:lnSpc>
                <a:spcPct val="160000"/>
              </a:lnSpc>
            </a:pPr>
            <a:r>
              <a:rPr lang="en-US" sz="1200" dirty="0" smtClean="0"/>
              <a:t> </a:t>
            </a:r>
            <a:r>
              <a:rPr lang="en-US" sz="1200" dirty="0"/>
              <a:t>In 1964, the designers of the IBM System/360 main frame computer established a convention of using groups of 8 bits as the basic unit of </a:t>
            </a:r>
            <a:r>
              <a:rPr lang="en-US" sz="1200" b="1" dirty="0"/>
              <a:t>addressable </a:t>
            </a:r>
            <a:r>
              <a:rPr lang="en-US" sz="1200" dirty="0"/>
              <a:t>computer storage. </a:t>
            </a:r>
            <a:r>
              <a:rPr lang="en-US" sz="1200" dirty="0" smtClean="0"/>
              <a:t> </a:t>
            </a:r>
          </a:p>
          <a:p>
            <a:pPr lvl="0">
              <a:lnSpc>
                <a:spcPct val="160000"/>
              </a:lnSpc>
            </a:pPr>
            <a:r>
              <a:rPr lang="en-US" sz="1400" dirty="0" smtClean="0">
                <a:solidFill>
                  <a:schemeClr val="tx2"/>
                </a:solidFill>
              </a:rPr>
              <a:t>Word: </a:t>
            </a:r>
            <a:r>
              <a:rPr lang="en-US" sz="1400" dirty="0" smtClean="0"/>
              <a:t>Computer words consist of two or more </a:t>
            </a:r>
            <a:r>
              <a:rPr lang="en-US" sz="1400" b="1" dirty="0" smtClean="0"/>
              <a:t>adjacent </a:t>
            </a:r>
            <a:r>
              <a:rPr lang="en-US" sz="1400" dirty="0" smtClean="0"/>
              <a:t>bytes that are sometimes addressed and almost always are manipulated collectively. The word size represents the data size that is handled </a:t>
            </a:r>
            <a:r>
              <a:rPr lang="en-US" sz="1400" b="1" dirty="0" smtClean="0"/>
              <a:t>most efficiently </a:t>
            </a:r>
            <a:r>
              <a:rPr lang="en-US" sz="1400" dirty="0" smtClean="0"/>
              <a:t>by a particular architecture. </a:t>
            </a:r>
            <a:r>
              <a:rPr lang="en-US" sz="1400" b="1" dirty="0" smtClean="0"/>
              <a:t>Words </a:t>
            </a:r>
            <a:r>
              <a:rPr lang="en-US" sz="1400" dirty="0" smtClean="0"/>
              <a:t>can be 16 bits, 32 bits, 64 bits.</a:t>
            </a:r>
          </a:p>
          <a:p>
            <a:pPr lvl="0">
              <a:lnSpc>
                <a:spcPct val="160000"/>
              </a:lnSpc>
            </a:pPr>
            <a:r>
              <a:rPr lang="en-US" sz="1400" dirty="0" smtClean="0">
                <a:solidFill>
                  <a:schemeClr val="tx2"/>
                </a:solidFill>
              </a:rPr>
              <a:t>Nibbles</a:t>
            </a:r>
            <a:r>
              <a:rPr lang="en-US" sz="1400" dirty="0">
                <a:solidFill>
                  <a:schemeClr val="tx2"/>
                </a:solidFill>
              </a:rPr>
              <a:t>: </a:t>
            </a:r>
            <a:r>
              <a:rPr lang="en-US" sz="1400" dirty="0"/>
              <a:t>Eight-bit bytes can be divided into two 4-bit halves </a:t>
            </a:r>
            <a:r>
              <a:rPr lang="en-US" sz="1400" dirty="0" smtClean="0"/>
              <a:t>called </a:t>
            </a:r>
            <a:r>
              <a:rPr lang="en-US" sz="1400" b="1" dirty="0" smtClean="0"/>
              <a:t>nibbles</a:t>
            </a:r>
            <a:r>
              <a:rPr lang="en-US" sz="1400" dirty="0"/>
              <a:t>.</a:t>
            </a:r>
          </a:p>
          <a:p>
            <a:pPr>
              <a:lnSpc>
                <a:spcPct val="160000"/>
              </a:lnSpc>
            </a:pPr>
            <a:endParaRPr lang="en-US" sz="14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276350"/>
            <a:ext cx="3769302"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34440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865573"/>
          </a:xfrm>
        </p:spPr>
        <p:txBody>
          <a:bodyPr>
            <a:normAutofit fontScale="90000"/>
          </a:bodyPr>
          <a:lstStyle/>
          <a:p>
            <a:r>
              <a:rPr lang="en-US" dirty="0" smtClean="0"/>
              <a:t>Complement </a:t>
            </a:r>
            <a:r>
              <a:rPr lang="en-US" dirty="0"/>
              <a:t>Systems - </a:t>
            </a:r>
            <a:r>
              <a:rPr lang="en-US" dirty="0" smtClean="0"/>
              <a:t>Bits-flipping </a:t>
            </a:r>
            <a:endParaRPr lang="en-US" dirty="0"/>
          </a:p>
        </p:txBody>
      </p:sp>
      <p:sp>
        <p:nvSpPr>
          <p:cNvPr id="3" name="Content Placeholder 2"/>
          <p:cNvSpPr>
            <a:spLocks noGrp="1"/>
          </p:cNvSpPr>
          <p:nvPr>
            <p:ph idx="1"/>
          </p:nvPr>
        </p:nvSpPr>
        <p:spPr>
          <a:xfrm>
            <a:off x="0" y="918838"/>
            <a:ext cx="7315200" cy="2654645"/>
          </a:xfrm>
        </p:spPr>
        <p:txBody>
          <a:bodyPr/>
          <a:lstStyle/>
          <a:p>
            <a:pPr>
              <a:lnSpc>
                <a:spcPct val="200000"/>
              </a:lnSpc>
            </a:pPr>
            <a:r>
              <a:rPr lang="en-US" dirty="0" smtClean="0">
                <a:solidFill>
                  <a:schemeClr val="tx2"/>
                </a:solidFill>
              </a:rPr>
              <a:t>One’s Complement</a:t>
            </a:r>
          </a:p>
          <a:p>
            <a:pPr marL="45720" indent="0">
              <a:lnSpc>
                <a:spcPct val="200000"/>
              </a:lnSpc>
              <a:buNone/>
            </a:pPr>
            <a:r>
              <a:rPr lang="en-US" dirty="0"/>
              <a:t>	</a:t>
            </a:r>
            <a:endParaRPr lang="en-US" dirty="0" smtClean="0"/>
          </a:p>
          <a:p>
            <a:pPr>
              <a:lnSpc>
                <a:spcPct val="200000"/>
              </a:lnSpc>
            </a:pPr>
            <a:r>
              <a:rPr lang="en-US" dirty="0" smtClean="0">
                <a:solidFill>
                  <a:schemeClr val="tx2"/>
                </a:solidFill>
              </a:rPr>
              <a:t>Two’s Complement</a:t>
            </a:r>
          </a:p>
          <a:p>
            <a:pPr>
              <a:lnSpc>
                <a:spcPct val="200000"/>
              </a:lnSpc>
            </a:pPr>
            <a:endParaRPr lang="en-US" dirty="0" smtClean="0"/>
          </a:p>
        </p:txBody>
      </p:sp>
      <p:sp>
        <p:nvSpPr>
          <p:cNvPr id="4" name="Rectangle 3"/>
          <p:cNvSpPr/>
          <p:nvPr/>
        </p:nvSpPr>
        <p:spPr>
          <a:xfrm>
            <a:off x="1143000" y="1580012"/>
            <a:ext cx="7620000" cy="1200329"/>
          </a:xfrm>
          <a:prstGeom prst="rect">
            <a:avLst/>
          </a:prstGeom>
        </p:spPr>
        <p:txBody>
          <a:bodyPr wrap="square">
            <a:spAutoFit/>
          </a:bodyPr>
          <a:lstStyle/>
          <a:p>
            <a:r>
              <a:rPr lang="en-US" dirty="0"/>
              <a:t>1’s complement range: -(2^(n-1) - 1) to (2^(n-1) - 1) : (for 8 bits: -127 to 127) </a:t>
            </a:r>
            <a:endParaRPr lang="en-US" dirty="0" smtClean="0"/>
          </a:p>
          <a:p>
            <a:endParaRPr lang="en-US" dirty="0"/>
          </a:p>
          <a:p>
            <a:r>
              <a:rPr lang="en-US" dirty="0"/>
              <a:t/>
            </a:r>
            <a:br>
              <a:rPr lang="en-US" dirty="0"/>
            </a:br>
            <a:endParaRPr lang="en-US" dirty="0"/>
          </a:p>
        </p:txBody>
      </p:sp>
      <p:sp>
        <p:nvSpPr>
          <p:cNvPr id="5" name="Rectangle 4"/>
          <p:cNvSpPr/>
          <p:nvPr/>
        </p:nvSpPr>
        <p:spPr>
          <a:xfrm>
            <a:off x="1219200" y="3181350"/>
            <a:ext cx="7315200" cy="646331"/>
          </a:xfrm>
          <a:prstGeom prst="rect">
            <a:avLst/>
          </a:prstGeom>
        </p:spPr>
        <p:txBody>
          <a:bodyPr wrap="square">
            <a:spAutoFit/>
          </a:bodyPr>
          <a:lstStyle/>
          <a:p>
            <a:r>
              <a:rPr lang="en-US" dirty="0"/>
              <a:t>2’s complement range: -(2^(n-1)) to (2^(n-1) - 1) : (for 8 bits: -128 to 127) </a:t>
            </a:r>
            <a:endParaRPr lang="en-US" dirty="0" smtClean="0"/>
          </a:p>
          <a:p>
            <a:endParaRPr lang="en-US" dirty="0"/>
          </a:p>
        </p:txBody>
      </p:sp>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865573"/>
          </a:xfrm>
        </p:spPr>
        <p:txBody>
          <a:bodyPr/>
          <a:lstStyle/>
          <a:p>
            <a:r>
              <a:rPr lang="en-US" dirty="0" smtClean="0"/>
              <a:t>One’s </a:t>
            </a:r>
            <a:r>
              <a:rPr lang="en-US" dirty="0"/>
              <a:t>Complement</a:t>
            </a:r>
          </a:p>
        </p:txBody>
      </p:sp>
      <p:sp>
        <p:nvSpPr>
          <p:cNvPr id="3" name="Content Placeholder 2"/>
          <p:cNvSpPr>
            <a:spLocks noGrp="1"/>
          </p:cNvSpPr>
          <p:nvPr>
            <p:ph idx="1"/>
          </p:nvPr>
        </p:nvSpPr>
        <p:spPr>
          <a:xfrm>
            <a:off x="228600" y="1244427"/>
            <a:ext cx="8382000" cy="2654645"/>
          </a:xfrm>
        </p:spPr>
        <p:txBody>
          <a:bodyPr/>
          <a:lstStyle/>
          <a:p>
            <a:pPr marL="228600" lvl="1"/>
            <a:r>
              <a:rPr lang="en-US" dirty="0"/>
              <a:t>This sort of bit-flipping is very simple to implement in computer hardware.</a:t>
            </a:r>
            <a:endParaRPr lang="en-US" sz="1600"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14550"/>
            <a:ext cx="6991109"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709" y="334577"/>
            <a:ext cx="7315200" cy="865573"/>
          </a:xfrm>
        </p:spPr>
        <p:txBody>
          <a:bodyPr>
            <a:normAutofit fontScale="90000"/>
          </a:bodyPr>
          <a:lstStyle/>
          <a:p>
            <a:r>
              <a:rPr lang="en-US" dirty="0"/>
              <a:t>Binary Arithmetic of Signed Numbers using 1's Complement</a:t>
            </a:r>
          </a:p>
        </p:txBody>
      </p:sp>
      <p:sp>
        <p:nvSpPr>
          <p:cNvPr id="3" name="Content Placeholder 2"/>
          <p:cNvSpPr>
            <a:spLocks noGrp="1"/>
          </p:cNvSpPr>
          <p:nvPr>
            <p:ph idx="1"/>
          </p:nvPr>
        </p:nvSpPr>
        <p:spPr>
          <a:xfrm>
            <a:off x="34636" y="1352550"/>
            <a:ext cx="9109364" cy="3657600"/>
          </a:xfrm>
        </p:spPr>
        <p:txBody>
          <a:bodyPr>
            <a:normAutofit/>
          </a:bodyPr>
          <a:lstStyle/>
          <a:p>
            <a:r>
              <a:rPr lang="en-US" b="1" dirty="0"/>
              <a:t>Case I:</a:t>
            </a:r>
            <a:r>
              <a:rPr lang="en-US" dirty="0"/>
              <a:t> When the positive number has greater magnitude</a:t>
            </a:r>
            <a:r>
              <a:rPr lang="en-US" dirty="0" smtClean="0"/>
              <a:t>.</a:t>
            </a:r>
          </a:p>
          <a:p>
            <a:pPr lvl="1"/>
            <a:r>
              <a:rPr lang="en-US" dirty="0"/>
              <a:t>In this case addition of numbers is performed after taking 1’s complement of the negative number and the end-around carry of the sum is added to the least significant bit.</a:t>
            </a:r>
            <a:endParaRPr lang="en-US" dirty="0" smtClean="0"/>
          </a:p>
          <a:p>
            <a:endParaRPr lang="en-US" dirty="0"/>
          </a:p>
          <a:p>
            <a:r>
              <a:rPr lang="en-US" b="1" dirty="0"/>
              <a:t>Case II:</a:t>
            </a:r>
            <a:r>
              <a:rPr lang="en-US" dirty="0"/>
              <a:t> When the negative number has greater </a:t>
            </a:r>
            <a:r>
              <a:rPr lang="en-US" dirty="0" smtClean="0"/>
              <a:t>magnitude.</a:t>
            </a:r>
          </a:p>
          <a:p>
            <a:pPr lvl="1"/>
            <a:r>
              <a:rPr lang="en-US" dirty="0"/>
              <a:t>In this case the addition is carried in the same way as in case 1 but there will be non end-around carry. The sum is obtained by taking 1’s complement of the magnitude bits of the result and it will be </a:t>
            </a:r>
            <a:r>
              <a:rPr lang="en-US" dirty="0" smtClean="0"/>
              <a:t>negative.</a:t>
            </a:r>
            <a:endParaRPr lang="en-US" dirty="0"/>
          </a:p>
        </p:txBody>
      </p:sp>
    </p:spTree>
    <p:extLst>
      <p:ext uri="{BB962C8B-B14F-4D97-AF65-F5344CB8AC3E}">
        <p14:creationId xmlns:p14="http://schemas.microsoft.com/office/powerpoint/2010/main" val="3496417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3602"/>
            <a:ext cx="7696200" cy="865573"/>
          </a:xfrm>
        </p:spPr>
        <p:txBody>
          <a:bodyPr>
            <a:noAutofit/>
          </a:bodyPr>
          <a:lstStyle/>
          <a:p>
            <a:r>
              <a:rPr lang="en-US" sz="3200" b="1" dirty="0" smtClean="0"/>
              <a:t>Case I:</a:t>
            </a:r>
            <a:r>
              <a:rPr lang="en-US" sz="3200" dirty="0" smtClean="0"/>
              <a:t> When the positive number has greater magnitude. </a:t>
            </a:r>
            <a:r>
              <a:rPr lang="en-US" sz="3200" dirty="0"/>
              <a:t>One’s </a:t>
            </a:r>
            <a:r>
              <a:rPr lang="en-US" sz="3200" dirty="0" smtClean="0"/>
              <a:t>Complement</a:t>
            </a:r>
            <a:endParaRPr lang="en-US" sz="3200" dirty="0"/>
          </a:p>
        </p:txBody>
      </p:sp>
      <p:sp>
        <p:nvSpPr>
          <p:cNvPr id="3" name="Content Placeholder 2"/>
          <p:cNvSpPr>
            <a:spLocks noGrp="1"/>
          </p:cNvSpPr>
          <p:nvPr>
            <p:ph idx="1"/>
          </p:nvPr>
        </p:nvSpPr>
        <p:spPr>
          <a:xfrm>
            <a:off x="304800" y="1123950"/>
            <a:ext cx="7315200" cy="2654645"/>
          </a:xfrm>
        </p:spPr>
        <p:txBody>
          <a:bodyPr/>
          <a:lstStyle/>
          <a:p>
            <a:r>
              <a:rPr lang="en-US" dirty="0"/>
              <a:t>(Assume that the representation is in a signed 5-bit register).</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343150"/>
            <a:ext cx="4517649" cy="25235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0319" y="2375893"/>
            <a:ext cx="3945710" cy="2471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1"/>
          <p:cNvSpPr txBox="1">
            <a:spLocks/>
          </p:cNvSpPr>
          <p:nvPr/>
        </p:nvSpPr>
        <p:spPr>
          <a:xfrm>
            <a:off x="162791" y="1504950"/>
            <a:ext cx="3190009"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14 + (-13) = (+ 1)</a:t>
            </a:r>
            <a:endParaRPr lang="en-US" sz="3200" dirty="0"/>
          </a:p>
        </p:txBody>
      </p:sp>
      <p:sp>
        <p:nvSpPr>
          <p:cNvPr id="8" name="Title 1"/>
          <p:cNvSpPr txBox="1">
            <a:spLocks/>
          </p:cNvSpPr>
          <p:nvPr/>
        </p:nvSpPr>
        <p:spPr>
          <a:xfrm>
            <a:off x="4970319" y="1655954"/>
            <a:ext cx="3411681"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13 + (-11) = (+ 2)</a:t>
            </a:r>
            <a:endParaRPr lang="en-US" sz="3200" dirty="0"/>
          </a:p>
        </p:txBody>
      </p:sp>
    </p:spTree>
    <p:extLst>
      <p:ext uri="{BB962C8B-B14F-4D97-AF65-F5344CB8AC3E}">
        <p14:creationId xmlns:p14="http://schemas.microsoft.com/office/powerpoint/2010/main" val="33676162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7315200" cy="865573"/>
          </a:xfrm>
        </p:spPr>
        <p:txBody>
          <a:bodyPr>
            <a:normAutofit fontScale="90000"/>
          </a:bodyPr>
          <a:lstStyle/>
          <a:p>
            <a:r>
              <a:rPr lang="en-US" b="1" dirty="0"/>
              <a:t>Case II:</a:t>
            </a:r>
            <a:r>
              <a:rPr lang="en-US" dirty="0"/>
              <a:t> When the negative number has greater magnitude.</a:t>
            </a:r>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114550"/>
            <a:ext cx="4373439" cy="22617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1525" y="2083377"/>
            <a:ext cx="4562475" cy="2235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292110" y="1228531"/>
            <a:ext cx="1970809"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10 + (-12)</a:t>
            </a:r>
            <a:endParaRPr lang="en-US" sz="3200" dirty="0"/>
          </a:p>
        </p:txBody>
      </p:sp>
      <p:sp>
        <p:nvSpPr>
          <p:cNvPr id="7" name="Title 1"/>
          <p:cNvSpPr txBox="1">
            <a:spLocks/>
          </p:cNvSpPr>
          <p:nvPr/>
        </p:nvSpPr>
        <p:spPr>
          <a:xfrm>
            <a:off x="4800600" y="1200150"/>
            <a:ext cx="1970809"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3 + (-13)</a:t>
            </a:r>
            <a:endParaRPr lang="en-US" sz="3200" dirty="0"/>
          </a:p>
        </p:txBody>
      </p:sp>
    </p:spTree>
    <p:extLst>
      <p:ext uri="{BB962C8B-B14F-4D97-AF65-F5344CB8AC3E}">
        <p14:creationId xmlns:p14="http://schemas.microsoft.com/office/powerpoint/2010/main" val="9794928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33350"/>
            <a:ext cx="7315200" cy="865573"/>
          </a:xfrm>
        </p:spPr>
        <p:txBody>
          <a:bodyPr>
            <a:normAutofit fontScale="90000"/>
          </a:bodyPr>
          <a:lstStyle/>
          <a:p>
            <a:r>
              <a:rPr lang="en-US" b="1" dirty="0"/>
              <a:t>When the two numbers are negative</a:t>
            </a:r>
            <a:endParaRPr lang="en-US" dirty="0"/>
          </a:p>
        </p:txBody>
      </p:sp>
      <p:sp>
        <p:nvSpPr>
          <p:cNvPr id="3" name="Content Placeholder 2"/>
          <p:cNvSpPr>
            <a:spLocks noGrp="1"/>
          </p:cNvSpPr>
          <p:nvPr>
            <p:ph idx="1"/>
          </p:nvPr>
        </p:nvSpPr>
        <p:spPr>
          <a:xfrm>
            <a:off x="457200" y="1200150"/>
            <a:ext cx="8458200" cy="2654645"/>
          </a:xfrm>
        </p:spPr>
        <p:txBody>
          <a:bodyPr/>
          <a:lstStyle/>
          <a:p>
            <a:r>
              <a:rPr lang="en-US" dirty="0"/>
              <a:t>For the addition of two negative numbers 1’s complements of both the numbers are to be taken and then added. </a:t>
            </a:r>
            <a:endParaRPr lang="en-US" dirty="0" smtClean="0"/>
          </a:p>
          <a:p>
            <a:r>
              <a:rPr lang="en-US" dirty="0" smtClean="0"/>
              <a:t>In </a:t>
            </a:r>
            <a:r>
              <a:rPr lang="en-US" dirty="0"/>
              <a:t>this case an end-around carry will always appear. This along with a carry from the MSB (i.e. the 4th bit in the case of sign-plus-magnitude 5-bit register) will generate a 1 in the sign bit. 1’s complement of the magnitude bits of the result of addition will give the final sum.</a:t>
            </a:r>
          </a:p>
        </p:txBody>
      </p:sp>
    </p:spTree>
    <p:extLst>
      <p:ext uri="{BB962C8B-B14F-4D97-AF65-F5344CB8AC3E}">
        <p14:creationId xmlns:p14="http://schemas.microsoft.com/office/powerpoint/2010/main" val="3134431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200150"/>
            <a:ext cx="5524500" cy="347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1295400" y="438150"/>
            <a:ext cx="41148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(-10) + (-5) = (-15) </a:t>
            </a:r>
            <a:endParaRPr lang="en-US" sz="3200" dirty="0"/>
          </a:p>
        </p:txBody>
      </p:sp>
      <p:sp>
        <p:nvSpPr>
          <p:cNvPr id="8" name="Title 1"/>
          <p:cNvSpPr txBox="1">
            <a:spLocks/>
          </p:cNvSpPr>
          <p:nvPr/>
        </p:nvSpPr>
        <p:spPr>
          <a:xfrm>
            <a:off x="4800600" y="285750"/>
            <a:ext cx="41148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One’s Complement</a:t>
            </a:r>
            <a:endParaRPr lang="en-US" sz="3200" dirty="0"/>
          </a:p>
        </p:txBody>
      </p:sp>
    </p:spTree>
    <p:extLst>
      <p:ext uri="{BB962C8B-B14F-4D97-AF65-F5344CB8AC3E}">
        <p14:creationId xmlns:p14="http://schemas.microsoft.com/office/powerpoint/2010/main" val="3134087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52550"/>
            <a:ext cx="5410200" cy="345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1371600" y="285750"/>
            <a:ext cx="38862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(-6) + (-7) = (- 13)</a:t>
            </a:r>
            <a:endParaRPr lang="en-US" sz="3200" dirty="0"/>
          </a:p>
        </p:txBody>
      </p:sp>
      <p:sp>
        <p:nvSpPr>
          <p:cNvPr id="6" name="Title 1"/>
          <p:cNvSpPr txBox="1">
            <a:spLocks/>
          </p:cNvSpPr>
          <p:nvPr/>
        </p:nvSpPr>
        <p:spPr>
          <a:xfrm>
            <a:off x="4800600" y="285750"/>
            <a:ext cx="41148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One’s Complement</a:t>
            </a:r>
            <a:endParaRPr lang="en-US" sz="3200" dirty="0"/>
          </a:p>
        </p:txBody>
      </p:sp>
    </p:spTree>
    <p:extLst>
      <p:ext uri="{BB962C8B-B14F-4D97-AF65-F5344CB8AC3E}">
        <p14:creationId xmlns:p14="http://schemas.microsoft.com/office/powerpoint/2010/main" val="1334275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865573"/>
          </a:xfrm>
        </p:spPr>
        <p:txBody>
          <a:bodyPr/>
          <a:lstStyle/>
          <a:p>
            <a:r>
              <a:rPr lang="en-US" dirty="0" smtClean="0"/>
              <a:t>Two’s </a:t>
            </a:r>
            <a:r>
              <a:rPr lang="en-US" dirty="0"/>
              <a:t>Complement</a:t>
            </a:r>
          </a:p>
        </p:txBody>
      </p:sp>
      <p:sp>
        <p:nvSpPr>
          <p:cNvPr id="3" name="Content Placeholder 2"/>
          <p:cNvSpPr>
            <a:spLocks noGrp="1"/>
          </p:cNvSpPr>
          <p:nvPr>
            <p:ph idx="1"/>
          </p:nvPr>
        </p:nvSpPr>
        <p:spPr>
          <a:xfrm>
            <a:off x="0" y="918838"/>
            <a:ext cx="7315200" cy="2654645"/>
          </a:xfrm>
        </p:spPr>
        <p:txBody>
          <a:bodyPr/>
          <a:lstStyle/>
          <a:p>
            <a:r>
              <a:rPr lang="en-US" dirty="0" smtClean="0"/>
              <a:t>Compute  </a:t>
            </a:r>
            <a:r>
              <a:rPr lang="en-US" dirty="0"/>
              <a:t>the one’s complement </a:t>
            </a:r>
            <a:r>
              <a:rPr lang="en-US" dirty="0" smtClean="0"/>
              <a:t>of given number</a:t>
            </a:r>
          </a:p>
          <a:p>
            <a:r>
              <a:rPr lang="en-US" dirty="0"/>
              <a:t>A</a:t>
            </a:r>
            <a:r>
              <a:rPr lang="en-US" dirty="0" smtClean="0"/>
              <a:t>dd 1 to get result.</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38350"/>
            <a:ext cx="9140982" cy="1981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66750"/>
            <a:ext cx="7848600" cy="865573"/>
          </a:xfrm>
        </p:spPr>
        <p:txBody>
          <a:bodyPr>
            <a:normAutofit fontScale="90000"/>
          </a:bodyPr>
          <a:lstStyle/>
          <a:p>
            <a:r>
              <a:rPr lang="en-US" b="1" dirty="0"/>
              <a:t>Case I:</a:t>
            </a:r>
            <a:r>
              <a:rPr lang="en-US" dirty="0"/>
              <a:t> When the positive number has a greater magnitude</a:t>
            </a:r>
          </a:p>
        </p:txBody>
      </p:sp>
      <p:sp>
        <p:nvSpPr>
          <p:cNvPr id="3" name="Content Placeholder 2"/>
          <p:cNvSpPr>
            <a:spLocks noGrp="1"/>
          </p:cNvSpPr>
          <p:nvPr>
            <p:ph idx="1"/>
          </p:nvPr>
        </p:nvSpPr>
        <p:spPr>
          <a:xfrm>
            <a:off x="-152400" y="1657350"/>
            <a:ext cx="9067800" cy="2654645"/>
          </a:xfrm>
        </p:spPr>
        <p:txBody>
          <a:bodyPr/>
          <a:lstStyle/>
          <a:p>
            <a:pPr lvl="1"/>
            <a:r>
              <a:rPr lang="en-US" dirty="0" smtClean="0"/>
              <a:t>In </a:t>
            </a:r>
            <a:r>
              <a:rPr lang="en-US" dirty="0"/>
              <a:t>this case the carry which will be generated is discarded and the final result is the result of addition</a:t>
            </a:r>
            <a:r>
              <a:rPr lang="en-US" dirty="0" smtClean="0"/>
              <a:t>.</a:t>
            </a:r>
            <a:r>
              <a:rPr lang="en-US" dirty="0"/>
              <a:t> When the positive number has a greater magnitude</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266950"/>
            <a:ext cx="5133975"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txBox="1">
            <a:spLocks/>
          </p:cNvSpPr>
          <p:nvPr/>
        </p:nvSpPr>
        <p:spPr>
          <a:xfrm>
            <a:off x="533400" y="2914986"/>
            <a:ext cx="26670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11+ (-5) = 6</a:t>
            </a:r>
            <a:endParaRPr lang="en-US" sz="3200" dirty="0"/>
          </a:p>
        </p:txBody>
      </p:sp>
      <p:sp>
        <p:nvSpPr>
          <p:cNvPr id="7" name="Title 1"/>
          <p:cNvSpPr txBox="1">
            <a:spLocks/>
          </p:cNvSpPr>
          <p:nvPr/>
        </p:nvSpPr>
        <p:spPr>
          <a:xfrm>
            <a:off x="152400" y="4019550"/>
            <a:ext cx="41148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Two’s Complement</a:t>
            </a:r>
            <a:endParaRPr lang="en-US" sz="3200" dirty="0"/>
          </a:p>
        </p:txBody>
      </p:sp>
    </p:spTree>
    <p:extLst>
      <p:ext uri="{BB962C8B-B14F-4D97-AF65-F5344CB8AC3E}">
        <p14:creationId xmlns:p14="http://schemas.microsoft.com/office/powerpoint/2010/main" val="1702519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66713"/>
            <a:ext cx="671512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1485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839200" cy="865573"/>
          </a:xfrm>
        </p:spPr>
        <p:txBody>
          <a:bodyPr>
            <a:normAutofit fontScale="90000"/>
          </a:bodyPr>
          <a:lstStyle/>
          <a:p>
            <a:r>
              <a:rPr lang="en-US" b="1" dirty="0"/>
              <a:t>Case II:</a:t>
            </a:r>
            <a:r>
              <a:rPr lang="en-US" dirty="0"/>
              <a:t> When the negative number is greater.</a:t>
            </a:r>
          </a:p>
        </p:txBody>
      </p:sp>
      <p:sp>
        <p:nvSpPr>
          <p:cNvPr id="3" name="Content Placeholder 2"/>
          <p:cNvSpPr>
            <a:spLocks noGrp="1"/>
          </p:cNvSpPr>
          <p:nvPr>
            <p:ph idx="1"/>
          </p:nvPr>
        </p:nvSpPr>
        <p:spPr>
          <a:xfrm>
            <a:off x="228600" y="913333"/>
            <a:ext cx="8610600" cy="2654645"/>
          </a:xfrm>
        </p:spPr>
        <p:txBody>
          <a:bodyPr/>
          <a:lstStyle/>
          <a:p>
            <a:r>
              <a:rPr lang="en-US" dirty="0"/>
              <a:t>When the negative numbers is greater no carry will be generated in the sign bit. The result of addition will be negative and the final result is obtained by taking 2’s </a:t>
            </a:r>
            <a:r>
              <a:rPr lang="en-US" dirty="0" smtClean="0"/>
              <a:t>complement </a:t>
            </a:r>
            <a:r>
              <a:rPr lang="en-US" dirty="0"/>
              <a:t>of the magnitude bits of the result.</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038350"/>
            <a:ext cx="5191125" cy="3000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533400" y="2914986"/>
            <a:ext cx="24384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3+ (-5) = (-2)</a:t>
            </a:r>
            <a:endParaRPr lang="en-US" sz="3200" dirty="0"/>
          </a:p>
        </p:txBody>
      </p:sp>
      <p:sp>
        <p:nvSpPr>
          <p:cNvPr id="7" name="Title 1"/>
          <p:cNvSpPr txBox="1">
            <a:spLocks/>
          </p:cNvSpPr>
          <p:nvPr/>
        </p:nvSpPr>
        <p:spPr>
          <a:xfrm>
            <a:off x="0" y="4019550"/>
            <a:ext cx="41148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Two’s Complement</a:t>
            </a:r>
            <a:endParaRPr lang="en-US" sz="3200" dirty="0"/>
          </a:p>
        </p:txBody>
      </p:sp>
    </p:spTree>
    <p:extLst>
      <p:ext uri="{BB962C8B-B14F-4D97-AF65-F5344CB8AC3E}">
        <p14:creationId xmlns:p14="http://schemas.microsoft.com/office/powerpoint/2010/main" val="3423493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09550"/>
            <a:ext cx="7315200" cy="865573"/>
          </a:xfrm>
        </p:spPr>
        <p:txBody>
          <a:bodyPr>
            <a:normAutofit fontScale="90000"/>
          </a:bodyPr>
          <a:lstStyle/>
          <a:p>
            <a:r>
              <a:rPr lang="en-US" b="1" dirty="0"/>
              <a:t>B. When the numbers are negative.</a:t>
            </a:r>
            <a:endParaRPr lang="en-US" dirty="0"/>
          </a:p>
        </p:txBody>
      </p:sp>
      <p:sp>
        <p:nvSpPr>
          <p:cNvPr id="3" name="Content Placeholder 2"/>
          <p:cNvSpPr>
            <a:spLocks noGrp="1"/>
          </p:cNvSpPr>
          <p:nvPr>
            <p:ph idx="1"/>
          </p:nvPr>
        </p:nvSpPr>
        <p:spPr>
          <a:xfrm>
            <a:off x="152400" y="1123950"/>
            <a:ext cx="8839200" cy="2654645"/>
          </a:xfrm>
        </p:spPr>
        <p:txBody>
          <a:bodyPr>
            <a:normAutofit/>
          </a:bodyPr>
          <a:lstStyle/>
          <a:p>
            <a:r>
              <a:rPr lang="en-US" sz="1800" dirty="0"/>
              <a:t>When two negative numbers are added a carry will be generated from the sign bit which will be discarded. 2’s complement of the magnitude bits of the operation will be the final sum.</a:t>
            </a:r>
          </a:p>
          <a:p>
            <a:r>
              <a:rPr lang="en-US" sz="1800" dirty="0"/>
              <a:t/>
            </a:r>
            <a:br>
              <a:rPr lang="en-US" sz="1800" dirty="0"/>
            </a:br>
            <a:endParaRPr lang="en-US" sz="1800"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1" y="1763997"/>
            <a:ext cx="5943600" cy="31059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27709" y="2899734"/>
            <a:ext cx="27432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(-3)+ (-5) = (-8)</a:t>
            </a:r>
            <a:endParaRPr lang="en-US" sz="3200" dirty="0"/>
          </a:p>
        </p:txBody>
      </p:sp>
      <p:sp>
        <p:nvSpPr>
          <p:cNvPr id="7" name="Title 1"/>
          <p:cNvSpPr txBox="1">
            <a:spLocks/>
          </p:cNvSpPr>
          <p:nvPr/>
        </p:nvSpPr>
        <p:spPr>
          <a:xfrm>
            <a:off x="0" y="4019550"/>
            <a:ext cx="4114800" cy="713173"/>
          </a:xfrm>
          <a:prstGeom prst="rect">
            <a:avLst/>
          </a:prstGeom>
        </p:spPr>
        <p:txBody>
          <a:bodyPr vert="horz" lIns="91440" tIns="45720" rIns="91440" bIns="45720" rtlCol="0" anchor="b">
            <a:noAutofit/>
          </a:bodyPr>
          <a:lst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smtClean="0"/>
              <a:t>Two’s Complement</a:t>
            </a:r>
            <a:endParaRPr lang="en-US" sz="3200" dirty="0"/>
          </a:p>
        </p:txBody>
      </p:sp>
    </p:spTree>
    <p:extLst>
      <p:ext uri="{BB962C8B-B14F-4D97-AF65-F5344CB8AC3E}">
        <p14:creationId xmlns:p14="http://schemas.microsoft.com/office/powerpoint/2010/main" val="41221078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34577"/>
            <a:ext cx="7315200" cy="865573"/>
          </a:xfrm>
        </p:spPr>
        <p:txBody>
          <a:bodyPr>
            <a:normAutofit fontScale="90000"/>
          </a:bodyPr>
          <a:lstStyle/>
          <a:p>
            <a:r>
              <a:rPr lang="en-US" dirty="0"/>
              <a:t>Binary Arithmetic </a:t>
            </a:r>
            <a:r>
              <a:rPr lang="en-US" dirty="0" smtClean="0"/>
              <a:t>of </a:t>
            </a:r>
            <a:r>
              <a:rPr lang="en-US" dirty="0"/>
              <a:t>Signed </a:t>
            </a:r>
            <a:r>
              <a:rPr lang="en-US" dirty="0" smtClean="0"/>
              <a:t>Numbers </a:t>
            </a:r>
            <a:r>
              <a:rPr lang="en-US" dirty="0"/>
              <a:t>using </a:t>
            </a:r>
            <a:r>
              <a:rPr lang="en-US" dirty="0" smtClean="0"/>
              <a:t>2's Complement</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04950"/>
            <a:ext cx="7357242"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4577"/>
            <a:ext cx="7315200" cy="865573"/>
          </a:xfrm>
        </p:spPr>
        <p:txBody>
          <a:bodyPr>
            <a:normAutofit fontScale="90000"/>
          </a:bodyPr>
          <a:lstStyle/>
          <a:p>
            <a:r>
              <a:rPr lang="en-US" dirty="0"/>
              <a:t>Binary Arithmetic of Signed Numbers using 2's Complement</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76820"/>
            <a:ext cx="7459932" cy="2290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865573"/>
          </a:xfrm>
        </p:spPr>
        <p:txBody>
          <a:bodyPr/>
          <a:lstStyle/>
          <a:p>
            <a:r>
              <a:rPr lang="en-US" dirty="0" smtClean="0"/>
              <a:t>Overflow </a:t>
            </a:r>
            <a:endParaRPr lang="en-US" dirty="0"/>
          </a:p>
        </p:txBody>
      </p:sp>
      <p:sp>
        <p:nvSpPr>
          <p:cNvPr id="3" name="Content Placeholder 2"/>
          <p:cNvSpPr>
            <a:spLocks noGrp="1"/>
          </p:cNvSpPr>
          <p:nvPr>
            <p:ph idx="1"/>
          </p:nvPr>
        </p:nvSpPr>
        <p:spPr>
          <a:xfrm>
            <a:off x="0" y="918838"/>
            <a:ext cx="8915400" cy="4319912"/>
          </a:xfrm>
        </p:spPr>
        <p:txBody>
          <a:bodyPr>
            <a:noAutofit/>
          </a:bodyPr>
          <a:lstStyle/>
          <a:p>
            <a:pPr algn="just">
              <a:lnSpc>
                <a:spcPct val="200000"/>
              </a:lnSpc>
            </a:pPr>
            <a:r>
              <a:rPr lang="en-US" sz="1600" dirty="0"/>
              <a:t>An overflow occurs when two numbers of n digits each are added and the sum occupies n + 1 digits </a:t>
            </a:r>
            <a:endParaRPr lang="en-US" sz="1600" dirty="0" smtClean="0"/>
          </a:p>
          <a:p>
            <a:pPr algn="just">
              <a:lnSpc>
                <a:spcPct val="200000"/>
              </a:lnSpc>
            </a:pPr>
            <a:r>
              <a:rPr lang="en-US" sz="1600" dirty="0" smtClean="0"/>
              <a:t>• </a:t>
            </a:r>
            <a:r>
              <a:rPr lang="en-US" sz="1600" dirty="0"/>
              <a:t>Overflows are problems since the width of a register is finite </a:t>
            </a:r>
            <a:endParaRPr lang="en-US" sz="1600" dirty="0" smtClean="0"/>
          </a:p>
          <a:p>
            <a:pPr algn="just">
              <a:lnSpc>
                <a:spcPct val="200000"/>
              </a:lnSpc>
            </a:pPr>
            <a:r>
              <a:rPr lang="en-US" sz="1600" dirty="0" smtClean="0"/>
              <a:t>• </a:t>
            </a:r>
            <a:r>
              <a:rPr lang="en-US" sz="1600" dirty="0"/>
              <a:t>Therefore, a </a:t>
            </a:r>
            <a:r>
              <a:rPr lang="en-US" sz="1600" dirty="0" smtClean="0"/>
              <a:t>flag (V) </a:t>
            </a:r>
            <a:r>
              <a:rPr lang="en-US" sz="1600" dirty="0"/>
              <a:t>is set if this occurs and can be checked by the user </a:t>
            </a:r>
            <a:endParaRPr lang="en-US" sz="1600" dirty="0" smtClean="0"/>
          </a:p>
          <a:p>
            <a:pPr algn="just">
              <a:lnSpc>
                <a:spcPct val="200000"/>
              </a:lnSpc>
            </a:pPr>
            <a:r>
              <a:rPr lang="en-US" sz="1600" dirty="0" smtClean="0"/>
              <a:t>• </a:t>
            </a:r>
            <a:r>
              <a:rPr lang="en-US" sz="1600" dirty="0"/>
              <a:t>Detection of an overflow depends on if the numbers are signed or unsigned </a:t>
            </a:r>
            <a:endParaRPr lang="en-US" sz="1600" dirty="0" smtClean="0"/>
          </a:p>
        </p:txBody>
      </p:sp>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38150"/>
            <a:ext cx="7315200" cy="865573"/>
          </a:xfrm>
        </p:spPr>
        <p:txBody>
          <a:bodyPr/>
          <a:lstStyle/>
          <a:p>
            <a:r>
              <a:rPr lang="en-US" dirty="0"/>
              <a:t>Overflow </a:t>
            </a:r>
          </a:p>
        </p:txBody>
      </p:sp>
      <p:sp>
        <p:nvSpPr>
          <p:cNvPr id="3" name="Content Placeholder 2"/>
          <p:cNvSpPr>
            <a:spLocks noGrp="1"/>
          </p:cNvSpPr>
          <p:nvPr>
            <p:ph idx="1"/>
          </p:nvPr>
        </p:nvSpPr>
        <p:spPr>
          <a:xfrm>
            <a:off x="685800" y="1356988"/>
            <a:ext cx="7315200" cy="2654645"/>
          </a:xfrm>
        </p:spPr>
        <p:txBody>
          <a:bodyPr>
            <a:normAutofit fontScale="85000" lnSpcReduction="20000"/>
          </a:bodyPr>
          <a:lstStyle/>
          <a:p>
            <a:pPr algn="just">
              <a:lnSpc>
                <a:spcPct val="170000"/>
              </a:lnSpc>
            </a:pPr>
            <a:r>
              <a:rPr lang="en-US" dirty="0"/>
              <a:t>For unsigned numbers, an overflow is detected from the end carry out of the </a:t>
            </a:r>
            <a:r>
              <a:rPr lang="en-US" dirty="0" err="1"/>
              <a:t>msb</a:t>
            </a:r>
            <a:r>
              <a:rPr lang="en-US" dirty="0"/>
              <a:t> </a:t>
            </a:r>
          </a:p>
          <a:p>
            <a:pPr algn="just">
              <a:lnSpc>
                <a:spcPct val="170000"/>
              </a:lnSpc>
            </a:pPr>
            <a:r>
              <a:rPr lang="en-US" dirty="0"/>
              <a:t>For addition of signed numbers, an overflow cannot occur if one is positive and one is negative – both have to have the same sign </a:t>
            </a:r>
          </a:p>
          <a:p>
            <a:pPr algn="just">
              <a:lnSpc>
                <a:spcPct val="170000"/>
              </a:lnSpc>
            </a:pPr>
            <a:r>
              <a:rPr lang="en-US" dirty="0"/>
              <a:t>An overflow can be detected if the carry into the sign bit position and the carry out of the sign bit position are not equal</a:t>
            </a:r>
          </a:p>
          <a:p>
            <a:endParaRPr lang="en-US" dirty="0"/>
          </a:p>
        </p:txBody>
      </p:sp>
    </p:spTree>
    <p:extLst>
      <p:ext uri="{BB962C8B-B14F-4D97-AF65-F5344CB8AC3E}">
        <p14:creationId xmlns:p14="http://schemas.microsoft.com/office/powerpoint/2010/main" val="4129424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86112"/>
            <a:ext cx="7315200" cy="865573"/>
          </a:xfrm>
        </p:spPr>
        <p:txBody>
          <a:bodyPr>
            <a:normAutofit fontScale="90000"/>
          </a:bodyPr>
          <a:lstStyle/>
          <a:p>
            <a:r>
              <a:rPr lang="en-US" dirty="0"/>
              <a:t>A Simple Rule for Detecting an Overflow Condition</a:t>
            </a:r>
            <a:r>
              <a:rPr lang="en-US" dirty="0" smtClean="0"/>
              <a:t>:</a:t>
            </a:r>
            <a:endParaRPr lang="en-US" dirty="0"/>
          </a:p>
        </p:txBody>
      </p:sp>
      <p:sp>
        <p:nvSpPr>
          <p:cNvPr id="3" name="Content Placeholder 2"/>
          <p:cNvSpPr>
            <a:spLocks noGrp="1"/>
          </p:cNvSpPr>
          <p:nvPr>
            <p:ph idx="1"/>
          </p:nvPr>
        </p:nvSpPr>
        <p:spPr>
          <a:xfrm>
            <a:off x="609600" y="1504950"/>
            <a:ext cx="7315200" cy="2654645"/>
          </a:xfrm>
        </p:spPr>
        <p:txBody>
          <a:bodyPr/>
          <a:lstStyle/>
          <a:p>
            <a:pPr marL="228600" lvl="1">
              <a:lnSpc>
                <a:spcPct val="150000"/>
              </a:lnSpc>
            </a:pPr>
            <a:r>
              <a:rPr lang="en-US" i="1" dirty="0" smtClean="0"/>
              <a:t>If </a:t>
            </a:r>
            <a:r>
              <a:rPr lang="en-US" i="1" dirty="0"/>
              <a:t>the carry in the sign bit </a:t>
            </a:r>
            <a:r>
              <a:rPr lang="en-US" b="1" i="1" dirty="0"/>
              <a:t>equals </a:t>
            </a:r>
            <a:r>
              <a:rPr lang="en-US" i="1" dirty="0"/>
              <a:t>the carry out of the bit, no overflow has occurred</a:t>
            </a:r>
            <a:r>
              <a:rPr lang="en-US" i="1" dirty="0" smtClean="0"/>
              <a:t>.</a:t>
            </a:r>
          </a:p>
          <a:p>
            <a:pPr marL="228600" lvl="1">
              <a:lnSpc>
                <a:spcPct val="150000"/>
              </a:lnSpc>
            </a:pPr>
            <a:r>
              <a:rPr lang="en-US" i="1" dirty="0" smtClean="0"/>
              <a:t> </a:t>
            </a:r>
            <a:r>
              <a:rPr lang="en-US" i="1" dirty="0"/>
              <a:t>If the carry into the sign bit is </a:t>
            </a:r>
            <a:r>
              <a:rPr lang="en-US" b="1" i="1" dirty="0"/>
              <a:t>different </a:t>
            </a:r>
            <a:r>
              <a:rPr lang="en-US" i="1" dirty="0"/>
              <a:t>from the carry out of the sign bit</a:t>
            </a:r>
            <a:r>
              <a:rPr lang="en-US" i="1"/>
              <a:t>, </a:t>
            </a:r>
            <a:r>
              <a:rPr lang="en-US" i="1" smtClean="0"/>
              <a:t>overflow </a:t>
            </a:r>
            <a:r>
              <a:rPr lang="en-US" i="1" dirty="0"/>
              <a:t>(and thus an error) has occurred.</a:t>
            </a:r>
            <a:endParaRPr lang="en-US" sz="1600" dirty="0"/>
          </a:p>
          <a:p>
            <a:pPr>
              <a:lnSpc>
                <a:spcPct val="150000"/>
              </a:lnSpc>
            </a:pPr>
            <a:endParaRPr lang="en-US" dirty="0"/>
          </a:p>
        </p:txBody>
      </p:sp>
      <p:pic>
        <p:nvPicPr>
          <p:cNvPr id="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790950"/>
            <a:ext cx="6172200"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4894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idx="4294967295"/>
          </p:nvPr>
        </p:nvSpPr>
        <p:spPr>
          <a:xfrm>
            <a:off x="874713" y="673100"/>
            <a:ext cx="7315200" cy="866775"/>
          </a:xfrm>
        </p:spPr>
        <p:txBody>
          <a:bodyPr rtlCol="0">
            <a:normAutofit fontScale="90000"/>
          </a:bodyPr>
          <a:lstStyle/>
          <a:p>
            <a:pPr fontAlgn="auto">
              <a:spcAft>
                <a:spcPts val="0"/>
              </a:spcAft>
              <a:defRPr/>
            </a:pPr>
            <a:r>
              <a:rPr lang="en-US" altLang="en-US" b="1" dirty="0" smtClean="0"/>
              <a:t>Signed Overflow</a:t>
            </a:r>
            <a:r>
              <a:rPr lang="en-US" altLang="en-US" dirty="0" smtClean="0"/>
              <a:t/>
            </a:r>
            <a:br>
              <a:rPr lang="en-US" altLang="en-US" dirty="0" smtClean="0"/>
            </a:br>
            <a:endParaRPr lang="en-US" altLang="en-US" dirty="0" smtClean="0"/>
          </a:p>
        </p:txBody>
      </p:sp>
      <p:pic>
        <p:nvPicPr>
          <p:cNvPr id="3993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1200150"/>
            <a:ext cx="1200150"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0" name="Text Box 6"/>
          <p:cNvSpPr txBox="1">
            <a:spLocks noChangeArrowheads="1"/>
          </p:cNvSpPr>
          <p:nvPr/>
        </p:nvSpPr>
        <p:spPr bwMode="auto">
          <a:xfrm>
            <a:off x="2743200" y="1982788"/>
            <a:ext cx="1920875" cy="342900"/>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750"/>
              </a:spcAft>
              <a:buFontTx/>
              <a:buNone/>
              <a:defRPr/>
            </a:pPr>
            <a:r>
              <a:rPr lang="en-US" altLang="en-US" sz="900" b="1" dirty="0">
                <a:solidFill>
                  <a:schemeClr val="bg1"/>
                </a:solidFill>
                <a:cs typeface="Arial" panose="020B0604020202020204" pitchFamily="34" charset="0"/>
              </a:rPr>
              <a:t>carry generated, </a:t>
            </a:r>
            <a:r>
              <a:rPr lang="en-US" altLang="en-US" sz="900" b="1" dirty="0" smtClean="0">
                <a:solidFill>
                  <a:schemeClr val="bg1"/>
                </a:solidFill>
                <a:cs typeface="Arial" panose="020B0604020202020204" pitchFamily="34" charset="0"/>
              </a:rPr>
              <a:t>no </a:t>
            </a:r>
            <a:r>
              <a:rPr lang="en-US" altLang="en-US" sz="900" b="1" dirty="0">
                <a:solidFill>
                  <a:schemeClr val="bg1"/>
                </a:solidFill>
                <a:cs typeface="Arial" panose="020B0604020202020204" pitchFamily="34" charset="0"/>
              </a:rPr>
              <a:t>overflow</a:t>
            </a:r>
            <a:endParaRPr lang="en-US" altLang="en-US" sz="825" b="1" dirty="0">
              <a:solidFill>
                <a:schemeClr val="bg1"/>
              </a:solidFill>
              <a:cs typeface="Arial" panose="020B0604020202020204" pitchFamily="34" charset="0"/>
            </a:endParaRPr>
          </a:p>
          <a:p>
            <a:pPr eaLnBrk="1" fontAlgn="auto" hangingPunct="1">
              <a:spcBef>
                <a:spcPct val="0"/>
              </a:spcBef>
              <a:spcAft>
                <a:spcPts val="0"/>
              </a:spcAft>
              <a:buFontTx/>
              <a:buNone/>
              <a:defRPr/>
            </a:pPr>
            <a:endParaRPr lang="en-US" altLang="en-US" sz="1350" dirty="0">
              <a:cs typeface="Arial" panose="020B0604020202020204" pitchFamily="34" charset="0"/>
            </a:endParaRPr>
          </a:p>
        </p:txBody>
      </p:sp>
      <p:pic>
        <p:nvPicPr>
          <p:cNvPr id="3994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3314700"/>
            <a:ext cx="113665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8"/>
          <p:cNvSpPr txBox="1">
            <a:spLocks noChangeArrowheads="1"/>
          </p:cNvSpPr>
          <p:nvPr/>
        </p:nvSpPr>
        <p:spPr bwMode="auto">
          <a:xfrm>
            <a:off x="2743200" y="3771900"/>
            <a:ext cx="1828800" cy="274638"/>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750"/>
              </a:spcAft>
              <a:buFontTx/>
              <a:buNone/>
              <a:defRPr/>
            </a:pPr>
            <a:r>
              <a:rPr lang="en-US" altLang="en-US" sz="900" b="1" dirty="0">
                <a:solidFill>
                  <a:schemeClr val="bg1"/>
                </a:solidFill>
                <a:cs typeface="Arial" panose="020B0604020202020204" pitchFamily="34" charset="0"/>
              </a:rPr>
              <a:t>no carry and no overflow</a:t>
            </a:r>
            <a:endParaRPr lang="en-US" altLang="en-US" sz="825" b="1" dirty="0">
              <a:solidFill>
                <a:schemeClr val="bg1"/>
              </a:solidFill>
              <a:cs typeface="Arial" panose="020B0604020202020204" pitchFamily="34" charset="0"/>
            </a:endParaRPr>
          </a:p>
          <a:p>
            <a:pPr eaLnBrk="1" fontAlgn="auto" hangingPunct="1">
              <a:spcBef>
                <a:spcPct val="0"/>
              </a:spcBef>
              <a:spcAft>
                <a:spcPts val="0"/>
              </a:spcAft>
              <a:buFontTx/>
              <a:buNone/>
              <a:defRPr/>
            </a:pPr>
            <a:endParaRPr lang="en-US" altLang="en-US" sz="1350" dirty="0">
              <a:cs typeface="Arial" panose="020B0604020202020204" pitchFamily="34" charset="0"/>
            </a:endParaRPr>
          </a:p>
        </p:txBody>
      </p:sp>
      <p:sp>
        <p:nvSpPr>
          <p:cNvPr id="45063" name="Text Box 10"/>
          <p:cNvSpPr txBox="1">
            <a:spLocks noChangeArrowheads="1"/>
          </p:cNvSpPr>
          <p:nvPr/>
        </p:nvSpPr>
        <p:spPr bwMode="auto">
          <a:xfrm>
            <a:off x="6646863" y="1914525"/>
            <a:ext cx="1508125" cy="273050"/>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750"/>
              </a:spcAft>
              <a:buFontTx/>
              <a:buNone/>
              <a:defRPr/>
            </a:pPr>
            <a:r>
              <a:rPr lang="en-US" altLang="en-US" sz="900" b="1" dirty="0">
                <a:solidFill>
                  <a:schemeClr val="bg1"/>
                </a:solidFill>
                <a:cs typeface="Arial" panose="020B0604020202020204" pitchFamily="34" charset="0"/>
              </a:rPr>
              <a:t>carry and  overflow</a:t>
            </a:r>
            <a:endParaRPr lang="en-US" altLang="en-US" sz="825" b="1" dirty="0">
              <a:solidFill>
                <a:schemeClr val="bg1"/>
              </a:solidFill>
              <a:cs typeface="Arial" panose="020B0604020202020204" pitchFamily="34" charset="0"/>
            </a:endParaRPr>
          </a:p>
          <a:p>
            <a:pPr eaLnBrk="1" fontAlgn="auto" hangingPunct="1">
              <a:spcBef>
                <a:spcPct val="0"/>
              </a:spcBef>
              <a:spcAft>
                <a:spcPts val="0"/>
              </a:spcAft>
              <a:buFontTx/>
              <a:buNone/>
              <a:defRPr/>
            </a:pPr>
            <a:endParaRPr lang="en-US" altLang="en-US" sz="1350" dirty="0">
              <a:cs typeface="Arial" panose="020B0604020202020204" pitchFamily="34" charset="0"/>
            </a:endParaRPr>
          </a:p>
        </p:txBody>
      </p:sp>
      <p:pic>
        <p:nvPicPr>
          <p:cNvPr id="39944"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857250"/>
            <a:ext cx="1543050" cy="168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5" name="Picture 12"/>
          <p:cNvPicPr>
            <a:picLocks noChangeAspect="1" noChangeArrowheads="1"/>
          </p:cNvPicPr>
          <p:nvPr/>
        </p:nvPicPr>
        <p:blipFill>
          <a:blip r:embed="rId6">
            <a:extLst>
              <a:ext uri="{28A0092B-C50C-407E-A947-70E740481C1C}">
                <a14:useLocalDpi xmlns:a14="http://schemas.microsoft.com/office/drawing/2010/main" val="0"/>
              </a:ext>
            </a:extLst>
          </a:blip>
          <a:srcRect b="5263"/>
          <a:stretch>
            <a:fillRect/>
          </a:stretch>
        </p:blipFill>
        <p:spPr bwMode="auto">
          <a:xfrm>
            <a:off x="4857750" y="3086100"/>
            <a:ext cx="1700213"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6" name="Text Box 13"/>
          <p:cNvSpPr txBox="1">
            <a:spLocks noChangeArrowheads="1"/>
          </p:cNvSpPr>
          <p:nvPr/>
        </p:nvSpPr>
        <p:spPr bwMode="auto">
          <a:xfrm>
            <a:off x="6611938" y="3790950"/>
            <a:ext cx="1577975" cy="274638"/>
          </a:xfrm>
          <a:prstGeom prst="rect">
            <a:avLst/>
          </a:prstGeom>
          <a:solidFill>
            <a:srgbClr val="FFFFFF"/>
          </a:solidFill>
          <a:ln w="9525">
            <a:solidFill>
              <a:srgbClr val="FFFFFF"/>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fontAlgn="auto" hangingPunct="1">
              <a:spcBef>
                <a:spcPct val="0"/>
              </a:spcBef>
              <a:spcAft>
                <a:spcPts val="750"/>
              </a:spcAft>
              <a:buFontTx/>
              <a:buNone/>
              <a:defRPr/>
            </a:pPr>
            <a:r>
              <a:rPr lang="en-US" altLang="en-US" sz="900" b="1" dirty="0">
                <a:solidFill>
                  <a:schemeClr val="bg1"/>
                </a:solidFill>
                <a:cs typeface="Arial" panose="020B0604020202020204" pitchFamily="34" charset="0"/>
              </a:rPr>
              <a:t>no carry and overflow</a:t>
            </a:r>
            <a:endParaRPr lang="en-US" altLang="en-US" sz="825" b="1" dirty="0">
              <a:solidFill>
                <a:schemeClr val="bg1"/>
              </a:solidFill>
              <a:cs typeface="Arial" panose="020B0604020202020204" pitchFamily="34" charset="0"/>
            </a:endParaRPr>
          </a:p>
          <a:p>
            <a:pPr eaLnBrk="1" fontAlgn="auto" hangingPunct="1">
              <a:spcBef>
                <a:spcPct val="0"/>
              </a:spcBef>
              <a:spcAft>
                <a:spcPts val="0"/>
              </a:spcAft>
              <a:buFontTx/>
              <a:buNone/>
              <a:defRPr/>
            </a:pPr>
            <a:endParaRPr lang="en-US" altLang="en-US" sz="1350" dirty="0">
              <a:cs typeface="Arial" panose="020B0604020202020204" pitchFamily="34" charset="0"/>
            </a:endParaRPr>
          </a:p>
        </p:txBody>
      </p:sp>
    </p:spTree>
    <p:extLst>
      <p:ext uri="{BB962C8B-B14F-4D97-AF65-F5344CB8AC3E}">
        <p14:creationId xmlns:p14="http://schemas.microsoft.com/office/powerpoint/2010/main" val="37135826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1614"/>
            <a:ext cx="7315200" cy="865573"/>
          </a:xfrm>
        </p:spPr>
        <p:txBody>
          <a:bodyPr/>
          <a:lstStyle/>
          <a:p>
            <a:r>
              <a:rPr lang="en-US" b="1" dirty="0"/>
              <a:t>Text Book(s)</a:t>
            </a:r>
            <a:endParaRPr lang="en-US" dirty="0"/>
          </a:p>
        </p:txBody>
      </p:sp>
      <p:sp>
        <p:nvSpPr>
          <p:cNvPr id="3" name="Content Placeholder 2"/>
          <p:cNvSpPr>
            <a:spLocks noGrp="1"/>
          </p:cNvSpPr>
          <p:nvPr>
            <p:ph idx="1"/>
          </p:nvPr>
        </p:nvSpPr>
        <p:spPr>
          <a:xfrm>
            <a:off x="-20782" y="1485900"/>
            <a:ext cx="5354782" cy="3291840"/>
          </a:xfrm>
        </p:spPr>
        <p:txBody>
          <a:bodyPr>
            <a:normAutofit/>
          </a:bodyPr>
          <a:lstStyle/>
          <a:p>
            <a:r>
              <a:rPr lang="en-US" sz="2000" dirty="0"/>
              <a:t>David A. Patterson and . John L. Hennessy ―Computer Organization and Design-The Hardware/Software Interface‖ 5th edition, Morgan Kaufmann, 2011</a:t>
            </a:r>
            <a:r>
              <a:rPr lang="en-US" sz="2000" dirty="0" smtClean="0"/>
              <a:t>.</a:t>
            </a:r>
          </a:p>
          <a:p>
            <a:endParaRPr lang="en-US" sz="2000" dirty="0"/>
          </a:p>
          <a:p>
            <a:r>
              <a:rPr lang="en-US" sz="2000" dirty="0"/>
              <a:t>Carl </a:t>
            </a:r>
            <a:r>
              <a:rPr lang="en-US" sz="2000" dirty="0" err="1"/>
              <a:t>Hamacher</a:t>
            </a:r>
            <a:r>
              <a:rPr lang="en-US" sz="2000" dirty="0"/>
              <a:t>, </a:t>
            </a:r>
            <a:r>
              <a:rPr lang="en-US" sz="2000" dirty="0" err="1"/>
              <a:t>Zvonko</a:t>
            </a:r>
            <a:r>
              <a:rPr lang="en-US" sz="2000" dirty="0"/>
              <a:t> </a:t>
            </a:r>
            <a:r>
              <a:rPr lang="en-US" sz="2000" dirty="0" err="1"/>
              <a:t>Vranesic</a:t>
            </a:r>
            <a:r>
              <a:rPr lang="en-US" sz="2000" dirty="0"/>
              <a:t>, </a:t>
            </a:r>
            <a:r>
              <a:rPr lang="en-US" sz="2000" dirty="0" err="1"/>
              <a:t>Safwat</a:t>
            </a:r>
            <a:r>
              <a:rPr lang="en-US" sz="2000" dirty="0"/>
              <a:t> </a:t>
            </a:r>
            <a:r>
              <a:rPr lang="en-US" sz="2000" dirty="0" err="1"/>
              <a:t>Zaky</a:t>
            </a:r>
            <a:r>
              <a:rPr lang="en-US" sz="2000" dirty="0"/>
              <a:t>, Computer organization, Mc </a:t>
            </a:r>
            <a:r>
              <a:rPr lang="en-US" sz="2000" dirty="0" err="1"/>
              <a:t>Graw</a:t>
            </a:r>
            <a:r>
              <a:rPr lang="en-US" sz="2000" dirty="0"/>
              <a:t> Hill, Fifth edition ,Reprint 2011.</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71614"/>
            <a:ext cx="2895600" cy="25539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2694710"/>
            <a:ext cx="2951018"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Date Placeholder 3"/>
          <p:cNvSpPr>
            <a:spLocks noGrp="1"/>
          </p:cNvSpPr>
          <p:nvPr>
            <p:ph type="dt" sz="half" idx="10"/>
          </p:nvPr>
        </p:nvSpPr>
        <p:spPr/>
        <p:txBody>
          <a:bodyPr/>
          <a:lstStyle/>
          <a:p>
            <a:fld id="{5DD9D643-403A-4D16-B976-3455FD725FB0}" type="datetime3">
              <a:rPr lang="en-US" smtClean="0"/>
              <a:t>17 August 2021</a:t>
            </a:fld>
            <a:endParaRPr lang="en-US"/>
          </a:p>
        </p:txBody>
      </p:sp>
    </p:spTree>
    <p:extLst>
      <p:ext uri="{BB962C8B-B14F-4D97-AF65-F5344CB8AC3E}">
        <p14:creationId xmlns:p14="http://schemas.microsoft.com/office/powerpoint/2010/main" val="1280157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438150"/>
            <a:ext cx="7315200" cy="865573"/>
          </a:xfrm>
        </p:spPr>
        <p:txBody>
          <a:bodyPr/>
          <a:lstStyle/>
          <a:p>
            <a:r>
              <a:rPr lang="en-US" b="1" dirty="0"/>
              <a:t>Reference Books</a:t>
            </a:r>
            <a:endParaRPr lang="en-US" dirty="0"/>
          </a:p>
        </p:txBody>
      </p:sp>
      <p:sp>
        <p:nvSpPr>
          <p:cNvPr id="3" name="Content Placeholder 2"/>
          <p:cNvSpPr>
            <a:spLocks noGrp="1"/>
          </p:cNvSpPr>
          <p:nvPr>
            <p:ph idx="1"/>
          </p:nvPr>
        </p:nvSpPr>
        <p:spPr>
          <a:xfrm>
            <a:off x="152400" y="1581150"/>
            <a:ext cx="5791200" cy="2654645"/>
          </a:xfrm>
        </p:spPr>
        <p:txBody>
          <a:bodyPr/>
          <a:lstStyle/>
          <a:p>
            <a:r>
              <a:rPr lang="en-US" dirty="0"/>
              <a:t>W. Stallings, Computer organization and architecture, Prentice-Hall, 8th edition, 2009</a:t>
            </a:r>
          </a:p>
        </p:txBody>
      </p:sp>
      <p:pic>
        <p:nvPicPr>
          <p:cNvPr id="307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04950"/>
            <a:ext cx="2952750" cy="2981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54441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p:txBody>
          <a:bodyPr/>
          <a:lstStyle/>
          <a:p>
            <a:pPr marL="44450" indent="0">
              <a:buFont typeface="Wingdings" pitchFamily="2" charset="2"/>
              <a:buNone/>
            </a:pPr>
            <a:endParaRPr lang="en-IN" altLang="en-US" smtClean="0"/>
          </a:p>
        </p:txBody>
      </p:sp>
      <p:sp>
        <p:nvSpPr>
          <p:cNvPr id="6" name="Rectangle 5"/>
          <p:cNvSpPr/>
          <p:nvPr/>
        </p:nvSpPr>
        <p:spPr>
          <a:xfrm>
            <a:off x="3352800" y="934770"/>
            <a:ext cx="2133600" cy="457200"/>
          </a:xfrm>
          <a:prstGeom prst="rect">
            <a:avLst/>
          </a:prstGeom>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r>
              <a:rPr lang="en-IN" dirty="0"/>
              <a:t>Numbers System</a:t>
            </a:r>
          </a:p>
        </p:txBody>
      </p:sp>
      <p:sp>
        <p:nvSpPr>
          <p:cNvPr id="7" name="Rectangle 6"/>
          <p:cNvSpPr/>
          <p:nvPr/>
        </p:nvSpPr>
        <p:spPr>
          <a:xfrm>
            <a:off x="5180816" y="1989683"/>
            <a:ext cx="2133600" cy="638795"/>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IN" dirty="0"/>
              <a:t>Non positional Numbers System</a:t>
            </a:r>
          </a:p>
        </p:txBody>
      </p:sp>
      <p:sp>
        <p:nvSpPr>
          <p:cNvPr id="8" name="Rectangle 7"/>
          <p:cNvSpPr/>
          <p:nvPr/>
        </p:nvSpPr>
        <p:spPr>
          <a:xfrm>
            <a:off x="1828800" y="1989683"/>
            <a:ext cx="2133600" cy="582067"/>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p>
            <a:pPr algn="ctr" eaLnBrk="1" fontAlgn="auto" hangingPunct="1">
              <a:spcBef>
                <a:spcPts val="0"/>
              </a:spcBef>
              <a:spcAft>
                <a:spcPts val="0"/>
              </a:spcAft>
              <a:defRPr/>
            </a:pPr>
            <a:r>
              <a:rPr lang="en-IN" dirty="0"/>
              <a:t>Positional  Number system</a:t>
            </a:r>
          </a:p>
        </p:txBody>
      </p:sp>
      <p:cxnSp>
        <p:nvCxnSpPr>
          <p:cNvPr id="10" name="Straight Connector 9"/>
          <p:cNvCxnSpPr>
            <a:stCxn id="6" idx="2"/>
          </p:cNvCxnSpPr>
          <p:nvPr/>
        </p:nvCxnSpPr>
        <p:spPr>
          <a:xfrm>
            <a:off x="4419600" y="1392238"/>
            <a:ext cx="0" cy="2651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895600" y="1657350"/>
            <a:ext cx="3429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endCxn id="8" idx="0"/>
          </p:cNvCxnSpPr>
          <p:nvPr/>
        </p:nvCxnSpPr>
        <p:spPr>
          <a:xfrm>
            <a:off x="2895600" y="1663700"/>
            <a:ext cx="0" cy="325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6324600" y="1663700"/>
            <a:ext cx="0" cy="325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8" idx="2"/>
          </p:cNvCxnSpPr>
          <p:nvPr/>
        </p:nvCxnSpPr>
        <p:spPr>
          <a:xfrm>
            <a:off x="2895600" y="2571750"/>
            <a:ext cx="0"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95600" y="287655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95600" y="363855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895600" y="325755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895600" y="4019550"/>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200400" y="2737917"/>
            <a:ext cx="1219200" cy="3048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en-IN" dirty="0"/>
              <a:t>Binary</a:t>
            </a:r>
          </a:p>
        </p:txBody>
      </p:sp>
      <p:sp>
        <p:nvSpPr>
          <p:cNvPr id="27" name="Rectangle 26"/>
          <p:cNvSpPr/>
          <p:nvPr/>
        </p:nvSpPr>
        <p:spPr>
          <a:xfrm>
            <a:off x="3200400" y="3105366"/>
            <a:ext cx="1219200" cy="3048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en-IN" dirty="0"/>
              <a:t>decimal</a:t>
            </a:r>
          </a:p>
        </p:txBody>
      </p:sp>
      <p:sp>
        <p:nvSpPr>
          <p:cNvPr id="28" name="Rectangle 27"/>
          <p:cNvSpPr/>
          <p:nvPr/>
        </p:nvSpPr>
        <p:spPr>
          <a:xfrm>
            <a:off x="3200400" y="3448265"/>
            <a:ext cx="1219200" cy="3048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en-IN" dirty="0"/>
              <a:t>octal</a:t>
            </a:r>
          </a:p>
        </p:txBody>
      </p:sp>
      <p:sp>
        <p:nvSpPr>
          <p:cNvPr id="31" name="Rectangle 30"/>
          <p:cNvSpPr/>
          <p:nvPr/>
        </p:nvSpPr>
        <p:spPr>
          <a:xfrm>
            <a:off x="3184988" y="3867150"/>
            <a:ext cx="1463211" cy="3048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fontAlgn="auto" hangingPunct="1">
              <a:spcBef>
                <a:spcPts val="0"/>
              </a:spcBef>
              <a:spcAft>
                <a:spcPts val="0"/>
              </a:spcAft>
              <a:defRPr/>
            </a:pPr>
            <a:r>
              <a:rPr lang="en-IN" dirty="0"/>
              <a:t>Hexadecimal</a:t>
            </a:r>
          </a:p>
        </p:txBody>
      </p:sp>
      <p:sp>
        <p:nvSpPr>
          <p:cNvPr id="10261" name="Rectangle 2"/>
          <p:cNvSpPr>
            <a:spLocks noGrp="1" noChangeArrowheads="1"/>
          </p:cNvSpPr>
          <p:nvPr>
            <p:ph type="title"/>
          </p:nvPr>
        </p:nvSpPr>
        <p:spPr>
          <a:xfrm>
            <a:off x="990600" y="-25400"/>
            <a:ext cx="7315200" cy="866775"/>
          </a:xfrm>
        </p:spPr>
        <p:txBody>
          <a:bodyPr/>
          <a:lstStyle/>
          <a:p>
            <a:r>
              <a:rPr lang="en-US" altLang="en-US" smtClean="0"/>
              <a:t>Numeric Data Representation</a:t>
            </a:r>
          </a:p>
        </p:txBody>
      </p:sp>
    </p:spTree>
    <p:extLst>
      <p:ext uri="{BB962C8B-B14F-4D97-AF65-F5344CB8AC3E}">
        <p14:creationId xmlns:p14="http://schemas.microsoft.com/office/powerpoint/2010/main" val="32027354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76550"/>
            <a:ext cx="7315200" cy="865573"/>
          </a:xfrm>
        </p:spPr>
        <p:txBody>
          <a:bodyPr>
            <a:noAutofit/>
          </a:bodyPr>
          <a:lstStyle/>
          <a:p>
            <a:pPr algn="ctr"/>
            <a:r>
              <a:rPr lang="en-US" sz="6000" dirty="0" smtClean="0"/>
              <a:t>Time for Discussion</a:t>
            </a:r>
            <a:br>
              <a:rPr lang="en-US" sz="6000" dirty="0" smtClean="0"/>
            </a:br>
            <a:r>
              <a:rPr lang="en-US" sz="6000" dirty="0"/>
              <a:t/>
            </a:r>
            <a:br>
              <a:rPr lang="en-US" sz="6000" dirty="0"/>
            </a:br>
            <a:r>
              <a:rPr lang="en-US" sz="6000" dirty="0" smtClean="0"/>
              <a:t>Any Queries??</a:t>
            </a:r>
            <a:endParaRPr lang="en-US" sz="6000" dirty="0"/>
          </a:p>
        </p:txBody>
      </p:sp>
    </p:spTree>
    <p:extLst>
      <p:ext uri="{BB962C8B-B14F-4D97-AF65-F5344CB8AC3E}">
        <p14:creationId xmlns:p14="http://schemas.microsoft.com/office/powerpoint/2010/main" val="16608333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962150"/>
            <a:ext cx="7315200" cy="865573"/>
          </a:xfrm>
        </p:spPr>
        <p:txBody>
          <a:bodyPr>
            <a:noAutofit/>
          </a:bodyPr>
          <a:lstStyle/>
          <a:p>
            <a:pPr algn="ctr"/>
            <a:r>
              <a:rPr lang="en-US" sz="9600" dirty="0" smtClean="0"/>
              <a:t>THANK YOU</a:t>
            </a:r>
            <a:endParaRPr lang="en-US" sz="9600" dirty="0"/>
          </a:p>
        </p:txBody>
      </p:sp>
    </p:spTree>
    <p:extLst>
      <p:ext uri="{BB962C8B-B14F-4D97-AF65-F5344CB8AC3E}">
        <p14:creationId xmlns:p14="http://schemas.microsoft.com/office/powerpoint/2010/main" val="1797393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865573"/>
          </a:xfrm>
        </p:spPr>
        <p:txBody>
          <a:bodyPr>
            <a:normAutofit/>
          </a:bodyPr>
          <a:lstStyle/>
          <a:p>
            <a:r>
              <a:rPr lang="en-US" dirty="0" smtClean="0"/>
              <a:t>Positional </a:t>
            </a:r>
            <a:r>
              <a:rPr lang="en-US" dirty="0"/>
              <a:t>Numbering Systems </a:t>
            </a:r>
          </a:p>
        </p:txBody>
      </p:sp>
      <p:sp>
        <p:nvSpPr>
          <p:cNvPr id="3" name="Content Placeholder 2"/>
          <p:cNvSpPr>
            <a:spLocks noGrp="1"/>
          </p:cNvSpPr>
          <p:nvPr>
            <p:ph idx="1"/>
          </p:nvPr>
        </p:nvSpPr>
        <p:spPr>
          <a:xfrm>
            <a:off x="0" y="918838"/>
            <a:ext cx="9144000" cy="2654645"/>
          </a:xfrm>
        </p:spPr>
        <p:txBody>
          <a:bodyPr/>
          <a:lstStyle/>
          <a:p>
            <a:pPr lvl="0"/>
            <a:r>
              <a:rPr lang="en-US" dirty="0"/>
              <a:t>Radix (or Base): The general idea behind positional numbering systems is that a numeric value is represented through increasing powers of a </a:t>
            </a:r>
            <a:r>
              <a:rPr lang="en-US" b="1" dirty="0"/>
              <a:t>radix </a:t>
            </a:r>
            <a:r>
              <a:rPr lang="en-US" dirty="0"/>
              <a:t>(or base).</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2266950"/>
            <a:ext cx="4495800" cy="21174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5909" t="27865" r="21932" b="12704"/>
          <a:stretch/>
        </p:blipFill>
        <p:spPr bwMode="auto">
          <a:xfrm>
            <a:off x="-34962" y="1657350"/>
            <a:ext cx="4578837" cy="246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jpeg"/>
          <p:cNvPicPr/>
          <p:nvPr/>
        </p:nvPicPr>
        <p:blipFill>
          <a:blip r:embed="rId2" cstate="print"/>
          <a:stretch>
            <a:fillRect/>
          </a:stretch>
        </p:blipFill>
        <p:spPr>
          <a:xfrm>
            <a:off x="762000" y="666750"/>
            <a:ext cx="7543800" cy="4114800"/>
          </a:xfrm>
          <a:prstGeom prst="rect">
            <a:avLst/>
          </a:prstGeom>
        </p:spPr>
      </p:pic>
    </p:spTree>
    <p:extLst>
      <p:ext uri="{BB962C8B-B14F-4D97-AF65-F5344CB8AC3E}">
        <p14:creationId xmlns:p14="http://schemas.microsoft.com/office/powerpoint/2010/main" val="25151847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285750"/>
            <a:ext cx="8153400" cy="865573"/>
          </a:xfrm>
          <a:ln w="12700">
            <a:solidFill>
              <a:srgbClr val="FFFF00"/>
            </a:solidFill>
          </a:ln>
        </p:spPr>
        <p:txBody>
          <a:bodyPr>
            <a:noAutofit/>
          </a:bodyPr>
          <a:lstStyle/>
          <a:p>
            <a:r>
              <a:rPr lang="en-IN" altLang="en-US" sz="4800" dirty="0" smtClean="0"/>
              <a:t>Types of Data Representation</a:t>
            </a:r>
          </a:p>
        </p:txBody>
      </p:sp>
      <p:sp>
        <p:nvSpPr>
          <p:cNvPr id="13315" name="Content Placeholder 2"/>
          <p:cNvSpPr>
            <a:spLocks noGrp="1"/>
          </p:cNvSpPr>
          <p:nvPr>
            <p:ph idx="1"/>
          </p:nvPr>
        </p:nvSpPr>
        <p:spPr/>
        <p:txBody>
          <a:bodyPr/>
          <a:lstStyle/>
          <a:p>
            <a:endParaRPr lang="en-IN" altLang="en-US" smtClean="0"/>
          </a:p>
        </p:txBody>
      </p:sp>
      <p:sp>
        <p:nvSpPr>
          <p:cNvPr id="6" name="Snip Single Corner Rectangle 5"/>
          <p:cNvSpPr/>
          <p:nvPr/>
        </p:nvSpPr>
        <p:spPr>
          <a:xfrm>
            <a:off x="3429000" y="1471272"/>
            <a:ext cx="1981200" cy="838200"/>
          </a:xfrm>
          <a:prstGeom prst="snip1Rect">
            <a:avLst/>
          </a:prstGeom>
          <a:solidFill>
            <a:srgbClr val="FFFF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dirty="0">
                <a:solidFill>
                  <a:srgbClr val="FF0000"/>
                </a:solidFill>
              </a:rPr>
              <a:t>Data Representation</a:t>
            </a:r>
          </a:p>
        </p:txBody>
      </p:sp>
      <p:sp>
        <p:nvSpPr>
          <p:cNvPr id="7" name="Snip Single Corner Rectangle 6"/>
          <p:cNvSpPr/>
          <p:nvPr/>
        </p:nvSpPr>
        <p:spPr>
          <a:xfrm>
            <a:off x="5791200" y="2779372"/>
            <a:ext cx="1905000" cy="569913"/>
          </a:xfrm>
          <a:prstGeom prst="snip1Rect">
            <a:avLst/>
          </a:prstGeom>
          <a:solidFill>
            <a:srgbClr val="FFFF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dirty="0">
                <a:solidFill>
                  <a:srgbClr val="FF0000"/>
                </a:solidFill>
              </a:rPr>
              <a:t>Floating point representation </a:t>
            </a:r>
          </a:p>
        </p:txBody>
      </p:sp>
      <p:sp>
        <p:nvSpPr>
          <p:cNvPr id="8" name="Snip Single Corner Rectangle 7"/>
          <p:cNvSpPr/>
          <p:nvPr/>
        </p:nvSpPr>
        <p:spPr>
          <a:xfrm>
            <a:off x="1143000" y="2842872"/>
            <a:ext cx="1828800" cy="569913"/>
          </a:xfrm>
          <a:prstGeom prst="snip1Rect">
            <a:avLst/>
          </a:prstGeom>
          <a:solidFill>
            <a:srgbClr val="FFFF00"/>
          </a:solidFill>
          <a:ln w="127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IN" dirty="0">
                <a:solidFill>
                  <a:srgbClr val="FF0000"/>
                </a:solidFill>
              </a:rPr>
              <a:t>Fixed Point Representation</a:t>
            </a:r>
          </a:p>
        </p:txBody>
      </p:sp>
      <p:cxnSp>
        <p:nvCxnSpPr>
          <p:cNvPr id="10" name="Straight Connector 9"/>
          <p:cNvCxnSpPr/>
          <p:nvPr/>
        </p:nvCxnSpPr>
        <p:spPr>
          <a:xfrm>
            <a:off x="4343400" y="2309472"/>
            <a:ext cx="0" cy="30480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14600" y="2601572"/>
            <a:ext cx="3886200" cy="12700"/>
          </a:xfrm>
          <a:prstGeom prst="line">
            <a:avLst/>
          </a:prstGeom>
          <a:ln w="12700">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514600" y="2614272"/>
            <a:ext cx="0" cy="174625"/>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400800" y="2614272"/>
            <a:ext cx="0" cy="174625"/>
          </a:xfrm>
          <a:prstGeom prst="straightConnector1">
            <a:avLst/>
          </a:prstGeom>
          <a:ln w="127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642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315200" cy="865573"/>
          </a:xfrm>
        </p:spPr>
        <p:txBody>
          <a:bodyPr>
            <a:normAutofit/>
          </a:bodyPr>
          <a:lstStyle/>
          <a:p>
            <a:r>
              <a:rPr lang="en-US" dirty="0"/>
              <a:t>Converting Between Bases </a:t>
            </a:r>
          </a:p>
        </p:txBody>
      </p:sp>
      <p:sp>
        <p:nvSpPr>
          <p:cNvPr id="3" name="Content Placeholder 2"/>
          <p:cNvSpPr>
            <a:spLocks noGrp="1"/>
          </p:cNvSpPr>
          <p:nvPr>
            <p:ph idx="1"/>
          </p:nvPr>
        </p:nvSpPr>
        <p:spPr>
          <a:xfrm>
            <a:off x="0" y="918838"/>
            <a:ext cx="4343400" cy="2654645"/>
          </a:xfrm>
        </p:spPr>
        <p:txBody>
          <a:bodyPr/>
          <a:lstStyle/>
          <a:p>
            <a:r>
              <a:rPr lang="en-US" b="1" dirty="0"/>
              <a:t> </a:t>
            </a:r>
            <a:r>
              <a:rPr lang="en-US" dirty="0" smtClean="0"/>
              <a:t>There are two important groups of number base conversions:</a:t>
            </a:r>
          </a:p>
          <a:p>
            <a:endParaRPr lang="en-US" sz="1800" dirty="0" smtClean="0"/>
          </a:p>
          <a:p>
            <a:pPr lvl="2"/>
            <a:r>
              <a:rPr lang="en-US" dirty="0" smtClean="0"/>
              <a:t>Conversion </a:t>
            </a:r>
            <a:r>
              <a:rPr lang="en-US" dirty="0"/>
              <a:t>of decimal numbers to base-r numbers</a:t>
            </a:r>
            <a:endParaRPr lang="en-US" sz="1400" dirty="0"/>
          </a:p>
          <a:p>
            <a:pPr lvl="2"/>
            <a:r>
              <a:rPr lang="en-US" dirty="0"/>
              <a:t>Conversion of base-r numbers to decimal numbers</a:t>
            </a:r>
            <a:endParaRPr lang="en-US" sz="1400" dirty="0"/>
          </a:p>
          <a:p>
            <a:endParaRPr lang="en-US" dirty="0"/>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355" y="1276350"/>
            <a:ext cx="3886200" cy="33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92590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34C26F10802843B0B559DA57628132" ma:contentTypeVersion="2" ma:contentTypeDescription="Create a new document." ma:contentTypeScope="" ma:versionID="b95aa51d966dc5cb7e37a77d3fcf618e">
  <xsd:schema xmlns:xsd="http://www.w3.org/2001/XMLSchema" xmlns:xs="http://www.w3.org/2001/XMLSchema" xmlns:p="http://schemas.microsoft.com/office/2006/metadata/properties" xmlns:ns2="3358ecb5-647a-4f41-878e-b611d5a3588c" targetNamespace="http://schemas.microsoft.com/office/2006/metadata/properties" ma:root="true" ma:fieldsID="841be0c1fa90a13f5a7042af11581a45" ns2:_="">
    <xsd:import namespace="3358ecb5-647a-4f41-878e-b611d5a3588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58ecb5-647a-4f41-878e-b611d5a358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309F1D-4296-4F84-806E-0C5CCE288C00}"/>
</file>

<file path=customXml/itemProps2.xml><?xml version="1.0" encoding="utf-8"?>
<ds:datastoreItem xmlns:ds="http://schemas.openxmlformats.org/officeDocument/2006/customXml" ds:itemID="{4D3B8EF9-0658-40CB-9147-8E9D7DCBDAE2}"/>
</file>

<file path=customXml/itemProps3.xml><?xml version="1.0" encoding="utf-8"?>
<ds:datastoreItem xmlns:ds="http://schemas.openxmlformats.org/officeDocument/2006/customXml" ds:itemID="{57ED1DD1-66BB-410F-9E02-222E28140CE7}"/>
</file>

<file path=docProps/app.xml><?xml version="1.0" encoding="utf-8"?>
<Properties xmlns="http://schemas.openxmlformats.org/officeDocument/2006/extended-properties" xmlns:vt="http://schemas.openxmlformats.org/officeDocument/2006/docPropsVTypes">
  <Template>Perspective</Template>
  <TotalTime>6227</TotalTime>
  <Words>1778</Words>
  <Application>Microsoft Office PowerPoint</Application>
  <PresentationFormat>On-screen Show (16:9)</PresentationFormat>
  <Paragraphs>349</Paragraphs>
  <Slides>51</Slides>
  <Notes>7</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Tahoma</vt:lpstr>
      <vt:lpstr>Times New Roman</vt:lpstr>
      <vt:lpstr>Wingdings</vt:lpstr>
      <vt:lpstr>Perspective</vt:lpstr>
      <vt:lpstr>    Module 2 Data Representation in Computers Part A</vt:lpstr>
      <vt:lpstr>Topics Covered (Module 2) </vt:lpstr>
      <vt:lpstr>Data Representation</vt:lpstr>
      <vt:lpstr>PowerPoint Presentation</vt:lpstr>
      <vt:lpstr>Numeric Data Representation</vt:lpstr>
      <vt:lpstr>Positional Numbering Systems </vt:lpstr>
      <vt:lpstr>PowerPoint Presentation</vt:lpstr>
      <vt:lpstr>Types of Data Representation</vt:lpstr>
      <vt:lpstr>Converting Between Bases </vt:lpstr>
      <vt:lpstr>Converting Between Bases </vt:lpstr>
      <vt:lpstr>PowerPoint Presentation</vt:lpstr>
      <vt:lpstr>Converting Fractions </vt:lpstr>
      <vt:lpstr>PowerPoint Presentation</vt:lpstr>
      <vt:lpstr>PowerPoint Presentation</vt:lpstr>
      <vt:lpstr>PowerPoint Presentation</vt:lpstr>
      <vt:lpstr>PowerPoint Presentation</vt:lpstr>
      <vt:lpstr>The representation of +5 using 5 bits register. </vt:lpstr>
      <vt:lpstr>What is 5 bits representation of 11.   </vt:lpstr>
      <vt:lpstr>What is 8 bits representation of  12.  </vt:lpstr>
      <vt:lpstr>Addition / subtraction with signed magnitude data RULES</vt:lpstr>
      <vt:lpstr>Addition and Subtraction with Signed-Magnitude Data Hardware Design</vt:lpstr>
      <vt:lpstr>Flow chart for add / subtract operations</vt:lpstr>
      <vt:lpstr>Flow chart for add / subtract operations</vt:lpstr>
      <vt:lpstr>Flow chart for add / subtract operations</vt:lpstr>
      <vt:lpstr>Flow chart for add / subtract operations</vt:lpstr>
      <vt:lpstr>PowerPoint Presentation</vt:lpstr>
      <vt:lpstr>Hardware Implementation of  Signed 2’s complement Addition and Subtraction  </vt:lpstr>
      <vt:lpstr>Signed magnitude numbers</vt:lpstr>
      <vt:lpstr>Subtraction of two signed 2’s complement numbers  RULES:</vt:lpstr>
      <vt:lpstr>Complement Systems - Bits-flipping </vt:lpstr>
      <vt:lpstr>One’s Complement</vt:lpstr>
      <vt:lpstr>Binary Arithmetic of Signed Numbers using 1's Complement</vt:lpstr>
      <vt:lpstr>Case I: When the positive number has greater magnitude. One’s Complement</vt:lpstr>
      <vt:lpstr>Case II: When the negative number has greater magnitude.</vt:lpstr>
      <vt:lpstr>When the two numbers are negative</vt:lpstr>
      <vt:lpstr>PowerPoint Presentation</vt:lpstr>
      <vt:lpstr>PowerPoint Presentation</vt:lpstr>
      <vt:lpstr>Two’s Complement</vt:lpstr>
      <vt:lpstr>Case I: When the positive number has a greater magnitude</vt:lpstr>
      <vt:lpstr>Case II: When the negative number is greater.</vt:lpstr>
      <vt:lpstr>B. When the numbers are negative.</vt:lpstr>
      <vt:lpstr>Binary Arithmetic of Signed Numbers using 2's Complement</vt:lpstr>
      <vt:lpstr>Binary Arithmetic of Signed Numbers using 2's Complement</vt:lpstr>
      <vt:lpstr>Overflow </vt:lpstr>
      <vt:lpstr>Overflow </vt:lpstr>
      <vt:lpstr>A Simple Rule for Detecting an Overflow Condition:</vt:lpstr>
      <vt:lpstr>Signed Overflow </vt:lpstr>
      <vt:lpstr>Text Book(s)</vt:lpstr>
      <vt:lpstr>Reference Books</vt:lpstr>
      <vt:lpstr>Time for Discussion  Any Queries??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628</cp:revision>
  <cp:lastPrinted>2020-07-17T12:08:46Z</cp:lastPrinted>
  <dcterms:created xsi:type="dcterms:W3CDTF">2006-08-16T00:00:00Z</dcterms:created>
  <dcterms:modified xsi:type="dcterms:W3CDTF">2021-08-17T03:23:54Z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0x0101000F34C26F10802843B0B559DA57628132</vt:lpwstr>
  </property>
</Properties>
</file>