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28" r:id="rId2"/>
    <p:sldId id="330" r:id="rId3"/>
    <p:sldId id="339" r:id="rId4"/>
    <p:sldId id="341" r:id="rId5"/>
    <p:sldId id="258" r:id="rId6"/>
    <p:sldId id="342" r:id="rId7"/>
    <p:sldId id="260" r:id="rId8"/>
    <p:sldId id="331" r:id="rId9"/>
    <p:sldId id="333" r:id="rId10"/>
    <p:sldId id="336" r:id="rId11"/>
    <p:sldId id="261" r:id="rId12"/>
    <p:sldId id="343" r:id="rId13"/>
    <p:sldId id="344" r:id="rId14"/>
    <p:sldId id="262" r:id="rId15"/>
    <p:sldId id="335" r:id="rId16"/>
    <p:sldId id="264" r:id="rId17"/>
    <p:sldId id="295" r:id="rId18"/>
    <p:sldId id="345" r:id="rId19"/>
    <p:sldId id="296" r:id="rId20"/>
    <p:sldId id="34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456" autoAdjust="0"/>
    <p:restoredTop sz="94660"/>
  </p:normalViewPr>
  <p:slideViewPr>
    <p:cSldViewPr>
      <p:cViewPr varScale="1">
        <p:scale>
          <a:sx n="67" d="100"/>
          <a:sy n="67" d="100"/>
        </p:scale>
        <p:origin x="180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B263F-436A-40DC-9A4A-3080AAE440A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3B7F7-5530-4340-ADE1-CE61DB387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00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E23EAD8-BFB7-40E3-B0FB-7F44F6A27DE5}" type="slidenum">
              <a:rPr lang="en-US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67476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6F7822F-26CB-4753-A886-8CA83FCA6745}" type="slidenum">
              <a:rPr lang="en-US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39475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54E5EBC-88EA-4B9A-ADBB-23418B79964A}" type="slidenum">
              <a:rPr lang="en-US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27014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F84FC4C-5A01-4694-B70A-394853E08DD3}" type="slidenum">
              <a:rPr lang="en-US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45348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453A51B-A379-4B9D-86CF-21E683CD41F5}" type="slidenum">
              <a:rPr lang="en-US" altLang="en-US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2829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A222C-0BF0-4071-9D94-F95011DC656E}" type="datetimeFigureOut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8/26/2021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4828C-F86C-4177-83DA-6F6DD8ED96A9}" type="slidenum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211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EF5D3-4ECF-4158-83CA-71B8DBD6D424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8/26/2021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0FF08-F9B4-442E-9D73-D0131E221C1B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7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8388B-5021-4149-A1CA-10017D1FB019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8/26/2021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443966-8330-4F2E-B9AA-4D91B4B0B482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11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F9D54-94FF-42AB-BC65-3F99BF4B3A61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8/26/2021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A2195-F3F0-4A35-85A7-6F6489ED17E0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71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9A56E-44BB-4107-9CB1-B6CA7B02A683}" type="datetimeFigureOut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8/26/2021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438DA9-46B7-4410-A51C-6A412CF6DD85}" type="slidenum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909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3F113-8539-4E1D-B260-FD7B695DA19B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8/26/2021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47E93-BAAB-4CFB-9FDF-438DC49141AF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04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677B5-99F4-431A-B4A2-3E2D8FB9EA56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8/26/2021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4E535-5924-4EE9-AC87-9C30C469D2A3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40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F3862-3185-455F-A5EC-7FC0526AB102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8/26/2021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2CF0A-1059-48A4-A56D-5E2A545BB3A6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49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C3F4B-5C67-408D-BCD9-BFC8BA103506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8/26/2021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13A50-A718-4B44-BAF2-4D6065B8CB18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45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B09FA5-98EF-4202-AFDA-99FBDCDBDAD6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8/26/2021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E1031-5482-44A9-B678-41FC12CCBBAC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81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56D54-02FF-4AEF-B17A-82CD8277089F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8/26/2021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BEDD9-D0ED-4DA3-AA32-694F303C1A93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A6DA77C-45F5-425A-AF30-B4325444B8A2}" type="datetimeFigureOut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8/26/2021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8537882-939A-4518-BF1C-224CF9C8E098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90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851648" cy="1828800"/>
          </a:xfrm>
          <a:extLst/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sz="6000" dirty="0"/>
              <a:t>Module 2</a:t>
            </a:r>
            <a:br>
              <a:rPr lang="en-US" sz="6000" dirty="0"/>
            </a:br>
            <a:r>
              <a:rPr lang="en-US" sz="6000" dirty="0" smtClean="0"/>
              <a:t>Computer Arithmetic –DIVISION </a:t>
            </a:r>
            <a:r>
              <a:rPr lang="en-US" sz="6000" dirty="0"/>
              <a:t/>
            </a:r>
            <a:br>
              <a:rPr lang="en-US" sz="60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7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76200"/>
            <a:ext cx="9082942" cy="6858000"/>
            <a:chOff x="0" y="76200"/>
            <a:chExt cx="9082942" cy="68580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6200"/>
              <a:ext cx="9082942" cy="68580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219200" y="37454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+ve</a:t>
              </a:r>
              <a:endParaRPr lang="en-IN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95600" y="37454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-</a:t>
              </a:r>
              <a:r>
                <a:rPr lang="en-IN" dirty="0" smtClean="0"/>
                <a:t>ve</a:t>
              </a:r>
              <a:endParaRPr lang="en-IN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267200" y="15240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 = # of bits in Q(dividend)</a:t>
            </a:r>
          </a:p>
          <a:p>
            <a:r>
              <a:rPr lang="en-IN" dirty="0" smtClean="0"/>
              <a:t># of bits in A = n+1</a:t>
            </a:r>
          </a:p>
          <a:p>
            <a:r>
              <a:rPr lang="en-IN" dirty="0" smtClean="0"/>
              <a:t># of bits in M(divisor) = n+1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207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Restoring Division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SimSun" pitchFamily="2" charset="-122"/>
              </a:rPr>
              <a:t>Shift A and Q left one binary position</a:t>
            </a:r>
          </a:p>
          <a:p>
            <a:pPr eaLnBrk="1" hangingPunct="1"/>
            <a:r>
              <a:rPr lang="en-US" altLang="zh-CN" smtClean="0">
                <a:ea typeface="SimSun" pitchFamily="2" charset="-122"/>
              </a:rPr>
              <a:t>Subtract M from A, and place the answer back in A</a:t>
            </a:r>
          </a:p>
          <a:p>
            <a:pPr eaLnBrk="1" hangingPunct="1"/>
            <a:r>
              <a:rPr lang="en-US" altLang="zh-CN" smtClean="0">
                <a:ea typeface="SimSun" pitchFamily="2" charset="-122"/>
              </a:rPr>
              <a:t>If the sign of A is 1, set q</a:t>
            </a:r>
            <a:r>
              <a:rPr lang="en-US" altLang="zh-CN" baseline="-25000" smtClean="0">
                <a:ea typeface="SimSun" pitchFamily="2" charset="-122"/>
              </a:rPr>
              <a:t>0</a:t>
            </a:r>
            <a:r>
              <a:rPr lang="en-US" altLang="zh-CN" smtClean="0">
                <a:ea typeface="SimSun" pitchFamily="2" charset="-122"/>
              </a:rPr>
              <a:t> to 0 and add M back to A (restore A); otherwise, set q</a:t>
            </a:r>
            <a:r>
              <a:rPr lang="en-US" altLang="zh-CN" baseline="-25000" smtClean="0">
                <a:ea typeface="SimSun" pitchFamily="2" charset="-122"/>
              </a:rPr>
              <a:t>0</a:t>
            </a:r>
            <a:r>
              <a:rPr lang="en-US" altLang="zh-CN" smtClean="0">
                <a:ea typeface="SimSun" pitchFamily="2" charset="-122"/>
              </a:rPr>
              <a:t> to 1</a:t>
            </a:r>
          </a:p>
          <a:p>
            <a:pPr eaLnBrk="1" hangingPunct="1"/>
            <a:r>
              <a:rPr lang="en-US" altLang="zh-CN" smtClean="0">
                <a:ea typeface="SimSun" pitchFamily="2" charset="-122"/>
              </a:rPr>
              <a:t>Repeat these steps </a:t>
            </a:r>
            <a:r>
              <a:rPr lang="en-US" altLang="zh-CN" i="1" smtClean="0">
                <a:ea typeface="SimSun" pitchFamily="2" charset="-122"/>
              </a:rPr>
              <a:t>n</a:t>
            </a:r>
            <a:r>
              <a:rPr lang="en-US" altLang="zh-CN" smtClean="0">
                <a:ea typeface="SimSun" pitchFamily="2" charset="-122"/>
              </a:rPr>
              <a:t> times</a:t>
            </a:r>
          </a:p>
        </p:txBody>
      </p:sp>
    </p:spTree>
    <p:extLst>
      <p:ext uri="{BB962C8B-B14F-4D97-AF65-F5344CB8AC3E}">
        <p14:creationId xmlns:p14="http://schemas.microsoft.com/office/powerpoint/2010/main" val="246339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7467600" cy="6858000"/>
            <a:chOff x="0" y="0"/>
            <a:chExt cx="7467600" cy="6858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467600" cy="6858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90600" y="37454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+ve</a:t>
              </a:r>
              <a:endParaRPr lang="en-IN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86000" y="37454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-</a:t>
              </a:r>
              <a:r>
                <a:rPr lang="en-IN" dirty="0" smtClean="0"/>
                <a:t>ve</a:t>
              </a:r>
              <a:endParaRPr lang="en-IN" dirty="0"/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376501"/>
              </p:ext>
            </p:extLst>
          </p:nvPr>
        </p:nvGraphicFramePr>
        <p:xfrm>
          <a:off x="4267200" y="1432560"/>
          <a:ext cx="4648200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2050"/>
                <a:gridCol w="1162050"/>
                <a:gridCol w="1162050"/>
                <a:gridCol w="1162050"/>
              </a:tblGrid>
              <a:tr h="329565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A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Q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Action</a:t>
                      </a:r>
                      <a:endParaRPr lang="en-IN" b="1" dirty="0"/>
                    </a:p>
                  </a:txBody>
                  <a:tcPr/>
                </a:tc>
              </a:tr>
              <a:tr h="32956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2956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2956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2956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2956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2956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2956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2956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2956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2956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2956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2956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2956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69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7467600" cy="6858000"/>
            <a:chOff x="0" y="0"/>
            <a:chExt cx="7467600" cy="68580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7467600" cy="68580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286000" y="37338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-</a:t>
              </a:r>
              <a:r>
                <a:rPr lang="en-IN" dirty="0" smtClean="0"/>
                <a:t>ve</a:t>
              </a:r>
              <a:endParaRPr lang="en-IN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90600" y="37454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+ve</a:t>
              </a:r>
              <a:endParaRPr lang="en-IN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066800"/>
            <a:ext cx="460038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89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Examples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4759325" y="3937000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4562475" y="3937000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4367213" y="3937000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4154488" y="3937000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959225" y="3937000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 flipH="1">
            <a:off x="3943350" y="4132263"/>
            <a:ext cx="8969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0969" name="Rectangle 12"/>
          <p:cNvSpPr>
            <a:spLocks noChangeArrowheads="1"/>
          </p:cNvSpPr>
          <p:nvPr/>
        </p:nvSpPr>
        <p:spPr bwMode="auto">
          <a:xfrm>
            <a:off x="3748088" y="6562725"/>
            <a:ext cx="305435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300">
                <a:solidFill>
                  <a:srgbClr val="000000"/>
                </a:solidFill>
                <a:latin typeface="Nimbus Roman No9 L"/>
              </a:rPr>
              <a:t>Figure 6.22.</a:t>
            </a:r>
            <a:r>
              <a:rPr lang="en-US" altLang="zh-CN" sz="1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 </a:t>
            </a:r>
            <a:r>
              <a:rPr lang="en-CA" altLang="en-US" sz="1300">
                <a:solidFill>
                  <a:srgbClr val="000000"/>
                </a:solidFill>
                <a:latin typeface="Nimbus Roman No9 L"/>
              </a:rPr>
              <a:t>A restoring-division example.</a:t>
            </a:r>
            <a:endParaRPr lang="en-CA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0970" name="Freeform 13"/>
          <p:cNvSpPr>
            <a:spLocks/>
          </p:cNvSpPr>
          <p:nvPr/>
        </p:nvSpPr>
        <p:spPr bwMode="auto">
          <a:xfrm>
            <a:off x="5851525" y="2436813"/>
            <a:ext cx="33338" cy="80962"/>
          </a:xfrm>
          <a:custGeom>
            <a:avLst/>
            <a:gdLst>
              <a:gd name="T0" fmla="*/ 0 w 2"/>
              <a:gd name="T1" fmla="*/ 0 h 5"/>
              <a:gd name="T2" fmla="*/ 2147483647 w 2"/>
              <a:gd name="T3" fmla="*/ 2147483647 h 5"/>
              <a:gd name="T4" fmla="*/ 2147483647 w 2"/>
              <a:gd name="T5" fmla="*/ 0 h 5"/>
              <a:gd name="T6" fmla="*/ 2147483647 w 2"/>
              <a:gd name="T7" fmla="*/ 0 h 5"/>
              <a:gd name="T8" fmla="*/ 0 w 2"/>
              <a:gd name="T9" fmla="*/ 0 h 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5"/>
              <a:gd name="T17" fmla="*/ 2 w 2"/>
              <a:gd name="T18" fmla="*/ 5 h 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5">
                <a:moveTo>
                  <a:pt x="0" y="0"/>
                </a:moveTo>
                <a:lnTo>
                  <a:pt x="1" y="5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0971" name="Freeform 14"/>
          <p:cNvSpPr>
            <a:spLocks/>
          </p:cNvSpPr>
          <p:nvPr/>
        </p:nvSpPr>
        <p:spPr bwMode="auto">
          <a:xfrm>
            <a:off x="5851525" y="2436813"/>
            <a:ext cx="33338" cy="80962"/>
          </a:xfrm>
          <a:custGeom>
            <a:avLst/>
            <a:gdLst>
              <a:gd name="T0" fmla="*/ 0 w 21"/>
              <a:gd name="T1" fmla="*/ 0 h 51"/>
              <a:gd name="T2" fmla="*/ 2147483647 w 21"/>
              <a:gd name="T3" fmla="*/ 2147483647 h 51"/>
              <a:gd name="T4" fmla="*/ 2147483647 w 21"/>
              <a:gd name="T5" fmla="*/ 0 h 51"/>
              <a:gd name="T6" fmla="*/ 2147483647 w 21"/>
              <a:gd name="T7" fmla="*/ 0 h 51"/>
              <a:gd name="T8" fmla="*/ 0 w 21"/>
              <a:gd name="T9" fmla="*/ 0 h 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51"/>
              <a:gd name="T17" fmla="*/ 21 w 21"/>
              <a:gd name="T18" fmla="*/ 51 h 5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51">
                <a:moveTo>
                  <a:pt x="0" y="0"/>
                </a:moveTo>
                <a:lnTo>
                  <a:pt x="10" y="51"/>
                </a:lnTo>
                <a:lnTo>
                  <a:pt x="21" y="0"/>
                </a:lnTo>
                <a:lnTo>
                  <a:pt x="1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0972" name="Freeform 15"/>
          <p:cNvSpPr>
            <a:spLocks/>
          </p:cNvSpPr>
          <p:nvPr/>
        </p:nvSpPr>
        <p:spPr bwMode="auto">
          <a:xfrm>
            <a:off x="4073525" y="2289175"/>
            <a:ext cx="1793875" cy="147638"/>
          </a:xfrm>
          <a:custGeom>
            <a:avLst/>
            <a:gdLst>
              <a:gd name="T0" fmla="*/ 2147483647 w 110"/>
              <a:gd name="T1" fmla="*/ 2147483647 h 9"/>
              <a:gd name="T2" fmla="*/ 2147483647 w 110"/>
              <a:gd name="T3" fmla="*/ 2147483647 h 9"/>
              <a:gd name="T4" fmla="*/ 2147483647 w 110"/>
              <a:gd name="T5" fmla="*/ 2147483647 h 9"/>
              <a:gd name="T6" fmla="*/ 2147483647 w 110"/>
              <a:gd name="T7" fmla="*/ 2147483647 h 9"/>
              <a:gd name="T8" fmla="*/ 2147483647 w 110"/>
              <a:gd name="T9" fmla="*/ 2147483647 h 9"/>
              <a:gd name="T10" fmla="*/ 2147483647 w 110"/>
              <a:gd name="T11" fmla="*/ 2147483647 h 9"/>
              <a:gd name="T12" fmla="*/ 0 w 110"/>
              <a:gd name="T13" fmla="*/ 0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0"/>
              <a:gd name="T22" fmla="*/ 0 h 9"/>
              <a:gd name="T23" fmla="*/ 110 w 110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0" h="9">
                <a:moveTo>
                  <a:pt x="110" y="9"/>
                </a:moveTo>
                <a:lnTo>
                  <a:pt x="110" y="8"/>
                </a:lnTo>
                <a:lnTo>
                  <a:pt x="110" y="2"/>
                </a:lnTo>
                <a:lnTo>
                  <a:pt x="105" y="2"/>
                </a:lnTo>
                <a:lnTo>
                  <a:pt x="7" y="2"/>
                </a:lnTo>
                <a:lnTo>
                  <a:pt x="1" y="2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0973" name="Rectangle 16"/>
          <p:cNvSpPr>
            <a:spLocks noChangeArrowheads="1"/>
          </p:cNvSpPr>
          <p:nvPr/>
        </p:nvSpPr>
        <p:spPr bwMode="auto">
          <a:xfrm>
            <a:off x="3959225" y="3154363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0974" name="Rectangle 17"/>
          <p:cNvSpPr>
            <a:spLocks noChangeArrowheads="1"/>
          </p:cNvSpPr>
          <p:nvPr/>
        </p:nvSpPr>
        <p:spPr bwMode="auto">
          <a:xfrm>
            <a:off x="4154488" y="3154363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0975" name="Rectangle 18"/>
          <p:cNvSpPr>
            <a:spLocks noChangeArrowheads="1"/>
          </p:cNvSpPr>
          <p:nvPr/>
        </p:nvSpPr>
        <p:spPr bwMode="auto">
          <a:xfrm>
            <a:off x="4367213" y="3154363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0976" name="Rectangle 19"/>
          <p:cNvSpPr>
            <a:spLocks noChangeArrowheads="1"/>
          </p:cNvSpPr>
          <p:nvPr/>
        </p:nvSpPr>
        <p:spPr bwMode="auto">
          <a:xfrm>
            <a:off x="4562475" y="3154363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0977" name="Rectangle 20"/>
          <p:cNvSpPr>
            <a:spLocks noChangeArrowheads="1"/>
          </p:cNvSpPr>
          <p:nvPr/>
        </p:nvSpPr>
        <p:spPr bwMode="auto">
          <a:xfrm>
            <a:off x="4759325" y="3154363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0978" name="Rectangle 21"/>
          <p:cNvSpPr>
            <a:spLocks noChangeArrowheads="1"/>
          </p:cNvSpPr>
          <p:nvPr/>
        </p:nvSpPr>
        <p:spPr bwMode="auto">
          <a:xfrm>
            <a:off x="4759325" y="2127250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0979" name="Rectangle 22"/>
          <p:cNvSpPr>
            <a:spLocks noChangeArrowheads="1"/>
          </p:cNvSpPr>
          <p:nvPr/>
        </p:nvSpPr>
        <p:spPr bwMode="auto">
          <a:xfrm>
            <a:off x="4562475" y="2127250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0980" name="Rectangle 23"/>
          <p:cNvSpPr>
            <a:spLocks noChangeArrowheads="1"/>
          </p:cNvSpPr>
          <p:nvPr/>
        </p:nvSpPr>
        <p:spPr bwMode="auto">
          <a:xfrm>
            <a:off x="4367213" y="2127250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0981" name="Rectangle 24"/>
          <p:cNvSpPr>
            <a:spLocks noChangeArrowheads="1"/>
          </p:cNvSpPr>
          <p:nvPr/>
        </p:nvSpPr>
        <p:spPr bwMode="auto">
          <a:xfrm>
            <a:off x="4154488" y="2127250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0982" name="Rectangle 25"/>
          <p:cNvSpPr>
            <a:spLocks noChangeArrowheads="1"/>
          </p:cNvSpPr>
          <p:nvPr/>
        </p:nvSpPr>
        <p:spPr bwMode="auto">
          <a:xfrm>
            <a:off x="3959225" y="2127250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0983" name="Freeform 26"/>
          <p:cNvSpPr>
            <a:spLocks/>
          </p:cNvSpPr>
          <p:nvPr/>
        </p:nvSpPr>
        <p:spPr bwMode="auto">
          <a:xfrm>
            <a:off x="3894138" y="2125663"/>
            <a:ext cx="195262" cy="196850"/>
          </a:xfrm>
          <a:custGeom>
            <a:avLst/>
            <a:gdLst>
              <a:gd name="T0" fmla="*/ 2147483647 w 12"/>
              <a:gd name="T1" fmla="*/ 0 h 12"/>
              <a:gd name="T2" fmla="*/ 2147483647 w 12"/>
              <a:gd name="T3" fmla="*/ 0 h 12"/>
              <a:gd name="T4" fmla="*/ 2147483647 w 12"/>
              <a:gd name="T5" fmla="*/ 2147483647 h 12"/>
              <a:gd name="T6" fmla="*/ 0 w 12"/>
              <a:gd name="T7" fmla="*/ 2147483647 h 12"/>
              <a:gd name="T8" fmla="*/ 0 w 12"/>
              <a:gd name="T9" fmla="*/ 2147483647 h 12"/>
              <a:gd name="T10" fmla="*/ 0 w 12"/>
              <a:gd name="T11" fmla="*/ 2147483647 h 12"/>
              <a:gd name="T12" fmla="*/ 2147483647 w 12"/>
              <a:gd name="T13" fmla="*/ 2147483647 h 12"/>
              <a:gd name="T14" fmla="*/ 2147483647 w 12"/>
              <a:gd name="T15" fmla="*/ 2147483647 h 12"/>
              <a:gd name="T16" fmla="*/ 2147483647 w 12"/>
              <a:gd name="T17" fmla="*/ 2147483647 h 12"/>
              <a:gd name="T18" fmla="*/ 2147483647 w 12"/>
              <a:gd name="T19" fmla="*/ 2147483647 h 12"/>
              <a:gd name="T20" fmla="*/ 2147483647 w 12"/>
              <a:gd name="T21" fmla="*/ 2147483647 h 12"/>
              <a:gd name="T22" fmla="*/ 2147483647 w 12"/>
              <a:gd name="T23" fmla="*/ 2147483647 h 12"/>
              <a:gd name="T24" fmla="*/ 2147483647 w 12"/>
              <a:gd name="T25" fmla="*/ 2147483647 h 12"/>
              <a:gd name="T26" fmla="*/ 2147483647 w 12"/>
              <a:gd name="T27" fmla="*/ 2147483647 h 12"/>
              <a:gd name="T28" fmla="*/ 2147483647 w 12"/>
              <a:gd name="T29" fmla="*/ 2147483647 h 12"/>
              <a:gd name="T30" fmla="*/ 2147483647 w 12"/>
              <a:gd name="T31" fmla="*/ 0 h 12"/>
              <a:gd name="T32" fmla="*/ 2147483647 w 12"/>
              <a:gd name="T33" fmla="*/ 0 h 1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2"/>
              <a:gd name="T52" fmla="*/ 0 h 12"/>
              <a:gd name="T53" fmla="*/ 12 w 12"/>
              <a:gd name="T54" fmla="*/ 12 h 1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2" h="12">
                <a:moveTo>
                  <a:pt x="6" y="0"/>
                </a:move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6"/>
                </a:lnTo>
                <a:lnTo>
                  <a:pt x="0" y="8"/>
                </a:lnTo>
                <a:lnTo>
                  <a:pt x="2" y="10"/>
                </a:lnTo>
                <a:lnTo>
                  <a:pt x="4" y="12"/>
                </a:lnTo>
                <a:lnTo>
                  <a:pt x="6" y="12"/>
                </a:lnTo>
                <a:lnTo>
                  <a:pt x="8" y="12"/>
                </a:lnTo>
                <a:lnTo>
                  <a:pt x="10" y="10"/>
                </a:lnTo>
                <a:lnTo>
                  <a:pt x="12" y="8"/>
                </a:lnTo>
                <a:lnTo>
                  <a:pt x="12" y="6"/>
                </a:lnTo>
                <a:lnTo>
                  <a:pt x="12" y="4"/>
                </a:lnTo>
                <a:lnTo>
                  <a:pt x="10" y="2"/>
                </a:lnTo>
                <a:lnTo>
                  <a:pt x="8" y="0"/>
                </a:lnTo>
                <a:lnTo>
                  <a:pt x="6" y="0"/>
                </a:lnTo>
              </a:path>
            </a:pathLst>
          </a:custGeom>
          <a:noFill/>
          <a:ln w="15875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0984" name="Freeform 27"/>
          <p:cNvSpPr>
            <a:spLocks/>
          </p:cNvSpPr>
          <p:nvPr/>
        </p:nvSpPr>
        <p:spPr bwMode="auto">
          <a:xfrm>
            <a:off x="3910013" y="4165600"/>
            <a:ext cx="196850" cy="195263"/>
          </a:xfrm>
          <a:custGeom>
            <a:avLst/>
            <a:gdLst>
              <a:gd name="T0" fmla="*/ 2147483647 w 12"/>
              <a:gd name="T1" fmla="*/ 0 h 12"/>
              <a:gd name="T2" fmla="*/ 2147483647 w 12"/>
              <a:gd name="T3" fmla="*/ 0 h 12"/>
              <a:gd name="T4" fmla="*/ 2147483647 w 12"/>
              <a:gd name="T5" fmla="*/ 2147483647 h 12"/>
              <a:gd name="T6" fmla="*/ 0 w 12"/>
              <a:gd name="T7" fmla="*/ 2147483647 h 12"/>
              <a:gd name="T8" fmla="*/ 0 w 12"/>
              <a:gd name="T9" fmla="*/ 2147483647 h 12"/>
              <a:gd name="T10" fmla="*/ 0 w 12"/>
              <a:gd name="T11" fmla="*/ 2147483647 h 12"/>
              <a:gd name="T12" fmla="*/ 2147483647 w 12"/>
              <a:gd name="T13" fmla="*/ 2147483647 h 12"/>
              <a:gd name="T14" fmla="*/ 2147483647 w 12"/>
              <a:gd name="T15" fmla="*/ 2147483647 h 12"/>
              <a:gd name="T16" fmla="*/ 2147483647 w 12"/>
              <a:gd name="T17" fmla="*/ 2147483647 h 12"/>
              <a:gd name="T18" fmla="*/ 2147483647 w 12"/>
              <a:gd name="T19" fmla="*/ 2147483647 h 12"/>
              <a:gd name="T20" fmla="*/ 2147483647 w 12"/>
              <a:gd name="T21" fmla="*/ 2147483647 h 12"/>
              <a:gd name="T22" fmla="*/ 2147483647 w 12"/>
              <a:gd name="T23" fmla="*/ 2147483647 h 12"/>
              <a:gd name="T24" fmla="*/ 2147483647 w 12"/>
              <a:gd name="T25" fmla="*/ 2147483647 h 12"/>
              <a:gd name="T26" fmla="*/ 2147483647 w 12"/>
              <a:gd name="T27" fmla="*/ 2147483647 h 12"/>
              <a:gd name="T28" fmla="*/ 2147483647 w 12"/>
              <a:gd name="T29" fmla="*/ 2147483647 h 12"/>
              <a:gd name="T30" fmla="*/ 2147483647 w 12"/>
              <a:gd name="T31" fmla="*/ 0 h 12"/>
              <a:gd name="T32" fmla="*/ 2147483647 w 12"/>
              <a:gd name="T33" fmla="*/ 0 h 1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2"/>
              <a:gd name="T52" fmla="*/ 0 h 12"/>
              <a:gd name="T53" fmla="*/ 12 w 12"/>
              <a:gd name="T54" fmla="*/ 12 h 1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2" h="12">
                <a:moveTo>
                  <a:pt x="6" y="0"/>
                </a:move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6"/>
                </a:lnTo>
                <a:lnTo>
                  <a:pt x="0" y="8"/>
                </a:lnTo>
                <a:lnTo>
                  <a:pt x="2" y="10"/>
                </a:lnTo>
                <a:lnTo>
                  <a:pt x="4" y="12"/>
                </a:lnTo>
                <a:lnTo>
                  <a:pt x="6" y="12"/>
                </a:lnTo>
                <a:lnTo>
                  <a:pt x="8" y="12"/>
                </a:lnTo>
                <a:lnTo>
                  <a:pt x="10" y="10"/>
                </a:lnTo>
                <a:lnTo>
                  <a:pt x="12" y="8"/>
                </a:lnTo>
                <a:lnTo>
                  <a:pt x="12" y="6"/>
                </a:lnTo>
                <a:lnTo>
                  <a:pt x="12" y="4"/>
                </a:lnTo>
                <a:lnTo>
                  <a:pt x="10" y="2"/>
                </a:lnTo>
                <a:lnTo>
                  <a:pt x="8" y="0"/>
                </a:lnTo>
                <a:lnTo>
                  <a:pt x="6" y="0"/>
                </a:lnTo>
              </a:path>
            </a:pathLst>
          </a:custGeom>
          <a:noFill/>
          <a:ln w="15875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0985" name="Freeform 28"/>
          <p:cNvSpPr>
            <a:spLocks/>
          </p:cNvSpPr>
          <p:nvPr/>
        </p:nvSpPr>
        <p:spPr bwMode="auto">
          <a:xfrm>
            <a:off x="5851525" y="4491038"/>
            <a:ext cx="33338" cy="65087"/>
          </a:xfrm>
          <a:custGeom>
            <a:avLst/>
            <a:gdLst>
              <a:gd name="T0" fmla="*/ 0 w 2"/>
              <a:gd name="T1" fmla="*/ 0 h 4"/>
              <a:gd name="T2" fmla="*/ 2147483647 w 2"/>
              <a:gd name="T3" fmla="*/ 2147483647 h 4"/>
              <a:gd name="T4" fmla="*/ 2147483647 w 2"/>
              <a:gd name="T5" fmla="*/ 0 h 4"/>
              <a:gd name="T6" fmla="*/ 2147483647 w 2"/>
              <a:gd name="T7" fmla="*/ 0 h 4"/>
              <a:gd name="T8" fmla="*/ 0 w 2"/>
              <a:gd name="T9" fmla="*/ 0 h 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4"/>
              <a:gd name="T17" fmla="*/ 2 w 2"/>
              <a:gd name="T18" fmla="*/ 4 h 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4">
                <a:moveTo>
                  <a:pt x="0" y="0"/>
                </a:moveTo>
                <a:lnTo>
                  <a:pt x="1" y="4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0986" name="Freeform 29"/>
          <p:cNvSpPr>
            <a:spLocks/>
          </p:cNvSpPr>
          <p:nvPr/>
        </p:nvSpPr>
        <p:spPr bwMode="auto">
          <a:xfrm>
            <a:off x="5851525" y="4491038"/>
            <a:ext cx="33338" cy="65087"/>
          </a:xfrm>
          <a:custGeom>
            <a:avLst/>
            <a:gdLst>
              <a:gd name="T0" fmla="*/ 0 w 21"/>
              <a:gd name="T1" fmla="*/ 0 h 41"/>
              <a:gd name="T2" fmla="*/ 2147483647 w 21"/>
              <a:gd name="T3" fmla="*/ 2147483647 h 41"/>
              <a:gd name="T4" fmla="*/ 2147483647 w 21"/>
              <a:gd name="T5" fmla="*/ 0 h 41"/>
              <a:gd name="T6" fmla="*/ 2147483647 w 21"/>
              <a:gd name="T7" fmla="*/ 0 h 41"/>
              <a:gd name="T8" fmla="*/ 0 w 21"/>
              <a:gd name="T9" fmla="*/ 0 h 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41"/>
              <a:gd name="T17" fmla="*/ 21 w 21"/>
              <a:gd name="T18" fmla="*/ 41 h 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41">
                <a:moveTo>
                  <a:pt x="0" y="0"/>
                </a:moveTo>
                <a:lnTo>
                  <a:pt x="10" y="41"/>
                </a:lnTo>
                <a:lnTo>
                  <a:pt x="21" y="0"/>
                </a:lnTo>
                <a:lnTo>
                  <a:pt x="1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0987" name="Freeform 30"/>
          <p:cNvSpPr>
            <a:spLocks/>
          </p:cNvSpPr>
          <p:nvPr/>
        </p:nvSpPr>
        <p:spPr bwMode="auto">
          <a:xfrm>
            <a:off x="4057650" y="4360863"/>
            <a:ext cx="1809750" cy="130175"/>
          </a:xfrm>
          <a:custGeom>
            <a:avLst/>
            <a:gdLst>
              <a:gd name="T0" fmla="*/ 2147483647 w 111"/>
              <a:gd name="T1" fmla="*/ 2147483647 h 8"/>
              <a:gd name="T2" fmla="*/ 2147483647 w 111"/>
              <a:gd name="T3" fmla="*/ 2147483647 h 8"/>
              <a:gd name="T4" fmla="*/ 2147483647 w 111"/>
              <a:gd name="T5" fmla="*/ 2147483647 h 8"/>
              <a:gd name="T6" fmla="*/ 2147483647 w 111"/>
              <a:gd name="T7" fmla="*/ 2147483647 h 8"/>
              <a:gd name="T8" fmla="*/ 2147483647 w 111"/>
              <a:gd name="T9" fmla="*/ 2147483647 h 8"/>
              <a:gd name="T10" fmla="*/ 2147483647 w 111"/>
              <a:gd name="T11" fmla="*/ 2147483647 h 8"/>
              <a:gd name="T12" fmla="*/ 0 w 111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1"/>
              <a:gd name="T22" fmla="*/ 0 h 8"/>
              <a:gd name="T23" fmla="*/ 111 w 111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1" h="8">
                <a:moveTo>
                  <a:pt x="111" y="8"/>
                </a:moveTo>
                <a:lnTo>
                  <a:pt x="111" y="7"/>
                </a:lnTo>
                <a:lnTo>
                  <a:pt x="111" y="1"/>
                </a:lnTo>
                <a:lnTo>
                  <a:pt x="105" y="1"/>
                </a:lnTo>
                <a:lnTo>
                  <a:pt x="7" y="1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0988" name="Freeform 31"/>
          <p:cNvSpPr>
            <a:spLocks/>
          </p:cNvSpPr>
          <p:nvPr/>
        </p:nvSpPr>
        <p:spPr bwMode="auto">
          <a:xfrm>
            <a:off x="3894138" y="3154363"/>
            <a:ext cx="195262" cy="195262"/>
          </a:xfrm>
          <a:custGeom>
            <a:avLst/>
            <a:gdLst>
              <a:gd name="T0" fmla="*/ 2147483647 w 12"/>
              <a:gd name="T1" fmla="*/ 0 h 12"/>
              <a:gd name="T2" fmla="*/ 2147483647 w 12"/>
              <a:gd name="T3" fmla="*/ 0 h 12"/>
              <a:gd name="T4" fmla="*/ 2147483647 w 12"/>
              <a:gd name="T5" fmla="*/ 2147483647 h 12"/>
              <a:gd name="T6" fmla="*/ 0 w 12"/>
              <a:gd name="T7" fmla="*/ 2147483647 h 12"/>
              <a:gd name="T8" fmla="*/ 0 w 12"/>
              <a:gd name="T9" fmla="*/ 2147483647 h 12"/>
              <a:gd name="T10" fmla="*/ 0 w 12"/>
              <a:gd name="T11" fmla="*/ 2147483647 h 12"/>
              <a:gd name="T12" fmla="*/ 2147483647 w 12"/>
              <a:gd name="T13" fmla="*/ 2147483647 h 12"/>
              <a:gd name="T14" fmla="*/ 2147483647 w 12"/>
              <a:gd name="T15" fmla="*/ 2147483647 h 12"/>
              <a:gd name="T16" fmla="*/ 2147483647 w 12"/>
              <a:gd name="T17" fmla="*/ 2147483647 h 12"/>
              <a:gd name="T18" fmla="*/ 2147483647 w 12"/>
              <a:gd name="T19" fmla="*/ 2147483647 h 12"/>
              <a:gd name="T20" fmla="*/ 2147483647 w 12"/>
              <a:gd name="T21" fmla="*/ 2147483647 h 12"/>
              <a:gd name="T22" fmla="*/ 2147483647 w 12"/>
              <a:gd name="T23" fmla="*/ 2147483647 h 12"/>
              <a:gd name="T24" fmla="*/ 2147483647 w 12"/>
              <a:gd name="T25" fmla="*/ 2147483647 h 12"/>
              <a:gd name="T26" fmla="*/ 2147483647 w 12"/>
              <a:gd name="T27" fmla="*/ 2147483647 h 12"/>
              <a:gd name="T28" fmla="*/ 2147483647 w 12"/>
              <a:gd name="T29" fmla="*/ 2147483647 h 12"/>
              <a:gd name="T30" fmla="*/ 2147483647 w 12"/>
              <a:gd name="T31" fmla="*/ 0 h 12"/>
              <a:gd name="T32" fmla="*/ 2147483647 w 12"/>
              <a:gd name="T33" fmla="*/ 0 h 1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2"/>
              <a:gd name="T52" fmla="*/ 0 h 12"/>
              <a:gd name="T53" fmla="*/ 12 w 12"/>
              <a:gd name="T54" fmla="*/ 12 h 1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2" h="12">
                <a:moveTo>
                  <a:pt x="6" y="0"/>
                </a:move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6"/>
                </a:lnTo>
                <a:lnTo>
                  <a:pt x="0" y="8"/>
                </a:lnTo>
                <a:lnTo>
                  <a:pt x="2" y="10"/>
                </a:lnTo>
                <a:lnTo>
                  <a:pt x="4" y="12"/>
                </a:lnTo>
                <a:lnTo>
                  <a:pt x="6" y="12"/>
                </a:lnTo>
                <a:lnTo>
                  <a:pt x="8" y="12"/>
                </a:lnTo>
                <a:lnTo>
                  <a:pt x="10" y="10"/>
                </a:lnTo>
                <a:lnTo>
                  <a:pt x="12" y="8"/>
                </a:lnTo>
                <a:lnTo>
                  <a:pt x="12" y="6"/>
                </a:lnTo>
                <a:lnTo>
                  <a:pt x="12" y="4"/>
                </a:lnTo>
                <a:lnTo>
                  <a:pt x="10" y="2"/>
                </a:lnTo>
                <a:lnTo>
                  <a:pt x="8" y="0"/>
                </a:lnTo>
                <a:lnTo>
                  <a:pt x="6" y="0"/>
                </a:lnTo>
              </a:path>
            </a:pathLst>
          </a:custGeom>
          <a:noFill/>
          <a:ln w="15875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0989" name="Freeform 32"/>
          <p:cNvSpPr>
            <a:spLocks/>
          </p:cNvSpPr>
          <p:nvPr/>
        </p:nvSpPr>
        <p:spPr bwMode="auto">
          <a:xfrm>
            <a:off x="5851525" y="3479800"/>
            <a:ext cx="33338" cy="49213"/>
          </a:xfrm>
          <a:custGeom>
            <a:avLst/>
            <a:gdLst>
              <a:gd name="T0" fmla="*/ 0 w 2"/>
              <a:gd name="T1" fmla="*/ 0 h 3"/>
              <a:gd name="T2" fmla="*/ 2147483647 w 2"/>
              <a:gd name="T3" fmla="*/ 2147483647 h 3"/>
              <a:gd name="T4" fmla="*/ 2147483647 w 2"/>
              <a:gd name="T5" fmla="*/ 0 h 3"/>
              <a:gd name="T6" fmla="*/ 2147483647 w 2"/>
              <a:gd name="T7" fmla="*/ 0 h 3"/>
              <a:gd name="T8" fmla="*/ 0 w 2"/>
              <a:gd name="T9" fmla="*/ 0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3"/>
              <a:gd name="T17" fmla="*/ 2 w 2"/>
              <a:gd name="T18" fmla="*/ 3 h 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3">
                <a:moveTo>
                  <a:pt x="0" y="0"/>
                </a:moveTo>
                <a:lnTo>
                  <a:pt x="1" y="3"/>
                </a:lnTo>
                <a:lnTo>
                  <a:pt x="2" y="0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0990" name="Freeform 33"/>
          <p:cNvSpPr>
            <a:spLocks/>
          </p:cNvSpPr>
          <p:nvPr/>
        </p:nvSpPr>
        <p:spPr bwMode="auto">
          <a:xfrm>
            <a:off x="5851525" y="3479800"/>
            <a:ext cx="33338" cy="49213"/>
          </a:xfrm>
          <a:custGeom>
            <a:avLst/>
            <a:gdLst>
              <a:gd name="T0" fmla="*/ 0 w 21"/>
              <a:gd name="T1" fmla="*/ 0 h 31"/>
              <a:gd name="T2" fmla="*/ 2147483647 w 21"/>
              <a:gd name="T3" fmla="*/ 2147483647 h 31"/>
              <a:gd name="T4" fmla="*/ 2147483647 w 21"/>
              <a:gd name="T5" fmla="*/ 0 h 31"/>
              <a:gd name="T6" fmla="*/ 2147483647 w 21"/>
              <a:gd name="T7" fmla="*/ 0 h 31"/>
              <a:gd name="T8" fmla="*/ 0 w 21"/>
              <a:gd name="T9" fmla="*/ 0 h 3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31"/>
              <a:gd name="T17" fmla="*/ 21 w 21"/>
              <a:gd name="T18" fmla="*/ 31 h 3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31">
                <a:moveTo>
                  <a:pt x="0" y="0"/>
                </a:moveTo>
                <a:lnTo>
                  <a:pt x="10" y="31"/>
                </a:lnTo>
                <a:lnTo>
                  <a:pt x="21" y="0"/>
                </a:lnTo>
                <a:lnTo>
                  <a:pt x="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0991" name="Freeform 34"/>
          <p:cNvSpPr>
            <a:spLocks/>
          </p:cNvSpPr>
          <p:nvPr/>
        </p:nvSpPr>
        <p:spPr bwMode="auto">
          <a:xfrm>
            <a:off x="4057650" y="3333750"/>
            <a:ext cx="1809750" cy="130175"/>
          </a:xfrm>
          <a:custGeom>
            <a:avLst/>
            <a:gdLst>
              <a:gd name="T0" fmla="*/ 2147483647 w 111"/>
              <a:gd name="T1" fmla="*/ 2147483647 h 8"/>
              <a:gd name="T2" fmla="*/ 2147483647 w 111"/>
              <a:gd name="T3" fmla="*/ 2147483647 h 8"/>
              <a:gd name="T4" fmla="*/ 2147483647 w 111"/>
              <a:gd name="T5" fmla="*/ 2147483647 h 8"/>
              <a:gd name="T6" fmla="*/ 2147483647 w 111"/>
              <a:gd name="T7" fmla="*/ 2147483647 h 8"/>
              <a:gd name="T8" fmla="*/ 2147483647 w 111"/>
              <a:gd name="T9" fmla="*/ 2147483647 h 8"/>
              <a:gd name="T10" fmla="*/ 2147483647 w 111"/>
              <a:gd name="T11" fmla="*/ 2147483647 h 8"/>
              <a:gd name="T12" fmla="*/ 0 w 111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1"/>
              <a:gd name="T22" fmla="*/ 0 h 8"/>
              <a:gd name="T23" fmla="*/ 111 w 111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1" h="8">
                <a:moveTo>
                  <a:pt x="111" y="8"/>
                </a:moveTo>
                <a:lnTo>
                  <a:pt x="111" y="7"/>
                </a:lnTo>
                <a:lnTo>
                  <a:pt x="111" y="1"/>
                </a:lnTo>
                <a:lnTo>
                  <a:pt x="105" y="1"/>
                </a:lnTo>
                <a:lnTo>
                  <a:pt x="7" y="1"/>
                </a:lnTo>
                <a:lnTo>
                  <a:pt x="1" y="1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0992" name="Rectangle 35"/>
          <p:cNvSpPr>
            <a:spLocks noChangeArrowheads="1"/>
          </p:cNvSpPr>
          <p:nvPr/>
        </p:nvSpPr>
        <p:spPr bwMode="auto">
          <a:xfrm>
            <a:off x="5835650" y="1295400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0993" name="Rectangle 36"/>
          <p:cNvSpPr>
            <a:spLocks noChangeArrowheads="1"/>
          </p:cNvSpPr>
          <p:nvPr/>
        </p:nvSpPr>
        <p:spPr bwMode="auto">
          <a:xfrm>
            <a:off x="5835650" y="2519363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0994" name="Rectangle 37"/>
          <p:cNvSpPr>
            <a:spLocks noChangeArrowheads="1"/>
          </p:cNvSpPr>
          <p:nvPr/>
        </p:nvSpPr>
        <p:spPr bwMode="auto">
          <a:xfrm>
            <a:off x="5851525" y="5389563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0995" name="Rectangle 38"/>
          <p:cNvSpPr>
            <a:spLocks noChangeArrowheads="1"/>
          </p:cNvSpPr>
          <p:nvPr/>
        </p:nvSpPr>
        <p:spPr bwMode="auto">
          <a:xfrm>
            <a:off x="5835650" y="4557713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0996" name="Rectangle 39"/>
          <p:cNvSpPr>
            <a:spLocks noChangeArrowheads="1"/>
          </p:cNvSpPr>
          <p:nvPr/>
        </p:nvSpPr>
        <p:spPr bwMode="auto">
          <a:xfrm>
            <a:off x="5835650" y="3546475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0997" name="Rectangle 40"/>
          <p:cNvSpPr>
            <a:spLocks noChangeArrowheads="1"/>
          </p:cNvSpPr>
          <p:nvPr/>
        </p:nvSpPr>
        <p:spPr bwMode="auto">
          <a:xfrm>
            <a:off x="5443538" y="3741738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0998" name="Rectangle 41"/>
          <p:cNvSpPr>
            <a:spLocks noChangeArrowheads="1"/>
          </p:cNvSpPr>
          <p:nvPr/>
        </p:nvSpPr>
        <p:spPr bwMode="auto">
          <a:xfrm>
            <a:off x="5443538" y="3546475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0999" name="Rectangle 42"/>
          <p:cNvSpPr>
            <a:spLocks noChangeArrowheads="1"/>
          </p:cNvSpPr>
          <p:nvPr/>
        </p:nvSpPr>
        <p:spPr bwMode="auto">
          <a:xfrm>
            <a:off x="5443538" y="1687513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00" name="Rectangle 43"/>
          <p:cNvSpPr>
            <a:spLocks noChangeArrowheads="1"/>
          </p:cNvSpPr>
          <p:nvPr/>
        </p:nvSpPr>
        <p:spPr bwMode="auto">
          <a:xfrm>
            <a:off x="5443538" y="1295400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01" name="Rectangle 44"/>
          <p:cNvSpPr>
            <a:spLocks noChangeArrowheads="1"/>
          </p:cNvSpPr>
          <p:nvPr/>
        </p:nvSpPr>
        <p:spPr bwMode="auto">
          <a:xfrm>
            <a:off x="5443538" y="2714625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02" name="Rectangle 45"/>
          <p:cNvSpPr>
            <a:spLocks noChangeArrowheads="1"/>
          </p:cNvSpPr>
          <p:nvPr/>
        </p:nvSpPr>
        <p:spPr bwMode="auto">
          <a:xfrm>
            <a:off x="5443538" y="2519363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03" name="Rectangle 46"/>
          <p:cNvSpPr>
            <a:spLocks noChangeArrowheads="1"/>
          </p:cNvSpPr>
          <p:nvPr/>
        </p:nvSpPr>
        <p:spPr bwMode="auto">
          <a:xfrm>
            <a:off x="5476875" y="5389563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04" name="Rectangle 47"/>
          <p:cNvSpPr>
            <a:spLocks noChangeArrowheads="1"/>
          </p:cNvSpPr>
          <p:nvPr/>
        </p:nvSpPr>
        <p:spPr bwMode="auto">
          <a:xfrm>
            <a:off x="5443538" y="4557713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05" name="Rectangle 48"/>
          <p:cNvSpPr>
            <a:spLocks noChangeArrowheads="1"/>
          </p:cNvSpPr>
          <p:nvPr/>
        </p:nvSpPr>
        <p:spPr bwMode="auto">
          <a:xfrm>
            <a:off x="5443538" y="4768850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06" name="Rectangle 49"/>
          <p:cNvSpPr>
            <a:spLocks noChangeArrowheads="1"/>
          </p:cNvSpPr>
          <p:nvPr/>
        </p:nvSpPr>
        <p:spPr bwMode="auto">
          <a:xfrm>
            <a:off x="5248275" y="3741738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07" name="Rectangle 50"/>
          <p:cNvSpPr>
            <a:spLocks noChangeArrowheads="1"/>
          </p:cNvSpPr>
          <p:nvPr/>
        </p:nvSpPr>
        <p:spPr bwMode="auto">
          <a:xfrm>
            <a:off x="5248275" y="3546475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08" name="Rectangle 51"/>
          <p:cNvSpPr>
            <a:spLocks noChangeArrowheads="1"/>
          </p:cNvSpPr>
          <p:nvPr/>
        </p:nvSpPr>
        <p:spPr bwMode="auto">
          <a:xfrm>
            <a:off x="5248275" y="1687513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09" name="Rectangle 52"/>
          <p:cNvSpPr>
            <a:spLocks noChangeArrowheads="1"/>
          </p:cNvSpPr>
          <p:nvPr/>
        </p:nvSpPr>
        <p:spPr bwMode="auto">
          <a:xfrm>
            <a:off x="5248275" y="1295400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10" name="Rectangle 53"/>
          <p:cNvSpPr>
            <a:spLocks noChangeArrowheads="1"/>
          </p:cNvSpPr>
          <p:nvPr/>
        </p:nvSpPr>
        <p:spPr bwMode="auto">
          <a:xfrm>
            <a:off x="5248275" y="2714625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11" name="Rectangle 54"/>
          <p:cNvSpPr>
            <a:spLocks noChangeArrowheads="1"/>
          </p:cNvSpPr>
          <p:nvPr/>
        </p:nvSpPr>
        <p:spPr bwMode="auto">
          <a:xfrm>
            <a:off x="5248275" y="2519363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12" name="Rectangle 55"/>
          <p:cNvSpPr>
            <a:spLocks noChangeArrowheads="1"/>
          </p:cNvSpPr>
          <p:nvPr/>
        </p:nvSpPr>
        <p:spPr bwMode="auto">
          <a:xfrm>
            <a:off x="5264150" y="5389563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13" name="Rectangle 56"/>
          <p:cNvSpPr>
            <a:spLocks noChangeArrowheads="1"/>
          </p:cNvSpPr>
          <p:nvPr/>
        </p:nvSpPr>
        <p:spPr bwMode="auto">
          <a:xfrm>
            <a:off x="5248275" y="4768850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14" name="Rectangle 57"/>
          <p:cNvSpPr>
            <a:spLocks noChangeArrowheads="1"/>
          </p:cNvSpPr>
          <p:nvPr/>
        </p:nvSpPr>
        <p:spPr bwMode="auto">
          <a:xfrm>
            <a:off x="5248275" y="4557713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15" name="Line 58"/>
          <p:cNvSpPr>
            <a:spLocks noChangeShapeType="1"/>
          </p:cNvSpPr>
          <p:nvPr/>
        </p:nvSpPr>
        <p:spPr bwMode="auto">
          <a:xfrm flipH="1">
            <a:off x="3943350" y="3529013"/>
            <a:ext cx="8969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grpSp>
        <p:nvGrpSpPr>
          <p:cNvPr id="41016" name="Group 230"/>
          <p:cNvGrpSpPr>
            <a:grpSpLocks/>
          </p:cNvGrpSpPr>
          <p:nvPr/>
        </p:nvGrpSpPr>
        <p:grpSpPr bwMode="auto">
          <a:xfrm>
            <a:off x="762000" y="2590800"/>
            <a:ext cx="1635125" cy="1171575"/>
            <a:chOff x="3241675" y="250825"/>
            <a:chExt cx="865188" cy="785949"/>
          </a:xfrm>
        </p:grpSpPr>
        <p:sp>
          <p:nvSpPr>
            <p:cNvPr id="41173" name="Freeform 9"/>
            <p:cNvSpPr>
              <a:spLocks/>
            </p:cNvSpPr>
            <p:nvPr/>
          </p:nvSpPr>
          <p:spPr bwMode="auto">
            <a:xfrm>
              <a:off x="3405188" y="463550"/>
              <a:ext cx="96837" cy="161925"/>
            </a:xfrm>
            <a:custGeom>
              <a:avLst/>
              <a:gdLst>
                <a:gd name="T0" fmla="*/ 2147483647 w 61"/>
                <a:gd name="T1" fmla="*/ 2147483647 h 102"/>
                <a:gd name="T2" fmla="*/ 2147483647 w 61"/>
                <a:gd name="T3" fmla="*/ 0 h 102"/>
                <a:gd name="T4" fmla="*/ 2147483647 w 61"/>
                <a:gd name="T5" fmla="*/ 0 h 102"/>
                <a:gd name="T6" fmla="*/ 2147483647 w 61"/>
                <a:gd name="T7" fmla="*/ 2147483647 h 102"/>
                <a:gd name="T8" fmla="*/ 0 w 61"/>
                <a:gd name="T9" fmla="*/ 2147483647 h 102"/>
                <a:gd name="T10" fmla="*/ 0 w 61"/>
                <a:gd name="T11" fmla="*/ 2147483647 h 102"/>
                <a:gd name="T12" fmla="*/ 0 w 61"/>
                <a:gd name="T13" fmla="*/ 2147483647 h 102"/>
                <a:gd name="T14" fmla="*/ 2147483647 w 61"/>
                <a:gd name="T15" fmla="*/ 2147483647 h 102"/>
                <a:gd name="T16" fmla="*/ 2147483647 w 61"/>
                <a:gd name="T17" fmla="*/ 2147483647 h 102"/>
                <a:gd name="T18" fmla="*/ 2147483647 w 61"/>
                <a:gd name="T19" fmla="*/ 2147483647 h 102"/>
                <a:gd name="T20" fmla="*/ 2147483647 w 61"/>
                <a:gd name="T21" fmla="*/ 2147483647 h 102"/>
                <a:gd name="T22" fmla="*/ 2147483647 w 61"/>
                <a:gd name="T23" fmla="*/ 2147483647 h 102"/>
                <a:gd name="T24" fmla="*/ 2147483647 w 61"/>
                <a:gd name="T25" fmla="*/ 2147483647 h 102"/>
                <a:gd name="T26" fmla="*/ 2147483647 w 61"/>
                <a:gd name="T27" fmla="*/ 2147483647 h 102"/>
                <a:gd name="T28" fmla="*/ 2147483647 w 61"/>
                <a:gd name="T29" fmla="*/ 2147483647 h 102"/>
                <a:gd name="T30" fmla="*/ 2147483647 w 61"/>
                <a:gd name="T31" fmla="*/ 2147483647 h 102"/>
                <a:gd name="T32" fmla="*/ 2147483647 w 61"/>
                <a:gd name="T33" fmla="*/ 0 h 102"/>
                <a:gd name="T34" fmla="*/ 2147483647 w 61"/>
                <a:gd name="T35" fmla="*/ 0 h 102"/>
                <a:gd name="T36" fmla="*/ 2147483647 w 61"/>
                <a:gd name="T37" fmla="*/ 2147483647 h 1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1"/>
                <a:gd name="T58" fmla="*/ 0 h 102"/>
                <a:gd name="T59" fmla="*/ 61 w 61"/>
                <a:gd name="T60" fmla="*/ 102 h 1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1" h="102">
                  <a:moveTo>
                    <a:pt x="31" y="51"/>
                  </a:moveTo>
                  <a:lnTo>
                    <a:pt x="31" y="0"/>
                  </a:lnTo>
                  <a:lnTo>
                    <a:pt x="20" y="0"/>
                  </a:lnTo>
                  <a:lnTo>
                    <a:pt x="10" y="10"/>
                  </a:lnTo>
                  <a:lnTo>
                    <a:pt x="0" y="30"/>
                  </a:lnTo>
                  <a:lnTo>
                    <a:pt x="0" y="51"/>
                  </a:lnTo>
                  <a:lnTo>
                    <a:pt x="0" y="71"/>
                  </a:lnTo>
                  <a:lnTo>
                    <a:pt x="10" y="92"/>
                  </a:lnTo>
                  <a:lnTo>
                    <a:pt x="20" y="102"/>
                  </a:lnTo>
                  <a:lnTo>
                    <a:pt x="31" y="102"/>
                  </a:lnTo>
                  <a:lnTo>
                    <a:pt x="41" y="102"/>
                  </a:lnTo>
                  <a:lnTo>
                    <a:pt x="51" y="92"/>
                  </a:lnTo>
                  <a:lnTo>
                    <a:pt x="61" y="71"/>
                  </a:lnTo>
                  <a:lnTo>
                    <a:pt x="61" y="51"/>
                  </a:lnTo>
                  <a:lnTo>
                    <a:pt x="61" y="30"/>
                  </a:lnTo>
                  <a:lnTo>
                    <a:pt x="51" y="10"/>
                  </a:lnTo>
                  <a:lnTo>
                    <a:pt x="41" y="0"/>
                  </a:lnTo>
                  <a:lnTo>
                    <a:pt x="31" y="0"/>
                  </a:lnTo>
                  <a:lnTo>
                    <a:pt x="31" y="5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41174" name="Freeform 10"/>
            <p:cNvSpPr>
              <a:spLocks/>
            </p:cNvSpPr>
            <p:nvPr/>
          </p:nvSpPr>
          <p:spPr bwMode="auto">
            <a:xfrm>
              <a:off x="3405188" y="446088"/>
              <a:ext cx="80962" cy="179387"/>
            </a:xfrm>
            <a:custGeom>
              <a:avLst/>
              <a:gdLst>
                <a:gd name="T0" fmla="*/ 2147483647 w 5"/>
                <a:gd name="T1" fmla="*/ 0 h 11"/>
                <a:gd name="T2" fmla="*/ 2147483647 w 5"/>
                <a:gd name="T3" fmla="*/ 2147483647 h 11"/>
                <a:gd name="T4" fmla="*/ 0 w 5"/>
                <a:gd name="T5" fmla="*/ 2147483647 h 11"/>
                <a:gd name="T6" fmla="*/ 0 w 5"/>
                <a:gd name="T7" fmla="*/ 2147483647 h 11"/>
                <a:gd name="T8" fmla="*/ 0 w 5"/>
                <a:gd name="T9" fmla="*/ 2147483647 h 11"/>
                <a:gd name="T10" fmla="*/ 0 w 5"/>
                <a:gd name="T11" fmla="*/ 2147483647 h 11"/>
                <a:gd name="T12" fmla="*/ 0 w 5"/>
                <a:gd name="T13" fmla="*/ 2147483647 h 11"/>
                <a:gd name="T14" fmla="*/ 2147483647 w 5"/>
                <a:gd name="T15" fmla="*/ 2147483647 h 11"/>
                <a:gd name="T16" fmla="*/ 2147483647 w 5"/>
                <a:gd name="T17" fmla="*/ 2147483647 h 11"/>
                <a:gd name="T18" fmla="*/ 2147483647 w 5"/>
                <a:gd name="T19" fmla="*/ 2147483647 h 11"/>
                <a:gd name="T20" fmla="*/ 2147483647 w 5"/>
                <a:gd name="T21" fmla="*/ 2147483647 h 11"/>
                <a:gd name="T22" fmla="*/ 2147483647 w 5"/>
                <a:gd name="T23" fmla="*/ 2147483647 h 11"/>
                <a:gd name="T24" fmla="*/ 2147483647 w 5"/>
                <a:gd name="T25" fmla="*/ 2147483647 h 11"/>
                <a:gd name="T26" fmla="*/ 2147483647 w 5"/>
                <a:gd name="T27" fmla="*/ 2147483647 h 11"/>
                <a:gd name="T28" fmla="*/ 2147483647 w 5"/>
                <a:gd name="T29" fmla="*/ 2147483647 h 11"/>
                <a:gd name="T30" fmla="*/ 2147483647 w 5"/>
                <a:gd name="T31" fmla="*/ 2147483647 h 11"/>
                <a:gd name="T32" fmla="*/ 2147483647 w 5"/>
                <a:gd name="T33" fmla="*/ 0 h 1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"/>
                <a:gd name="T52" fmla="*/ 0 h 11"/>
                <a:gd name="T53" fmla="*/ 5 w 5"/>
                <a:gd name="T54" fmla="*/ 11 h 1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" h="11">
                  <a:moveTo>
                    <a:pt x="2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0"/>
                  </a:lnTo>
                  <a:lnTo>
                    <a:pt x="2" y="11"/>
                  </a:lnTo>
                  <a:lnTo>
                    <a:pt x="3" y="10"/>
                  </a:lnTo>
                  <a:lnTo>
                    <a:pt x="4" y="9"/>
                  </a:lnTo>
                  <a:lnTo>
                    <a:pt x="5" y="8"/>
                  </a:lnTo>
                  <a:lnTo>
                    <a:pt x="5" y="6"/>
                  </a:lnTo>
                  <a:lnTo>
                    <a:pt x="5" y="4"/>
                  </a:lnTo>
                  <a:lnTo>
                    <a:pt x="4" y="2"/>
                  </a:lnTo>
                  <a:lnTo>
                    <a:pt x="3" y="1"/>
                  </a:lnTo>
                  <a:lnTo>
                    <a:pt x="2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41175" name="Rectangle 11"/>
            <p:cNvSpPr>
              <a:spLocks noChangeArrowheads="1"/>
            </p:cNvSpPr>
            <p:nvPr/>
          </p:nvSpPr>
          <p:spPr bwMode="auto">
            <a:xfrm>
              <a:off x="3371850" y="430213"/>
              <a:ext cx="82550" cy="2286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1176" name="Rectangle 59"/>
            <p:cNvSpPr>
              <a:spLocks noChangeArrowheads="1"/>
            </p:cNvSpPr>
            <p:nvPr/>
          </p:nvSpPr>
          <p:spPr bwMode="auto">
            <a:xfrm>
              <a:off x="3779838" y="871538"/>
              <a:ext cx="60222" cy="165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CA" altLang="en-US" sz="16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altLang="en-US" sz="16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177" name="Rectangle 60"/>
            <p:cNvSpPr>
              <a:spLocks noChangeArrowheads="1"/>
            </p:cNvSpPr>
            <p:nvPr/>
          </p:nvSpPr>
          <p:spPr bwMode="auto">
            <a:xfrm>
              <a:off x="3878263" y="871538"/>
              <a:ext cx="60222" cy="165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CA" altLang="en-US" sz="16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altLang="en-US" sz="16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178" name="Rectangle 61"/>
            <p:cNvSpPr>
              <a:spLocks noChangeArrowheads="1"/>
            </p:cNvSpPr>
            <p:nvPr/>
          </p:nvSpPr>
          <p:spPr bwMode="auto">
            <a:xfrm>
              <a:off x="3779838" y="871538"/>
              <a:ext cx="60222" cy="165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CA" altLang="en-US" sz="16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altLang="en-US" sz="16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179" name="Line 62"/>
            <p:cNvSpPr>
              <a:spLocks noChangeShapeType="1"/>
            </p:cNvSpPr>
            <p:nvPr/>
          </p:nvSpPr>
          <p:spPr bwMode="auto">
            <a:xfrm flipH="1">
              <a:off x="3665538" y="838200"/>
              <a:ext cx="212725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41180" name="Rectangle 63"/>
            <p:cNvSpPr>
              <a:spLocks noChangeArrowheads="1"/>
            </p:cNvSpPr>
            <p:nvPr/>
          </p:nvSpPr>
          <p:spPr bwMode="auto">
            <a:xfrm>
              <a:off x="3779838" y="627063"/>
              <a:ext cx="60222" cy="165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CA" altLang="en-US" sz="16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altLang="en-US" sz="16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181" name="Rectangle 64"/>
            <p:cNvSpPr>
              <a:spLocks noChangeArrowheads="1"/>
            </p:cNvSpPr>
            <p:nvPr/>
          </p:nvSpPr>
          <p:spPr bwMode="auto">
            <a:xfrm>
              <a:off x="3681413" y="627063"/>
              <a:ext cx="60222" cy="165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CA" altLang="en-US" sz="16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altLang="en-US" sz="16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182" name="Rectangle 65"/>
            <p:cNvSpPr>
              <a:spLocks noChangeArrowheads="1"/>
            </p:cNvSpPr>
            <p:nvPr/>
          </p:nvSpPr>
          <p:spPr bwMode="auto">
            <a:xfrm>
              <a:off x="3241675" y="463550"/>
              <a:ext cx="60222" cy="165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CA" altLang="en-US" sz="16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altLang="en-US" sz="16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183" name="Rectangle 66"/>
            <p:cNvSpPr>
              <a:spLocks noChangeArrowheads="1"/>
            </p:cNvSpPr>
            <p:nvPr/>
          </p:nvSpPr>
          <p:spPr bwMode="auto">
            <a:xfrm>
              <a:off x="3340100" y="463550"/>
              <a:ext cx="60222" cy="165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CA" altLang="en-US" sz="16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altLang="en-US" sz="16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184" name="Line 67"/>
            <p:cNvSpPr>
              <a:spLocks noChangeShapeType="1"/>
            </p:cNvSpPr>
            <p:nvPr/>
          </p:nvSpPr>
          <p:spPr bwMode="auto">
            <a:xfrm flipH="1">
              <a:off x="3454400" y="463550"/>
              <a:ext cx="652463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41185" name="Rectangle 68"/>
            <p:cNvSpPr>
              <a:spLocks noChangeArrowheads="1"/>
            </p:cNvSpPr>
            <p:nvPr/>
          </p:nvSpPr>
          <p:spPr bwMode="auto">
            <a:xfrm>
              <a:off x="3878263" y="250825"/>
              <a:ext cx="60222" cy="165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CA" altLang="en-US" sz="16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altLang="en-US" sz="16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186" name="Rectangle 69"/>
            <p:cNvSpPr>
              <a:spLocks noChangeArrowheads="1"/>
            </p:cNvSpPr>
            <p:nvPr/>
          </p:nvSpPr>
          <p:spPr bwMode="auto">
            <a:xfrm>
              <a:off x="3779838" y="250825"/>
              <a:ext cx="60222" cy="165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CA" altLang="en-US" sz="16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altLang="en-US" sz="16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187" name="Rectangle 70"/>
            <p:cNvSpPr>
              <a:spLocks noChangeArrowheads="1"/>
            </p:cNvSpPr>
            <p:nvPr/>
          </p:nvSpPr>
          <p:spPr bwMode="auto">
            <a:xfrm>
              <a:off x="3878263" y="463550"/>
              <a:ext cx="60222" cy="165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CA" altLang="en-US" sz="16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altLang="en-US" sz="16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188" name="Rectangle 71"/>
            <p:cNvSpPr>
              <a:spLocks noChangeArrowheads="1"/>
            </p:cNvSpPr>
            <p:nvPr/>
          </p:nvSpPr>
          <p:spPr bwMode="auto">
            <a:xfrm>
              <a:off x="3779838" y="463550"/>
              <a:ext cx="60222" cy="165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CA" altLang="en-US" sz="16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altLang="en-US" sz="16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189" name="Rectangle 72"/>
            <p:cNvSpPr>
              <a:spLocks noChangeArrowheads="1"/>
            </p:cNvSpPr>
            <p:nvPr/>
          </p:nvSpPr>
          <p:spPr bwMode="auto">
            <a:xfrm>
              <a:off x="3681413" y="463550"/>
              <a:ext cx="60222" cy="165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CA" altLang="en-US" sz="16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altLang="en-US" sz="16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190" name="Rectangle 73"/>
            <p:cNvSpPr>
              <a:spLocks noChangeArrowheads="1"/>
            </p:cNvSpPr>
            <p:nvPr/>
          </p:nvSpPr>
          <p:spPr bwMode="auto">
            <a:xfrm>
              <a:off x="3584575" y="463550"/>
              <a:ext cx="60222" cy="165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CA" altLang="en-US" sz="16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altLang="en-US" sz="16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sp>
        <p:nvSpPr>
          <p:cNvPr id="41017" name="Rectangle 74"/>
          <p:cNvSpPr>
            <a:spLocks noChangeArrowheads="1"/>
          </p:cNvSpPr>
          <p:nvPr/>
        </p:nvSpPr>
        <p:spPr bwMode="auto">
          <a:xfrm>
            <a:off x="3257550" y="3937000"/>
            <a:ext cx="6667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Subtract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18" name="Rectangle 75"/>
          <p:cNvSpPr>
            <a:spLocks noChangeArrowheads="1"/>
          </p:cNvSpPr>
          <p:nvPr/>
        </p:nvSpPr>
        <p:spPr bwMode="auto">
          <a:xfrm>
            <a:off x="3257550" y="3741738"/>
            <a:ext cx="3587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Shift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19" name="Rectangle 76"/>
          <p:cNvSpPr>
            <a:spLocks noChangeArrowheads="1"/>
          </p:cNvSpPr>
          <p:nvPr/>
        </p:nvSpPr>
        <p:spPr bwMode="auto">
          <a:xfrm>
            <a:off x="3257550" y="3333750"/>
            <a:ext cx="6270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Restore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20" name="Rectangle 77"/>
          <p:cNvSpPr>
            <a:spLocks noChangeArrowheads="1"/>
          </p:cNvSpPr>
          <p:nvPr/>
        </p:nvSpPr>
        <p:spPr bwMode="auto">
          <a:xfrm>
            <a:off x="4367213" y="3741738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21" name="Rectangle 78"/>
          <p:cNvSpPr>
            <a:spLocks noChangeArrowheads="1"/>
          </p:cNvSpPr>
          <p:nvPr/>
        </p:nvSpPr>
        <p:spPr bwMode="auto">
          <a:xfrm>
            <a:off x="4759325" y="3741738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22" name="Rectangle 79"/>
          <p:cNvSpPr>
            <a:spLocks noChangeArrowheads="1"/>
          </p:cNvSpPr>
          <p:nvPr/>
        </p:nvSpPr>
        <p:spPr bwMode="auto">
          <a:xfrm>
            <a:off x="4562475" y="3741738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23" name="Rectangle 80"/>
          <p:cNvSpPr>
            <a:spLocks noChangeArrowheads="1"/>
          </p:cNvSpPr>
          <p:nvPr/>
        </p:nvSpPr>
        <p:spPr bwMode="auto">
          <a:xfrm>
            <a:off x="4154488" y="3741738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24" name="Rectangle 81"/>
          <p:cNvSpPr>
            <a:spLocks noChangeArrowheads="1"/>
          </p:cNvSpPr>
          <p:nvPr/>
        </p:nvSpPr>
        <p:spPr bwMode="auto">
          <a:xfrm>
            <a:off x="3959225" y="3741738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25" name="Rectangle 82"/>
          <p:cNvSpPr>
            <a:spLocks noChangeArrowheads="1"/>
          </p:cNvSpPr>
          <p:nvPr/>
        </p:nvSpPr>
        <p:spPr bwMode="auto">
          <a:xfrm>
            <a:off x="4562475" y="3546475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26" name="Rectangle 83"/>
          <p:cNvSpPr>
            <a:spLocks noChangeArrowheads="1"/>
          </p:cNvSpPr>
          <p:nvPr/>
        </p:nvSpPr>
        <p:spPr bwMode="auto">
          <a:xfrm>
            <a:off x="4759325" y="3546475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27" name="Rectangle 84"/>
          <p:cNvSpPr>
            <a:spLocks noChangeArrowheads="1"/>
          </p:cNvSpPr>
          <p:nvPr/>
        </p:nvSpPr>
        <p:spPr bwMode="auto">
          <a:xfrm>
            <a:off x="4367213" y="3546475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28" name="Rectangle 85"/>
          <p:cNvSpPr>
            <a:spLocks noChangeArrowheads="1"/>
          </p:cNvSpPr>
          <p:nvPr/>
        </p:nvSpPr>
        <p:spPr bwMode="auto">
          <a:xfrm>
            <a:off x="4154488" y="3546475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29" name="Rectangle 86"/>
          <p:cNvSpPr>
            <a:spLocks noChangeArrowheads="1"/>
          </p:cNvSpPr>
          <p:nvPr/>
        </p:nvSpPr>
        <p:spPr bwMode="auto">
          <a:xfrm>
            <a:off x="3959225" y="3546475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30" name="Rectangle 87"/>
          <p:cNvSpPr>
            <a:spLocks noChangeArrowheads="1"/>
          </p:cNvSpPr>
          <p:nvPr/>
        </p:nvSpPr>
        <p:spPr bwMode="auto">
          <a:xfrm>
            <a:off x="4562475" y="3333750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31" name="Rectangle 88"/>
          <p:cNvSpPr>
            <a:spLocks noChangeArrowheads="1"/>
          </p:cNvSpPr>
          <p:nvPr/>
        </p:nvSpPr>
        <p:spPr bwMode="auto">
          <a:xfrm>
            <a:off x="4759325" y="3333750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32" name="Line 89"/>
          <p:cNvSpPr>
            <a:spLocks noChangeShapeType="1"/>
          </p:cNvSpPr>
          <p:nvPr/>
        </p:nvSpPr>
        <p:spPr bwMode="auto">
          <a:xfrm flipH="1">
            <a:off x="3910013" y="2501900"/>
            <a:ext cx="896937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1033" name="Rectangle 90"/>
          <p:cNvSpPr>
            <a:spLocks noChangeArrowheads="1"/>
          </p:cNvSpPr>
          <p:nvPr/>
        </p:nvSpPr>
        <p:spPr bwMode="auto">
          <a:xfrm>
            <a:off x="3257550" y="1295400"/>
            <a:ext cx="5476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Initially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34" name="Rectangle 91"/>
          <p:cNvSpPr>
            <a:spLocks noChangeArrowheads="1"/>
          </p:cNvSpPr>
          <p:nvPr/>
        </p:nvSpPr>
        <p:spPr bwMode="auto">
          <a:xfrm>
            <a:off x="3257550" y="1898650"/>
            <a:ext cx="6667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Subtract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35" name="Rectangle 92"/>
          <p:cNvSpPr>
            <a:spLocks noChangeArrowheads="1"/>
          </p:cNvSpPr>
          <p:nvPr/>
        </p:nvSpPr>
        <p:spPr bwMode="auto">
          <a:xfrm>
            <a:off x="3257550" y="1687513"/>
            <a:ext cx="3587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Shift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36" name="Rectangle 93"/>
          <p:cNvSpPr>
            <a:spLocks noChangeArrowheads="1"/>
          </p:cNvSpPr>
          <p:nvPr/>
        </p:nvSpPr>
        <p:spPr bwMode="auto">
          <a:xfrm>
            <a:off x="4759325" y="1898650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37" name="Rectangle 94"/>
          <p:cNvSpPr>
            <a:spLocks noChangeArrowheads="1"/>
          </p:cNvSpPr>
          <p:nvPr/>
        </p:nvSpPr>
        <p:spPr bwMode="auto">
          <a:xfrm>
            <a:off x="4562475" y="1898650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38" name="Rectangle 95"/>
          <p:cNvSpPr>
            <a:spLocks noChangeArrowheads="1"/>
          </p:cNvSpPr>
          <p:nvPr/>
        </p:nvSpPr>
        <p:spPr bwMode="auto">
          <a:xfrm>
            <a:off x="4367213" y="1898650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39" name="Rectangle 96"/>
          <p:cNvSpPr>
            <a:spLocks noChangeArrowheads="1"/>
          </p:cNvSpPr>
          <p:nvPr/>
        </p:nvSpPr>
        <p:spPr bwMode="auto">
          <a:xfrm>
            <a:off x="4154488" y="1898650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40" name="Rectangle 97"/>
          <p:cNvSpPr>
            <a:spLocks noChangeArrowheads="1"/>
          </p:cNvSpPr>
          <p:nvPr/>
        </p:nvSpPr>
        <p:spPr bwMode="auto">
          <a:xfrm>
            <a:off x="3959225" y="1898650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41" name="Rectangle 98"/>
          <p:cNvSpPr>
            <a:spLocks noChangeArrowheads="1"/>
          </p:cNvSpPr>
          <p:nvPr/>
        </p:nvSpPr>
        <p:spPr bwMode="auto">
          <a:xfrm>
            <a:off x="4759325" y="1687513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42" name="Rectangle 99"/>
          <p:cNvSpPr>
            <a:spLocks noChangeArrowheads="1"/>
          </p:cNvSpPr>
          <p:nvPr/>
        </p:nvSpPr>
        <p:spPr bwMode="auto">
          <a:xfrm>
            <a:off x="4562475" y="1687513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43" name="Rectangle 100"/>
          <p:cNvSpPr>
            <a:spLocks noChangeArrowheads="1"/>
          </p:cNvSpPr>
          <p:nvPr/>
        </p:nvSpPr>
        <p:spPr bwMode="auto">
          <a:xfrm>
            <a:off x="4367213" y="1687513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44" name="Rectangle 101"/>
          <p:cNvSpPr>
            <a:spLocks noChangeArrowheads="1"/>
          </p:cNvSpPr>
          <p:nvPr/>
        </p:nvSpPr>
        <p:spPr bwMode="auto">
          <a:xfrm>
            <a:off x="4154488" y="1687513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45" name="Rectangle 102"/>
          <p:cNvSpPr>
            <a:spLocks noChangeArrowheads="1"/>
          </p:cNvSpPr>
          <p:nvPr/>
        </p:nvSpPr>
        <p:spPr bwMode="auto">
          <a:xfrm>
            <a:off x="3959225" y="1687513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46" name="Rectangle 103"/>
          <p:cNvSpPr>
            <a:spLocks noChangeArrowheads="1"/>
          </p:cNvSpPr>
          <p:nvPr/>
        </p:nvSpPr>
        <p:spPr bwMode="auto">
          <a:xfrm>
            <a:off x="4759325" y="1490663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47" name="Rectangle 104"/>
          <p:cNvSpPr>
            <a:spLocks noChangeArrowheads="1"/>
          </p:cNvSpPr>
          <p:nvPr/>
        </p:nvSpPr>
        <p:spPr bwMode="auto">
          <a:xfrm>
            <a:off x="4562475" y="1490663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48" name="Rectangle 105"/>
          <p:cNvSpPr>
            <a:spLocks noChangeArrowheads="1"/>
          </p:cNvSpPr>
          <p:nvPr/>
        </p:nvSpPr>
        <p:spPr bwMode="auto">
          <a:xfrm>
            <a:off x="4367213" y="1490663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49" name="Rectangle 106"/>
          <p:cNvSpPr>
            <a:spLocks noChangeArrowheads="1"/>
          </p:cNvSpPr>
          <p:nvPr/>
        </p:nvSpPr>
        <p:spPr bwMode="auto">
          <a:xfrm>
            <a:off x="4154488" y="1490663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50" name="Rectangle 107"/>
          <p:cNvSpPr>
            <a:spLocks noChangeArrowheads="1"/>
          </p:cNvSpPr>
          <p:nvPr/>
        </p:nvSpPr>
        <p:spPr bwMode="auto">
          <a:xfrm>
            <a:off x="3959225" y="1490663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51" name="Rectangle 108"/>
          <p:cNvSpPr>
            <a:spLocks noChangeArrowheads="1"/>
          </p:cNvSpPr>
          <p:nvPr/>
        </p:nvSpPr>
        <p:spPr bwMode="auto">
          <a:xfrm>
            <a:off x="4759325" y="1295400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52" name="Rectangle 109"/>
          <p:cNvSpPr>
            <a:spLocks noChangeArrowheads="1"/>
          </p:cNvSpPr>
          <p:nvPr/>
        </p:nvSpPr>
        <p:spPr bwMode="auto">
          <a:xfrm>
            <a:off x="4562475" y="1295400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53" name="Rectangle 110"/>
          <p:cNvSpPr>
            <a:spLocks noChangeArrowheads="1"/>
          </p:cNvSpPr>
          <p:nvPr/>
        </p:nvSpPr>
        <p:spPr bwMode="auto">
          <a:xfrm>
            <a:off x="4367213" y="1295400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54" name="Rectangle 111"/>
          <p:cNvSpPr>
            <a:spLocks noChangeArrowheads="1"/>
          </p:cNvSpPr>
          <p:nvPr/>
        </p:nvSpPr>
        <p:spPr bwMode="auto">
          <a:xfrm>
            <a:off x="4154488" y="1295400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55" name="Rectangle 112"/>
          <p:cNvSpPr>
            <a:spLocks noChangeArrowheads="1"/>
          </p:cNvSpPr>
          <p:nvPr/>
        </p:nvSpPr>
        <p:spPr bwMode="auto">
          <a:xfrm>
            <a:off x="3959225" y="1295400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56" name="Rectangle 113"/>
          <p:cNvSpPr>
            <a:spLocks noChangeArrowheads="1"/>
          </p:cNvSpPr>
          <p:nvPr/>
        </p:nvSpPr>
        <p:spPr bwMode="auto">
          <a:xfrm>
            <a:off x="3257550" y="2909888"/>
            <a:ext cx="6667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Subtract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57" name="Rectangle 114"/>
          <p:cNvSpPr>
            <a:spLocks noChangeArrowheads="1"/>
          </p:cNvSpPr>
          <p:nvPr/>
        </p:nvSpPr>
        <p:spPr bwMode="auto">
          <a:xfrm>
            <a:off x="3257550" y="2714625"/>
            <a:ext cx="3587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Shift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58" name="Rectangle 115"/>
          <p:cNvSpPr>
            <a:spLocks noChangeArrowheads="1"/>
          </p:cNvSpPr>
          <p:nvPr/>
        </p:nvSpPr>
        <p:spPr bwMode="auto">
          <a:xfrm>
            <a:off x="3257550" y="2322513"/>
            <a:ext cx="6270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Restore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59" name="Rectangle 116"/>
          <p:cNvSpPr>
            <a:spLocks noChangeArrowheads="1"/>
          </p:cNvSpPr>
          <p:nvPr/>
        </p:nvSpPr>
        <p:spPr bwMode="auto">
          <a:xfrm>
            <a:off x="4759325" y="2909888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60" name="Rectangle 117"/>
          <p:cNvSpPr>
            <a:spLocks noChangeArrowheads="1"/>
          </p:cNvSpPr>
          <p:nvPr/>
        </p:nvSpPr>
        <p:spPr bwMode="auto">
          <a:xfrm>
            <a:off x="4562475" y="2909888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61" name="Rectangle 118"/>
          <p:cNvSpPr>
            <a:spLocks noChangeArrowheads="1"/>
          </p:cNvSpPr>
          <p:nvPr/>
        </p:nvSpPr>
        <p:spPr bwMode="auto">
          <a:xfrm>
            <a:off x="4367213" y="2909888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62" name="Rectangle 119"/>
          <p:cNvSpPr>
            <a:spLocks noChangeArrowheads="1"/>
          </p:cNvSpPr>
          <p:nvPr/>
        </p:nvSpPr>
        <p:spPr bwMode="auto">
          <a:xfrm>
            <a:off x="4154488" y="2909888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63" name="Rectangle 120"/>
          <p:cNvSpPr>
            <a:spLocks noChangeArrowheads="1"/>
          </p:cNvSpPr>
          <p:nvPr/>
        </p:nvSpPr>
        <p:spPr bwMode="auto">
          <a:xfrm>
            <a:off x="3959225" y="2909888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64" name="Rectangle 121"/>
          <p:cNvSpPr>
            <a:spLocks noChangeArrowheads="1"/>
          </p:cNvSpPr>
          <p:nvPr/>
        </p:nvSpPr>
        <p:spPr bwMode="auto">
          <a:xfrm>
            <a:off x="4759325" y="2714625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65" name="Rectangle 122"/>
          <p:cNvSpPr>
            <a:spLocks noChangeArrowheads="1"/>
          </p:cNvSpPr>
          <p:nvPr/>
        </p:nvSpPr>
        <p:spPr bwMode="auto">
          <a:xfrm>
            <a:off x="4562475" y="2714625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66" name="Rectangle 123"/>
          <p:cNvSpPr>
            <a:spLocks noChangeArrowheads="1"/>
          </p:cNvSpPr>
          <p:nvPr/>
        </p:nvSpPr>
        <p:spPr bwMode="auto">
          <a:xfrm>
            <a:off x="4367213" y="2714625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67" name="Rectangle 124"/>
          <p:cNvSpPr>
            <a:spLocks noChangeArrowheads="1"/>
          </p:cNvSpPr>
          <p:nvPr/>
        </p:nvSpPr>
        <p:spPr bwMode="auto">
          <a:xfrm>
            <a:off x="4154488" y="2714625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68" name="Rectangle 125"/>
          <p:cNvSpPr>
            <a:spLocks noChangeArrowheads="1"/>
          </p:cNvSpPr>
          <p:nvPr/>
        </p:nvSpPr>
        <p:spPr bwMode="auto">
          <a:xfrm>
            <a:off x="3959225" y="2714625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69" name="Rectangle 126"/>
          <p:cNvSpPr>
            <a:spLocks noChangeArrowheads="1"/>
          </p:cNvSpPr>
          <p:nvPr/>
        </p:nvSpPr>
        <p:spPr bwMode="auto">
          <a:xfrm>
            <a:off x="4759325" y="2519363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70" name="Rectangle 127"/>
          <p:cNvSpPr>
            <a:spLocks noChangeArrowheads="1"/>
          </p:cNvSpPr>
          <p:nvPr/>
        </p:nvSpPr>
        <p:spPr bwMode="auto">
          <a:xfrm>
            <a:off x="4562475" y="2519363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71" name="Rectangle 128"/>
          <p:cNvSpPr>
            <a:spLocks noChangeArrowheads="1"/>
          </p:cNvSpPr>
          <p:nvPr/>
        </p:nvSpPr>
        <p:spPr bwMode="auto">
          <a:xfrm>
            <a:off x="4367213" y="2519363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72" name="Rectangle 129"/>
          <p:cNvSpPr>
            <a:spLocks noChangeArrowheads="1"/>
          </p:cNvSpPr>
          <p:nvPr/>
        </p:nvSpPr>
        <p:spPr bwMode="auto">
          <a:xfrm>
            <a:off x="4154488" y="2519363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73" name="Rectangle 130"/>
          <p:cNvSpPr>
            <a:spLocks noChangeArrowheads="1"/>
          </p:cNvSpPr>
          <p:nvPr/>
        </p:nvSpPr>
        <p:spPr bwMode="auto">
          <a:xfrm>
            <a:off x="3959225" y="2519363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74" name="Rectangle 131"/>
          <p:cNvSpPr>
            <a:spLocks noChangeArrowheads="1"/>
          </p:cNvSpPr>
          <p:nvPr/>
        </p:nvSpPr>
        <p:spPr bwMode="auto">
          <a:xfrm>
            <a:off x="4562475" y="2322513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75" name="Rectangle 132"/>
          <p:cNvSpPr>
            <a:spLocks noChangeArrowheads="1"/>
          </p:cNvSpPr>
          <p:nvPr/>
        </p:nvSpPr>
        <p:spPr bwMode="auto">
          <a:xfrm>
            <a:off x="4759325" y="2322513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76" name="Line 133"/>
          <p:cNvSpPr>
            <a:spLocks noChangeShapeType="1"/>
          </p:cNvSpPr>
          <p:nvPr/>
        </p:nvSpPr>
        <p:spPr bwMode="auto">
          <a:xfrm flipH="1">
            <a:off x="3943350" y="3105150"/>
            <a:ext cx="896938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1077" name="Line 134"/>
          <p:cNvSpPr>
            <a:spLocks noChangeShapeType="1"/>
          </p:cNvSpPr>
          <p:nvPr/>
        </p:nvSpPr>
        <p:spPr bwMode="auto">
          <a:xfrm flipH="1">
            <a:off x="3943350" y="4948238"/>
            <a:ext cx="8969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1078" name="Rectangle 135"/>
          <p:cNvSpPr>
            <a:spLocks noChangeArrowheads="1"/>
          </p:cNvSpPr>
          <p:nvPr/>
        </p:nvSpPr>
        <p:spPr bwMode="auto">
          <a:xfrm>
            <a:off x="5345113" y="5780088"/>
            <a:ext cx="7334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 b="1">
                <a:solidFill>
                  <a:srgbClr val="000000"/>
                </a:solidFill>
                <a:latin typeface="Nimbus Roman No9 L"/>
              </a:rPr>
              <a:t>Quotient</a:t>
            </a:r>
            <a:endParaRPr lang="en-CA" altLang="en-US" sz="1400" b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79" name="Rectangle 136"/>
          <p:cNvSpPr>
            <a:spLocks noChangeArrowheads="1"/>
          </p:cNvSpPr>
          <p:nvPr/>
        </p:nvSpPr>
        <p:spPr bwMode="auto">
          <a:xfrm>
            <a:off x="4089400" y="5780088"/>
            <a:ext cx="927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 b="1">
                <a:solidFill>
                  <a:srgbClr val="000000"/>
                </a:solidFill>
                <a:latin typeface="Nimbus Roman No9 L"/>
              </a:rPr>
              <a:t>Remainder</a:t>
            </a:r>
            <a:endParaRPr lang="en-CA" altLang="en-US" sz="1400" b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80" name="Rectangle 137"/>
          <p:cNvSpPr>
            <a:spLocks noChangeArrowheads="1"/>
          </p:cNvSpPr>
          <p:nvPr/>
        </p:nvSpPr>
        <p:spPr bwMode="auto">
          <a:xfrm>
            <a:off x="3257550" y="4557713"/>
            <a:ext cx="3587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Shift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81" name="Rectangle 138"/>
          <p:cNvSpPr>
            <a:spLocks noChangeArrowheads="1"/>
          </p:cNvSpPr>
          <p:nvPr/>
        </p:nvSpPr>
        <p:spPr bwMode="auto">
          <a:xfrm>
            <a:off x="4759325" y="4768850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82" name="Rectangle 139"/>
          <p:cNvSpPr>
            <a:spLocks noChangeArrowheads="1"/>
          </p:cNvSpPr>
          <p:nvPr/>
        </p:nvSpPr>
        <p:spPr bwMode="auto">
          <a:xfrm>
            <a:off x="4562475" y="4768850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83" name="Rectangle 140"/>
          <p:cNvSpPr>
            <a:spLocks noChangeArrowheads="1"/>
          </p:cNvSpPr>
          <p:nvPr/>
        </p:nvSpPr>
        <p:spPr bwMode="auto">
          <a:xfrm>
            <a:off x="4367213" y="4768850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84" name="Rectangle 141"/>
          <p:cNvSpPr>
            <a:spLocks noChangeArrowheads="1"/>
          </p:cNvSpPr>
          <p:nvPr/>
        </p:nvSpPr>
        <p:spPr bwMode="auto">
          <a:xfrm>
            <a:off x="4154488" y="4768850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85" name="Rectangle 142"/>
          <p:cNvSpPr>
            <a:spLocks noChangeArrowheads="1"/>
          </p:cNvSpPr>
          <p:nvPr/>
        </p:nvSpPr>
        <p:spPr bwMode="auto">
          <a:xfrm>
            <a:off x="3959225" y="4768850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86" name="Rectangle 143"/>
          <p:cNvSpPr>
            <a:spLocks noChangeArrowheads="1"/>
          </p:cNvSpPr>
          <p:nvPr/>
        </p:nvSpPr>
        <p:spPr bwMode="auto">
          <a:xfrm>
            <a:off x="4562475" y="4557713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87" name="Rectangle 144"/>
          <p:cNvSpPr>
            <a:spLocks noChangeArrowheads="1"/>
          </p:cNvSpPr>
          <p:nvPr/>
        </p:nvSpPr>
        <p:spPr bwMode="auto">
          <a:xfrm>
            <a:off x="4759325" y="4557713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88" name="Rectangle 145"/>
          <p:cNvSpPr>
            <a:spLocks noChangeArrowheads="1"/>
          </p:cNvSpPr>
          <p:nvPr/>
        </p:nvSpPr>
        <p:spPr bwMode="auto">
          <a:xfrm>
            <a:off x="4367213" y="4557713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89" name="Rectangle 146"/>
          <p:cNvSpPr>
            <a:spLocks noChangeArrowheads="1"/>
          </p:cNvSpPr>
          <p:nvPr/>
        </p:nvSpPr>
        <p:spPr bwMode="auto">
          <a:xfrm>
            <a:off x="4154488" y="4557713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90" name="Rectangle 147"/>
          <p:cNvSpPr>
            <a:spLocks noChangeArrowheads="1"/>
          </p:cNvSpPr>
          <p:nvPr/>
        </p:nvSpPr>
        <p:spPr bwMode="auto">
          <a:xfrm>
            <a:off x="3959225" y="4557713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91" name="Rectangle 148"/>
          <p:cNvSpPr>
            <a:spLocks noChangeArrowheads="1"/>
          </p:cNvSpPr>
          <p:nvPr/>
        </p:nvSpPr>
        <p:spPr bwMode="auto">
          <a:xfrm>
            <a:off x="3257550" y="4768850"/>
            <a:ext cx="6667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Subtract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092" name="Rectangle 149"/>
          <p:cNvSpPr>
            <a:spLocks noChangeArrowheads="1"/>
          </p:cNvSpPr>
          <p:nvPr/>
        </p:nvSpPr>
        <p:spPr bwMode="auto">
          <a:xfrm>
            <a:off x="5786438" y="1719263"/>
            <a:ext cx="163512" cy="14605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prstClr val="black"/>
              </a:solidFill>
            </a:endParaRPr>
          </a:p>
        </p:txBody>
      </p:sp>
      <p:sp>
        <p:nvSpPr>
          <p:cNvPr id="41093" name="Rectangle 150"/>
          <p:cNvSpPr>
            <a:spLocks noChangeArrowheads="1"/>
          </p:cNvSpPr>
          <p:nvPr/>
        </p:nvSpPr>
        <p:spPr bwMode="auto">
          <a:xfrm>
            <a:off x="5786438" y="2533650"/>
            <a:ext cx="163512" cy="147638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prstClr val="black"/>
              </a:solidFill>
            </a:endParaRPr>
          </a:p>
        </p:txBody>
      </p:sp>
      <p:sp>
        <p:nvSpPr>
          <p:cNvPr id="41094" name="Rectangle 151"/>
          <p:cNvSpPr>
            <a:spLocks noChangeArrowheads="1"/>
          </p:cNvSpPr>
          <p:nvPr/>
        </p:nvSpPr>
        <p:spPr bwMode="auto">
          <a:xfrm>
            <a:off x="5786438" y="2730500"/>
            <a:ext cx="163512" cy="161925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prstClr val="black"/>
              </a:solidFill>
            </a:endParaRPr>
          </a:p>
        </p:txBody>
      </p:sp>
      <p:sp>
        <p:nvSpPr>
          <p:cNvPr id="41095" name="Rectangle 152"/>
          <p:cNvSpPr>
            <a:spLocks noChangeArrowheads="1"/>
          </p:cNvSpPr>
          <p:nvPr/>
        </p:nvSpPr>
        <p:spPr bwMode="auto">
          <a:xfrm>
            <a:off x="5607050" y="2730500"/>
            <a:ext cx="146050" cy="161925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prstClr val="black"/>
              </a:solidFill>
            </a:endParaRPr>
          </a:p>
        </p:txBody>
      </p:sp>
      <p:sp>
        <p:nvSpPr>
          <p:cNvPr id="41096" name="Rectangle 153"/>
          <p:cNvSpPr>
            <a:spLocks noChangeArrowheads="1"/>
          </p:cNvSpPr>
          <p:nvPr/>
        </p:nvSpPr>
        <p:spPr bwMode="auto">
          <a:xfrm>
            <a:off x="5786438" y="3562350"/>
            <a:ext cx="163512" cy="14605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prstClr val="black"/>
              </a:solidFill>
            </a:endParaRPr>
          </a:p>
        </p:txBody>
      </p:sp>
      <p:sp>
        <p:nvSpPr>
          <p:cNvPr id="41097" name="Rectangle 154"/>
          <p:cNvSpPr>
            <a:spLocks noChangeArrowheads="1"/>
          </p:cNvSpPr>
          <p:nvPr/>
        </p:nvSpPr>
        <p:spPr bwMode="auto">
          <a:xfrm>
            <a:off x="5786438" y="3757613"/>
            <a:ext cx="163512" cy="14605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prstClr val="black"/>
              </a:solidFill>
            </a:endParaRPr>
          </a:p>
        </p:txBody>
      </p:sp>
      <p:sp>
        <p:nvSpPr>
          <p:cNvPr id="41098" name="Rectangle 155"/>
          <p:cNvSpPr>
            <a:spLocks noChangeArrowheads="1"/>
          </p:cNvSpPr>
          <p:nvPr/>
        </p:nvSpPr>
        <p:spPr bwMode="auto">
          <a:xfrm>
            <a:off x="5607050" y="3562350"/>
            <a:ext cx="146050" cy="14605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prstClr val="black"/>
              </a:solidFill>
            </a:endParaRPr>
          </a:p>
        </p:txBody>
      </p:sp>
      <p:sp>
        <p:nvSpPr>
          <p:cNvPr id="41099" name="Rectangle 156"/>
          <p:cNvSpPr>
            <a:spLocks noChangeArrowheads="1"/>
          </p:cNvSpPr>
          <p:nvPr/>
        </p:nvSpPr>
        <p:spPr bwMode="auto">
          <a:xfrm>
            <a:off x="5607050" y="3757613"/>
            <a:ext cx="146050" cy="14605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prstClr val="black"/>
              </a:solidFill>
            </a:endParaRPr>
          </a:p>
        </p:txBody>
      </p:sp>
      <p:sp>
        <p:nvSpPr>
          <p:cNvPr id="41100" name="Rectangle 157"/>
          <p:cNvSpPr>
            <a:spLocks noChangeArrowheads="1"/>
          </p:cNvSpPr>
          <p:nvPr/>
        </p:nvSpPr>
        <p:spPr bwMode="auto">
          <a:xfrm>
            <a:off x="5411788" y="3757613"/>
            <a:ext cx="146050" cy="14605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prstClr val="black"/>
              </a:solidFill>
            </a:endParaRPr>
          </a:p>
        </p:txBody>
      </p:sp>
      <p:sp>
        <p:nvSpPr>
          <p:cNvPr id="41101" name="Rectangle 158"/>
          <p:cNvSpPr>
            <a:spLocks noChangeArrowheads="1"/>
          </p:cNvSpPr>
          <p:nvPr/>
        </p:nvSpPr>
        <p:spPr bwMode="auto">
          <a:xfrm>
            <a:off x="5786438" y="4589463"/>
            <a:ext cx="163512" cy="14605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prstClr val="black"/>
              </a:solidFill>
            </a:endParaRPr>
          </a:p>
        </p:txBody>
      </p:sp>
      <p:sp>
        <p:nvSpPr>
          <p:cNvPr id="41102" name="Rectangle 159"/>
          <p:cNvSpPr>
            <a:spLocks noChangeArrowheads="1"/>
          </p:cNvSpPr>
          <p:nvPr/>
        </p:nvSpPr>
        <p:spPr bwMode="auto">
          <a:xfrm>
            <a:off x="5607050" y="4589463"/>
            <a:ext cx="146050" cy="14605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prstClr val="black"/>
              </a:solidFill>
            </a:endParaRPr>
          </a:p>
        </p:txBody>
      </p:sp>
      <p:sp>
        <p:nvSpPr>
          <p:cNvPr id="41103" name="Rectangle 160"/>
          <p:cNvSpPr>
            <a:spLocks noChangeArrowheads="1"/>
          </p:cNvSpPr>
          <p:nvPr/>
        </p:nvSpPr>
        <p:spPr bwMode="auto">
          <a:xfrm>
            <a:off x="5411788" y="4589463"/>
            <a:ext cx="146050" cy="14605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prstClr val="black"/>
              </a:solidFill>
            </a:endParaRPr>
          </a:p>
        </p:txBody>
      </p:sp>
      <p:sp>
        <p:nvSpPr>
          <p:cNvPr id="41104" name="Rectangle 161"/>
          <p:cNvSpPr>
            <a:spLocks noChangeArrowheads="1"/>
          </p:cNvSpPr>
          <p:nvPr/>
        </p:nvSpPr>
        <p:spPr bwMode="auto">
          <a:xfrm>
            <a:off x="5786438" y="4784725"/>
            <a:ext cx="163512" cy="147638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prstClr val="black"/>
              </a:solidFill>
            </a:endParaRPr>
          </a:p>
        </p:txBody>
      </p:sp>
      <p:sp>
        <p:nvSpPr>
          <p:cNvPr id="41105" name="Rectangle 162"/>
          <p:cNvSpPr>
            <a:spLocks noChangeArrowheads="1"/>
          </p:cNvSpPr>
          <p:nvPr/>
        </p:nvSpPr>
        <p:spPr bwMode="auto">
          <a:xfrm>
            <a:off x="5607050" y="4784725"/>
            <a:ext cx="146050" cy="147638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prstClr val="black"/>
              </a:solidFill>
            </a:endParaRPr>
          </a:p>
        </p:txBody>
      </p:sp>
      <p:sp>
        <p:nvSpPr>
          <p:cNvPr id="41106" name="Rectangle 163"/>
          <p:cNvSpPr>
            <a:spLocks noChangeArrowheads="1"/>
          </p:cNvSpPr>
          <p:nvPr/>
        </p:nvSpPr>
        <p:spPr bwMode="auto">
          <a:xfrm>
            <a:off x="5411788" y="4784725"/>
            <a:ext cx="146050" cy="147638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prstClr val="black"/>
              </a:solidFill>
            </a:endParaRPr>
          </a:p>
        </p:txBody>
      </p:sp>
      <p:sp>
        <p:nvSpPr>
          <p:cNvPr id="41107" name="Rectangle 164"/>
          <p:cNvSpPr>
            <a:spLocks noChangeArrowheads="1"/>
          </p:cNvSpPr>
          <p:nvPr/>
        </p:nvSpPr>
        <p:spPr bwMode="auto">
          <a:xfrm>
            <a:off x="5818188" y="5405438"/>
            <a:ext cx="147637" cy="14605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prstClr val="black"/>
              </a:solidFill>
            </a:endParaRPr>
          </a:p>
        </p:txBody>
      </p:sp>
      <p:sp>
        <p:nvSpPr>
          <p:cNvPr id="41108" name="Rectangle 165"/>
          <p:cNvSpPr>
            <a:spLocks noChangeArrowheads="1"/>
          </p:cNvSpPr>
          <p:nvPr/>
        </p:nvSpPr>
        <p:spPr bwMode="auto">
          <a:xfrm>
            <a:off x="5214938" y="4784725"/>
            <a:ext cx="147637" cy="147638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prstClr val="black"/>
              </a:solidFill>
            </a:endParaRPr>
          </a:p>
        </p:txBody>
      </p:sp>
      <p:sp>
        <p:nvSpPr>
          <p:cNvPr id="41109" name="Rectangle 166"/>
          <p:cNvSpPr>
            <a:spLocks noChangeArrowheads="1"/>
          </p:cNvSpPr>
          <p:nvPr/>
        </p:nvSpPr>
        <p:spPr bwMode="auto">
          <a:xfrm>
            <a:off x="5622925" y="5405438"/>
            <a:ext cx="147638" cy="14605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prstClr val="black"/>
              </a:solidFill>
            </a:endParaRPr>
          </a:p>
        </p:txBody>
      </p:sp>
      <p:sp>
        <p:nvSpPr>
          <p:cNvPr id="41110" name="Rectangle 167"/>
          <p:cNvSpPr>
            <a:spLocks noChangeArrowheads="1"/>
          </p:cNvSpPr>
          <p:nvPr/>
        </p:nvSpPr>
        <p:spPr bwMode="auto">
          <a:xfrm>
            <a:off x="5427663" y="5405438"/>
            <a:ext cx="146050" cy="14605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prstClr val="black"/>
              </a:solidFill>
            </a:endParaRPr>
          </a:p>
        </p:txBody>
      </p:sp>
      <p:sp>
        <p:nvSpPr>
          <p:cNvPr id="41111" name="Rectangle 168"/>
          <p:cNvSpPr>
            <a:spLocks noChangeArrowheads="1"/>
          </p:cNvSpPr>
          <p:nvPr/>
        </p:nvSpPr>
        <p:spPr bwMode="auto">
          <a:xfrm>
            <a:off x="5232400" y="5405438"/>
            <a:ext cx="146050" cy="146050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prstClr val="black"/>
              </a:solidFill>
            </a:endParaRPr>
          </a:p>
        </p:txBody>
      </p:sp>
      <p:sp>
        <p:nvSpPr>
          <p:cNvPr id="41112" name="Rectangle 169"/>
          <p:cNvSpPr>
            <a:spLocks noChangeArrowheads="1"/>
          </p:cNvSpPr>
          <p:nvPr/>
        </p:nvSpPr>
        <p:spPr bwMode="auto">
          <a:xfrm>
            <a:off x="6373813" y="3122613"/>
            <a:ext cx="1143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 b="1">
                <a:solidFill>
                  <a:srgbClr val="000000"/>
                </a:solidFill>
                <a:latin typeface="Nimbus Roman No9 L"/>
              </a:rPr>
              <a:t>Second cycle</a:t>
            </a:r>
            <a:endParaRPr lang="en-CA" altLang="en-US" sz="1400" b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113" name="Rectangle 170"/>
          <p:cNvSpPr>
            <a:spLocks noChangeArrowheads="1"/>
          </p:cNvSpPr>
          <p:nvPr/>
        </p:nvSpPr>
        <p:spPr bwMode="auto">
          <a:xfrm>
            <a:off x="6373813" y="1914525"/>
            <a:ext cx="8842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 b="1">
                <a:solidFill>
                  <a:srgbClr val="000000"/>
                </a:solidFill>
                <a:latin typeface="Nimbus Roman No9 L"/>
              </a:rPr>
              <a:t>First cycle</a:t>
            </a:r>
            <a:endParaRPr lang="en-CA" altLang="en-US" sz="1400" b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114" name="Rectangle 171"/>
          <p:cNvSpPr>
            <a:spLocks noChangeArrowheads="1"/>
          </p:cNvSpPr>
          <p:nvPr/>
        </p:nvSpPr>
        <p:spPr bwMode="auto">
          <a:xfrm>
            <a:off x="6373813" y="4149725"/>
            <a:ext cx="9445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 b="1">
                <a:solidFill>
                  <a:srgbClr val="000000"/>
                </a:solidFill>
                <a:latin typeface="Nimbus Roman No9 L"/>
              </a:rPr>
              <a:t>Third cycle</a:t>
            </a:r>
            <a:endParaRPr lang="en-CA" altLang="en-US" sz="1400" b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115" name="Rectangle 172"/>
          <p:cNvSpPr>
            <a:spLocks noChangeArrowheads="1"/>
          </p:cNvSpPr>
          <p:nvPr/>
        </p:nvSpPr>
        <p:spPr bwMode="auto">
          <a:xfrm>
            <a:off x="6373813" y="5080000"/>
            <a:ext cx="106203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 b="1">
                <a:solidFill>
                  <a:srgbClr val="000000"/>
                </a:solidFill>
                <a:latin typeface="Nimbus Roman No9 L"/>
              </a:rPr>
              <a:t>Fourth cycle</a:t>
            </a:r>
            <a:endParaRPr lang="en-CA" altLang="en-US" sz="1400" b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116" name="Rectangle 173"/>
          <p:cNvSpPr>
            <a:spLocks noChangeArrowheads="1"/>
          </p:cNvSpPr>
          <p:nvPr/>
        </p:nvSpPr>
        <p:spPr bwMode="auto">
          <a:xfrm>
            <a:off x="5638800" y="3741738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117" name="Rectangle 174"/>
          <p:cNvSpPr>
            <a:spLocks noChangeArrowheads="1"/>
          </p:cNvSpPr>
          <p:nvPr/>
        </p:nvSpPr>
        <p:spPr bwMode="auto">
          <a:xfrm>
            <a:off x="5638800" y="3546475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118" name="Rectangle 175"/>
          <p:cNvSpPr>
            <a:spLocks noChangeArrowheads="1"/>
          </p:cNvSpPr>
          <p:nvPr/>
        </p:nvSpPr>
        <p:spPr bwMode="auto">
          <a:xfrm>
            <a:off x="5638800" y="1687513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119" name="Rectangle 176"/>
          <p:cNvSpPr>
            <a:spLocks noChangeArrowheads="1"/>
          </p:cNvSpPr>
          <p:nvPr/>
        </p:nvSpPr>
        <p:spPr bwMode="auto">
          <a:xfrm>
            <a:off x="5638800" y="1295400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120" name="Rectangle 177"/>
          <p:cNvSpPr>
            <a:spLocks noChangeArrowheads="1"/>
          </p:cNvSpPr>
          <p:nvPr/>
        </p:nvSpPr>
        <p:spPr bwMode="auto">
          <a:xfrm>
            <a:off x="5638800" y="2714625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121" name="Rectangle 178"/>
          <p:cNvSpPr>
            <a:spLocks noChangeArrowheads="1"/>
          </p:cNvSpPr>
          <p:nvPr/>
        </p:nvSpPr>
        <p:spPr bwMode="auto">
          <a:xfrm>
            <a:off x="5638800" y="2519363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122" name="Rectangle 179"/>
          <p:cNvSpPr>
            <a:spLocks noChangeArrowheads="1"/>
          </p:cNvSpPr>
          <p:nvPr/>
        </p:nvSpPr>
        <p:spPr bwMode="auto">
          <a:xfrm>
            <a:off x="5656263" y="5389563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123" name="Rectangle 180"/>
          <p:cNvSpPr>
            <a:spLocks noChangeArrowheads="1"/>
          </p:cNvSpPr>
          <p:nvPr/>
        </p:nvSpPr>
        <p:spPr bwMode="auto">
          <a:xfrm>
            <a:off x="5638800" y="4557713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124" name="Rectangle 181"/>
          <p:cNvSpPr>
            <a:spLocks noChangeArrowheads="1"/>
          </p:cNvSpPr>
          <p:nvPr/>
        </p:nvSpPr>
        <p:spPr bwMode="auto">
          <a:xfrm>
            <a:off x="5638800" y="4768850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125" name="Rectangle 182"/>
          <p:cNvSpPr>
            <a:spLocks noChangeArrowheads="1"/>
          </p:cNvSpPr>
          <p:nvPr/>
        </p:nvSpPr>
        <p:spPr bwMode="auto">
          <a:xfrm>
            <a:off x="4775200" y="4181475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126" name="Rectangle 183"/>
          <p:cNvSpPr>
            <a:spLocks noChangeArrowheads="1"/>
          </p:cNvSpPr>
          <p:nvPr/>
        </p:nvSpPr>
        <p:spPr bwMode="auto">
          <a:xfrm>
            <a:off x="4579938" y="4181475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127" name="Rectangle 184"/>
          <p:cNvSpPr>
            <a:spLocks noChangeArrowheads="1"/>
          </p:cNvSpPr>
          <p:nvPr/>
        </p:nvSpPr>
        <p:spPr bwMode="auto">
          <a:xfrm>
            <a:off x="4367213" y="4181475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128" name="Rectangle 185"/>
          <p:cNvSpPr>
            <a:spLocks noChangeArrowheads="1"/>
          </p:cNvSpPr>
          <p:nvPr/>
        </p:nvSpPr>
        <p:spPr bwMode="auto">
          <a:xfrm>
            <a:off x="4171950" y="4181475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129" name="Rectangle 186"/>
          <p:cNvSpPr>
            <a:spLocks noChangeArrowheads="1"/>
          </p:cNvSpPr>
          <p:nvPr/>
        </p:nvSpPr>
        <p:spPr bwMode="auto">
          <a:xfrm>
            <a:off x="3975100" y="4181475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130" name="Rectangle 187"/>
          <p:cNvSpPr>
            <a:spLocks noChangeArrowheads="1"/>
          </p:cNvSpPr>
          <p:nvPr/>
        </p:nvSpPr>
        <p:spPr bwMode="auto">
          <a:xfrm>
            <a:off x="4579938" y="5192713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131" name="Rectangle 188"/>
          <p:cNvSpPr>
            <a:spLocks noChangeArrowheads="1"/>
          </p:cNvSpPr>
          <p:nvPr/>
        </p:nvSpPr>
        <p:spPr bwMode="auto">
          <a:xfrm>
            <a:off x="4775200" y="5192713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132" name="Line 189"/>
          <p:cNvSpPr>
            <a:spLocks noChangeShapeType="1"/>
          </p:cNvSpPr>
          <p:nvPr/>
        </p:nvSpPr>
        <p:spPr bwMode="auto">
          <a:xfrm flipH="1">
            <a:off x="3943350" y="5372100"/>
            <a:ext cx="896938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1133" name="Rectangle 190"/>
          <p:cNvSpPr>
            <a:spLocks noChangeArrowheads="1"/>
          </p:cNvSpPr>
          <p:nvPr/>
        </p:nvSpPr>
        <p:spPr bwMode="auto">
          <a:xfrm>
            <a:off x="4579938" y="5372100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134" name="Rectangle 191"/>
          <p:cNvSpPr>
            <a:spLocks noChangeArrowheads="1"/>
          </p:cNvSpPr>
          <p:nvPr/>
        </p:nvSpPr>
        <p:spPr bwMode="auto">
          <a:xfrm>
            <a:off x="4775200" y="5372100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135" name="Rectangle 192"/>
          <p:cNvSpPr>
            <a:spLocks noChangeArrowheads="1"/>
          </p:cNvSpPr>
          <p:nvPr/>
        </p:nvSpPr>
        <p:spPr bwMode="auto">
          <a:xfrm>
            <a:off x="4367213" y="5372100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136" name="Rectangle 193"/>
          <p:cNvSpPr>
            <a:spLocks noChangeArrowheads="1"/>
          </p:cNvSpPr>
          <p:nvPr/>
        </p:nvSpPr>
        <p:spPr bwMode="auto">
          <a:xfrm>
            <a:off x="4171950" y="5372100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137" name="Rectangle 194"/>
          <p:cNvSpPr>
            <a:spLocks noChangeArrowheads="1"/>
          </p:cNvSpPr>
          <p:nvPr/>
        </p:nvSpPr>
        <p:spPr bwMode="auto">
          <a:xfrm>
            <a:off x="3975100" y="5372100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138" name="Freeform 195"/>
          <p:cNvSpPr>
            <a:spLocks/>
          </p:cNvSpPr>
          <p:nvPr/>
        </p:nvSpPr>
        <p:spPr bwMode="auto">
          <a:xfrm>
            <a:off x="3910013" y="4997450"/>
            <a:ext cx="196850" cy="195263"/>
          </a:xfrm>
          <a:custGeom>
            <a:avLst/>
            <a:gdLst>
              <a:gd name="T0" fmla="*/ 2147483647 w 12"/>
              <a:gd name="T1" fmla="*/ 0 h 12"/>
              <a:gd name="T2" fmla="*/ 2147483647 w 12"/>
              <a:gd name="T3" fmla="*/ 0 h 12"/>
              <a:gd name="T4" fmla="*/ 2147483647 w 12"/>
              <a:gd name="T5" fmla="*/ 2147483647 h 12"/>
              <a:gd name="T6" fmla="*/ 0 w 12"/>
              <a:gd name="T7" fmla="*/ 2147483647 h 12"/>
              <a:gd name="T8" fmla="*/ 0 w 12"/>
              <a:gd name="T9" fmla="*/ 2147483647 h 12"/>
              <a:gd name="T10" fmla="*/ 0 w 12"/>
              <a:gd name="T11" fmla="*/ 2147483647 h 12"/>
              <a:gd name="T12" fmla="*/ 2147483647 w 12"/>
              <a:gd name="T13" fmla="*/ 2147483647 h 12"/>
              <a:gd name="T14" fmla="*/ 2147483647 w 12"/>
              <a:gd name="T15" fmla="*/ 2147483647 h 12"/>
              <a:gd name="T16" fmla="*/ 2147483647 w 12"/>
              <a:gd name="T17" fmla="*/ 2147483647 h 12"/>
              <a:gd name="T18" fmla="*/ 2147483647 w 12"/>
              <a:gd name="T19" fmla="*/ 2147483647 h 12"/>
              <a:gd name="T20" fmla="*/ 2147483647 w 12"/>
              <a:gd name="T21" fmla="*/ 2147483647 h 12"/>
              <a:gd name="T22" fmla="*/ 2147483647 w 12"/>
              <a:gd name="T23" fmla="*/ 2147483647 h 12"/>
              <a:gd name="T24" fmla="*/ 2147483647 w 12"/>
              <a:gd name="T25" fmla="*/ 2147483647 h 12"/>
              <a:gd name="T26" fmla="*/ 2147483647 w 12"/>
              <a:gd name="T27" fmla="*/ 2147483647 h 12"/>
              <a:gd name="T28" fmla="*/ 2147483647 w 12"/>
              <a:gd name="T29" fmla="*/ 2147483647 h 12"/>
              <a:gd name="T30" fmla="*/ 2147483647 w 12"/>
              <a:gd name="T31" fmla="*/ 0 h 12"/>
              <a:gd name="T32" fmla="*/ 2147483647 w 12"/>
              <a:gd name="T33" fmla="*/ 0 h 1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2"/>
              <a:gd name="T52" fmla="*/ 0 h 12"/>
              <a:gd name="T53" fmla="*/ 12 w 12"/>
              <a:gd name="T54" fmla="*/ 12 h 12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2" h="12">
                <a:moveTo>
                  <a:pt x="6" y="0"/>
                </a:moveTo>
                <a:lnTo>
                  <a:pt x="4" y="0"/>
                </a:lnTo>
                <a:lnTo>
                  <a:pt x="2" y="2"/>
                </a:lnTo>
                <a:lnTo>
                  <a:pt x="0" y="4"/>
                </a:lnTo>
                <a:lnTo>
                  <a:pt x="0" y="6"/>
                </a:lnTo>
                <a:lnTo>
                  <a:pt x="0" y="8"/>
                </a:lnTo>
                <a:lnTo>
                  <a:pt x="2" y="10"/>
                </a:lnTo>
                <a:lnTo>
                  <a:pt x="4" y="12"/>
                </a:lnTo>
                <a:lnTo>
                  <a:pt x="6" y="12"/>
                </a:lnTo>
                <a:lnTo>
                  <a:pt x="8" y="12"/>
                </a:lnTo>
                <a:lnTo>
                  <a:pt x="10" y="10"/>
                </a:lnTo>
                <a:lnTo>
                  <a:pt x="12" y="8"/>
                </a:lnTo>
                <a:lnTo>
                  <a:pt x="12" y="6"/>
                </a:lnTo>
                <a:lnTo>
                  <a:pt x="12" y="4"/>
                </a:lnTo>
                <a:lnTo>
                  <a:pt x="10" y="2"/>
                </a:lnTo>
                <a:lnTo>
                  <a:pt x="8" y="0"/>
                </a:lnTo>
                <a:lnTo>
                  <a:pt x="6" y="0"/>
                </a:lnTo>
              </a:path>
            </a:pathLst>
          </a:custGeom>
          <a:noFill/>
          <a:ln w="15875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1139" name="Freeform 196"/>
          <p:cNvSpPr>
            <a:spLocks/>
          </p:cNvSpPr>
          <p:nvPr/>
        </p:nvSpPr>
        <p:spPr bwMode="auto">
          <a:xfrm>
            <a:off x="5884863" y="5322888"/>
            <a:ext cx="15875" cy="65087"/>
          </a:xfrm>
          <a:custGeom>
            <a:avLst/>
            <a:gdLst>
              <a:gd name="T0" fmla="*/ 0 w 1"/>
              <a:gd name="T1" fmla="*/ 0 h 4"/>
              <a:gd name="T2" fmla="*/ 2147483647 w 1"/>
              <a:gd name="T3" fmla="*/ 2147483647 h 4"/>
              <a:gd name="T4" fmla="*/ 2147483647 w 1"/>
              <a:gd name="T5" fmla="*/ 0 h 4"/>
              <a:gd name="T6" fmla="*/ 2147483647 w 1"/>
              <a:gd name="T7" fmla="*/ 0 h 4"/>
              <a:gd name="T8" fmla="*/ 0 w 1"/>
              <a:gd name="T9" fmla="*/ 0 h 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4"/>
              <a:gd name="T17" fmla="*/ 1 w 1"/>
              <a:gd name="T18" fmla="*/ 4 h 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4">
                <a:moveTo>
                  <a:pt x="0" y="0"/>
                </a:moveTo>
                <a:lnTo>
                  <a:pt x="1" y="4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1140" name="Freeform 197"/>
          <p:cNvSpPr>
            <a:spLocks/>
          </p:cNvSpPr>
          <p:nvPr/>
        </p:nvSpPr>
        <p:spPr bwMode="auto">
          <a:xfrm>
            <a:off x="5884863" y="5322888"/>
            <a:ext cx="15875" cy="65087"/>
          </a:xfrm>
          <a:custGeom>
            <a:avLst/>
            <a:gdLst>
              <a:gd name="T0" fmla="*/ 0 w 10"/>
              <a:gd name="T1" fmla="*/ 0 h 41"/>
              <a:gd name="T2" fmla="*/ 2147483647 w 10"/>
              <a:gd name="T3" fmla="*/ 2147483647 h 41"/>
              <a:gd name="T4" fmla="*/ 2147483647 w 10"/>
              <a:gd name="T5" fmla="*/ 0 h 41"/>
              <a:gd name="T6" fmla="*/ 2147483647 w 10"/>
              <a:gd name="T7" fmla="*/ 0 h 41"/>
              <a:gd name="T8" fmla="*/ 0 w 10"/>
              <a:gd name="T9" fmla="*/ 0 h 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"/>
              <a:gd name="T16" fmla="*/ 0 h 41"/>
              <a:gd name="T17" fmla="*/ 10 w 10"/>
              <a:gd name="T18" fmla="*/ 41 h 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" h="41">
                <a:moveTo>
                  <a:pt x="0" y="0"/>
                </a:moveTo>
                <a:lnTo>
                  <a:pt x="10" y="41"/>
                </a:lnTo>
                <a:lnTo>
                  <a:pt x="1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1141" name="Freeform 198"/>
          <p:cNvSpPr>
            <a:spLocks/>
          </p:cNvSpPr>
          <p:nvPr/>
        </p:nvSpPr>
        <p:spPr bwMode="auto">
          <a:xfrm>
            <a:off x="4057650" y="5176838"/>
            <a:ext cx="1843088" cy="146050"/>
          </a:xfrm>
          <a:custGeom>
            <a:avLst/>
            <a:gdLst>
              <a:gd name="T0" fmla="*/ 2147483647 w 113"/>
              <a:gd name="T1" fmla="*/ 2147483647 h 9"/>
              <a:gd name="T2" fmla="*/ 2147483647 w 113"/>
              <a:gd name="T3" fmla="*/ 2147483647 h 9"/>
              <a:gd name="T4" fmla="*/ 2147483647 w 113"/>
              <a:gd name="T5" fmla="*/ 2147483647 h 9"/>
              <a:gd name="T6" fmla="*/ 2147483647 w 113"/>
              <a:gd name="T7" fmla="*/ 2147483647 h 9"/>
              <a:gd name="T8" fmla="*/ 2147483647 w 113"/>
              <a:gd name="T9" fmla="*/ 2147483647 h 9"/>
              <a:gd name="T10" fmla="*/ 2147483647 w 113"/>
              <a:gd name="T11" fmla="*/ 2147483647 h 9"/>
              <a:gd name="T12" fmla="*/ 0 w 113"/>
              <a:gd name="T13" fmla="*/ 0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3"/>
              <a:gd name="T22" fmla="*/ 0 h 9"/>
              <a:gd name="T23" fmla="*/ 113 w 113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3" h="9">
                <a:moveTo>
                  <a:pt x="113" y="9"/>
                </a:moveTo>
                <a:lnTo>
                  <a:pt x="113" y="7"/>
                </a:lnTo>
                <a:lnTo>
                  <a:pt x="113" y="2"/>
                </a:lnTo>
                <a:lnTo>
                  <a:pt x="106" y="2"/>
                </a:lnTo>
                <a:lnTo>
                  <a:pt x="8" y="2"/>
                </a:lnTo>
                <a:lnTo>
                  <a:pt x="2" y="2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1142" name="Rectangle 199"/>
          <p:cNvSpPr>
            <a:spLocks noChangeArrowheads="1"/>
          </p:cNvSpPr>
          <p:nvPr/>
        </p:nvSpPr>
        <p:spPr bwMode="auto">
          <a:xfrm>
            <a:off x="4775200" y="4997450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143" name="Rectangle 200"/>
          <p:cNvSpPr>
            <a:spLocks noChangeArrowheads="1"/>
          </p:cNvSpPr>
          <p:nvPr/>
        </p:nvSpPr>
        <p:spPr bwMode="auto">
          <a:xfrm>
            <a:off x="4579938" y="4997450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144" name="Rectangle 201"/>
          <p:cNvSpPr>
            <a:spLocks noChangeArrowheads="1"/>
          </p:cNvSpPr>
          <p:nvPr/>
        </p:nvSpPr>
        <p:spPr bwMode="auto">
          <a:xfrm>
            <a:off x="4367213" y="4997450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145" name="Rectangle 202"/>
          <p:cNvSpPr>
            <a:spLocks noChangeArrowheads="1"/>
          </p:cNvSpPr>
          <p:nvPr/>
        </p:nvSpPr>
        <p:spPr bwMode="auto">
          <a:xfrm>
            <a:off x="4171950" y="4997450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146" name="Rectangle 203"/>
          <p:cNvSpPr>
            <a:spLocks noChangeArrowheads="1"/>
          </p:cNvSpPr>
          <p:nvPr/>
        </p:nvSpPr>
        <p:spPr bwMode="auto">
          <a:xfrm>
            <a:off x="3975100" y="4997450"/>
            <a:ext cx="1000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147" name="Rectangle 204"/>
          <p:cNvSpPr>
            <a:spLocks noChangeArrowheads="1"/>
          </p:cNvSpPr>
          <p:nvPr/>
        </p:nvSpPr>
        <p:spPr bwMode="auto">
          <a:xfrm>
            <a:off x="3257550" y="5192713"/>
            <a:ext cx="6270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Restore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148" name="Line 205"/>
          <p:cNvSpPr>
            <a:spLocks noChangeShapeType="1"/>
          </p:cNvSpPr>
          <p:nvPr/>
        </p:nvSpPr>
        <p:spPr bwMode="auto">
          <a:xfrm flipH="1">
            <a:off x="3927475" y="2078038"/>
            <a:ext cx="8969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1149" name="Freeform 206"/>
          <p:cNvSpPr>
            <a:spLocks/>
          </p:cNvSpPr>
          <p:nvPr/>
        </p:nvSpPr>
        <p:spPr bwMode="auto">
          <a:xfrm>
            <a:off x="6178550" y="1360488"/>
            <a:ext cx="80963" cy="652462"/>
          </a:xfrm>
          <a:custGeom>
            <a:avLst/>
            <a:gdLst>
              <a:gd name="T0" fmla="*/ 0 w 5"/>
              <a:gd name="T1" fmla="*/ 0 h 40"/>
              <a:gd name="T2" fmla="*/ 2147483647 w 5"/>
              <a:gd name="T3" fmla="*/ 2147483647 h 40"/>
              <a:gd name="T4" fmla="*/ 2147483647 w 5"/>
              <a:gd name="T5" fmla="*/ 2147483647 h 40"/>
              <a:gd name="T6" fmla="*/ 2147483647 w 5"/>
              <a:gd name="T7" fmla="*/ 2147483647 h 40"/>
              <a:gd name="T8" fmla="*/ 2147483647 w 5"/>
              <a:gd name="T9" fmla="*/ 2147483647 h 40"/>
              <a:gd name="T10" fmla="*/ 2147483647 w 5"/>
              <a:gd name="T11" fmla="*/ 2147483647 h 40"/>
              <a:gd name="T12" fmla="*/ 2147483647 w 5"/>
              <a:gd name="T13" fmla="*/ 2147483647 h 40"/>
              <a:gd name="T14" fmla="*/ 2147483647 w 5"/>
              <a:gd name="T15" fmla="*/ 2147483647 h 40"/>
              <a:gd name="T16" fmla="*/ 2147483647 w 5"/>
              <a:gd name="T17" fmla="*/ 2147483647 h 40"/>
              <a:gd name="T18" fmla="*/ 2147483647 w 5"/>
              <a:gd name="T19" fmla="*/ 2147483647 h 40"/>
              <a:gd name="T20" fmla="*/ 2147483647 w 5"/>
              <a:gd name="T21" fmla="*/ 2147483647 h 40"/>
              <a:gd name="T22" fmla="*/ 2147483647 w 5"/>
              <a:gd name="T23" fmla="*/ 2147483647 h 40"/>
              <a:gd name="T24" fmla="*/ 2147483647 w 5"/>
              <a:gd name="T25" fmla="*/ 2147483647 h 40"/>
              <a:gd name="T26" fmla="*/ 2147483647 w 5"/>
              <a:gd name="T27" fmla="*/ 2147483647 h 40"/>
              <a:gd name="T28" fmla="*/ 2147483647 w 5"/>
              <a:gd name="T29" fmla="*/ 2147483647 h 4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"/>
              <a:gd name="T46" fmla="*/ 0 h 40"/>
              <a:gd name="T47" fmla="*/ 5 w 5"/>
              <a:gd name="T48" fmla="*/ 40 h 4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" h="40">
                <a:moveTo>
                  <a:pt x="0" y="0"/>
                </a:moveTo>
                <a:lnTo>
                  <a:pt x="1" y="1"/>
                </a:lnTo>
                <a:lnTo>
                  <a:pt x="1" y="2"/>
                </a:lnTo>
                <a:lnTo>
                  <a:pt x="2" y="2"/>
                </a:lnTo>
                <a:lnTo>
                  <a:pt x="2" y="3"/>
                </a:lnTo>
                <a:lnTo>
                  <a:pt x="2" y="10"/>
                </a:lnTo>
                <a:lnTo>
                  <a:pt x="2" y="20"/>
                </a:lnTo>
                <a:lnTo>
                  <a:pt x="2" y="30"/>
                </a:lnTo>
                <a:lnTo>
                  <a:pt x="2" y="37"/>
                </a:lnTo>
                <a:lnTo>
                  <a:pt x="2" y="38"/>
                </a:lnTo>
                <a:lnTo>
                  <a:pt x="2" y="39"/>
                </a:lnTo>
                <a:lnTo>
                  <a:pt x="3" y="39"/>
                </a:lnTo>
                <a:lnTo>
                  <a:pt x="5" y="4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1150" name="Freeform 207"/>
          <p:cNvSpPr>
            <a:spLocks/>
          </p:cNvSpPr>
          <p:nvPr/>
        </p:nvSpPr>
        <p:spPr bwMode="auto">
          <a:xfrm>
            <a:off x="6178550" y="2012950"/>
            <a:ext cx="80963" cy="668338"/>
          </a:xfrm>
          <a:custGeom>
            <a:avLst/>
            <a:gdLst>
              <a:gd name="T0" fmla="*/ 0 w 5"/>
              <a:gd name="T1" fmla="*/ 2147483647 h 41"/>
              <a:gd name="T2" fmla="*/ 2147483647 w 5"/>
              <a:gd name="T3" fmla="*/ 2147483647 h 41"/>
              <a:gd name="T4" fmla="*/ 2147483647 w 5"/>
              <a:gd name="T5" fmla="*/ 2147483647 h 41"/>
              <a:gd name="T6" fmla="*/ 2147483647 w 5"/>
              <a:gd name="T7" fmla="*/ 2147483647 h 41"/>
              <a:gd name="T8" fmla="*/ 2147483647 w 5"/>
              <a:gd name="T9" fmla="*/ 2147483647 h 41"/>
              <a:gd name="T10" fmla="*/ 2147483647 w 5"/>
              <a:gd name="T11" fmla="*/ 2147483647 h 41"/>
              <a:gd name="T12" fmla="*/ 2147483647 w 5"/>
              <a:gd name="T13" fmla="*/ 2147483647 h 41"/>
              <a:gd name="T14" fmla="*/ 2147483647 w 5"/>
              <a:gd name="T15" fmla="*/ 2147483647 h 41"/>
              <a:gd name="T16" fmla="*/ 2147483647 w 5"/>
              <a:gd name="T17" fmla="*/ 2147483647 h 41"/>
              <a:gd name="T18" fmla="*/ 2147483647 w 5"/>
              <a:gd name="T19" fmla="*/ 2147483647 h 41"/>
              <a:gd name="T20" fmla="*/ 2147483647 w 5"/>
              <a:gd name="T21" fmla="*/ 2147483647 h 41"/>
              <a:gd name="T22" fmla="*/ 2147483647 w 5"/>
              <a:gd name="T23" fmla="*/ 2147483647 h 41"/>
              <a:gd name="T24" fmla="*/ 2147483647 w 5"/>
              <a:gd name="T25" fmla="*/ 2147483647 h 41"/>
              <a:gd name="T26" fmla="*/ 2147483647 w 5"/>
              <a:gd name="T27" fmla="*/ 2147483647 h 41"/>
              <a:gd name="T28" fmla="*/ 2147483647 w 5"/>
              <a:gd name="T29" fmla="*/ 0 h 4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"/>
              <a:gd name="T46" fmla="*/ 0 h 41"/>
              <a:gd name="T47" fmla="*/ 5 w 5"/>
              <a:gd name="T48" fmla="*/ 41 h 41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" h="41">
                <a:moveTo>
                  <a:pt x="0" y="41"/>
                </a:moveTo>
                <a:lnTo>
                  <a:pt x="1" y="40"/>
                </a:lnTo>
                <a:lnTo>
                  <a:pt x="1" y="39"/>
                </a:lnTo>
                <a:lnTo>
                  <a:pt x="2" y="38"/>
                </a:lnTo>
                <a:lnTo>
                  <a:pt x="2" y="30"/>
                </a:lnTo>
                <a:lnTo>
                  <a:pt x="2" y="21"/>
                </a:lnTo>
                <a:lnTo>
                  <a:pt x="2" y="11"/>
                </a:lnTo>
                <a:lnTo>
                  <a:pt x="2" y="4"/>
                </a:lnTo>
                <a:lnTo>
                  <a:pt x="2" y="3"/>
                </a:lnTo>
                <a:lnTo>
                  <a:pt x="2" y="2"/>
                </a:lnTo>
                <a:lnTo>
                  <a:pt x="3" y="1"/>
                </a:lnTo>
                <a:lnTo>
                  <a:pt x="5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1151" name="Freeform 208"/>
          <p:cNvSpPr>
            <a:spLocks/>
          </p:cNvSpPr>
          <p:nvPr/>
        </p:nvSpPr>
        <p:spPr bwMode="auto">
          <a:xfrm>
            <a:off x="6178550" y="2746375"/>
            <a:ext cx="80963" cy="473075"/>
          </a:xfrm>
          <a:custGeom>
            <a:avLst/>
            <a:gdLst>
              <a:gd name="T0" fmla="*/ 0 w 5"/>
              <a:gd name="T1" fmla="*/ 0 h 29"/>
              <a:gd name="T2" fmla="*/ 2147483647 w 5"/>
              <a:gd name="T3" fmla="*/ 2147483647 h 29"/>
              <a:gd name="T4" fmla="*/ 2147483647 w 5"/>
              <a:gd name="T5" fmla="*/ 2147483647 h 29"/>
              <a:gd name="T6" fmla="*/ 2147483647 w 5"/>
              <a:gd name="T7" fmla="*/ 2147483647 h 29"/>
              <a:gd name="T8" fmla="*/ 2147483647 w 5"/>
              <a:gd name="T9" fmla="*/ 2147483647 h 29"/>
              <a:gd name="T10" fmla="*/ 2147483647 w 5"/>
              <a:gd name="T11" fmla="*/ 2147483647 h 29"/>
              <a:gd name="T12" fmla="*/ 2147483647 w 5"/>
              <a:gd name="T13" fmla="*/ 2147483647 h 29"/>
              <a:gd name="T14" fmla="*/ 2147483647 w 5"/>
              <a:gd name="T15" fmla="*/ 2147483647 h 29"/>
              <a:gd name="T16" fmla="*/ 2147483647 w 5"/>
              <a:gd name="T17" fmla="*/ 2147483647 h 29"/>
              <a:gd name="T18" fmla="*/ 2147483647 w 5"/>
              <a:gd name="T19" fmla="*/ 2147483647 h 29"/>
              <a:gd name="T20" fmla="*/ 2147483647 w 5"/>
              <a:gd name="T21" fmla="*/ 2147483647 h 29"/>
              <a:gd name="T22" fmla="*/ 2147483647 w 5"/>
              <a:gd name="T23" fmla="*/ 2147483647 h 29"/>
              <a:gd name="T24" fmla="*/ 2147483647 w 5"/>
              <a:gd name="T25" fmla="*/ 2147483647 h 29"/>
              <a:gd name="T26" fmla="*/ 2147483647 w 5"/>
              <a:gd name="T27" fmla="*/ 2147483647 h 29"/>
              <a:gd name="T28" fmla="*/ 2147483647 w 5"/>
              <a:gd name="T29" fmla="*/ 2147483647 h 2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"/>
              <a:gd name="T46" fmla="*/ 0 h 29"/>
              <a:gd name="T47" fmla="*/ 5 w 5"/>
              <a:gd name="T48" fmla="*/ 29 h 2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" h="29">
                <a:moveTo>
                  <a:pt x="0" y="0"/>
                </a:moveTo>
                <a:lnTo>
                  <a:pt x="1" y="1"/>
                </a:lnTo>
                <a:lnTo>
                  <a:pt x="2" y="2"/>
                </a:lnTo>
                <a:lnTo>
                  <a:pt x="2" y="3"/>
                </a:lnTo>
                <a:lnTo>
                  <a:pt x="2" y="11"/>
                </a:lnTo>
                <a:lnTo>
                  <a:pt x="2" y="14"/>
                </a:lnTo>
                <a:lnTo>
                  <a:pt x="2" y="18"/>
                </a:lnTo>
                <a:lnTo>
                  <a:pt x="2" y="26"/>
                </a:lnTo>
                <a:lnTo>
                  <a:pt x="2" y="27"/>
                </a:lnTo>
                <a:lnTo>
                  <a:pt x="2" y="28"/>
                </a:lnTo>
                <a:lnTo>
                  <a:pt x="3" y="28"/>
                </a:lnTo>
                <a:lnTo>
                  <a:pt x="5" y="29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1152" name="Freeform 209"/>
          <p:cNvSpPr>
            <a:spLocks/>
          </p:cNvSpPr>
          <p:nvPr/>
        </p:nvSpPr>
        <p:spPr bwMode="auto">
          <a:xfrm>
            <a:off x="6178550" y="3219450"/>
            <a:ext cx="80963" cy="488950"/>
          </a:xfrm>
          <a:custGeom>
            <a:avLst/>
            <a:gdLst>
              <a:gd name="T0" fmla="*/ 0 w 5"/>
              <a:gd name="T1" fmla="*/ 2147483647 h 30"/>
              <a:gd name="T2" fmla="*/ 2147483647 w 5"/>
              <a:gd name="T3" fmla="*/ 2147483647 h 30"/>
              <a:gd name="T4" fmla="*/ 2147483647 w 5"/>
              <a:gd name="T5" fmla="*/ 2147483647 h 30"/>
              <a:gd name="T6" fmla="*/ 2147483647 w 5"/>
              <a:gd name="T7" fmla="*/ 2147483647 h 30"/>
              <a:gd name="T8" fmla="*/ 2147483647 w 5"/>
              <a:gd name="T9" fmla="*/ 2147483647 h 30"/>
              <a:gd name="T10" fmla="*/ 2147483647 w 5"/>
              <a:gd name="T11" fmla="*/ 2147483647 h 30"/>
              <a:gd name="T12" fmla="*/ 2147483647 w 5"/>
              <a:gd name="T13" fmla="*/ 2147483647 h 30"/>
              <a:gd name="T14" fmla="*/ 2147483647 w 5"/>
              <a:gd name="T15" fmla="*/ 2147483647 h 30"/>
              <a:gd name="T16" fmla="*/ 2147483647 w 5"/>
              <a:gd name="T17" fmla="*/ 2147483647 h 30"/>
              <a:gd name="T18" fmla="*/ 2147483647 w 5"/>
              <a:gd name="T19" fmla="*/ 2147483647 h 30"/>
              <a:gd name="T20" fmla="*/ 2147483647 w 5"/>
              <a:gd name="T21" fmla="*/ 2147483647 h 30"/>
              <a:gd name="T22" fmla="*/ 2147483647 w 5"/>
              <a:gd name="T23" fmla="*/ 2147483647 h 30"/>
              <a:gd name="T24" fmla="*/ 2147483647 w 5"/>
              <a:gd name="T25" fmla="*/ 2147483647 h 30"/>
              <a:gd name="T26" fmla="*/ 2147483647 w 5"/>
              <a:gd name="T27" fmla="*/ 2147483647 h 30"/>
              <a:gd name="T28" fmla="*/ 2147483647 w 5"/>
              <a:gd name="T29" fmla="*/ 0 h 3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"/>
              <a:gd name="T46" fmla="*/ 0 h 30"/>
              <a:gd name="T47" fmla="*/ 5 w 5"/>
              <a:gd name="T48" fmla="*/ 30 h 3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" h="30">
                <a:moveTo>
                  <a:pt x="0" y="30"/>
                </a:moveTo>
                <a:lnTo>
                  <a:pt x="1" y="29"/>
                </a:lnTo>
                <a:lnTo>
                  <a:pt x="1" y="28"/>
                </a:lnTo>
                <a:lnTo>
                  <a:pt x="2" y="28"/>
                </a:lnTo>
                <a:lnTo>
                  <a:pt x="2" y="27"/>
                </a:lnTo>
                <a:lnTo>
                  <a:pt x="2" y="19"/>
                </a:lnTo>
                <a:lnTo>
                  <a:pt x="2" y="15"/>
                </a:lnTo>
                <a:lnTo>
                  <a:pt x="2" y="11"/>
                </a:lnTo>
                <a:lnTo>
                  <a:pt x="2" y="3"/>
                </a:lnTo>
                <a:lnTo>
                  <a:pt x="2" y="2"/>
                </a:lnTo>
                <a:lnTo>
                  <a:pt x="3" y="1"/>
                </a:lnTo>
                <a:lnTo>
                  <a:pt x="5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1153" name="Freeform 210"/>
          <p:cNvSpPr>
            <a:spLocks/>
          </p:cNvSpPr>
          <p:nvPr/>
        </p:nvSpPr>
        <p:spPr bwMode="auto">
          <a:xfrm>
            <a:off x="6178550" y="3757613"/>
            <a:ext cx="80963" cy="488950"/>
          </a:xfrm>
          <a:custGeom>
            <a:avLst/>
            <a:gdLst>
              <a:gd name="T0" fmla="*/ 0 w 5"/>
              <a:gd name="T1" fmla="*/ 0 h 30"/>
              <a:gd name="T2" fmla="*/ 2147483647 w 5"/>
              <a:gd name="T3" fmla="*/ 2147483647 h 30"/>
              <a:gd name="T4" fmla="*/ 2147483647 w 5"/>
              <a:gd name="T5" fmla="*/ 2147483647 h 30"/>
              <a:gd name="T6" fmla="*/ 2147483647 w 5"/>
              <a:gd name="T7" fmla="*/ 2147483647 h 30"/>
              <a:gd name="T8" fmla="*/ 2147483647 w 5"/>
              <a:gd name="T9" fmla="*/ 2147483647 h 30"/>
              <a:gd name="T10" fmla="*/ 2147483647 w 5"/>
              <a:gd name="T11" fmla="*/ 2147483647 h 30"/>
              <a:gd name="T12" fmla="*/ 2147483647 w 5"/>
              <a:gd name="T13" fmla="*/ 2147483647 h 30"/>
              <a:gd name="T14" fmla="*/ 2147483647 w 5"/>
              <a:gd name="T15" fmla="*/ 2147483647 h 30"/>
              <a:gd name="T16" fmla="*/ 2147483647 w 5"/>
              <a:gd name="T17" fmla="*/ 2147483647 h 30"/>
              <a:gd name="T18" fmla="*/ 2147483647 w 5"/>
              <a:gd name="T19" fmla="*/ 2147483647 h 30"/>
              <a:gd name="T20" fmla="*/ 2147483647 w 5"/>
              <a:gd name="T21" fmla="*/ 2147483647 h 30"/>
              <a:gd name="T22" fmla="*/ 2147483647 w 5"/>
              <a:gd name="T23" fmla="*/ 2147483647 h 30"/>
              <a:gd name="T24" fmla="*/ 2147483647 w 5"/>
              <a:gd name="T25" fmla="*/ 2147483647 h 30"/>
              <a:gd name="T26" fmla="*/ 2147483647 w 5"/>
              <a:gd name="T27" fmla="*/ 2147483647 h 30"/>
              <a:gd name="T28" fmla="*/ 2147483647 w 5"/>
              <a:gd name="T29" fmla="*/ 2147483647 h 3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"/>
              <a:gd name="T46" fmla="*/ 0 h 30"/>
              <a:gd name="T47" fmla="*/ 5 w 5"/>
              <a:gd name="T48" fmla="*/ 30 h 3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" h="30">
                <a:moveTo>
                  <a:pt x="0" y="0"/>
                </a:moveTo>
                <a:lnTo>
                  <a:pt x="1" y="2"/>
                </a:lnTo>
                <a:lnTo>
                  <a:pt x="2" y="3"/>
                </a:lnTo>
                <a:lnTo>
                  <a:pt x="2" y="4"/>
                </a:lnTo>
                <a:lnTo>
                  <a:pt x="2" y="12"/>
                </a:lnTo>
                <a:lnTo>
                  <a:pt x="2" y="15"/>
                </a:lnTo>
                <a:lnTo>
                  <a:pt x="2" y="19"/>
                </a:lnTo>
                <a:lnTo>
                  <a:pt x="2" y="27"/>
                </a:lnTo>
                <a:lnTo>
                  <a:pt x="2" y="28"/>
                </a:lnTo>
                <a:lnTo>
                  <a:pt x="3" y="29"/>
                </a:lnTo>
                <a:lnTo>
                  <a:pt x="5" y="3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1154" name="Freeform 211"/>
          <p:cNvSpPr>
            <a:spLocks/>
          </p:cNvSpPr>
          <p:nvPr/>
        </p:nvSpPr>
        <p:spPr bwMode="auto">
          <a:xfrm>
            <a:off x="6178550" y="4246563"/>
            <a:ext cx="80963" cy="488950"/>
          </a:xfrm>
          <a:custGeom>
            <a:avLst/>
            <a:gdLst>
              <a:gd name="T0" fmla="*/ 0 w 5"/>
              <a:gd name="T1" fmla="*/ 2147483647 h 30"/>
              <a:gd name="T2" fmla="*/ 2147483647 w 5"/>
              <a:gd name="T3" fmla="*/ 2147483647 h 30"/>
              <a:gd name="T4" fmla="*/ 2147483647 w 5"/>
              <a:gd name="T5" fmla="*/ 2147483647 h 30"/>
              <a:gd name="T6" fmla="*/ 2147483647 w 5"/>
              <a:gd name="T7" fmla="*/ 2147483647 h 30"/>
              <a:gd name="T8" fmla="*/ 2147483647 w 5"/>
              <a:gd name="T9" fmla="*/ 2147483647 h 30"/>
              <a:gd name="T10" fmla="*/ 2147483647 w 5"/>
              <a:gd name="T11" fmla="*/ 2147483647 h 30"/>
              <a:gd name="T12" fmla="*/ 2147483647 w 5"/>
              <a:gd name="T13" fmla="*/ 2147483647 h 30"/>
              <a:gd name="T14" fmla="*/ 2147483647 w 5"/>
              <a:gd name="T15" fmla="*/ 2147483647 h 30"/>
              <a:gd name="T16" fmla="*/ 2147483647 w 5"/>
              <a:gd name="T17" fmla="*/ 2147483647 h 30"/>
              <a:gd name="T18" fmla="*/ 2147483647 w 5"/>
              <a:gd name="T19" fmla="*/ 2147483647 h 30"/>
              <a:gd name="T20" fmla="*/ 2147483647 w 5"/>
              <a:gd name="T21" fmla="*/ 2147483647 h 30"/>
              <a:gd name="T22" fmla="*/ 2147483647 w 5"/>
              <a:gd name="T23" fmla="*/ 2147483647 h 30"/>
              <a:gd name="T24" fmla="*/ 2147483647 w 5"/>
              <a:gd name="T25" fmla="*/ 2147483647 h 30"/>
              <a:gd name="T26" fmla="*/ 2147483647 w 5"/>
              <a:gd name="T27" fmla="*/ 2147483647 h 30"/>
              <a:gd name="T28" fmla="*/ 2147483647 w 5"/>
              <a:gd name="T29" fmla="*/ 0 h 3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"/>
              <a:gd name="T46" fmla="*/ 0 h 30"/>
              <a:gd name="T47" fmla="*/ 5 w 5"/>
              <a:gd name="T48" fmla="*/ 30 h 3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" h="30">
                <a:moveTo>
                  <a:pt x="0" y="30"/>
                </a:moveTo>
                <a:lnTo>
                  <a:pt x="1" y="29"/>
                </a:lnTo>
                <a:lnTo>
                  <a:pt x="1" y="28"/>
                </a:lnTo>
                <a:lnTo>
                  <a:pt x="2" y="27"/>
                </a:lnTo>
                <a:lnTo>
                  <a:pt x="2" y="26"/>
                </a:lnTo>
                <a:lnTo>
                  <a:pt x="2" y="18"/>
                </a:lnTo>
                <a:lnTo>
                  <a:pt x="2" y="15"/>
                </a:lnTo>
                <a:lnTo>
                  <a:pt x="2" y="11"/>
                </a:lnTo>
                <a:lnTo>
                  <a:pt x="2" y="3"/>
                </a:lnTo>
                <a:lnTo>
                  <a:pt x="2" y="2"/>
                </a:lnTo>
                <a:lnTo>
                  <a:pt x="3" y="1"/>
                </a:lnTo>
                <a:lnTo>
                  <a:pt x="5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1155" name="Freeform 212"/>
          <p:cNvSpPr>
            <a:spLocks/>
          </p:cNvSpPr>
          <p:nvPr/>
        </p:nvSpPr>
        <p:spPr bwMode="auto">
          <a:xfrm>
            <a:off x="6178550" y="4784725"/>
            <a:ext cx="80963" cy="392113"/>
          </a:xfrm>
          <a:custGeom>
            <a:avLst/>
            <a:gdLst>
              <a:gd name="T0" fmla="*/ 0 w 5"/>
              <a:gd name="T1" fmla="*/ 0 h 24"/>
              <a:gd name="T2" fmla="*/ 2147483647 w 5"/>
              <a:gd name="T3" fmla="*/ 2147483647 h 24"/>
              <a:gd name="T4" fmla="*/ 2147483647 w 5"/>
              <a:gd name="T5" fmla="*/ 2147483647 h 24"/>
              <a:gd name="T6" fmla="*/ 2147483647 w 5"/>
              <a:gd name="T7" fmla="*/ 2147483647 h 24"/>
              <a:gd name="T8" fmla="*/ 2147483647 w 5"/>
              <a:gd name="T9" fmla="*/ 2147483647 h 24"/>
              <a:gd name="T10" fmla="*/ 2147483647 w 5"/>
              <a:gd name="T11" fmla="*/ 2147483647 h 24"/>
              <a:gd name="T12" fmla="*/ 2147483647 w 5"/>
              <a:gd name="T13" fmla="*/ 2147483647 h 24"/>
              <a:gd name="T14" fmla="*/ 2147483647 w 5"/>
              <a:gd name="T15" fmla="*/ 2147483647 h 24"/>
              <a:gd name="T16" fmla="*/ 2147483647 w 5"/>
              <a:gd name="T17" fmla="*/ 2147483647 h 24"/>
              <a:gd name="T18" fmla="*/ 2147483647 w 5"/>
              <a:gd name="T19" fmla="*/ 2147483647 h 24"/>
              <a:gd name="T20" fmla="*/ 2147483647 w 5"/>
              <a:gd name="T21" fmla="*/ 2147483647 h 24"/>
              <a:gd name="T22" fmla="*/ 2147483647 w 5"/>
              <a:gd name="T23" fmla="*/ 2147483647 h 24"/>
              <a:gd name="T24" fmla="*/ 2147483647 w 5"/>
              <a:gd name="T25" fmla="*/ 2147483647 h 24"/>
              <a:gd name="T26" fmla="*/ 2147483647 w 5"/>
              <a:gd name="T27" fmla="*/ 2147483647 h 24"/>
              <a:gd name="T28" fmla="*/ 2147483647 w 5"/>
              <a:gd name="T29" fmla="*/ 2147483647 h 2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"/>
              <a:gd name="T46" fmla="*/ 0 h 24"/>
              <a:gd name="T47" fmla="*/ 5 w 5"/>
              <a:gd name="T48" fmla="*/ 24 h 2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" h="24">
                <a:moveTo>
                  <a:pt x="0" y="0"/>
                </a:moveTo>
                <a:lnTo>
                  <a:pt x="1" y="1"/>
                </a:lnTo>
                <a:lnTo>
                  <a:pt x="1" y="2"/>
                </a:lnTo>
                <a:lnTo>
                  <a:pt x="1" y="3"/>
                </a:lnTo>
                <a:lnTo>
                  <a:pt x="1" y="7"/>
                </a:lnTo>
                <a:lnTo>
                  <a:pt x="1" y="12"/>
                </a:lnTo>
                <a:lnTo>
                  <a:pt x="1" y="17"/>
                </a:lnTo>
                <a:lnTo>
                  <a:pt x="1" y="21"/>
                </a:lnTo>
                <a:lnTo>
                  <a:pt x="1" y="22"/>
                </a:lnTo>
                <a:lnTo>
                  <a:pt x="2" y="22"/>
                </a:lnTo>
                <a:lnTo>
                  <a:pt x="3" y="23"/>
                </a:lnTo>
                <a:lnTo>
                  <a:pt x="5" y="24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1156" name="Freeform 213"/>
          <p:cNvSpPr>
            <a:spLocks/>
          </p:cNvSpPr>
          <p:nvPr/>
        </p:nvSpPr>
        <p:spPr bwMode="auto">
          <a:xfrm>
            <a:off x="6178550" y="5176838"/>
            <a:ext cx="80963" cy="390525"/>
          </a:xfrm>
          <a:custGeom>
            <a:avLst/>
            <a:gdLst>
              <a:gd name="T0" fmla="*/ 0 w 5"/>
              <a:gd name="T1" fmla="*/ 2147483647 h 24"/>
              <a:gd name="T2" fmla="*/ 2147483647 w 5"/>
              <a:gd name="T3" fmla="*/ 2147483647 h 24"/>
              <a:gd name="T4" fmla="*/ 2147483647 w 5"/>
              <a:gd name="T5" fmla="*/ 2147483647 h 24"/>
              <a:gd name="T6" fmla="*/ 2147483647 w 5"/>
              <a:gd name="T7" fmla="*/ 2147483647 h 24"/>
              <a:gd name="T8" fmla="*/ 2147483647 w 5"/>
              <a:gd name="T9" fmla="*/ 2147483647 h 24"/>
              <a:gd name="T10" fmla="*/ 2147483647 w 5"/>
              <a:gd name="T11" fmla="*/ 2147483647 h 24"/>
              <a:gd name="T12" fmla="*/ 2147483647 w 5"/>
              <a:gd name="T13" fmla="*/ 2147483647 h 24"/>
              <a:gd name="T14" fmla="*/ 2147483647 w 5"/>
              <a:gd name="T15" fmla="*/ 2147483647 h 24"/>
              <a:gd name="T16" fmla="*/ 2147483647 w 5"/>
              <a:gd name="T17" fmla="*/ 2147483647 h 24"/>
              <a:gd name="T18" fmla="*/ 2147483647 w 5"/>
              <a:gd name="T19" fmla="*/ 2147483647 h 24"/>
              <a:gd name="T20" fmla="*/ 2147483647 w 5"/>
              <a:gd name="T21" fmla="*/ 2147483647 h 24"/>
              <a:gd name="T22" fmla="*/ 2147483647 w 5"/>
              <a:gd name="T23" fmla="*/ 2147483647 h 24"/>
              <a:gd name="T24" fmla="*/ 2147483647 w 5"/>
              <a:gd name="T25" fmla="*/ 2147483647 h 24"/>
              <a:gd name="T26" fmla="*/ 2147483647 w 5"/>
              <a:gd name="T27" fmla="*/ 2147483647 h 24"/>
              <a:gd name="T28" fmla="*/ 2147483647 w 5"/>
              <a:gd name="T29" fmla="*/ 0 h 2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"/>
              <a:gd name="T46" fmla="*/ 0 h 24"/>
              <a:gd name="T47" fmla="*/ 5 w 5"/>
              <a:gd name="T48" fmla="*/ 24 h 2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" h="24">
                <a:moveTo>
                  <a:pt x="0" y="24"/>
                </a:moveTo>
                <a:lnTo>
                  <a:pt x="1" y="23"/>
                </a:lnTo>
                <a:lnTo>
                  <a:pt x="1" y="22"/>
                </a:lnTo>
                <a:lnTo>
                  <a:pt x="1" y="21"/>
                </a:lnTo>
                <a:lnTo>
                  <a:pt x="1" y="17"/>
                </a:lnTo>
                <a:lnTo>
                  <a:pt x="1" y="12"/>
                </a:lnTo>
                <a:lnTo>
                  <a:pt x="1" y="7"/>
                </a:lnTo>
                <a:lnTo>
                  <a:pt x="1" y="3"/>
                </a:lnTo>
                <a:lnTo>
                  <a:pt x="1" y="2"/>
                </a:lnTo>
                <a:lnTo>
                  <a:pt x="2" y="2"/>
                </a:lnTo>
                <a:lnTo>
                  <a:pt x="3" y="1"/>
                </a:lnTo>
                <a:lnTo>
                  <a:pt x="5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1157" name="Freeform 214"/>
          <p:cNvSpPr>
            <a:spLocks/>
          </p:cNvSpPr>
          <p:nvPr/>
        </p:nvSpPr>
        <p:spPr bwMode="auto">
          <a:xfrm>
            <a:off x="5607050" y="5665788"/>
            <a:ext cx="423863" cy="98425"/>
          </a:xfrm>
          <a:custGeom>
            <a:avLst/>
            <a:gdLst>
              <a:gd name="T0" fmla="*/ 2147483647 w 26"/>
              <a:gd name="T1" fmla="*/ 0 h 6"/>
              <a:gd name="T2" fmla="*/ 2147483647 w 26"/>
              <a:gd name="T3" fmla="*/ 2147483647 h 6"/>
              <a:gd name="T4" fmla="*/ 2147483647 w 26"/>
              <a:gd name="T5" fmla="*/ 2147483647 h 6"/>
              <a:gd name="T6" fmla="*/ 2147483647 w 26"/>
              <a:gd name="T7" fmla="*/ 2147483647 h 6"/>
              <a:gd name="T8" fmla="*/ 2147483647 w 26"/>
              <a:gd name="T9" fmla="*/ 2147483647 h 6"/>
              <a:gd name="T10" fmla="*/ 2147483647 w 26"/>
              <a:gd name="T11" fmla="*/ 2147483647 h 6"/>
              <a:gd name="T12" fmla="*/ 2147483647 w 26"/>
              <a:gd name="T13" fmla="*/ 2147483647 h 6"/>
              <a:gd name="T14" fmla="*/ 2147483647 w 26"/>
              <a:gd name="T15" fmla="*/ 2147483647 h 6"/>
              <a:gd name="T16" fmla="*/ 2147483647 w 26"/>
              <a:gd name="T17" fmla="*/ 2147483647 h 6"/>
              <a:gd name="T18" fmla="*/ 2147483647 w 26"/>
              <a:gd name="T19" fmla="*/ 2147483647 h 6"/>
              <a:gd name="T20" fmla="*/ 2147483647 w 26"/>
              <a:gd name="T21" fmla="*/ 2147483647 h 6"/>
              <a:gd name="T22" fmla="*/ 2147483647 w 26"/>
              <a:gd name="T23" fmla="*/ 2147483647 h 6"/>
              <a:gd name="T24" fmla="*/ 2147483647 w 26"/>
              <a:gd name="T25" fmla="*/ 2147483647 h 6"/>
              <a:gd name="T26" fmla="*/ 2147483647 w 26"/>
              <a:gd name="T27" fmla="*/ 2147483647 h 6"/>
              <a:gd name="T28" fmla="*/ 0 w 26"/>
              <a:gd name="T29" fmla="*/ 2147483647 h 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6"/>
              <a:gd name="T46" fmla="*/ 0 h 6"/>
              <a:gd name="T47" fmla="*/ 26 w 26"/>
              <a:gd name="T48" fmla="*/ 6 h 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6" h="6">
                <a:moveTo>
                  <a:pt x="26" y="0"/>
                </a:moveTo>
                <a:lnTo>
                  <a:pt x="25" y="2"/>
                </a:lnTo>
                <a:lnTo>
                  <a:pt x="24" y="2"/>
                </a:lnTo>
                <a:lnTo>
                  <a:pt x="23" y="2"/>
                </a:lnTo>
                <a:lnTo>
                  <a:pt x="19" y="2"/>
                </a:lnTo>
                <a:lnTo>
                  <a:pt x="13" y="2"/>
                </a:lnTo>
                <a:lnTo>
                  <a:pt x="7" y="2"/>
                </a:lnTo>
                <a:lnTo>
                  <a:pt x="3" y="2"/>
                </a:lnTo>
                <a:lnTo>
                  <a:pt x="2" y="2"/>
                </a:lnTo>
                <a:lnTo>
                  <a:pt x="1" y="3"/>
                </a:lnTo>
                <a:lnTo>
                  <a:pt x="1" y="4"/>
                </a:lnTo>
                <a:lnTo>
                  <a:pt x="0" y="6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1158" name="Freeform 215"/>
          <p:cNvSpPr>
            <a:spLocks/>
          </p:cNvSpPr>
          <p:nvPr/>
        </p:nvSpPr>
        <p:spPr bwMode="auto">
          <a:xfrm>
            <a:off x="5165725" y="5665788"/>
            <a:ext cx="441325" cy="98425"/>
          </a:xfrm>
          <a:custGeom>
            <a:avLst/>
            <a:gdLst>
              <a:gd name="T0" fmla="*/ 0 w 27"/>
              <a:gd name="T1" fmla="*/ 0 h 6"/>
              <a:gd name="T2" fmla="*/ 2147483647 w 27"/>
              <a:gd name="T3" fmla="*/ 2147483647 h 6"/>
              <a:gd name="T4" fmla="*/ 2147483647 w 27"/>
              <a:gd name="T5" fmla="*/ 2147483647 h 6"/>
              <a:gd name="T6" fmla="*/ 2147483647 w 27"/>
              <a:gd name="T7" fmla="*/ 2147483647 h 6"/>
              <a:gd name="T8" fmla="*/ 2147483647 w 27"/>
              <a:gd name="T9" fmla="*/ 2147483647 h 6"/>
              <a:gd name="T10" fmla="*/ 2147483647 w 27"/>
              <a:gd name="T11" fmla="*/ 2147483647 h 6"/>
              <a:gd name="T12" fmla="*/ 2147483647 w 27"/>
              <a:gd name="T13" fmla="*/ 2147483647 h 6"/>
              <a:gd name="T14" fmla="*/ 2147483647 w 27"/>
              <a:gd name="T15" fmla="*/ 2147483647 h 6"/>
              <a:gd name="T16" fmla="*/ 2147483647 w 27"/>
              <a:gd name="T17" fmla="*/ 2147483647 h 6"/>
              <a:gd name="T18" fmla="*/ 2147483647 w 27"/>
              <a:gd name="T19" fmla="*/ 2147483647 h 6"/>
              <a:gd name="T20" fmla="*/ 2147483647 w 27"/>
              <a:gd name="T21" fmla="*/ 2147483647 h 6"/>
              <a:gd name="T22" fmla="*/ 2147483647 w 27"/>
              <a:gd name="T23" fmla="*/ 2147483647 h 6"/>
              <a:gd name="T24" fmla="*/ 2147483647 w 27"/>
              <a:gd name="T25" fmla="*/ 2147483647 h 6"/>
              <a:gd name="T26" fmla="*/ 2147483647 w 27"/>
              <a:gd name="T27" fmla="*/ 2147483647 h 6"/>
              <a:gd name="T28" fmla="*/ 2147483647 w 27"/>
              <a:gd name="T29" fmla="*/ 2147483647 h 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7"/>
              <a:gd name="T46" fmla="*/ 0 h 6"/>
              <a:gd name="T47" fmla="*/ 27 w 27"/>
              <a:gd name="T48" fmla="*/ 6 h 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7" h="6">
                <a:moveTo>
                  <a:pt x="0" y="0"/>
                </a:moveTo>
                <a:lnTo>
                  <a:pt x="1" y="2"/>
                </a:lnTo>
                <a:lnTo>
                  <a:pt x="2" y="2"/>
                </a:lnTo>
                <a:lnTo>
                  <a:pt x="3" y="2"/>
                </a:lnTo>
                <a:lnTo>
                  <a:pt x="8" y="2"/>
                </a:lnTo>
                <a:lnTo>
                  <a:pt x="13" y="2"/>
                </a:lnTo>
                <a:lnTo>
                  <a:pt x="19" y="2"/>
                </a:lnTo>
                <a:lnTo>
                  <a:pt x="23" y="2"/>
                </a:lnTo>
                <a:lnTo>
                  <a:pt x="24" y="2"/>
                </a:lnTo>
                <a:lnTo>
                  <a:pt x="25" y="2"/>
                </a:lnTo>
                <a:lnTo>
                  <a:pt x="25" y="3"/>
                </a:lnTo>
                <a:lnTo>
                  <a:pt x="26" y="4"/>
                </a:lnTo>
                <a:lnTo>
                  <a:pt x="27" y="6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1159" name="Freeform 216"/>
          <p:cNvSpPr>
            <a:spLocks/>
          </p:cNvSpPr>
          <p:nvPr/>
        </p:nvSpPr>
        <p:spPr bwMode="auto">
          <a:xfrm>
            <a:off x="4416425" y="5665788"/>
            <a:ext cx="488950" cy="98425"/>
          </a:xfrm>
          <a:custGeom>
            <a:avLst/>
            <a:gdLst>
              <a:gd name="T0" fmla="*/ 2147483647 w 30"/>
              <a:gd name="T1" fmla="*/ 0 h 6"/>
              <a:gd name="T2" fmla="*/ 2147483647 w 30"/>
              <a:gd name="T3" fmla="*/ 2147483647 h 6"/>
              <a:gd name="T4" fmla="*/ 2147483647 w 30"/>
              <a:gd name="T5" fmla="*/ 2147483647 h 6"/>
              <a:gd name="T6" fmla="*/ 2147483647 w 30"/>
              <a:gd name="T7" fmla="*/ 2147483647 h 6"/>
              <a:gd name="T8" fmla="*/ 2147483647 w 30"/>
              <a:gd name="T9" fmla="*/ 2147483647 h 6"/>
              <a:gd name="T10" fmla="*/ 2147483647 w 30"/>
              <a:gd name="T11" fmla="*/ 2147483647 h 6"/>
              <a:gd name="T12" fmla="*/ 2147483647 w 30"/>
              <a:gd name="T13" fmla="*/ 2147483647 h 6"/>
              <a:gd name="T14" fmla="*/ 2147483647 w 30"/>
              <a:gd name="T15" fmla="*/ 2147483647 h 6"/>
              <a:gd name="T16" fmla="*/ 2147483647 w 30"/>
              <a:gd name="T17" fmla="*/ 2147483647 h 6"/>
              <a:gd name="T18" fmla="*/ 2147483647 w 30"/>
              <a:gd name="T19" fmla="*/ 2147483647 h 6"/>
              <a:gd name="T20" fmla="*/ 2147483647 w 30"/>
              <a:gd name="T21" fmla="*/ 2147483647 h 6"/>
              <a:gd name="T22" fmla="*/ 2147483647 w 30"/>
              <a:gd name="T23" fmla="*/ 2147483647 h 6"/>
              <a:gd name="T24" fmla="*/ 2147483647 w 30"/>
              <a:gd name="T25" fmla="*/ 2147483647 h 6"/>
              <a:gd name="T26" fmla="*/ 2147483647 w 30"/>
              <a:gd name="T27" fmla="*/ 2147483647 h 6"/>
              <a:gd name="T28" fmla="*/ 0 w 30"/>
              <a:gd name="T29" fmla="*/ 2147483647 h 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0"/>
              <a:gd name="T46" fmla="*/ 0 h 6"/>
              <a:gd name="T47" fmla="*/ 30 w 30"/>
              <a:gd name="T48" fmla="*/ 6 h 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0" h="6">
                <a:moveTo>
                  <a:pt x="30" y="0"/>
                </a:moveTo>
                <a:lnTo>
                  <a:pt x="29" y="2"/>
                </a:lnTo>
                <a:lnTo>
                  <a:pt x="28" y="2"/>
                </a:lnTo>
                <a:lnTo>
                  <a:pt x="27" y="2"/>
                </a:lnTo>
                <a:lnTo>
                  <a:pt x="18" y="2"/>
                </a:lnTo>
                <a:lnTo>
                  <a:pt x="15" y="2"/>
                </a:lnTo>
                <a:lnTo>
                  <a:pt x="11" y="2"/>
                </a:lnTo>
                <a:lnTo>
                  <a:pt x="3" y="2"/>
                </a:lnTo>
                <a:lnTo>
                  <a:pt x="2" y="2"/>
                </a:lnTo>
                <a:lnTo>
                  <a:pt x="1" y="3"/>
                </a:lnTo>
                <a:lnTo>
                  <a:pt x="1" y="4"/>
                </a:lnTo>
                <a:lnTo>
                  <a:pt x="0" y="6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1160" name="Freeform 217"/>
          <p:cNvSpPr>
            <a:spLocks/>
          </p:cNvSpPr>
          <p:nvPr/>
        </p:nvSpPr>
        <p:spPr bwMode="auto">
          <a:xfrm>
            <a:off x="3910013" y="5665788"/>
            <a:ext cx="506412" cy="98425"/>
          </a:xfrm>
          <a:custGeom>
            <a:avLst/>
            <a:gdLst>
              <a:gd name="T0" fmla="*/ 0 w 31"/>
              <a:gd name="T1" fmla="*/ 0 h 6"/>
              <a:gd name="T2" fmla="*/ 2147483647 w 31"/>
              <a:gd name="T3" fmla="*/ 2147483647 h 6"/>
              <a:gd name="T4" fmla="*/ 2147483647 w 31"/>
              <a:gd name="T5" fmla="*/ 2147483647 h 6"/>
              <a:gd name="T6" fmla="*/ 2147483647 w 31"/>
              <a:gd name="T7" fmla="*/ 2147483647 h 6"/>
              <a:gd name="T8" fmla="*/ 2147483647 w 31"/>
              <a:gd name="T9" fmla="*/ 2147483647 h 6"/>
              <a:gd name="T10" fmla="*/ 2147483647 w 31"/>
              <a:gd name="T11" fmla="*/ 2147483647 h 6"/>
              <a:gd name="T12" fmla="*/ 2147483647 w 31"/>
              <a:gd name="T13" fmla="*/ 2147483647 h 6"/>
              <a:gd name="T14" fmla="*/ 2147483647 w 31"/>
              <a:gd name="T15" fmla="*/ 2147483647 h 6"/>
              <a:gd name="T16" fmla="*/ 2147483647 w 31"/>
              <a:gd name="T17" fmla="*/ 2147483647 h 6"/>
              <a:gd name="T18" fmla="*/ 2147483647 w 31"/>
              <a:gd name="T19" fmla="*/ 2147483647 h 6"/>
              <a:gd name="T20" fmla="*/ 2147483647 w 31"/>
              <a:gd name="T21" fmla="*/ 2147483647 h 6"/>
              <a:gd name="T22" fmla="*/ 2147483647 w 31"/>
              <a:gd name="T23" fmla="*/ 2147483647 h 6"/>
              <a:gd name="T24" fmla="*/ 2147483647 w 31"/>
              <a:gd name="T25" fmla="*/ 2147483647 h 6"/>
              <a:gd name="T26" fmla="*/ 2147483647 w 31"/>
              <a:gd name="T27" fmla="*/ 2147483647 h 6"/>
              <a:gd name="T28" fmla="*/ 2147483647 w 31"/>
              <a:gd name="T29" fmla="*/ 2147483647 h 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31"/>
              <a:gd name="T46" fmla="*/ 0 h 6"/>
              <a:gd name="T47" fmla="*/ 31 w 31"/>
              <a:gd name="T48" fmla="*/ 6 h 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31" h="6">
                <a:moveTo>
                  <a:pt x="0" y="0"/>
                </a:moveTo>
                <a:lnTo>
                  <a:pt x="1" y="2"/>
                </a:lnTo>
                <a:lnTo>
                  <a:pt x="2" y="2"/>
                </a:lnTo>
                <a:lnTo>
                  <a:pt x="3" y="2"/>
                </a:lnTo>
                <a:lnTo>
                  <a:pt x="4" y="2"/>
                </a:lnTo>
                <a:lnTo>
                  <a:pt x="12" y="2"/>
                </a:lnTo>
                <a:lnTo>
                  <a:pt x="16" y="2"/>
                </a:lnTo>
                <a:lnTo>
                  <a:pt x="19" y="2"/>
                </a:lnTo>
                <a:lnTo>
                  <a:pt x="28" y="2"/>
                </a:lnTo>
                <a:lnTo>
                  <a:pt x="29" y="3"/>
                </a:lnTo>
                <a:lnTo>
                  <a:pt x="30" y="4"/>
                </a:lnTo>
                <a:lnTo>
                  <a:pt x="31" y="6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1161" name="Rectangle 218"/>
          <p:cNvSpPr>
            <a:spLocks noChangeArrowheads="1"/>
          </p:cNvSpPr>
          <p:nvPr/>
        </p:nvSpPr>
        <p:spPr bwMode="auto">
          <a:xfrm>
            <a:off x="3557588" y="2111375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 i="1">
                <a:solidFill>
                  <a:srgbClr val="000000"/>
                </a:solidFill>
                <a:latin typeface="Nimbus Roman No9 L"/>
              </a:rPr>
              <a:t>q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162" name="Rectangle 219"/>
          <p:cNvSpPr>
            <a:spLocks noChangeArrowheads="1"/>
          </p:cNvSpPr>
          <p:nvPr/>
        </p:nvSpPr>
        <p:spPr bwMode="auto">
          <a:xfrm>
            <a:off x="3633788" y="2192338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163" name="Rectangle 220"/>
          <p:cNvSpPr>
            <a:spLocks noChangeArrowheads="1"/>
          </p:cNvSpPr>
          <p:nvPr/>
        </p:nvSpPr>
        <p:spPr bwMode="auto">
          <a:xfrm>
            <a:off x="3257550" y="2111375"/>
            <a:ext cx="269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Set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164" name="Rectangle 221"/>
          <p:cNvSpPr>
            <a:spLocks noChangeArrowheads="1"/>
          </p:cNvSpPr>
          <p:nvPr/>
        </p:nvSpPr>
        <p:spPr bwMode="auto">
          <a:xfrm>
            <a:off x="3557588" y="3154363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 i="1">
                <a:solidFill>
                  <a:srgbClr val="000000"/>
                </a:solidFill>
                <a:latin typeface="Nimbus Roman No9 L"/>
              </a:rPr>
              <a:t>q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165" name="Rectangle 222"/>
          <p:cNvSpPr>
            <a:spLocks noChangeArrowheads="1"/>
          </p:cNvSpPr>
          <p:nvPr/>
        </p:nvSpPr>
        <p:spPr bwMode="auto">
          <a:xfrm>
            <a:off x="3633788" y="3235325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166" name="Rectangle 223"/>
          <p:cNvSpPr>
            <a:spLocks noChangeArrowheads="1"/>
          </p:cNvSpPr>
          <p:nvPr/>
        </p:nvSpPr>
        <p:spPr bwMode="auto">
          <a:xfrm>
            <a:off x="3257550" y="3154363"/>
            <a:ext cx="269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Set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167" name="Rectangle 224"/>
          <p:cNvSpPr>
            <a:spLocks noChangeArrowheads="1"/>
          </p:cNvSpPr>
          <p:nvPr/>
        </p:nvSpPr>
        <p:spPr bwMode="auto">
          <a:xfrm>
            <a:off x="3557588" y="4149725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 i="1">
                <a:solidFill>
                  <a:srgbClr val="000000"/>
                </a:solidFill>
                <a:latin typeface="Nimbus Roman No9 L"/>
              </a:rPr>
              <a:t>q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168" name="Rectangle 225"/>
          <p:cNvSpPr>
            <a:spLocks noChangeArrowheads="1"/>
          </p:cNvSpPr>
          <p:nvPr/>
        </p:nvSpPr>
        <p:spPr bwMode="auto">
          <a:xfrm>
            <a:off x="3633788" y="4230688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169" name="Rectangle 226"/>
          <p:cNvSpPr>
            <a:spLocks noChangeArrowheads="1"/>
          </p:cNvSpPr>
          <p:nvPr/>
        </p:nvSpPr>
        <p:spPr bwMode="auto">
          <a:xfrm>
            <a:off x="3257550" y="4165600"/>
            <a:ext cx="269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Set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170" name="Rectangle 227"/>
          <p:cNvSpPr>
            <a:spLocks noChangeArrowheads="1"/>
          </p:cNvSpPr>
          <p:nvPr/>
        </p:nvSpPr>
        <p:spPr bwMode="auto">
          <a:xfrm>
            <a:off x="3557588" y="4997450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 i="1">
                <a:solidFill>
                  <a:srgbClr val="000000"/>
                </a:solidFill>
                <a:latin typeface="Nimbus Roman No9 L"/>
              </a:rPr>
              <a:t>q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171" name="Rectangle 228"/>
          <p:cNvSpPr>
            <a:spLocks noChangeArrowheads="1"/>
          </p:cNvSpPr>
          <p:nvPr/>
        </p:nvSpPr>
        <p:spPr bwMode="auto">
          <a:xfrm>
            <a:off x="3633788" y="5062538"/>
            <a:ext cx="10001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1172" name="Rectangle 229"/>
          <p:cNvSpPr>
            <a:spLocks noChangeArrowheads="1"/>
          </p:cNvSpPr>
          <p:nvPr/>
        </p:nvSpPr>
        <p:spPr bwMode="auto">
          <a:xfrm>
            <a:off x="3257550" y="4997450"/>
            <a:ext cx="269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>
                <a:solidFill>
                  <a:srgbClr val="000000"/>
                </a:solidFill>
                <a:latin typeface="Nimbus Roman No9 L"/>
              </a:rPr>
              <a:t>Set</a:t>
            </a:r>
            <a:endParaRPr lang="en-CA" altLang="en-US" sz="14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64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851648" cy="1905000"/>
          </a:xfrm>
          <a:extLst/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6000" dirty="0" smtClean="0"/>
              <a:t>NON-RESTORING DIVISION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0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Examples</a:t>
            </a: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590800" y="6400800"/>
            <a:ext cx="32940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 </a:t>
            </a:r>
            <a:r>
              <a:rPr lang="en-CA" altLang="en-US" sz="1600" b="1">
                <a:solidFill>
                  <a:srgbClr val="000000"/>
                </a:solidFill>
                <a:latin typeface="Nimbus Roman No9 L"/>
              </a:rPr>
              <a:t>A nonrestoring-division example.</a:t>
            </a:r>
            <a:endParaRPr lang="en-CA" altLang="en-US" sz="1600" b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12" name="Rectangle 33"/>
          <p:cNvSpPr>
            <a:spLocks noChangeArrowheads="1"/>
          </p:cNvSpPr>
          <p:nvPr/>
        </p:nvSpPr>
        <p:spPr bwMode="auto">
          <a:xfrm>
            <a:off x="304800" y="4706938"/>
            <a:ext cx="3635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Add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13" name="Rectangle 161"/>
          <p:cNvSpPr>
            <a:spLocks noChangeArrowheads="1"/>
          </p:cNvSpPr>
          <p:nvPr/>
        </p:nvSpPr>
        <p:spPr bwMode="auto">
          <a:xfrm>
            <a:off x="1981200" y="4343400"/>
            <a:ext cx="10493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 b="1">
                <a:solidFill>
                  <a:srgbClr val="000000"/>
                </a:solidFill>
                <a:latin typeface="Nimbus Roman No9 L"/>
              </a:rPr>
              <a:t>Restore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 b="1">
                <a:solidFill>
                  <a:srgbClr val="000000"/>
                </a:solidFill>
                <a:latin typeface="Nimbus Roman No9 L"/>
              </a:rPr>
              <a:t> remainder</a:t>
            </a:r>
            <a:endParaRPr lang="en-CA" altLang="en-US" sz="1600" b="1">
              <a:solidFill>
                <a:prstClr val="black"/>
              </a:solidFill>
              <a:latin typeface="Times New Roman" pitchFamily="18" charset="0"/>
            </a:endParaRPr>
          </a:p>
        </p:txBody>
      </p:sp>
      <p:grpSp>
        <p:nvGrpSpPr>
          <p:cNvPr id="43014" name="Group 207"/>
          <p:cNvGrpSpPr>
            <a:grpSpLocks/>
          </p:cNvGrpSpPr>
          <p:nvPr/>
        </p:nvGrpSpPr>
        <p:grpSpPr bwMode="auto">
          <a:xfrm>
            <a:off x="685800" y="4267200"/>
            <a:ext cx="1168400" cy="1084263"/>
            <a:chOff x="976313" y="4648200"/>
            <a:chExt cx="1168564" cy="1084421"/>
          </a:xfrm>
        </p:grpSpPr>
        <p:sp>
          <p:nvSpPr>
            <p:cNvPr id="43194" name="Line 27"/>
            <p:cNvSpPr>
              <a:spLocks noChangeShapeType="1"/>
            </p:cNvSpPr>
            <p:nvPr/>
          </p:nvSpPr>
          <p:spPr bwMode="auto">
            <a:xfrm flipH="1">
              <a:off x="976313" y="5049838"/>
              <a:ext cx="973137" cy="158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43195" name="Rectangle 35"/>
            <p:cNvSpPr>
              <a:spLocks noChangeArrowheads="1"/>
            </p:cNvSpPr>
            <p:nvPr/>
          </p:nvSpPr>
          <p:spPr bwMode="auto">
            <a:xfrm>
              <a:off x="1143000" y="5486400"/>
              <a:ext cx="100187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CA" altLang="en-US" sz="1600">
                  <a:solidFill>
                    <a:srgbClr val="000000"/>
                  </a:solidFill>
                  <a:latin typeface="Nimbus Roman No9 L"/>
                </a:rPr>
                <a:t>Remainder</a:t>
              </a:r>
              <a:endParaRPr lang="en-CA" altLang="en-US" sz="16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196" name="Rectangle 36"/>
            <p:cNvSpPr>
              <a:spLocks noChangeArrowheads="1"/>
            </p:cNvSpPr>
            <p:nvPr/>
          </p:nvSpPr>
          <p:spPr bwMode="auto">
            <a:xfrm>
              <a:off x="1025525" y="5084763"/>
              <a:ext cx="1138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CA" altLang="en-US" sz="16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altLang="en-US" sz="16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197" name="Rectangle 37"/>
            <p:cNvSpPr>
              <a:spLocks noChangeArrowheads="1"/>
            </p:cNvSpPr>
            <p:nvPr/>
          </p:nvSpPr>
          <p:spPr bwMode="auto">
            <a:xfrm>
              <a:off x="1227138" y="5084763"/>
              <a:ext cx="1138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CA" altLang="en-US" sz="16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altLang="en-US" sz="16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198" name="Rectangle 38"/>
            <p:cNvSpPr>
              <a:spLocks noChangeArrowheads="1"/>
            </p:cNvSpPr>
            <p:nvPr/>
          </p:nvSpPr>
          <p:spPr bwMode="auto">
            <a:xfrm>
              <a:off x="1446213" y="5084763"/>
              <a:ext cx="1138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CA" altLang="en-US" sz="16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altLang="en-US" sz="16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199" name="Rectangle 39"/>
            <p:cNvSpPr>
              <a:spLocks noChangeArrowheads="1"/>
            </p:cNvSpPr>
            <p:nvPr/>
          </p:nvSpPr>
          <p:spPr bwMode="auto">
            <a:xfrm>
              <a:off x="1847850" y="5084763"/>
              <a:ext cx="1138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CA" altLang="en-US" sz="16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altLang="en-US" sz="16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200" name="Rectangle 40"/>
            <p:cNvSpPr>
              <a:spLocks noChangeArrowheads="1"/>
            </p:cNvSpPr>
            <p:nvPr/>
          </p:nvSpPr>
          <p:spPr bwMode="auto">
            <a:xfrm>
              <a:off x="1647825" y="5084763"/>
              <a:ext cx="1138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CA" altLang="en-US" sz="16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altLang="en-US" sz="16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201" name="Rectangle 50"/>
            <p:cNvSpPr>
              <a:spLocks noChangeArrowheads="1"/>
            </p:cNvSpPr>
            <p:nvPr/>
          </p:nvSpPr>
          <p:spPr bwMode="auto">
            <a:xfrm>
              <a:off x="1025525" y="4648200"/>
              <a:ext cx="1138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CA" altLang="en-US" sz="16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altLang="en-US" sz="16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202" name="Rectangle 51"/>
            <p:cNvSpPr>
              <a:spLocks noChangeArrowheads="1"/>
            </p:cNvSpPr>
            <p:nvPr/>
          </p:nvSpPr>
          <p:spPr bwMode="auto">
            <a:xfrm>
              <a:off x="1227138" y="4648200"/>
              <a:ext cx="1138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CA" altLang="en-US" sz="16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altLang="en-US" sz="16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203" name="Rectangle 52"/>
            <p:cNvSpPr>
              <a:spLocks noChangeArrowheads="1"/>
            </p:cNvSpPr>
            <p:nvPr/>
          </p:nvSpPr>
          <p:spPr bwMode="auto">
            <a:xfrm>
              <a:off x="1446213" y="4648200"/>
              <a:ext cx="1138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CA" altLang="en-US" sz="16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altLang="en-US" sz="16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204" name="Rectangle 53"/>
            <p:cNvSpPr>
              <a:spLocks noChangeArrowheads="1"/>
            </p:cNvSpPr>
            <p:nvPr/>
          </p:nvSpPr>
          <p:spPr bwMode="auto">
            <a:xfrm>
              <a:off x="1647825" y="4648200"/>
              <a:ext cx="1138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CA" altLang="en-US" sz="16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altLang="en-US" sz="16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205" name="Rectangle 54"/>
            <p:cNvSpPr>
              <a:spLocks noChangeArrowheads="1"/>
            </p:cNvSpPr>
            <p:nvPr/>
          </p:nvSpPr>
          <p:spPr bwMode="auto">
            <a:xfrm>
              <a:off x="1847850" y="4648200"/>
              <a:ext cx="1138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CA" altLang="en-US" sz="16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altLang="en-US" sz="16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206" name="Rectangle 55"/>
            <p:cNvSpPr>
              <a:spLocks noChangeArrowheads="1"/>
            </p:cNvSpPr>
            <p:nvPr/>
          </p:nvSpPr>
          <p:spPr bwMode="auto">
            <a:xfrm>
              <a:off x="1025525" y="4865688"/>
              <a:ext cx="1138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CA" altLang="en-US" sz="16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altLang="en-US" sz="16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207" name="Rectangle 56"/>
            <p:cNvSpPr>
              <a:spLocks noChangeArrowheads="1"/>
            </p:cNvSpPr>
            <p:nvPr/>
          </p:nvSpPr>
          <p:spPr bwMode="auto">
            <a:xfrm>
              <a:off x="1227138" y="4865688"/>
              <a:ext cx="1138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CA" altLang="en-US" sz="16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altLang="en-US" sz="16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208" name="Rectangle 57"/>
            <p:cNvSpPr>
              <a:spLocks noChangeArrowheads="1"/>
            </p:cNvSpPr>
            <p:nvPr/>
          </p:nvSpPr>
          <p:spPr bwMode="auto">
            <a:xfrm>
              <a:off x="1446213" y="4865688"/>
              <a:ext cx="1138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CA" altLang="en-US" sz="16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altLang="en-US" sz="16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209" name="Rectangle 58"/>
            <p:cNvSpPr>
              <a:spLocks noChangeArrowheads="1"/>
            </p:cNvSpPr>
            <p:nvPr/>
          </p:nvSpPr>
          <p:spPr bwMode="auto">
            <a:xfrm>
              <a:off x="1647825" y="4865688"/>
              <a:ext cx="1138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CA" altLang="en-US" sz="16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altLang="en-US" sz="16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210" name="Rectangle 59"/>
            <p:cNvSpPr>
              <a:spLocks noChangeArrowheads="1"/>
            </p:cNvSpPr>
            <p:nvPr/>
          </p:nvSpPr>
          <p:spPr bwMode="auto">
            <a:xfrm>
              <a:off x="1847850" y="4865688"/>
              <a:ext cx="1138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CA" altLang="en-US" sz="1600">
                  <a:solidFill>
                    <a:srgbClr val="000000"/>
                  </a:solidFill>
                  <a:latin typeface="Nimbus Roman No9 L"/>
                </a:rPr>
                <a:t>1</a:t>
              </a:r>
              <a:endParaRPr lang="en-CA" altLang="en-US" sz="16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211" name="Freeform 185"/>
            <p:cNvSpPr>
              <a:spLocks/>
            </p:cNvSpPr>
            <p:nvPr/>
          </p:nvSpPr>
          <p:spPr bwMode="auto">
            <a:xfrm>
              <a:off x="1479550" y="5386388"/>
              <a:ext cx="503238" cy="100012"/>
            </a:xfrm>
            <a:custGeom>
              <a:avLst/>
              <a:gdLst>
                <a:gd name="T0" fmla="*/ 2147483647 w 30"/>
                <a:gd name="T1" fmla="*/ 0 h 6"/>
                <a:gd name="T2" fmla="*/ 2147483647 w 30"/>
                <a:gd name="T3" fmla="*/ 2147483647 h 6"/>
                <a:gd name="T4" fmla="*/ 2147483647 w 30"/>
                <a:gd name="T5" fmla="*/ 2147483647 h 6"/>
                <a:gd name="T6" fmla="*/ 2147483647 w 30"/>
                <a:gd name="T7" fmla="*/ 2147483647 h 6"/>
                <a:gd name="T8" fmla="*/ 2147483647 w 30"/>
                <a:gd name="T9" fmla="*/ 2147483647 h 6"/>
                <a:gd name="T10" fmla="*/ 2147483647 w 30"/>
                <a:gd name="T11" fmla="*/ 2147483647 h 6"/>
                <a:gd name="T12" fmla="*/ 2147483647 w 30"/>
                <a:gd name="T13" fmla="*/ 2147483647 h 6"/>
                <a:gd name="T14" fmla="*/ 2147483647 w 30"/>
                <a:gd name="T15" fmla="*/ 2147483647 h 6"/>
                <a:gd name="T16" fmla="*/ 2147483647 w 30"/>
                <a:gd name="T17" fmla="*/ 2147483647 h 6"/>
                <a:gd name="T18" fmla="*/ 2147483647 w 30"/>
                <a:gd name="T19" fmla="*/ 2147483647 h 6"/>
                <a:gd name="T20" fmla="*/ 2147483647 w 30"/>
                <a:gd name="T21" fmla="*/ 2147483647 h 6"/>
                <a:gd name="T22" fmla="*/ 2147483647 w 30"/>
                <a:gd name="T23" fmla="*/ 2147483647 h 6"/>
                <a:gd name="T24" fmla="*/ 2147483647 w 30"/>
                <a:gd name="T25" fmla="*/ 2147483647 h 6"/>
                <a:gd name="T26" fmla="*/ 2147483647 w 30"/>
                <a:gd name="T27" fmla="*/ 2147483647 h 6"/>
                <a:gd name="T28" fmla="*/ 0 w 30"/>
                <a:gd name="T29" fmla="*/ 2147483647 h 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"/>
                <a:gd name="T46" fmla="*/ 0 h 6"/>
                <a:gd name="T47" fmla="*/ 30 w 30"/>
                <a:gd name="T48" fmla="*/ 6 h 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" h="6">
                  <a:moveTo>
                    <a:pt x="30" y="0"/>
                  </a:moveTo>
                  <a:lnTo>
                    <a:pt x="29" y="1"/>
                  </a:lnTo>
                  <a:lnTo>
                    <a:pt x="28" y="2"/>
                  </a:lnTo>
                  <a:lnTo>
                    <a:pt x="27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1" y="2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1" y="4"/>
                  </a:lnTo>
                  <a:lnTo>
                    <a:pt x="0" y="6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43212" name="Freeform 186"/>
            <p:cNvSpPr>
              <a:spLocks/>
            </p:cNvSpPr>
            <p:nvPr/>
          </p:nvSpPr>
          <p:spPr bwMode="auto">
            <a:xfrm>
              <a:off x="976313" y="5386388"/>
              <a:ext cx="503237" cy="100012"/>
            </a:xfrm>
            <a:custGeom>
              <a:avLst/>
              <a:gdLst>
                <a:gd name="T0" fmla="*/ 0 w 30"/>
                <a:gd name="T1" fmla="*/ 0 h 6"/>
                <a:gd name="T2" fmla="*/ 2147483647 w 30"/>
                <a:gd name="T3" fmla="*/ 2147483647 h 6"/>
                <a:gd name="T4" fmla="*/ 2147483647 w 30"/>
                <a:gd name="T5" fmla="*/ 2147483647 h 6"/>
                <a:gd name="T6" fmla="*/ 2147483647 w 30"/>
                <a:gd name="T7" fmla="*/ 2147483647 h 6"/>
                <a:gd name="T8" fmla="*/ 2147483647 w 30"/>
                <a:gd name="T9" fmla="*/ 2147483647 h 6"/>
                <a:gd name="T10" fmla="*/ 2147483647 w 30"/>
                <a:gd name="T11" fmla="*/ 2147483647 h 6"/>
                <a:gd name="T12" fmla="*/ 2147483647 w 30"/>
                <a:gd name="T13" fmla="*/ 2147483647 h 6"/>
                <a:gd name="T14" fmla="*/ 2147483647 w 30"/>
                <a:gd name="T15" fmla="*/ 2147483647 h 6"/>
                <a:gd name="T16" fmla="*/ 2147483647 w 30"/>
                <a:gd name="T17" fmla="*/ 2147483647 h 6"/>
                <a:gd name="T18" fmla="*/ 2147483647 w 30"/>
                <a:gd name="T19" fmla="*/ 2147483647 h 6"/>
                <a:gd name="T20" fmla="*/ 2147483647 w 30"/>
                <a:gd name="T21" fmla="*/ 2147483647 h 6"/>
                <a:gd name="T22" fmla="*/ 2147483647 w 30"/>
                <a:gd name="T23" fmla="*/ 2147483647 h 6"/>
                <a:gd name="T24" fmla="*/ 2147483647 w 30"/>
                <a:gd name="T25" fmla="*/ 2147483647 h 6"/>
                <a:gd name="T26" fmla="*/ 2147483647 w 30"/>
                <a:gd name="T27" fmla="*/ 2147483647 h 6"/>
                <a:gd name="T28" fmla="*/ 2147483647 w 30"/>
                <a:gd name="T29" fmla="*/ 2147483647 h 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"/>
                <a:gd name="T46" fmla="*/ 0 h 6"/>
                <a:gd name="T47" fmla="*/ 30 w 30"/>
                <a:gd name="T48" fmla="*/ 6 h 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" h="6">
                  <a:moveTo>
                    <a:pt x="0" y="0"/>
                  </a:moveTo>
                  <a:lnTo>
                    <a:pt x="1" y="1"/>
                  </a:lnTo>
                  <a:lnTo>
                    <a:pt x="2" y="2"/>
                  </a:lnTo>
                  <a:lnTo>
                    <a:pt x="3" y="2"/>
                  </a:lnTo>
                  <a:lnTo>
                    <a:pt x="11" y="2"/>
                  </a:lnTo>
                  <a:lnTo>
                    <a:pt x="15" y="2"/>
                  </a:lnTo>
                  <a:lnTo>
                    <a:pt x="19" y="2"/>
                  </a:lnTo>
                  <a:lnTo>
                    <a:pt x="27" y="2"/>
                  </a:lnTo>
                  <a:lnTo>
                    <a:pt x="28" y="2"/>
                  </a:lnTo>
                  <a:lnTo>
                    <a:pt x="28" y="3"/>
                  </a:lnTo>
                  <a:lnTo>
                    <a:pt x="29" y="4"/>
                  </a:lnTo>
                  <a:lnTo>
                    <a:pt x="30" y="6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</p:grpSp>
      <p:grpSp>
        <p:nvGrpSpPr>
          <p:cNvPr id="43015" name="Group 208"/>
          <p:cNvGrpSpPr>
            <a:grpSpLocks/>
          </p:cNvGrpSpPr>
          <p:nvPr/>
        </p:nvGrpSpPr>
        <p:grpSpPr bwMode="auto">
          <a:xfrm>
            <a:off x="1828800" y="4267200"/>
            <a:ext cx="84138" cy="639763"/>
            <a:chOff x="1828800" y="4267200"/>
            <a:chExt cx="84138" cy="639762"/>
          </a:xfrm>
        </p:grpSpPr>
        <p:sp>
          <p:nvSpPr>
            <p:cNvPr id="43192" name="Freeform 187"/>
            <p:cNvSpPr>
              <a:spLocks/>
            </p:cNvSpPr>
            <p:nvPr/>
          </p:nvSpPr>
          <p:spPr bwMode="auto">
            <a:xfrm>
              <a:off x="1828800" y="4267200"/>
              <a:ext cx="84138" cy="319088"/>
            </a:xfrm>
            <a:custGeom>
              <a:avLst/>
              <a:gdLst>
                <a:gd name="T0" fmla="*/ 0 w 5"/>
                <a:gd name="T1" fmla="*/ 0 h 19"/>
                <a:gd name="T2" fmla="*/ 2147483647 w 5"/>
                <a:gd name="T3" fmla="*/ 2147483647 h 19"/>
                <a:gd name="T4" fmla="*/ 2147483647 w 5"/>
                <a:gd name="T5" fmla="*/ 2147483647 h 19"/>
                <a:gd name="T6" fmla="*/ 2147483647 w 5"/>
                <a:gd name="T7" fmla="*/ 2147483647 h 19"/>
                <a:gd name="T8" fmla="*/ 2147483647 w 5"/>
                <a:gd name="T9" fmla="*/ 2147483647 h 19"/>
                <a:gd name="T10" fmla="*/ 2147483647 w 5"/>
                <a:gd name="T11" fmla="*/ 2147483647 h 19"/>
                <a:gd name="T12" fmla="*/ 2147483647 w 5"/>
                <a:gd name="T13" fmla="*/ 2147483647 h 19"/>
                <a:gd name="T14" fmla="*/ 2147483647 w 5"/>
                <a:gd name="T15" fmla="*/ 2147483647 h 19"/>
                <a:gd name="T16" fmla="*/ 2147483647 w 5"/>
                <a:gd name="T17" fmla="*/ 2147483647 h 19"/>
                <a:gd name="T18" fmla="*/ 2147483647 w 5"/>
                <a:gd name="T19" fmla="*/ 2147483647 h 19"/>
                <a:gd name="T20" fmla="*/ 2147483647 w 5"/>
                <a:gd name="T21" fmla="*/ 2147483647 h 19"/>
                <a:gd name="T22" fmla="*/ 2147483647 w 5"/>
                <a:gd name="T23" fmla="*/ 2147483647 h 19"/>
                <a:gd name="T24" fmla="*/ 2147483647 w 5"/>
                <a:gd name="T25" fmla="*/ 2147483647 h 19"/>
                <a:gd name="T26" fmla="*/ 2147483647 w 5"/>
                <a:gd name="T27" fmla="*/ 2147483647 h 19"/>
                <a:gd name="T28" fmla="*/ 2147483647 w 5"/>
                <a:gd name="T29" fmla="*/ 2147483647 h 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"/>
                <a:gd name="T46" fmla="*/ 0 h 19"/>
                <a:gd name="T47" fmla="*/ 5 w 5"/>
                <a:gd name="T48" fmla="*/ 19 h 1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" h="19">
                  <a:moveTo>
                    <a:pt x="0" y="0"/>
                  </a:moveTo>
                  <a:lnTo>
                    <a:pt x="1" y="1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3"/>
                  </a:lnTo>
                  <a:lnTo>
                    <a:pt x="2" y="6"/>
                  </a:lnTo>
                  <a:lnTo>
                    <a:pt x="2" y="10"/>
                  </a:lnTo>
                  <a:lnTo>
                    <a:pt x="2" y="13"/>
                  </a:lnTo>
                  <a:lnTo>
                    <a:pt x="2" y="16"/>
                  </a:lnTo>
                  <a:lnTo>
                    <a:pt x="2" y="17"/>
                  </a:lnTo>
                  <a:lnTo>
                    <a:pt x="2" y="18"/>
                  </a:lnTo>
                  <a:lnTo>
                    <a:pt x="3" y="18"/>
                  </a:lnTo>
                  <a:lnTo>
                    <a:pt x="5" y="19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43193" name="Freeform 188"/>
            <p:cNvSpPr>
              <a:spLocks/>
            </p:cNvSpPr>
            <p:nvPr/>
          </p:nvSpPr>
          <p:spPr bwMode="auto">
            <a:xfrm>
              <a:off x="1828800" y="4572000"/>
              <a:ext cx="84138" cy="334962"/>
            </a:xfrm>
            <a:custGeom>
              <a:avLst/>
              <a:gdLst>
                <a:gd name="T0" fmla="*/ 0 w 5"/>
                <a:gd name="T1" fmla="*/ 2147483647 h 20"/>
                <a:gd name="T2" fmla="*/ 2147483647 w 5"/>
                <a:gd name="T3" fmla="*/ 2147483647 h 20"/>
                <a:gd name="T4" fmla="*/ 2147483647 w 5"/>
                <a:gd name="T5" fmla="*/ 2147483647 h 20"/>
                <a:gd name="T6" fmla="*/ 2147483647 w 5"/>
                <a:gd name="T7" fmla="*/ 2147483647 h 20"/>
                <a:gd name="T8" fmla="*/ 2147483647 w 5"/>
                <a:gd name="T9" fmla="*/ 2147483647 h 20"/>
                <a:gd name="T10" fmla="*/ 2147483647 w 5"/>
                <a:gd name="T11" fmla="*/ 2147483647 h 20"/>
                <a:gd name="T12" fmla="*/ 2147483647 w 5"/>
                <a:gd name="T13" fmla="*/ 2147483647 h 20"/>
                <a:gd name="T14" fmla="*/ 2147483647 w 5"/>
                <a:gd name="T15" fmla="*/ 2147483647 h 20"/>
                <a:gd name="T16" fmla="*/ 2147483647 w 5"/>
                <a:gd name="T17" fmla="*/ 2147483647 h 20"/>
                <a:gd name="T18" fmla="*/ 2147483647 w 5"/>
                <a:gd name="T19" fmla="*/ 2147483647 h 20"/>
                <a:gd name="T20" fmla="*/ 2147483647 w 5"/>
                <a:gd name="T21" fmla="*/ 2147483647 h 20"/>
                <a:gd name="T22" fmla="*/ 2147483647 w 5"/>
                <a:gd name="T23" fmla="*/ 2147483647 h 20"/>
                <a:gd name="T24" fmla="*/ 2147483647 w 5"/>
                <a:gd name="T25" fmla="*/ 2147483647 h 20"/>
                <a:gd name="T26" fmla="*/ 2147483647 w 5"/>
                <a:gd name="T27" fmla="*/ 2147483647 h 20"/>
                <a:gd name="T28" fmla="*/ 2147483647 w 5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"/>
                <a:gd name="T46" fmla="*/ 0 h 20"/>
                <a:gd name="T47" fmla="*/ 5 w 5"/>
                <a:gd name="T48" fmla="*/ 20 h 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" h="20">
                  <a:moveTo>
                    <a:pt x="0" y="20"/>
                  </a:moveTo>
                  <a:lnTo>
                    <a:pt x="1" y="19"/>
                  </a:lnTo>
                  <a:lnTo>
                    <a:pt x="1" y="18"/>
                  </a:lnTo>
                  <a:lnTo>
                    <a:pt x="2" y="18"/>
                  </a:lnTo>
                  <a:lnTo>
                    <a:pt x="2" y="17"/>
                  </a:lnTo>
                  <a:lnTo>
                    <a:pt x="2" y="14"/>
                  </a:lnTo>
                  <a:lnTo>
                    <a:pt x="2" y="10"/>
                  </a:lnTo>
                  <a:lnTo>
                    <a:pt x="2" y="6"/>
                  </a:lnTo>
                  <a:lnTo>
                    <a:pt x="2" y="4"/>
                  </a:lnTo>
                  <a:lnTo>
                    <a:pt x="2" y="3"/>
                  </a:lnTo>
                  <a:lnTo>
                    <a:pt x="2" y="2"/>
                  </a:lnTo>
                  <a:lnTo>
                    <a:pt x="3" y="1"/>
                  </a:lnTo>
                  <a:lnTo>
                    <a:pt x="5" y="0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</p:grpSp>
      <p:sp>
        <p:nvSpPr>
          <p:cNvPr id="43016" name="Rectangle 4"/>
          <p:cNvSpPr>
            <a:spLocks noChangeArrowheads="1"/>
          </p:cNvSpPr>
          <p:nvPr/>
        </p:nvSpPr>
        <p:spPr bwMode="auto">
          <a:xfrm>
            <a:off x="6200775" y="5649913"/>
            <a:ext cx="225425" cy="193675"/>
          </a:xfrm>
          <a:prstGeom prst="rect">
            <a:avLst/>
          </a:prstGeom>
          <a:noFill/>
          <a:ln w="17463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prstClr val="black"/>
              </a:solidFill>
            </a:endParaRPr>
          </a:p>
        </p:txBody>
      </p:sp>
      <p:sp>
        <p:nvSpPr>
          <p:cNvPr id="43017" name="Rectangle 5"/>
          <p:cNvSpPr>
            <a:spLocks noChangeArrowheads="1"/>
          </p:cNvSpPr>
          <p:nvPr/>
        </p:nvSpPr>
        <p:spPr bwMode="auto">
          <a:xfrm>
            <a:off x="6494463" y="5649913"/>
            <a:ext cx="201612" cy="193675"/>
          </a:xfrm>
          <a:prstGeom prst="rect">
            <a:avLst/>
          </a:prstGeom>
          <a:noFill/>
          <a:ln w="17463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prstClr val="black"/>
              </a:solidFill>
            </a:endParaRPr>
          </a:p>
        </p:txBody>
      </p:sp>
      <p:sp>
        <p:nvSpPr>
          <p:cNvPr id="43018" name="Rectangle 6"/>
          <p:cNvSpPr>
            <a:spLocks noChangeArrowheads="1"/>
          </p:cNvSpPr>
          <p:nvPr/>
        </p:nvSpPr>
        <p:spPr bwMode="auto">
          <a:xfrm>
            <a:off x="6764338" y="5649913"/>
            <a:ext cx="201612" cy="193675"/>
          </a:xfrm>
          <a:prstGeom prst="rect">
            <a:avLst/>
          </a:prstGeom>
          <a:noFill/>
          <a:ln w="17463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prstClr val="black"/>
              </a:solidFill>
            </a:endParaRPr>
          </a:p>
        </p:txBody>
      </p:sp>
      <p:sp>
        <p:nvSpPr>
          <p:cNvPr id="43019" name="Rectangle 7"/>
          <p:cNvSpPr>
            <a:spLocks noChangeArrowheads="1"/>
          </p:cNvSpPr>
          <p:nvPr/>
        </p:nvSpPr>
        <p:spPr bwMode="auto">
          <a:xfrm>
            <a:off x="7032625" y="5649913"/>
            <a:ext cx="201613" cy="193675"/>
          </a:xfrm>
          <a:prstGeom prst="rect">
            <a:avLst/>
          </a:prstGeom>
          <a:noFill/>
          <a:ln w="17463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prstClr val="black"/>
              </a:solidFill>
            </a:endParaRPr>
          </a:p>
        </p:txBody>
      </p:sp>
      <p:sp>
        <p:nvSpPr>
          <p:cNvPr id="43020" name="Rectangle 8"/>
          <p:cNvSpPr>
            <a:spLocks noChangeArrowheads="1"/>
          </p:cNvSpPr>
          <p:nvPr/>
        </p:nvSpPr>
        <p:spPr bwMode="auto">
          <a:xfrm>
            <a:off x="6200775" y="5089525"/>
            <a:ext cx="225425" cy="193675"/>
          </a:xfrm>
          <a:prstGeom prst="rect">
            <a:avLst/>
          </a:prstGeom>
          <a:noFill/>
          <a:ln w="17463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prstClr val="black"/>
              </a:solidFill>
            </a:endParaRPr>
          </a:p>
        </p:txBody>
      </p:sp>
      <p:sp>
        <p:nvSpPr>
          <p:cNvPr id="43021" name="Rectangle 9"/>
          <p:cNvSpPr>
            <a:spLocks noChangeArrowheads="1"/>
          </p:cNvSpPr>
          <p:nvPr/>
        </p:nvSpPr>
        <p:spPr bwMode="auto">
          <a:xfrm>
            <a:off x="6494463" y="5089525"/>
            <a:ext cx="201612" cy="193675"/>
          </a:xfrm>
          <a:prstGeom prst="rect">
            <a:avLst/>
          </a:prstGeom>
          <a:noFill/>
          <a:ln w="17463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prstClr val="black"/>
              </a:solidFill>
            </a:endParaRPr>
          </a:p>
        </p:txBody>
      </p:sp>
      <p:sp>
        <p:nvSpPr>
          <p:cNvPr id="43022" name="Rectangle 10"/>
          <p:cNvSpPr>
            <a:spLocks noChangeArrowheads="1"/>
          </p:cNvSpPr>
          <p:nvPr/>
        </p:nvSpPr>
        <p:spPr bwMode="auto">
          <a:xfrm>
            <a:off x="6764338" y="5089525"/>
            <a:ext cx="201612" cy="193675"/>
          </a:xfrm>
          <a:prstGeom prst="rect">
            <a:avLst/>
          </a:prstGeom>
          <a:noFill/>
          <a:ln w="17463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prstClr val="black"/>
              </a:solidFill>
            </a:endParaRPr>
          </a:p>
        </p:txBody>
      </p:sp>
      <p:sp>
        <p:nvSpPr>
          <p:cNvPr id="43023" name="Rectangle 11"/>
          <p:cNvSpPr>
            <a:spLocks noChangeArrowheads="1"/>
          </p:cNvSpPr>
          <p:nvPr/>
        </p:nvSpPr>
        <p:spPr bwMode="auto">
          <a:xfrm>
            <a:off x="7010400" y="5089525"/>
            <a:ext cx="223838" cy="193675"/>
          </a:xfrm>
          <a:prstGeom prst="rect">
            <a:avLst/>
          </a:prstGeom>
          <a:noFill/>
          <a:ln w="17463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prstClr val="black"/>
              </a:solidFill>
            </a:endParaRPr>
          </a:p>
        </p:txBody>
      </p:sp>
      <p:sp>
        <p:nvSpPr>
          <p:cNvPr id="43024" name="Rectangle 12"/>
          <p:cNvSpPr>
            <a:spLocks noChangeArrowheads="1"/>
          </p:cNvSpPr>
          <p:nvPr/>
        </p:nvSpPr>
        <p:spPr bwMode="auto">
          <a:xfrm>
            <a:off x="6494463" y="4573588"/>
            <a:ext cx="201612" cy="193675"/>
          </a:xfrm>
          <a:prstGeom prst="rect">
            <a:avLst/>
          </a:prstGeom>
          <a:noFill/>
          <a:ln w="17463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prstClr val="black"/>
              </a:solidFill>
            </a:endParaRPr>
          </a:p>
        </p:txBody>
      </p:sp>
      <p:sp>
        <p:nvSpPr>
          <p:cNvPr id="43025" name="Rectangle 13"/>
          <p:cNvSpPr>
            <a:spLocks noChangeArrowheads="1"/>
          </p:cNvSpPr>
          <p:nvPr/>
        </p:nvSpPr>
        <p:spPr bwMode="auto">
          <a:xfrm>
            <a:off x="6764338" y="4573588"/>
            <a:ext cx="201612" cy="193675"/>
          </a:xfrm>
          <a:prstGeom prst="rect">
            <a:avLst/>
          </a:prstGeom>
          <a:noFill/>
          <a:ln w="17463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prstClr val="black"/>
              </a:solidFill>
            </a:endParaRPr>
          </a:p>
        </p:txBody>
      </p:sp>
      <p:sp>
        <p:nvSpPr>
          <p:cNvPr id="43026" name="Rectangle 14"/>
          <p:cNvSpPr>
            <a:spLocks noChangeArrowheads="1"/>
          </p:cNvSpPr>
          <p:nvPr/>
        </p:nvSpPr>
        <p:spPr bwMode="auto">
          <a:xfrm>
            <a:off x="7032625" y="4573588"/>
            <a:ext cx="201613" cy="193675"/>
          </a:xfrm>
          <a:prstGeom prst="rect">
            <a:avLst/>
          </a:prstGeom>
          <a:noFill/>
          <a:ln w="17463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prstClr val="black"/>
              </a:solidFill>
            </a:endParaRPr>
          </a:p>
        </p:txBody>
      </p:sp>
      <p:sp>
        <p:nvSpPr>
          <p:cNvPr id="43027" name="Rectangle 15"/>
          <p:cNvSpPr>
            <a:spLocks noChangeArrowheads="1"/>
          </p:cNvSpPr>
          <p:nvPr/>
        </p:nvSpPr>
        <p:spPr bwMode="auto">
          <a:xfrm>
            <a:off x="6494463" y="4011613"/>
            <a:ext cx="201612" cy="193675"/>
          </a:xfrm>
          <a:prstGeom prst="rect">
            <a:avLst/>
          </a:prstGeom>
          <a:noFill/>
          <a:ln w="17463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prstClr val="black"/>
              </a:solidFill>
            </a:endParaRPr>
          </a:p>
        </p:txBody>
      </p:sp>
      <p:sp>
        <p:nvSpPr>
          <p:cNvPr id="43028" name="Rectangle 16"/>
          <p:cNvSpPr>
            <a:spLocks noChangeArrowheads="1"/>
          </p:cNvSpPr>
          <p:nvPr/>
        </p:nvSpPr>
        <p:spPr bwMode="auto">
          <a:xfrm>
            <a:off x="6764338" y="4011613"/>
            <a:ext cx="201612" cy="193675"/>
          </a:xfrm>
          <a:prstGeom prst="rect">
            <a:avLst/>
          </a:prstGeom>
          <a:noFill/>
          <a:ln w="17463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prstClr val="black"/>
              </a:solidFill>
            </a:endParaRPr>
          </a:p>
        </p:txBody>
      </p:sp>
      <p:sp>
        <p:nvSpPr>
          <p:cNvPr id="43029" name="Rectangle 17"/>
          <p:cNvSpPr>
            <a:spLocks noChangeArrowheads="1"/>
          </p:cNvSpPr>
          <p:nvPr/>
        </p:nvSpPr>
        <p:spPr bwMode="auto">
          <a:xfrm>
            <a:off x="7010400" y="4011613"/>
            <a:ext cx="223838" cy="193675"/>
          </a:xfrm>
          <a:prstGeom prst="rect">
            <a:avLst/>
          </a:prstGeom>
          <a:noFill/>
          <a:ln w="17463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prstClr val="black"/>
              </a:solidFill>
            </a:endParaRPr>
          </a:p>
        </p:txBody>
      </p:sp>
      <p:sp>
        <p:nvSpPr>
          <p:cNvPr id="43030" name="Rectangle 18"/>
          <p:cNvSpPr>
            <a:spLocks noChangeArrowheads="1"/>
          </p:cNvSpPr>
          <p:nvPr/>
        </p:nvSpPr>
        <p:spPr bwMode="auto">
          <a:xfrm>
            <a:off x="6764338" y="3473450"/>
            <a:ext cx="201612" cy="193675"/>
          </a:xfrm>
          <a:prstGeom prst="rect">
            <a:avLst/>
          </a:prstGeom>
          <a:noFill/>
          <a:ln w="17463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prstClr val="black"/>
              </a:solidFill>
            </a:endParaRPr>
          </a:p>
        </p:txBody>
      </p:sp>
      <p:sp>
        <p:nvSpPr>
          <p:cNvPr id="43031" name="Rectangle 19"/>
          <p:cNvSpPr>
            <a:spLocks noChangeArrowheads="1"/>
          </p:cNvSpPr>
          <p:nvPr/>
        </p:nvSpPr>
        <p:spPr bwMode="auto">
          <a:xfrm>
            <a:off x="7032625" y="3473450"/>
            <a:ext cx="201613" cy="193675"/>
          </a:xfrm>
          <a:prstGeom prst="rect">
            <a:avLst/>
          </a:prstGeom>
          <a:noFill/>
          <a:ln w="17463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prstClr val="black"/>
              </a:solidFill>
            </a:endParaRPr>
          </a:p>
        </p:txBody>
      </p:sp>
      <p:sp>
        <p:nvSpPr>
          <p:cNvPr id="43032" name="Rectangle 20"/>
          <p:cNvSpPr>
            <a:spLocks noChangeArrowheads="1"/>
          </p:cNvSpPr>
          <p:nvPr/>
        </p:nvSpPr>
        <p:spPr bwMode="auto">
          <a:xfrm>
            <a:off x="6764338" y="2913063"/>
            <a:ext cx="201612" cy="193675"/>
          </a:xfrm>
          <a:prstGeom prst="rect">
            <a:avLst/>
          </a:prstGeom>
          <a:noFill/>
          <a:ln w="17463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prstClr val="black"/>
              </a:solidFill>
            </a:endParaRPr>
          </a:p>
        </p:txBody>
      </p:sp>
      <p:sp>
        <p:nvSpPr>
          <p:cNvPr id="43033" name="Rectangle 21"/>
          <p:cNvSpPr>
            <a:spLocks noChangeArrowheads="1"/>
          </p:cNvSpPr>
          <p:nvPr/>
        </p:nvSpPr>
        <p:spPr bwMode="auto">
          <a:xfrm>
            <a:off x="7010400" y="2913063"/>
            <a:ext cx="223838" cy="193675"/>
          </a:xfrm>
          <a:prstGeom prst="rect">
            <a:avLst/>
          </a:prstGeom>
          <a:noFill/>
          <a:ln w="17463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prstClr val="black"/>
              </a:solidFill>
            </a:endParaRPr>
          </a:p>
        </p:txBody>
      </p:sp>
      <p:sp>
        <p:nvSpPr>
          <p:cNvPr id="43034" name="Rectangle 22"/>
          <p:cNvSpPr>
            <a:spLocks noChangeArrowheads="1"/>
          </p:cNvSpPr>
          <p:nvPr/>
        </p:nvSpPr>
        <p:spPr bwMode="auto">
          <a:xfrm>
            <a:off x="7032625" y="2382838"/>
            <a:ext cx="201613" cy="193675"/>
          </a:xfrm>
          <a:prstGeom prst="rect">
            <a:avLst/>
          </a:prstGeom>
          <a:noFill/>
          <a:ln w="17463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prstClr val="black"/>
              </a:solidFill>
            </a:endParaRPr>
          </a:p>
        </p:txBody>
      </p:sp>
      <p:sp>
        <p:nvSpPr>
          <p:cNvPr id="43035" name="Rectangle 23"/>
          <p:cNvSpPr>
            <a:spLocks noChangeArrowheads="1"/>
          </p:cNvSpPr>
          <p:nvPr/>
        </p:nvSpPr>
        <p:spPr bwMode="auto">
          <a:xfrm>
            <a:off x="7010400" y="1812925"/>
            <a:ext cx="223838" cy="193675"/>
          </a:xfrm>
          <a:prstGeom prst="rect">
            <a:avLst/>
          </a:prstGeom>
          <a:noFill/>
          <a:ln w="17463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prstClr val="black"/>
              </a:solidFill>
            </a:endParaRPr>
          </a:p>
        </p:txBody>
      </p:sp>
      <p:sp>
        <p:nvSpPr>
          <p:cNvPr id="43036" name="Freeform 24"/>
          <p:cNvSpPr>
            <a:spLocks/>
          </p:cNvSpPr>
          <p:nvPr/>
        </p:nvSpPr>
        <p:spPr bwMode="auto">
          <a:xfrm>
            <a:off x="7123113" y="2611438"/>
            <a:ext cx="44450" cy="85725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0 h 4"/>
              <a:gd name="T4" fmla="*/ 0 w 2"/>
              <a:gd name="T5" fmla="*/ 2147483647 h 4"/>
              <a:gd name="T6" fmla="*/ 2147483647 w 2"/>
              <a:gd name="T7" fmla="*/ 2147483647 h 4"/>
              <a:gd name="T8" fmla="*/ 2147483647 w 2"/>
              <a:gd name="T9" fmla="*/ 2147483647 h 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4"/>
              <a:gd name="T17" fmla="*/ 2 w 2"/>
              <a:gd name="T18" fmla="*/ 4 h 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4">
                <a:moveTo>
                  <a:pt x="2" y="4"/>
                </a:moveTo>
                <a:lnTo>
                  <a:pt x="1" y="0"/>
                </a:lnTo>
                <a:lnTo>
                  <a:pt x="0" y="4"/>
                </a:lnTo>
                <a:lnTo>
                  <a:pt x="1" y="4"/>
                </a:lnTo>
                <a:lnTo>
                  <a:pt x="2" y="4"/>
                </a:lnTo>
              </a:path>
            </a:pathLst>
          </a:custGeom>
          <a:noFill/>
          <a:ln w="17463">
            <a:solidFill>
              <a:srgbClr val="00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3037" name="Freeform 25"/>
          <p:cNvSpPr>
            <a:spLocks/>
          </p:cNvSpPr>
          <p:nvPr/>
        </p:nvSpPr>
        <p:spPr bwMode="auto">
          <a:xfrm>
            <a:off x="7123113" y="2598738"/>
            <a:ext cx="44450" cy="85725"/>
          </a:xfrm>
          <a:custGeom>
            <a:avLst/>
            <a:gdLst>
              <a:gd name="T0" fmla="*/ 2147483647 w 21"/>
              <a:gd name="T1" fmla="*/ 2147483647 h 42"/>
              <a:gd name="T2" fmla="*/ 2147483647 w 21"/>
              <a:gd name="T3" fmla="*/ 0 h 42"/>
              <a:gd name="T4" fmla="*/ 0 w 21"/>
              <a:gd name="T5" fmla="*/ 2147483647 h 42"/>
              <a:gd name="T6" fmla="*/ 2147483647 w 21"/>
              <a:gd name="T7" fmla="*/ 2147483647 h 42"/>
              <a:gd name="T8" fmla="*/ 2147483647 w 21"/>
              <a:gd name="T9" fmla="*/ 2147483647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42"/>
              <a:gd name="T17" fmla="*/ 21 w 21"/>
              <a:gd name="T18" fmla="*/ 42 h 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42">
                <a:moveTo>
                  <a:pt x="21" y="42"/>
                </a:moveTo>
                <a:lnTo>
                  <a:pt x="10" y="0"/>
                </a:lnTo>
                <a:lnTo>
                  <a:pt x="0" y="42"/>
                </a:lnTo>
                <a:lnTo>
                  <a:pt x="10" y="42"/>
                </a:lnTo>
                <a:lnTo>
                  <a:pt x="21" y="42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3038" name="Freeform 26"/>
          <p:cNvSpPr>
            <a:spLocks/>
          </p:cNvSpPr>
          <p:nvPr/>
        </p:nvSpPr>
        <p:spPr bwMode="auto">
          <a:xfrm>
            <a:off x="4516438" y="2598738"/>
            <a:ext cx="2641600" cy="227012"/>
          </a:xfrm>
          <a:custGeom>
            <a:avLst/>
            <a:gdLst>
              <a:gd name="T0" fmla="*/ 2147483647 w 117"/>
              <a:gd name="T1" fmla="*/ 2147483647 h 10"/>
              <a:gd name="T2" fmla="*/ 2147483647 w 117"/>
              <a:gd name="T3" fmla="*/ 2147483647 h 10"/>
              <a:gd name="T4" fmla="*/ 2147483647 w 117"/>
              <a:gd name="T5" fmla="*/ 2147483647 h 10"/>
              <a:gd name="T6" fmla="*/ 2147483647 w 117"/>
              <a:gd name="T7" fmla="*/ 2147483647 h 10"/>
              <a:gd name="T8" fmla="*/ 0 w 117"/>
              <a:gd name="T9" fmla="*/ 2147483647 h 10"/>
              <a:gd name="T10" fmla="*/ 0 w 117"/>
              <a:gd name="T11" fmla="*/ 0 h 1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7"/>
              <a:gd name="T19" fmla="*/ 0 h 10"/>
              <a:gd name="T20" fmla="*/ 117 w 117"/>
              <a:gd name="T21" fmla="*/ 10 h 1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7" h="10">
                <a:moveTo>
                  <a:pt x="117" y="5"/>
                </a:moveTo>
                <a:lnTo>
                  <a:pt x="117" y="10"/>
                </a:lnTo>
                <a:lnTo>
                  <a:pt x="111" y="10"/>
                </a:lnTo>
                <a:lnTo>
                  <a:pt x="5" y="10"/>
                </a:lnTo>
                <a:lnTo>
                  <a:pt x="0" y="10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3039" name="Line 28"/>
          <p:cNvSpPr>
            <a:spLocks noChangeShapeType="1"/>
          </p:cNvSpPr>
          <p:nvPr/>
        </p:nvSpPr>
        <p:spPr bwMode="auto">
          <a:xfrm flipH="1">
            <a:off x="4403725" y="5584825"/>
            <a:ext cx="1303338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3040" name="Line 29"/>
          <p:cNvSpPr>
            <a:spLocks noChangeShapeType="1"/>
          </p:cNvSpPr>
          <p:nvPr/>
        </p:nvSpPr>
        <p:spPr bwMode="auto">
          <a:xfrm flipH="1">
            <a:off x="4403725" y="3408363"/>
            <a:ext cx="1303338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3041" name="Line 30"/>
          <p:cNvSpPr>
            <a:spLocks noChangeShapeType="1"/>
          </p:cNvSpPr>
          <p:nvPr/>
        </p:nvSpPr>
        <p:spPr bwMode="auto">
          <a:xfrm flipH="1">
            <a:off x="4403725" y="4484688"/>
            <a:ext cx="1303338" cy="31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3042" name="Line 31"/>
          <p:cNvSpPr>
            <a:spLocks noChangeShapeType="1"/>
          </p:cNvSpPr>
          <p:nvPr/>
        </p:nvSpPr>
        <p:spPr bwMode="auto">
          <a:xfrm flipH="1">
            <a:off x="4403725" y="2309813"/>
            <a:ext cx="1303338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3043" name="Rectangle 32"/>
          <p:cNvSpPr>
            <a:spLocks noChangeArrowheads="1"/>
          </p:cNvSpPr>
          <p:nvPr/>
        </p:nvSpPr>
        <p:spPr bwMode="auto">
          <a:xfrm>
            <a:off x="4470400" y="2351088"/>
            <a:ext cx="1143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44" name="Rectangle 34"/>
          <p:cNvSpPr>
            <a:spLocks noChangeArrowheads="1"/>
          </p:cNvSpPr>
          <p:nvPr/>
        </p:nvSpPr>
        <p:spPr bwMode="auto">
          <a:xfrm>
            <a:off x="6381750" y="6318250"/>
            <a:ext cx="769938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200">
                <a:solidFill>
                  <a:srgbClr val="000000"/>
                </a:solidFill>
                <a:latin typeface="Nimbus Roman No9 L"/>
              </a:rPr>
              <a:t>Quotient</a:t>
            </a:r>
            <a:endParaRPr lang="en-CA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45" name="Rectangle 41"/>
          <p:cNvSpPr>
            <a:spLocks noChangeArrowheads="1"/>
          </p:cNvSpPr>
          <p:nvPr/>
        </p:nvSpPr>
        <p:spPr bwMode="auto">
          <a:xfrm>
            <a:off x="6269038" y="5629275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46" name="Rectangle 42"/>
          <p:cNvSpPr>
            <a:spLocks noChangeArrowheads="1"/>
          </p:cNvSpPr>
          <p:nvPr/>
        </p:nvSpPr>
        <p:spPr bwMode="auto">
          <a:xfrm>
            <a:off x="6538913" y="5629275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47" name="Rectangle 43"/>
          <p:cNvSpPr>
            <a:spLocks noChangeArrowheads="1"/>
          </p:cNvSpPr>
          <p:nvPr/>
        </p:nvSpPr>
        <p:spPr bwMode="auto">
          <a:xfrm>
            <a:off x="6808788" y="5629275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48" name="Rectangle 44"/>
          <p:cNvSpPr>
            <a:spLocks noChangeArrowheads="1"/>
          </p:cNvSpPr>
          <p:nvPr/>
        </p:nvSpPr>
        <p:spPr bwMode="auto">
          <a:xfrm>
            <a:off x="7099300" y="5629275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49" name="Rectangle 45"/>
          <p:cNvSpPr>
            <a:spLocks noChangeArrowheads="1"/>
          </p:cNvSpPr>
          <p:nvPr/>
        </p:nvSpPr>
        <p:spPr bwMode="auto">
          <a:xfrm>
            <a:off x="4470400" y="5629275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50" name="Rectangle 46"/>
          <p:cNvSpPr>
            <a:spLocks noChangeArrowheads="1"/>
          </p:cNvSpPr>
          <p:nvPr/>
        </p:nvSpPr>
        <p:spPr bwMode="auto">
          <a:xfrm>
            <a:off x="4740275" y="5629275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51" name="Rectangle 47"/>
          <p:cNvSpPr>
            <a:spLocks noChangeArrowheads="1"/>
          </p:cNvSpPr>
          <p:nvPr/>
        </p:nvSpPr>
        <p:spPr bwMode="auto">
          <a:xfrm>
            <a:off x="5033963" y="5629275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52" name="Rectangle 48"/>
          <p:cNvSpPr>
            <a:spLocks noChangeArrowheads="1"/>
          </p:cNvSpPr>
          <p:nvPr/>
        </p:nvSpPr>
        <p:spPr bwMode="auto">
          <a:xfrm>
            <a:off x="5303838" y="5629275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53" name="Rectangle 49"/>
          <p:cNvSpPr>
            <a:spLocks noChangeArrowheads="1"/>
          </p:cNvSpPr>
          <p:nvPr/>
        </p:nvSpPr>
        <p:spPr bwMode="auto">
          <a:xfrm>
            <a:off x="5572125" y="5629275"/>
            <a:ext cx="1127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54" name="Rectangle 60"/>
          <p:cNvSpPr>
            <a:spLocks noChangeArrowheads="1"/>
          </p:cNvSpPr>
          <p:nvPr/>
        </p:nvSpPr>
        <p:spPr bwMode="auto">
          <a:xfrm>
            <a:off x="6269038" y="3451225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55" name="Rectangle 61"/>
          <p:cNvSpPr>
            <a:spLocks noChangeArrowheads="1"/>
          </p:cNvSpPr>
          <p:nvPr/>
        </p:nvSpPr>
        <p:spPr bwMode="auto">
          <a:xfrm>
            <a:off x="6538913" y="3451225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56" name="Rectangle 62"/>
          <p:cNvSpPr>
            <a:spLocks noChangeArrowheads="1"/>
          </p:cNvSpPr>
          <p:nvPr/>
        </p:nvSpPr>
        <p:spPr bwMode="auto">
          <a:xfrm>
            <a:off x="6808788" y="3451225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57" name="Rectangle 63"/>
          <p:cNvSpPr>
            <a:spLocks noChangeArrowheads="1"/>
          </p:cNvSpPr>
          <p:nvPr/>
        </p:nvSpPr>
        <p:spPr bwMode="auto">
          <a:xfrm>
            <a:off x="7099300" y="3451225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58" name="Rectangle 64"/>
          <p:cNvSpPr>
            <a:spLocks noChangeArrowheads="1"/>
          </p:cNvSpPr>
          <p:nvPr/>
        </p:nvSpPr>
        <p:spPr bwMode="auto">
          <a:xfrm>
            <a:off x="4470400" y="3451225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59" name="Rectangle 65"/>
          <p:cNvSpPr>
            <a:spLocks noChangeArrowheads="1"/>
          </p:cNvSpPr>
          <p:nvPr/>
        </p:nvSpPr>
        <p:spPr bwMode="auto">
          <a:xfrm>
            <a:off x="4740275" y="3451225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60" name="Rectangle 66"/>
          <p:cNvSpPr>
            <a:spLocks noChangeArrowheads="1"/>
          </p:cNvSpPr>
          <p:nvPr/>
        </p:nvSpPr>
        <p:spPr bwMode="auto">
          <a:xfrm>
            <a:off x="5033963" y="3451225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61" name="Rectangle 67"/>
          <p:cNvSpPr>
            <a:spLocks noChangeArrowheads="1"/>
          </p:cNvSpPr>
          <p:nvPr/>
        </p:nvSpPr>
        <p:spPr bwMode="auto">
          <a:xfrm>
            <a:off x="5303838" y="3451225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62" name="Rectangle 68"/>
          <p:cNvSpPr>
            <a:spLocks noChangeArrowheads="1"/>
          </p:cNvSpPr>
          <p:nvPr/>
        </p:nvSpPr>
        <p:spPr bwMode="auto">
          <a:xfrm>
            <a:off x="5572125" y="3451225"/>
            <a:ext cx="1127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63" name="Rectangle 69"/>
          <p:cNvSpPr>
            <a:spLocks noChangeArrowheads="1"/>
          </p:cNvSpPr>
          <p:nvPr/>
        </p:nvSpPr>
        <p:spPr bwMode="auto">
          <a:xfrm>
            <a:off x="3505200" y="3968750"/>
            <a:ext cx="4111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Shift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64" name="Rectangle 70"/>
          <p:cNvSpPr>
            <a:spLocks noChangeArrowheads="1"/>
          </p:cNvSpPr>
          <p:nvPr/>
        </p:nvSpPr>
        <p:spPr bwMode="auto">
          <a:xfrm>
            <a:off x="6269038" y="3968750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65" name="Rectangle 71"/>
          <p:cNvSpPr>
            <a:spLocks noChangeArrowheads="1"/>
          </p:cNvSpPr>
          <p:nvPr/>
        </p:nvSpPr>
        <p:spPr bwMode="auto">
          <a:xfrm>
            <a:off x="6538913" y="3968750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66" name="Rectangle 72"/>
          <p:cNvSpPr>
            <a:spLocks noChangeArrowheads="1"/>
          </p:cNvSpPr>
          <p:nvPr/>
        </p:nvSpPr>
        <p:spPr bwMode="auto">
          <a:xfrm>
            <a:off x="6808788" y="3968750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67" name="Rectangle 73"/>
          <p:cNvSpPr>
            <a:spLocks noChangeArrowheads="1"/>
          </p:cNvSpPr>
          <p:nvPr/>
        </p:nvSpPr>
        <p:spPr bwMode="auto">
          <a:xfrm>
            <a:off x="5572125" y="4227513"/>
            <a:ext cx="1127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68" name="Rectangle 74"/>
          <p:cNvSpPr>
            <a:spLocks noChangeArrowheads="1"/>
          </p:cNvSpPr>
          <p:nvPr/>
        </p:nvSpPr>
        <p:spPr bwMode="auto">
          <a:xfrm>
            <a:off x="5303838" y="4227513"/>
            <a:ext cx="1143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69" name="Rectangle 75"/>
          <p:cNvSpPr>
            <a:spLocks noChangeArrowheads="1"/>
          </p:cNvSpPr>
          <p:nvPr/>
        </p:nvSpPr>
        <p:spPr bwMode="auto">
          <a:xfrm>
            <a:off x="5033963" y="4227513"/>
            <a:ext cx="1143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70" name="Rectangle 76"/>
          <p:cNvSpPr>
            <a:spLocks noChangeArrowheads="1"/>
          </p:cNvSpPr>
          <p:nvPr/>
        </p:nvSpPr>
        <p:spPr bwMode="auto">
          <a:xfrm>
            <a:off x="4740275" y="4227513"/>
            <a:ext cx="1143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71" name="Rectangle 77"/>
          <p:cNvSpPr>
            <a:spLocks noChangeArrowheads="1"/>
          </p:cNvSpPr>
          <p:nvPr/>
        </p:nvSpPr>
        <p:spPr bwMode="auto">
          <a:xfrm>
            <a:off x="4470400" y="4227513"/>
            <a:ext cx="1143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72" name="Rectangle 78"/>
          <p:cNvSpPr>
            <a:spLocks noChangeArrowheads="1"/>
          </p:cNvSpPr>
          <p:nvPr/>
        </p:nvSpPr>
        <p:spPr bwMode="auto">
          <a:xfrm>
            <a:off x="5572125" y="3968750"/>
            <a:ext cx="1127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73" name="Rectangle 79"/>
          <p:cNvSpPr>
            <a:spLocks noChangeArrowheads="1"/>
          </p:cNvSpPr>
          <p:nvPr/>
        </p:nvSpPr>
        <p:spPr bwMode="auto">
          <a:xfrm>
            <a:off x="5303838" y="3968750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74" name="Rectangle 80"/>
          <p:cNvSpPr>
            <a:spLocks noChangeArrowheads="1"/>
          </p:cNvSpPr>
          <p:nvPr/>
        </p:nvSpPr>
        <p:spPr bwMode="auto">
          <a:xfrm>
            <a:off x="5033963" y="3968750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75" name="Rectangle 81"/>
          <p:cNvSpPr>
            <a:spLocks noChangeArrowheads="1"/>
          </p:cNvSpPr>
          <p:nvPr/>
        </p:nvSpPr>
        <p:spPr bwMode="auto">
          <a:xfrm>
            <a:off x="4740275" y="3968750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76" name="Rectangle 82"/>
          <p:cNvSpPr>
            <a:spLocks noChangeArrowheads="1"/>
          </p:cNvSpPr>
          <p:nvPr/>
        </p:nvSpPr>
        <p:spPr bwMode="auto">
          <a:xfrm>
            <a:off x="4470400" y="3968750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77" name="Rectangle 83"/>
          <p:cNvSpPr>
            <a:spLocks noChangeArrowheads="1"/>
          </p:cNvSpPr>
          <p:nvPr/>
        </p:nvSpPr>
        <p:spPr bwMode="auto">
          <a:xfrm>
            <a:off x="3505200" y="4227513"/>
            <a:ext cx="36353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Add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78" name="Rectangle 84"/>
          <p:cNvSpPr>
            <a:spLocks noChangeArrowheads="1"/>
          </p:cNvSpPr>
          <p:nvPr/>
        </p:nvSpPr>
        <p:spPr bwMode="auto">
          <a:xfrm>
            <a:off x="4470400" y="1531938"/>
            <a:ext cx="114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79" name="Rectangle 85"/>
          <p:cNvSpPr>
            <a:spLocks noChangeArrowheads="1"/>
          </p:cNvSpPr>
          <p:nvPr/>
        </p:nvSpPr>
        <p:spPr bwMode="auto">
          <a:xfrm>
            <a:off x="4740275" y="1531938"/>
            <a:ext cx="114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80" name="Rectangle 86"/>
          <p:cNvSpPr>
            <a:spLocks noChangeArrowheads="1"/>
          </p:cNvSpPr>
          <p:nvPr/>
        </p:nvSpPr>
        <p:spPr bwMode="auto">
          <a:xfrm>
            <a:off x="5033963" y="1531938"/>
            <a:ext cx="114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81" name="Rectangle 87"/>
          <p:cNvSpPr>
            <a:spLocks noChangeArrowheads="1"/>
          </p:cNvSpPr>
          <p:nvPr/>
        </p:nvSpPr>
        <p:spPr bwMode="auto">
          <a:xfrm>
            <a:off x="5303838" y="1531938"/>
            <a:ext cx="114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82" name="Rectangle 88"/>
          <p:cNvSpPr>
            <a:spLocks noChangeArrowheads="1"/>
          </p:cNvSpPr>
          <p:nvPr/>
        </p:nvSpPr>
        <p:spPr bwMode="auto">
          <a:xfrm>
            <a:off x="5572125" y="1531938"/>
            <a:ext cx="1127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83" name="Rectangle 89"/>
          <p:cNvSpPr>
            <a:spLocks noChangeArrowheads="1"/>
          </p:cNvSpPr>
          <p:nvPr/>
        </p:nvSpPr>
        <p:spPr bwMode="auto">
          <a:xfrm>
            <a:off x="4470400" y="1790700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84" name="Rectangle 90"/>
          <p:cNvSpPr>
            <a:spLocks noChangeArrowheads="1"/>
          </p:cNvSpPr>
          <p:nvPr/>
        </p:nvSpPr>
        <p:spPr bwMode="auto">
          <a:xfrm>
            <a:off x="4740275" y="1790700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85" name="Rectangle 91"/>
          <p:cNvSpPr>
            <a:spLocks noChangeArrowheads="1"/>
          </p:cNvSpPr>
          <p:nvPr/>
        </p:nvSpPr>
        <p:spPr bwMode="auto">
          <a:xfrm>
            <a:off x="5033963" y="1790700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86" name="Rectangle 92"/>
          <p:cNvSpPr>
            <a:spLocks noChangeArrowheads="1"/>
          </p:cNvSpPr>
          <p:nvPr/>
        </p:nvSpPr>
        <p:spPr bwMode="auto">
          <a:xfrm>
            <a:off x="5303838" y="1790700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87" name="Rectangle 93"/>
          <p:cNvSpPr>
            <a:spLocks noChangeArrowheads="1"/>
          </p:cNvSpPr>
          <p:nvPr/>
        </p:nvSpPr>
        <p:spPr bwMode="auto">
          <a:xfrm>
            <a:off x="5572125" y="1790700"/>
            <a:ext cx="1127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88" name="Rectangle 94"/>
          <p:cNvSpPr>
            <a:spLocks noChangeArrowheads="1"/>
          </p:cNvSpPr>
          <p:nvPr/>
        </p:nvSpPr>
        <p:spPr bwMode="auto">
          <a:xfrm>
            <a:off x="6269038" y="1790700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89" name="Rectangle 95"/>
          <p:cNvSpPr>
            <a:spLocks noChangeArrowheads="1"/>
          </p:cNvSpPr>
          <p:nvPr/>
        </p:nvSpPr>
        <p:spPr bwMode="auto">
          <a:xfrm>
            <a:off x="6538913" y="1790700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90" name="Rectangle 96"/>
          <p:cNvSpPr>
            <a:spLocks noChangeArrowheads="1"/>
          </p:cNvSpPr>
          <p:nvPr/>
        </p:nvSpPr>
        <p:spPr bwMode="auto">
          <a:xfrm>
            <a:off x="6808788" y="1790700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91" name="Rectangle 97"/>
          <p:cNvSpPr>
            <a:spLocks noChangeArrowheads="1"/>
          </p:cNvSpPr>
          <p:nvPr/>
        </p:nvSpPr>
        <p:spPr bwMode="auto">
          <a:xfrm>
            <a:off x="4470400" y="2049463"/>
            <a:ext cx="114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92" name="Rectangle 98"/>
          <p:cNvSpPr>
            <a:spLocks noChangeArrowheads="1"/>
          </p:cNvSpPr>
          <p:nvPr/>
        </p:nvSpPr>
        <p:spPr bwMode="auto">
          <a:xfrm>
            <a:off x="4740275" y="2049463"/>
            <a:ext cx="114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93" name="Rectangle 99"/>
          <p:cNvSpPr>
            <a:spLocks noChangeArrowheads="1"/>
          </p:cNvSpPr>
          <p:nvPr/>
        </p:nvSpPr>
        <p:spPr bwMode="auto">
          <a:xfrm>
            <a:off x="5033963" y="2049463"/>
            <a:ext cx="114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94" name="Rectangle 100"/>
          <p:cNvSpPr>
            <a:spLocks noChangeArrowheads="1"/>
          </p:cNvSpPr>
          <p:nvPr/>
        </p:nvSpPr>
        <p:spPr bwMode="auto">
          <a:xfrm>
            <a:off x="5303838" y="2049463"/>
            <a:ext cx="114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95" name="Rectangle 101"/>
          <p:cNvSpPr>
            <a:spLocks noChangeArrowheads="1"/>
          </p:cNvSpPr>
          <p:nvPr/>
        </p:nvSpPr>
        <p:spPr bwMode="auto">
          <a:xfrm>
            <a:off x="5572125" y="2049463"/>
            <a:ext cx="1127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96" name="Rectangle 102"/>
          <p:cNvSpPr>
            <a:spLocks noChangeArrowheads="1"/>
          </p:cNvSpPr>
          <p:nvPr/>
        </p:nvSpPr>
        <p:spPr bwMode="auto">
          <a:xfrm>
            <a:off x="3505200" y="1790700"/>
            <a:ext cx="4111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Shift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97" name="Rectangle 103"/>
          <p:cNvSpPr>
            <a:spLocks noChangeArrowheads="1"/>
          </p:cNvSpPr>
          <p:nvPr/>
        </p:nvSpPr>
        <p:spPr bwMode="auto">
          <a:xfrm>
            <a:off x="3505200" y="2049463"/>
            <a:ext cx="7651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Subtract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98" name="Rectangle 104"/>
          <p:cNvSpPr>
            <a:spLocks noChangeArrowheads="1"/>
          </p:cNvSpPr>
          <p:nvPr/>
        </p:nvSpPr>
        <p:spPr bwMode="auto">
          <a:xfrm>
            <a:off x="3505200" y="1295400"/>
            <a:ext cx="6254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Initially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099" name="Rectangle 105"/>
          <p:cNvSpPr>
            <a:spLocks noChangeArrowheads="1"/>
          </p:cNvSpPr>
          <p:nvPr/>
        </p:nvSpPr>
        <p:spPr bwMode="auto">
          <a:xfrm>
            <a:off x="4470400" y="1295400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00" name="Rectangle 106"/>
          <p:cNvSpPr>
            <a:spLocks noChangeArrowheads="1"/>
          </p:cNvSpPr>
          <p:nvPr/>
        </p:nvSpPr>
        <p:spPr bwMode="auto">
          <a:xfrm>
            <a:off x="4740275" y="1295400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01" name="Rectangle 107"/>
          <p:cNvSpPr>
            <a:spLocks noChangeArrowheads="1"/>
          </p:cNvSpPr>
          <p:nvPr/>
        </p:nvSpPr>
        <p:spPr bwMode="auto">
          <a:xfrm>
            <a:off x="5033963" y="1295400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02" name="Rectangle 108"/>
          <p:cNvSpPr>
            <a:spLocks noChangeArrowheads="1"/>
          </p:cNvSpPr>
          <p:nvPr/>
        </p:nvSpPr>
        <p:spPr bwMode="auto">
          <a:xfrm>
            <a:off x="5303838" y="1295400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03" name="Rectangle 109"/>
          <p:cNvSpPr>
            <a:spLocks noChangeArrowheads="1"/>
          </p:cNvSpPr>
          <p:nvPr/>
        </p:nvSpPr>
        <p:spPr bwMode="auto">
          <a:xfrm>
            <a:off x="5572125" y="1295400"/>
            <a:ext cx="1127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04" name="Rectangle 110"/>
          <p:cNvSpPr>
            <a:spLocks noChangeArrowheads="1"/>
          </p:cNvSpPr>
          <p:nvPr/>
        </p:nvSpPr>
        <p:spPr bwMode="auto">
          <a:xfrm>
            <a:off x="6269038" y="1295400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05" name="Rectangle 111"/>
          <p:cNvSpPr>
            <a:spLocks noChangeArrowheads="1"/>
          </p:cNvSpPr>
          <p:nvPr/>
        </p:nvSpPr>
        <p:spPr bwMode="auto">
          <a:xfrm>
            <a:off x="6538913" y="1295400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06" name="Rectangle 112"/>
          <p:cNvSpPr>
            <a:spLocks noChangeArrowheads="1"/>
          </p:cNvSpPr>
          <p:nvPr/>
        </p:nvSpPr>
        <p:spPr bwMode="auto">
          <a:xfrm>
            <a:off x="6808788" y="1295400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07" name="Rectangle 113"/>
          <p:cNvSpPr>
            <a:spLocks noChangeArrowheads="1"/>
          </p:cNvSpPr>
          <p:nvPr/>
        </p:nvSpPr>
        <p:spPr bwMode="auto">
          <a:xfrm>
            <a:off x="7099300" y="1295400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08" name="Rectangle 114"/>
          <p:cNvSpPr>
            <a:spLocks noChangeArrowheads="1"/>
          </p:cNvSpPr>
          <p:nvPr/>
        </p:nvSpPr>
        <p:spPr bwMode="auto">
          <a:xfrm>
            <a:off x="4740275" y="2351088"/>
            <a:ext cx="1143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09" name="Rectangle 115"/>
          <p:cNvSpPr>
            <a:spLocks noChangeArrowheads="1"/>
          </p:cNvSpPr>
          <p:nvPr/>
        </p:nvSpPr>
        <p:spPr bwMode="auto">
          <a:xfrm>
            <a:off x="5033963" y="2351088"/>
            <a:ext cx="1143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10" name="Rectangle 116"/>
          <p:cNvSpPr>
            <a:spLocks noChangeArrowheads="1"/>
          </p:cNvSpPr>
          <p:nvPr/>
        </p:nvSpPr>
        <p:spPr bwMode="auto">
          <a:xfrm>
            <a:off x="5303838" y="2351088"/>
            <a:ext cx="1143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11" name="Rectangle 117"/>
          <p:cNvSpPr>
            <a:spLocks noChangeArrowheads="1"/>
          </p:cNvSpPr>
          <p:nvPr/>
        </p:nvSpPr>
        <p:spPr bwMode="auto">
          <a:xfrm>
            <a:off x="5572125" y="2351088"/>
            <a:ext cx="1127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12" name="Rectangle 118"/>
          <p:cNvSpPr>
            <a:spLocks noChangeArrowheads="1"/>
          </p:cNvSpPr>
          <p:nvPr/>
        </p:nvSpPr>
        <p:spPr bwMode="auto">
          <a:xfrm>
            <a:off x="7099300" y="2351088"/>
            <a:ext cx="1143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13" name="Rectangle 119"/>
          <p:cNvSpPr>
            <a:spLocks noChangeArrowheads="1"/>
          </p:cNvSpPr>
          <p:nvPr/>
        </p:nvSpPr>
        <p:spPr bwMode="auto">
          <a:xfrm>
            <a:off x="6808788" y="2351088"/>
            <a:ext cx="1143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14" name="Rectangle 120"/>
          <p:cNvSpPr>
            <a:spLocks noChangeArrowheads="1"/>
          </p:cNvSpPr>
          <p:nvPr/>
        </p:nvSpPr>
        <p:spPr bwMode="auto">
          <a:xfrm>
            <a:off x="6538913" y="2351088"/>
            <a:ext cx="1143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15" name="Rectangle 121"/>
          <p:cNvSpPr>
            <a:spLocks noChangeArrowheads="1"/>
          </p:cNvSpPr>
          <p:nvPr/>
        </p:nvSpPr>
        <p:spPr bwMode="auto">
          <a:xfrm>
            <a:off x="6269038" y="2351088"/>
            <a:ext cx="1143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16" name="Rectangle 122"/>
          <p:cNvSpPr>
            <a:spLocks noChangeArrowheads="1"/>
          </p:cNvSpPr>
          <p:nvPr/>
        </p:nvSpPr>
        <p:spPr bwMode="auto">
          <a:xfrm>
            <a:off x="4470400" y="2890838"/>
            <a:ext cx="114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17" name="Rectangle 123"/>
          <p:cNvSpPr>
            <a:spLocks noChangeArrowheads="1"/>
          </p:cNvSpPr>
          <p:nvPr/>
        </p:nvSpPr>
        <p:spPr bwMode="auto">
          <a:xfrm>
            <a:off x="4740275" y="2890838"/>
            <a:ext cx="114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18" name="Rectangle 124"/>
          <p:cNvSpPr>
            <a:spLocks noChangeArrowheads="1"/>
          </p:cNvSpPr>
          <p:nvPr/>
        </p:nvSpPr>
        <p:spPr bwMode="auto">
          <a:xfrm>
            <a:off x="5033963" y="2890838"/>
            <a:ext cx="114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19" name="Rectangle 125"/>
          <p:cNvSpPr>
            <a:spLocks noChangeArrowheads="1"/>
          </p:cNvSpPr>
          <p:nvPr/>
        </p:nvSpPr>
        <p:spPr bwMode="auto">
          <a:xfrm>
            <a:off x="5303838" y="2890838"/>
            <a:ext cx="114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20" name="Rectangle 126"/>
          <p:cNvSpPr>
            <a:spLocks noChangeArrowheads="1"/>
          </p:cNvSpPr>
          <p:nvPr/>
        </p:nvSpPr>
        <p:spPr bwMode="auto">
          <a:xfrm>
            <a:off x="5572125" y="2890838"/>
            <a:ext cx="1127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21" name="Rectangle 127"/>
          <p:cNvSpPr>
            <a:spLocks noChangeArrowheads="1"/>
          </p:cNvSpPr>
          <p:nvPr/>
        </p:nvSpPr>
        <p:spPr bwMode="auto">
          <a:xfrm>
            <a:off x="4470400" y="3149600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22" name="Rectangle 128"/>
          <p:cNvSpPr>
            <a:spLocks noChangeArrowheads="1"/>
          </p:cNvSpPr>
          <p:nvPr/>
        </p:nvSpPr>
        <p:spPr bwMode="auto">
          <a:xfrm>
            <a:off x="4740275" y="3149600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23" name="Rectangle 129"/>
          <p:cNvSpPr>
            <a:spLocks noChangeArrowheads="1"/>
          </p:cNvSpPr>
          <p:nvPr/>
        </p:nvSpPr>
        <p:spPr bwMode="auto">
          <a:xfrm>
            <a:off x="5033963" y="3149600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24" name="Rectangle 130"/>
          <p:cNvSpPr>
            <a:spLocks noChangeArrowheads="1"/>
          </p:cNvSpPr>
          <p:nvPr/>
        </p:nvSpPr>
        <p:spPr bwMode="auto">
          <a:xfrm>
            <a:off x="5303838" y="3149600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25" name="Rectangle 131"/>
          <p:cNvSpPr>
            <a:spLocks noChangeArrowheads="1"/>
          </p:cNvSpPr>
          <p:nvPr/>
        </p:nvSpPr>
        <p:spPr bwMode="auto">
          <a:xfrm>
            <a:off x="5572125" y="3149600"/>
            <a:ext cx="1127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26" name="Rectangle 132"/>
          <p:cNvSpPr>
            <a:spLocks noChangeArrowheads="1"/>
          </p:cNvSpPr>
          <p:nvPr/>
        </p:nvSpPr>
        <p:spPr bwMode="auto">
          <a:xfrm>
            <a:off x="6269038" y="2890838"/>
            <a:ext cx="114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27" name="Rectangle 133"/>
          <p:cNvSpPr>
            <a:spLocks noChangeArrowheads="1"/>
          </p:cNvSpPr>
          <p:nvPr/>
        </p:nvSpPr>
        <p:spPr bwMode="auto">
          <a:xfrm>
            <a:off x="6538913" y="2890838"/>
            <a:ext cx="114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28" name="Rectangle 134"/>
          <p:cNvSpPr>
            <a:spLocks noChangeArrowheads="1"/>
          </p:cNvSpPr>
          <p:nvPr/>
        </p:nvSpPr>
        <p:spPr bwMode="auto">
          <a:xfrm>
            <a:off x="6808788" y="2890838"/>
            <a:ext cx="114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29" name="Rectangle 135"/>
          <p:cNvSpPr>
            <a:spLocks noChangeArrowheads="1"/>
          </p:cNvSpPr>
          <p:nvPr/>
        </p:nvSpPr>
        <p:spPr bwMode="auto">
          <a:xfrm>
            <a:off x="3505200" y="2890838"/>
            <a:ext cx="4111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Shift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30" name="Rectangle 136"/>
          <p:cNvSpPr>
            <a:spLocks noChangeArrowheads="1"/>
          </p:cNvSpPr>
          <p:nvPr/>
        </p:nvSpPr>
        <p:spPr bwMode="auto">
          <a:xfrm>
            <a:off x="3505200" y="3149600"/>
            <a:ext cx="3635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Add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31" name="Rectangle 137"/>
          <p:cNvSpPr>
            <a:spLocks noChangeArrowheads="1"/>
          </p:cNvSpPr>
          <p:nvPr/>
        </p:nvSpPr>
        <p:spPr bwMode="auto">
          <a:xfrm>
            <a:off x="6269038" y="5068888"/>
            <a:ext cx="114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32" name="Rectangle 138"/>
          <p:cNvSpPr>
            <a:spLocks noChangeArrowheads="1"/>
          </p:cNvSpPr>
          <p:nvPr/>
        </p:nvSpPr>
        <p:spPr bwMode="auto">
          <a:xfrm>
            <a:off x="6538913" y="5068888"/>
            <a:ext cx="114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33" name="Rectangle 139"/>
          <p:cNvSpPr>
            <a:spLocks noChangeArrowheads="1"/>
          </p:cNvSpPr>
          <p:nvPr/>
        </p:nvSpPr>
        <p:spPr bwMode="auto">
          <a:xfrm>
            <a:off x="6808788" y="5068888"/>
            <a:ext cx="114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34" name="Rectangle 140"/>
          <p:cNvSpPr>
            <a:spLocks noChangeArrowheads="1"/>
          </p:cNvSpPr>
          <p:nvPr/>
        </p:nvSpPr>
        <p:spPr bwMode="auto">
          <a:xfrm>
            <a:off x="4470400" y="5068888"/>
            <a:ext cx="114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35" name="Rectangle 141"/>
          <p:cNvSpPr>
            <a:spLocks noChangeArrowheads="1"/>
          </p:cNvSpPr>
          <p:nvPr/>
        </p:nvSpPr>
        <p:spPr bwMode="auto">
          <a:xfrm>
            <a:off x="4740275" y="5068888"/>
            <a:ext cx="114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36" name="Rectangle 142"/>
          <p:cNvSpPr>
            <a:spLocks noChangeArrowheads="1"/>
          </p:cNvSpPr>
          <p:nvPr/>
        </p:nvSpPr>
        <p:spPr bwMode="auto">
          <a:xfrm>
            <a:off x="5033963" y="5068888"/>
            <a:ext cx="114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37" name="Rectangle 143"/>
          <p:cNvSpPr>
            <a:spLocks noChangeArrowheads="1"/>
          </p:cNvSpPr>
          <p:nvPr/>
        </p:nvSpPr>
        <p:spPr bwMode="auto">
          <a:xfrm>
            <a:off x="5572125" y="5068888"/>
            <a:ext cx="1127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38" name="Rectangle 144"/>
          <p:cNvSpPr>
            <a:spLocks noChangeArrowheads="1"/>
          </p:cNvSpPr>
          <p:nvPr/>
        </p:nvSpPr>
        <p:spPr bwMode="auto">
          <a:xfrm>
            <a:off x="5303838" y="5068888"/>
            <a:ext cx="114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39" name="Rectangle 145"/>
          <p:cNvSpPr>
            <a:spLocks noChangeArrowheads="1"/>
          </p:cNvSpPr>
          <p:nvPr/>
        </p:nvSpPr>
        <p:spPr bwMode="auto">
          <a:xfrm>
            <a:off x="4470400" y="5327650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40" name="Rectangle 146"/>
          <p:cNvSpPr>
            <a:spLocks noChangeArrowheads="1"/>
          </p:cNvSpPr>
          <p:nvPr/>
        </p:nvSpPr>
        <p:spPr bwMode="auto">
          <a:xfrm>
            <a:off x="4740275" y="5327650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41" name="Rectangle 147"/>
          <p:cNvSpPr>
            <a:spLocks noChangeArrowheads="1"/>
          </p:cNvSpPr>
          <p:nvPr/>
        </p:nvSpPr>
        <p:spPr bwMode="auto">
          <a:xfrm>
            <a:off x="5033963" y="5327650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42" name="Rectangle 148"/>
          <p:cNvSpPr>
            <a:spLocks noChangeArrowheads="1"/>
          </p:cNvSpPr>
          <p:nvPr/>
        </p:nvSpPr>
        <p:spPr bwMode="auto">
          <a:xfrm>
            <a:off x="5303838" y="5327650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43" name="Rectangle 149"/>
          <p:cNvSpPr>
            <a:spLocks noChangeArrowheads="1"/>
          </p:cNvSpPr>
          <p:nvPr/>
        </p:nvSpPr>
        <p:spPr bwMode="auto">
          <a:xfrm>
            <a:off x="5572125" y="5327650"/>
            <a:ext cx="1127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44" name="Rectangle 150"/>
          <p:cNvSpPr>
            <a:spLocks noChangeArrowheads="1"/>
          </p:cNvSpPr>
          <p:nvPr/>
        </p:nvSpPr>
        <p:spPr bwMode="auto">
          <a:xfrm>
            <a:off x="3505200" y="5068888"/>
            <a:ext cx="4111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Shift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45" name="Rectangle 151"/>
          <p:cNvSpPr>
            <a:spLocks noChangeArrowheads="1"/>
          </p:cNvSpPr>
          <p:nvPr/>
        </p:nvSpPr>
        <p:spPr bwMode="auto">
          <a:xfrm>
            <a:off x="3505200" y="5327650"/>
            <a:ext cx="7651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Subtract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46" name="Rectangle 152"/>
          <p:cNvSpPr>
            <a:spLocks noChangeArrowheads="1"/>
          </p:cNvSpPr>
          <p:nvPr/>
        </p:nvSpPr>
        <p:spPr bwMode="auto">
          <a:xfrm>
            <a:off x="6269038" y="4530725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47" name="Rectangle 153"/>
          <p:cNvSpPr>
            <a:spLocks noChangeArrowheads="1"/>
          </p:cNvSpPr>
          <p:nvPr/>
        </p:nvSpPr>
        <p:spPr bwMode="auto">
          <a:xfrm>
            <a:off x="6538913" y="4530725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48" name="Rectangle 154"/>
          <p:cNvSpPr>
            <a:spLocks noChangeArrowheads="1"/>
          </p:cNvSpPr>
          <p:nvPr/>
        </p:nvSpPr>
        <p:spPr bwMode="auto">
          <a:xfrm>
            <a:off x="6808788" y="4530725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49" name="Rectangle 155"/>
          <p:cNvSpPr>
            <a:spLocks noChangeArrowheads="1"/>
          </p:cNvSpPr>
          <p:nvPr/>
        </p:nvSpPr>
        <p:spPr bwMode="auto">
          <a:xfrm>
            <a:off x="7099300" y="4530725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50" name="Rectangle 156"/>
          <p:cNvSpPr>
            <a:spLocks noChangeArrowheads="1"/>
          </p:cNvSpPr>
          <p:nvPr/>
        </p:nvSpPr>
        <p:spPr bwMode="auto">
          <a:xfrm>
            <a:off x="5572125" y="4530725"/>
            <a:ext cx="1127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1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51" name="Rectangle 157"/>
          <p:cNvSpPr>
            <a:spLocks noChangeArrowheads="1"/>
          </p:cNvSpPr>
          <p:nvPr/>
        </p:nvSpPr>
        <p:spPr bwMode="auto">
          <a:xfrm>
            <a:off x="5303838" y="4530725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52" name="Rectangle 158"/>
          <p:cNvSpPr>
            <a:spLocks noChangeArrowheads="1"/>
          </p:cNvSpPr>
          <p:nvPr/>
        </p:nvSpPr>
        <p:spPr bwMode="auto">
          <a:xfrm>
            <a:off x="5033963" y="4530725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53" name="Rectangle 159"/>
          <p:cNvSpPr>
            <a:spLocks noChangeArrowheads="1"/>
          </p:cNvSpPr>
          <p:nvPr/>
        </p:nvSpPr>
        <p:spPr bwMode="auto">
          <a:xfrm>
            <a:off x="4740275" y="4530725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54" name="Rectangle 160"/>
          <p:cNvSpPr>
            <a:spLocks noChangeArrowheads="1"/>
          </p:cNvSpPr>
          <p:nvPr/>
        </p:nvSpPr>
        <p:spPr bwMode="auto">
          <a:xfrm>
            <a:off x="4470400" y="4530725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55" name="Rectangle 162"/>
          <p:cNvSpPr>
            <a:spLocks noChangeArrowheads="1"/>
          </p:cNvSpPr>
          <p:nvPr/>
        </p:nvSpPr>
        <p:spPr bwMode="auto">
          <a:xfrm>
            <a:off x="7705725" y="5348288"/>
            <a:ext cx="11176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Fourth cycle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56" name="Rectangle 163"/>
          <p:cNvSpPr>
            <a:spLocks noChangeArrowheads="1"/>
          </p:cNvSpPr>
          <p:nvPr/>
        </p:nvSpPr>
        <p:spPr bwMode="auto">
          <a:xfrm>
            <a:off x="7705725" y="4270375"/>
            <a:ext cx="990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Third cycle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57" name="Rectangle 164"/>
          <p:cNvSpPr>
            <a:spLocks noChangeArrowheads="1"/>
          </p:cNvSpPr>
          <p:nvPr/>
        </p:nvSpPr>
        <p:spPr bwMode="auto">
          <a:xfrm>
            <a:off x="7705725" y="3149600"/>
            <a:ext cx="1209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200">
                <a:solidFill>
                  <a:srgbClr val="000000"/>
                </a:solidFill>
                <a:latin typeface="Nimbus Roman No9 L"/>
              </a:rPr>
              <a:t>Second cycle</a:t>
            </a:r>
            <a:endParaRPr lang="en-CA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58" name="Rectangle 165"/>
          <p:cNvSpPr>
            <a:spLocks noChangeArrowheads="1"/>
          </p:cNvSpPr>
          <p:nvPr/>
        </p:nvSpPr>
        <p:spPr bwMode="auto">
          <a:xfrm>
            <a:off x="7705725" y="1855788"/>
            <a:ext cx="9239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First cycle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59" name="Freeform 167"/>
          <p:cNvSpPr>
            <a:spLocks/>
          </p:cNvSpPr>
          <p:nvPr/>
        </p:nvSpPr>
        <p:spPr bwMode="auto">
          <a:xfrm>
            <a:off x="7118350" y="3657600"/>
            <a:ext cx="44450" cy="85725"/>
          </a:xfrm>
          <a:custGeom>
            <a:avLst/>
            <a:gdLst>
              <a:gd name="T0" fmla="*/ 2147483647 w 21"/>
              <a:gd name="T1" fmla="*/ 2147483647 h 42"/>
              <a:gd name="T2" fmla="*/ 2147483647 w 21"/>
              <a:gd name="T3" fmla="*/ 0 h 42"/>
              <a:gd name="T4" fmla="*/ 0 w 21"/>
              <a:gd name="T5" fmla="*/ 2147483647 h 42"/>
              <a:gd name="T6" fmla="*/ 2147483647 w 21"/>
              <a:gd name="T7" fmla="*/ 2147483647 h 42"/>
              <a:gd name="T8" fmla="*/ 2147483647 w 21"/>
              <a:gd name="T9" fmla="*/ 2147483647 h 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42"/>
              <a:gd name="T17" fmla="*/ 21 w 21"/>
              <a:gd name="T18" fmla="*/ 42 h 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42">
                <a:moveTo>
                  <a:pt x="21" y="42"/>
                </a:moveTo>
                <a:lnTo>
                  <a:pt x="10" y="0"/>
                </a:lnTo>
                <a:lnTo>
                  <a:pt x="0" y="42"/>
                </a:lnTo>
                <a:lnTo>
                  <a:pt x="10" y="42"/>
                </a:lnTo>
                <a:lnTo>
                  <a:pt x="21" y="42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3160" name="Freeform 168"/>
          <p:cNvSpPr>
            <a:spLocks/>
          </p:cNvSpPr>
          <p:nvPr/>
        </p:nvSpPr>
        <p:spPr bwMode="auto">
          <a:xfrm>
            <a:off x="4495800" y="3657600"/>
            <a:ext cx="2667000" cy="246063"/>
          </a:xfrm>
          <a:custGeom>
            <a:avLst/>
            <a:gdLst>
              <a:gd name="T0" fmla="*/ 2147483647 w 117"/>
              <a:gd name="T1" fmla="*/ 2147483647 h 9"/>
              <a:gd name="T2" fmla="*/ 2147483647 w 117"/>
              <a:gd name="T3" fmla="*/ 2147483647 h 9"/>
              <a:gd name="T4" fmla="*/ 2147483647 w 117"/>
              <a:gd name="T5" fmla="*/ 2147483647 h 9"/>
              <a:gd name="T6" fmla="*/ 2147483647 w 117"/>
              <a:gd name="T7" fmla="*/ 2147483647 h 9"/>
              <a:gd name="T8" fmla="*/ 0 w 117"/>
              <a:gd name="T9" fmla="*/ 2147483647 h 9"/>
              <a:gd name="T10" fmla="*/ 0 w 117"/>
              <a:gd name="T11" fmla="*/ 0 h 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7"/>
              <a:gd name="T19" fmla="*/ 0 h 9"/>
              <a:gd name="T20" fmla="*/ 117 w 117"/>
              <a:gd name="T21" fmla="*/ 9 h 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7" h="9">
                <a:moveTo>
                  <a:pt x="117" y="4"/>
                </a:moveTo>
                <a:lnTo>
                  <a:pt x="117" y="9"/>
                </a:lnTo>
                <a:lnTo>
                  <a:pt x="111" y="9"/>
                </a:lnTo>
                <a:lnTo>
                  <a:pt x="5" y="9"/>
                </a:lnTo>
                <a:lnTo>
                  <a:pt x="0" y="9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3161" name="Freeform 169"/>
          <p:cNvSpPr>
            <a:spLocks/>
          </p:cNvSpPr>
          <p:nvPr/>
        </p:nvSpPr>
        <p:spPr bwMode="auto">
          <a:xfrm>
            <a:off x="7123113" y="4775200"/>
            <a:ext cx="44450" cy="87313"/>
          </a:xfrm>
          <a:custGeom>
            <a:avLst/>
            <a:gdLst>
              <a:gd name="T0" fmla="*/ 2147483647 w 2"/>
              <a:gd name="T1" fmla="*/ 2147483647 h 4"/>
              <a:gd name="T2" fmla="*/ 2147483647 w 2"/>
              <a:gd name="T3" fmla="*/ 0 h 4"/>
              <a:gd name="T4" fmla="*/ 0 w 2"/>
              <a:gd name="T5" fmla="*/ 2147483647 h 4"/>
              <a:gd name="T6" fmla="*/ 2147483647 w 2"/>
              <a:gd name="T7" fmla="*/ 2147483647 h 4"/>
              <a:gd name="T8" fmla="*/ 2147483647 w 2"/>
              <a:gd name="T9" fmla="*/ 2147483647 h 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4"/>
              <a:gd name="T17" fmla="*/ 2 w 2"/>
              <a:gd name="T18" fmla="*/ 4 h 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4">
                <a:moveTo>
                  <a:pt x="2" y="4"/>
                </a:moveTo>
                <a:lnTo>
                  <a:pt x="1" y="0"/>
                </a:lnTo>
                <a:lnTo>
                  <a:pt x="0" y="4"/>
                </a:lnTo>
                <a:lnTo>
                  <a:pt x="1" y="4"/>
                </a:lnTo>
                <a:lnTo>
                  <a:pt x="2" y="4"/>
                </a:lnTo>
              </a:path>
            </a:pathLst>
          </a:custGeom>
          <a:noFill/>
          <a:ln w="17463">
            <a:solidFill>
              <a:srgbClr val="00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3162" name="Freeform 170"/>
          <p:cNvSpPr>
            <a:spLocks/>
          </p:cNvSpPr>
          <p:nvPr/>
        </p:nvSpPr>
        <p:spPr bwMode="auto">
          <a:xfrm>
            <a:off x="7123113" y="4786313"/>
            <a:ext cx="44450" cy="88900"/>
          </a:xfrm>
          <a:custGeom>
            <a:avLst/>
            <a:gdLst>
              <a:gd name="T0" fmla="*/ 2147483647 w 21"/>
              <a:gd name="T1" fmla="*/ 2147483647 h 43"/>
              <a:gd name="T2" fmla="*/ 2147483647 w 21"/>
              <a:gd name="T3" fmla="*/ 0 h 43"/>
              <a:gd name="T4" fmla="*/ 0 w 21"/>
              <a:gd name="T5" fmla="*/ 2147483647 h 43"/>
              <a:gd name="T6" fmla="*/ 2147483647 w 21"/>
              <a:gd name="T7" fmla="*/ 2147483647 h 43"/>
              <a:gd name="T8" fmla="*/ 2147483647 w 21"/>
              <a:gd name="T9" fmla="*/ 2147483647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43"/>
              <a:gd name="T17" fmla="*/ 21 w 21"/>
              <a:gd name="T18" fmla="*/ 43 h 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43">
                <a:moveTo>
                  <a:pt x="21" y="43"/>
                </a:moveTo>
                <a:lnTo>
                  <a:pt x="10" y="0"/>
                </a:lnTo>
                <a:lnTo>
                  <a:pt x="0" y="43"/>
                </a:lnTo>
                <a:lnTo>
                  <a:pt x="10" y="43"/>
                </a:lnTo>
                <a:lnTo>
                  <a:pt x="21" y="43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3163" name="Freeform 171"/>
          <p:cNvSpPr>
            <a:spLocks/>
          </p:cNvSpPr>
          <p:nvPr/>
        </p:nvSpPr>
        <p:spPr bwMode="auto">
          <a:xfrm>
            <a:off x="4516438" y="4786313"/>
            <a:ext cx="2628900" cy="174625"/>
          </a:xfrm>
          <a:custGeom>
            <a:avLst/>
            <a:gdLst>
              <a:gd name="T0" fmla="*/ 2147483647 w 117"/>
              <a:gd name="T1" fmla="*/ 2147483647 h 8"/>
              <a:gd name="T2" fmla="*/ 2147483647 w 117"/>
              <a:gd name="T3" fmla="*/ 2147483647 h 8"/>
              <a:gd name="T4" fmla="*/ 2147483647 w 117"/>
              <a:gd name="T5" fmla="*/ 2147483647 h 8"/>
              <a:gd name="T6" fmla="*/ 2147483647 w 117"/>
              <a:gd name="T7" fmla="*/ 2147483647 h 8"/>
              <a:gd name="T8" fmla="*/ 0 w 117"/>
              <a:gd name="T9" fmla="*/ 2147483647 h 8"/>
              <a:gd name="T10" fmla="*/ 0 w 117"/>
              <a:gd name="T11" fmla="*/ 0 h 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7"/>
              <a:gd name="T19" fmla="*/ 0 h 8"/>
              <a:gd name="T20" fmla="*/ 117 w 117"/>
              <a:gd name="T21" fmla="*/ 8 h 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7" h="8">
                <a:moveTo>
                  <a:pt x="117" y="4"/>
                </a:moveTo>
                <a:lnTo>
                  <a:pt x="117" y="8"/>
                </a:lnTo>
                <a:lnTo>
                  <a:pt x="111" y="8"/>
                </a:lnTo>
                <a:lnTo>
                  <a:pt x="5" y="8"/>
                </a:lnTo>
                <a:lnTo>
                  <a:pt x="0" y="8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3164" name="Freeform 173"/>
          <p:cNvSpPr>
            <a:spLocks/>
          </p:cNvSpPr>
          <p:nvPr/>
        </p:nvSpPr>
        <p:spPr bwMode="auto">
          <a:xfrm>
            <a:off x="7123113" y="5837238"/>
            <a:ext cx="44450" cy="87312"/>
          </a:xfrm>
          <a:custGeom>
            <a:avLst/>
            <a:gdLst>
              <a:gd name="T0" fmla="*/ 2147483647 w 21"/>
              <a:gd name="T1" fmla="*/ 2147483647 h 43"/>
              <a:gd name="T2" fmla="*/ 2147483647 w 21"/>
              <a:gd name="T3" fmla="*/ 0 h 43"/>
              <a:gd name="T4" fmla="*/ 0 w 21"/>
              <a:gd name="T5" fmla="*/ 2147483647 h 43"/>
              <a:gd name="T6" fmla="*/ 2147483647 w 21"/>
              <a:gd name="T7" fmla="*/ 2147483647 h 43"/>
              <a:gd name="T8" fmla="*/ 2147483647 w 21"/>
              <a:gd name="T9" fmla="*/ 2147483647 h 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"/>
              <a:gd name="T16" fmla="*/ 0 h 43"/>
              <a:gd name="T17" fmla="*/ 21 w 21"/>
              <a:gd name="T18" fmla="*/ 43 h 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" h="43">
                <a:moveTo>
                  <a:pt x="21" y="43"/>
                </a:moveTo>
                <a:lnTo>
                  <a:pt x="10" y="0"/>
                </a:lnTo>
                <a:lnTo>
                  <a:pt x="0" y="43"/>
                </a:lnTo>
                <a:lnTo>
                  <a:pt x="10" y="43"/>
                </a:lnTo>
                <a:lnTo>
                  <a:pt x="21" y="43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3165" name="Freeform 174"/>
          <p:cNvSpPr>
            <a:spLocks/>
          </p:cNvSpPr>
          <p:nvPr/>
        </p:nvSpPr>
        <p:spPr bwMode="auto">
          <a:xfrm>
            <a:off x="4529138" y="5886450"/>
            <a:ext cx="2628900" cy="150813"/>
          </a:xfrm>
          <a:custGeom>
            <a:avLst/>
            <a:gdLst>
              <a:gd name="T0" fmla="*/ 2147483647 w 117"/>
              <a:gd name="T1" fmla="*/ 2147483647 h 7"/>
              <a:gd name="T2" fmla="*/ 2147483647 w 117"/>
              <a:gd name="T3" fmla="*/ 2147483647 h 7"/>
              <a:gd name="T4" fmla="*/ 2147483647 w 117"/>
              <a:gd name="T5" fmla="*/ 2147483647 h 7"/>
              <a:gd name="T6" fmla="*/ 2147483647 w 117"/>
              <a:gd name="T7" fmla="*/ 2147483647 h 7"/>
              <a:gd name="T8" fmla="*/ 0 w 117"/>
              <a:gd name="T9" fmla="*/ 2147483647 h 7"/>
              <a:gd name="T10" fmla="*/ 0 w 117"/>
              <a:gd name="T11" fmla="*/ 0 h 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17"/>
              <a:gd name="T19" fmla="*/ 0 h 7"/>
              <a:gd name="T20" fmla="*/ 117 w 117"/>
              <a:gd name="T21" fmla="*/ 7 h 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17" h="7">
                <a:moveTo>
                  <a:pt x="117" y="4"/>
                </a:moveTo>
                <a:lnTo>
                  <a:pt x="117" y="7"/>
                </a:lnTo>
                <a:lnTo>
                  <a:pt x="111" y="7"/>
                </a:lnTo>
                <a:lnTo>
                  <a:pt x="5" y="7"/>
                </a:lnTo>
                <a:lnTo>
                  <a:pt x="0" y="7"/>
                </a:lnTo>
                <a:lnTo>
                  <a:pt x="0" y="0"/>
                </a:lnTo>
              </a:path>
            </a:pathLst>
          </a:custGeom>
          <a:noFill/>
          <a:ln w="17463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3166" name="Freeform 175"/>
          <p:cNvSpPr>
            <a:spLocks/>
          </p:cNvSpPr>
          <p:nvPr/>
        </p:nvSpPr>
        <p:spPr bwMode="auto">
          <a:xfrm>
            <a:off x="7391400" y="1360488"/>
            <a:ext cx="112713" cy="623887"/>
          </a:xfrm>
          <a:custGeom>
            <a:avLst/>
            <a:gdLst>
              <a:gd name="T0" fmla="*/ 0 w 5"/>
              <a:gd name="T1" fmla="*/ 0 h 29"/>
              <a:gd name="T2" fmla="*/ 2147483647 w 5"/>
              <a:gd name="T3" fmla="*/ 2147483647 h 29"/>
              <a:gd name="T4" fmla="*/ 2147483647 w 5"/>
              <a:gd name="T5" fmla="*/ 2147483647 h 29"/>
              <a:gd name="T6" fmla="*/ 2147483647 w 5"/>
              <a:gd name="T7" fmla="*/ 2147483647 h 29"/>
              <a:gd name="T8" fmla="*/ 2147483647 w 5"/>
              <a:gd name="T9" fmla="*/ 2147483647 h 29"/>
              <a:gd name="T10" fmla="*/ 2147483647 w 5"/>
              <a:gd name="T11" fmla="*/ 2147483647 h 29"/>
              <a:gd name="T12" fmla="*/ 2147483647 w 5"/>
              <a:gd name="T13" fmla="*/ 2147483647 h 29"/>
              <a:gd name="T14" fmla="*/ 2147483647 w 5"/>
              <a:gd name="T15" fmla="*/ 2147483647 h 29"/>
              <a:gd name="T16" fmla="*/ 2147483647 w 5"/>
              <a:gd name="T17" fmla="*/ 2147483647 h 29"/>
              <a:gd name="T18" fmla="*/ 2147483647 w 5"/>
              <a:gd name="T19" fmla="*/ 2147483647 h 29"/>
              <a:gd name="T20" fmla="*/ 2147483647 w 5"/>
              <a:gd name="T21" fmla="*/ 2147483647 h 29"/>
              <a:gd name="T22" fmla="*/ 2147483647 w 5"/>
              <a:gd name="T23" fmla="*/ 2147483647 h 29"/>
              <a:gd name="T24" fmla="*/ 2147483647 w 5"/>
              <a:gd name="T25" fmla="*/ 2147483647 h 29"/>
              <a:gd name="T26" fmla="*/ 2147483647 w 5"/>
              <a:gd name="T27" fmla="*/ 2147483647 h 29"/>
              <a:gd name="T28" fmla="*/ 2147483647 w 5"/>
              <a:gd name="T29" fmla="*/ 2147483647 h 2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"/>
              <a:gd name="T46" fmla="*/ 0 h 29"/>
              <a:gd name="T47" fmla="*/ 5 w 5"/>
              <a:gd name="T48" fmla="*/ 29 h 2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" h="29">
                <a:moveTo>
                  <a:pt x="0" y="0"/>
                </a:moveTo>
                <a:lnTo>
                  <a:pt x="1" y="1"/>
                </a:lnTo>
                <a:lnTo>
                  <a:pt x="1" y="2"/>
                </a:lnTo>
                <a:lnTo>
                  <a:pt x="2" y="3"/>
                </a:lnTo>
                <a:lnTo>
                  <a:pt x="2" y="4"/>
                </a:lnTo>
                <a:lnTo>
                  <a:pt x="2" y="11"/>
                </a:lnTo>
                <a:lnTo>
                  <a:pt x="2" y="15"/>
                </a:lnTo>
                <a:lnTo>
                  <a:pt x="2" y="18"/>
                </a:lnTo>
                <a:lnTo>
                  <a:pt x="2" y="26"/>
                </a:lnTo>
                <a:lnTo>
                  <a:pt x="2" y="27"/>
                </a:lnTo>
                <a:lnTo>
                  <a:pt x="2" y="28"/>
                </a:lnTo>
                <a:lnTo>
                  <a:pt x="3" y="28"/>
                </a:lnTo>
                <a:lnTo>
                  <a:pt x="5" y="29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3167" name="Freeform 176"/>
          <p:cNvSpPr>
            <a:spLocks/>
          </p:cNvSpPr>
          <p:nvPr/>
        </p:nvSpPr>
        <p:spPr bwMode="auto">
          <a:xfrm>
            <a:off x="7391400" y="1984375"/>
            <a:ext cx="112713" cy="627063"/>
          </a:xfrm>
          <a:custGeom>
            <a:avLst/>
            <a:gdLst>
              <a:gd name="T0" fmla="*/ 0 w 5"/>
              <a:gd name="T1" fmla="*/ 2147483647 h 29"/>
              <a:gd name="T2" fmla="*/ 2147483647 w 5"/>
              <a:gd name="T3" fmla="*/ 2147483647 h 29"/>
              <a:gd name="T4" fmla="*/ 2147483647 w 5"/>
              <a:gd name="T5" fmla="*/ 2147483647 h 29"/>
              <a:gd name="T6" fmla="*/ 2147483647 w 5"/>
              <a:gd name="T7" fmla="*/ 2147483647 h 29"/>
              <a:gd name="T8" fmla="*/ 2147483647 w 5"/>
              <a:gd name="T9" fmla="*/ 2147483647 h 29"/>
              <a:gd name="T10" fmla="*/ 2147483647 w 5"/>
              <a:gd name="T11" fmla="*/ 2147483647 h 29"/>
              <a:gd name="T12" fmla="*/ 2147483647 w 5"/>
              <a:gd name="T13" fmla="*/ 2147483647 h 29"/>
              <a:gd name="T14" fmla="*/ 2147483647 w 5"/>
              <a:gd name="T15" fmla="*/ 2147483647 h 29"/>
              <a:gd name="T16" fmla="*/ 2147483647 w 5"/>
              <a:gd name="T17" fmla="*/ 2147483647 h 29"/>
              <a:gd name="T18" fmla="*/ 2147483647 w 5"/>
              <a:gd name="T19" fmla="*/ 2147483647 h 29"/>
              <a:gd name="T20" fmla="*/ 2147483647 w 5"/>
              <a:gd name="T21" fmla="*/ 2147483647 h 29"/>
              <a:gd name="T22" fmla="*/ 2147483647 w 5"/>
              <a:gd name="T23" fmla="*/ 2147483647 h 29"/>
              <a:gd name="T24" fmla="*/ 2147483647 w 5"/>
              <a:gd name="T25" fmla="*/ 2147483647 h 29"/>
              <a:gd name="T26" fmla="*/ 2147483647 w 5"/>
              <a:gd name="T27" fmla="*/ 2147483647 h 29"/>
              <a:gd name="T28" fmla="*/ 2147483647 w 5"/>
              <a:gd name="T29" fmla="*/ 0 h 2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"/>
              <a:gd name="T46" fmla="*/ 0 h 29"/>
              <a:gd name="T47" fmla="*/ 5 w 5"/>
              <a:gd name="T48" fmla="*/ 29 h 2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" h="29">
                <a:moveTo>
                  <a:pt x="0" y="29"/>
                </a:moveTo>
                <a:lnTo>
                  <a:pt x="1" y="28"/>
                </a:lnTo>
                <a:lnTo>
                  <a:pt x="2" y="27"/>
                </a:lnTo>
                <a:lnTo>
                  <a:pt x="2" y="26"/>
                </a:lnTo>
                <a:lnTo>
                  <a:pt x="2" y="18"/>
                </a:lnTo>
                <a:lnTo>
                  <a:pt x="2" y="15"/>
                </a:lnTo>
                <a:lnTo>
                  <a:pt x="2" y="11"/>
                </a:lnTo>
                <a:lnTo>
                  <a:pt x="2" y="3"/>
                </a:lnTo>
                <a:lnTo>
                  <a:pt x="2" y="2"/>
                </a:lnTo>
                <a:lnTo>
                  <a:pt x="3" y="1"/>
                </a:lnTo>
                <a:lnTo>
                  <a:pt x="5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3168" name="Freeform 177"/>
          <p:cNvSpPr>
            <a:spLocks/>
          </p:cNvSpPr>
          <p:nvPr/>
        </p:nvSpPr>
        <p:spPr bwMode="auto">
          <a:xfrm>
            <a:off x="7391400" y="2870200"/>
            <a:ext cx="112713" cy="407988"/>
          </a:xfrm>
          <a:custGeom>
            <a:avLst/>
            <a:gdLst>
              <a:gd name="T0" fmla="*/ 0 w 5"/>
              <a:gd name="T1" fmla="*/ 0 h 19"/>
              <a:gd name="T2" fmla="*/ 2147483647 w 5"/>
              <a:gd name="T3" fmla="*/ 2147483647 h 19"/>
              <a:gd name="T4" fmla="*/ 2147483647 w 5"/>
              <a:gd name="T5" fmla="*/ 2147483647 h 19"/>
              <a:gd name="T6" fmla="*/ 2147483647 w 5"/>
              <a:gd name="T7" fmla="*/ 2147483647 h 19"/>
              <a:gd name="T8" fmla="*/ 2147483647 w 5"/>
              <a:gd name="T9" fmla="*/ 2147483647 h 19"/>
              <a:gd name="T10" fmla="*/ 2147483647 w 5"/>
              <a:gd name="T11" fmla="*/ 2147483647 h 19"/>
              <a:gd name="T12" fmla="*/ 2147483647 w 5"/>
              <a:gd name="T13" fmla="*/ 2147483647 h 19"/>
              <a:gd name="T14" fmla="*/ 2147483647 w 5"/>
              <a:gd name="T15" fmla="*/ 2147483647 h 19"/>
              <a:gd name="T16" fmla="*/ 2147483647 w 5"/>
              <a:gd name="T17" fmla="*/ 2147483647 h 19"/>
              <a:gd name="T18" fmla="*/ 2147483647 w 5"/>
              <a:gd name="T19" fmla="*/ 2147483647 h 19"/>
              <a:gd name="T20" fmla="*/ 2147483647 w 5"/>
              <a:gd name="T21" fmla="*/ 2147483647 h 19"/>
              <a:gd name="T22" fmla="*/ 2147483647 w 5"/>
              <a:gd name="T23" fmla="*/ 2147483647 h 19"/>
              <a:gd name="T24" fmla="*/ 2147483647 w 5"/>
              <a:gd name="T25" fmla="*/ 2147483647 h 19"/>
              <a:gd name="T26" fmla="*/ 2147483647 w 5"/>
              <a:gd name="T27" fmla="*/ 2147483647 h 19"/>
              <a:gd name="T28" fmla="*/ 2147483647 w 5"/>
              <a:gd name="T29" fmla="*/ 2147483647 h 1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"/>
              <a:gd name="T46" fmla="*/ 0 h 19"/>
              <a:gd name="T47" fmla="*/ 5 w 5"/>
              <a:gd name="T48" fmla="*/ 19 h 1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" h="19">
                <a:moveTo>
                  <a:pt x="0" y="0"/>
                </a:moveTo>
                <a:lnTo>
                  <a:pt x="1" y="1"/>
                </a:lnTo>
                <a:lnTo>
                  <a:pt x="2" y="2"/>
                </a:lnTo>
                <a:lnTo>
                  <a:pt x="2" y="3"/>
                </a:lnTo>
                <a:lnTo>
                  <a:pt x="2" y="6"/>
                </a:lnTo>
                <a:lnTo>
                  <a:pt x="2" y="10"/>
                </a:lnTo>
                <a:lnTo>
                  <a:pt x="2" y="13"/>
                </a:lnTo>
                <a:lnTo>
                  <a:pt x="2" y="16"/>
                </a:lnTo>
                <a:lnTo>
                  <a:pt x="2" y="17"/>
                </a:lnTo>
                <a:lnTo>
                  <a:pt x="2" y="18"/>
                </a:lnTo>
                <a:lnTo>
                  <a:pt x="3" y="18"/>
                </a:lnTo>
                <a:lnTo>
                  <a:pt x="5" y="19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3169" name="Freeform 178"/>
          <p:cNvSpPr>
            <a:spLocks/>
          </p:cNvSpPr>
          <p:nvPr/>
        </p:nvSpPr>
        <p:spPr bwMode="auto">
          <a:xfrm>
            <a:off x="7391400" y="3278188"/>
            <a:ext cx="112713" cy="431800"/>
          </a:xfrm>
          <a:custGeom>
            <a:avLst/>
            <a:gdLst>
              <a:gd name="T0" fmla="*/ 0 w 5"/>
              <a:gd name="T1" fmla="*/ 2147483647 h 20"/>
              <a:gd name="T2" fmla="*/ 2147483647 w 5"/>
              <a:gd name="T3" fmla="*/ 2147483647 h 20"/>
              <a:gd name="T4" fmla="*/ 2147483647 w 5"/>
              <a:gd name="T5" fmla="*/ 2147483647 h 20"/>
              <a:gd name="T6" fmla="*/ 2147483647 w 5"/>
              <a:gd name="T7" fmla="*/ 2147483647 h 20"/>
              <a:gd name="T8" fmla="*/ 2147483647 w 5"/>
              <a:gd name="T9" fmla="*/ 2147483647 h 20"/>
              <a:gd name="T10" fmla="*/ 2147483647 w 5"/>
              <a:gd name="T11" fmla="*/ 2147483647 h 20"/>
              <a:gd name="T12" fmla="*/ 2147483647 w 5"/>
              <a:gd name="T13" fmla="*/ 2147483647 h 20"/>
              <a:gd name="T14" fmla="*/ 2147483647 w 5"/>
              <a:gd name="T15" fmla="*/ 2147483647 h 20"/>
              <a:gd name="T16" fmla="*/ 2147483647 w 5"/>
              <a:gd name="T17" fmla="*/ 2147483647 h 20"/>
              <a:gd name="T18" fmla="*/ 2147483647 w 5"/>
              <a:gd name="T19" fmla="*/ 2147483647 h 20"/>
              <a:gd name="T20" fmla="*/ 2147483647 w 5"/>
              <a:gd name="T21" fmla="*/ 2147483647 h 20"/>
              <a:gd name="T22" fmla="*/ 2147483647 w 5"/>
              <a:gd name="T23" fmla="*/ 2147483647 h 20"/>
              <a:gd name="T24" fmla="*/ 2147483647 w 5"/>
              <a:gd name="T25" fmla="*/ 2147483647 h 20"/>
              <a:gd name="T26" fmla="*/ 2147483647 w 5"/>
              <a:gd name="T27" fmla="*/ 2147483647 h 20"/>
              <a:gd name="T28" fmla="*/ 2147483647 w 5"/>
              <a:gd name="T29" fmla="*/ 0 h 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"/>
              <a:gd name="T46" fmla="*/ 0 h 20"/>
              <a:gd name="T47" fmla="*/ 5 w 5"/>
              <a:gd name="T48" fmla="*/ 20 h 2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" h="20">
                <a:moveTo>
                  <a:pt x="0" y="20"/>
                </a:moveTo>
                <a:lnTo>
                  <a:pt x="1" y="19"/>
                </a:lnTo>
                <a:lnTo>
                  <a:pt x="1" y="18"/>
                </a:lnTo>
                <a:lnTo>
                  <a:pt x="2" y="18"/>
                </a:lnTo>
                <a:lnTo>
                  <a:pt x="2" y="17"/>
                </a:lnTo>
                <a:lnTo>
                  <a:pt x="2" y="14"/>
                </a:lnTo>
                <a:lnTo>
                  <a:pt x="2" y="10"/>
                </a:lnTo>
                <a:lnTo>
                  <a:pt x="2" y="6"/>
                </a:lnTo>
                <a:lnTo>
                  <a:pt x="2" y="4"/>
                </a:lnTo>
                <a:lnTo>
                  <a:pt x="2" y="3"/>
                </a:lnTo>
                <a:lnTo>
                  <a:pt x="2" y="2"/>
                </a:lnTo>
                <a:lnTo>
                  <a:pt x="3" y="1"/>
                </a:lnTo>
                <a:lnTo>
                  <a:pt x="5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3170" name="Freeform 179"/>
          <p:cNvSpPr>
            <a:spLocks/>
          </p:cNvSpPr>
          <p:nvPr/>
        </p:nvSpPr>
        <p:spPr bwMode="auto">
          <a:xfrm>
            <a:off x="7391400" y="3968750"/>
            <a:ext cx="112713" cy="407988"/>
          </a:xfrm>
          <a:custGeom>
            <a:avLst/>
            <a:gdLst>
              <a:gd name="T0" fmla="*/ 0 w 5"/>
              <a:gd name="T1" fmla="*/ 0 h 19"/>
              <a:gd name="T2" fmla="*/ 2147483647 w 5"/>
              <a:gd name="T3" fmla="*/ 2147483647 h 19"/>
              <a:gd name="T4" fmla="*/ 2147483647 w 5"/>
              <a:gd name="T5" fmla="*/ 2147483647 h 19"/>
              <a:gd name="T6" fmla="*/ 2147483647 w 5"/>
              <a:gd name="T7" fmla="*/ 2147483647 h 19"/>
              <a:gd name="T8" fmla="*/ 2147483647 w 5"/>
              <a:gd name="T9" fmla="*/ 2147483647 h 19"/>
              <a:gd name="T10" fmla="*/ 2147483647 w 5"/>
              <a:gd name="T11" fmla="*/ 2147483647 h 19"/>
              <a:gd name="T12" fmla="*/ 2147483647 w 5"/>
              <a:gd name="T13" fmla="*/ 2147483647 h 19"/>
              <a:gd name="T14" fmla="*/ 2147483647 w 5"/>
              <a:gd name="T15" fmla="*/ 2147483647 h 19"/>
              <a:gd name="T16" fmla="*/ 2147483647 w 5"/>
              <a:gd name="T17" fmla="*/ 2147483647 h 19"/>
              <a:gd name="T18" fmla="*/ 2147483647 w 5"/>
              <a:gd name="T19" fmla="*/ 2147483647 h 19"/>
              <a:gd name="T20" fmla="*/ 2147483647 w 5"/>
              <a:gd name="T21" fmla="*/ 2147483647 h 19"/>
              <a:gd name="T22" fmla="*/ 2147483647 w 5"/>
              <a:gd name="T23" fmla="*/ 2147483647 h 19"/>
              <a:gd name="T24" fmla="*/ 2147483647 w 5"/>
              <a:gd name="T25" fmla="*/ 2147483647 h 19"/>
              <a:gd name="T26" fmla="*/ 2147483647 w 5"/>
              <a:gd name="T27" fmla="*/ 2147483647 h 19"/>
              <a:gd name="T28" fmla="*/ 2147483647 w 5"/>
              <a:gd name="T29" fmla="*/ 2147483647 h 1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"/>
              <a:gd name="T46" fmla="*/ 0 h 19"/>
              <a:gd name="T47" fmla="*/ 5 w 5"/>
              <a:gd name="T48" fmla="*/ 19 h 1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" h="19">
                <a:moveTo>
                  <a:pt x="0" y="0"/>
                </a:moveTo>
                <a:lnTo>
                  <a:pt x="1" y="1"/>
                </a:lnTo>
                <a:lnTo>
                  <a:pt x="1" y="2"/>
                </a:lnTo>
                <a:lnTo>
                  <a:pt x="2" y="2"/>
                </a:lnTo>
                <a:lnTo>
                  <a:pt x="2" y="3"/>
                </a:lnTo>
                <a:lnTo>
                  <a:pt x="2" y="6"/>
                </a:lnTo>
                <a:lnTo>
                  <a:pt x="2" y="10"/>
                </a:lnTo>
                <a:lnTo>
                  <a:pt x="2" y="13"/>
                </a:lnTo>
                <a:lnTo>
                  <a:pt x="2" y="16"/>
                </a:lnTo>
                <a:lnTo>
                  <a:pt x="2" y="17"/>
                </a:lnTo>
                <a:lnTo>
                  <a:pt x="2" y="18"/>
                </a:lnTo>
                <a:lnTo>
                  <a:pt x="3" y="18"/>
                </a:lnTo>
                <a:lnTo>
                  <a:pt x="5" y="19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3171" name="Freeform 180"/>
          <p:cNvSpPr>
            <a:spLocks/>
          </p:cNvSpPr>
          <p:nvPr/>
        </p:nvSpPr>
        <p:spPr bwMode="auto">
          <a:xfrm>
            <a:off x="7391400" y="4376738"/>
            <a:ext cx="112713" cy="433387"/>
          </a:xfrm>
          <a:custGeom>
            <a:avLst/>
            <a:gdLst>
              <a:gd name="T0" fmla="*/ 0 w 5"/>
              <a:gd name="T1" fmla="*/ 2147483647 h 20"/>
              <a:gd name="T2" fmla="*/ 2147483647 w 5"/>
              <a:gd name="T3" fmla="*/ 2147483647 h 20"/>
              <a:gd name="T4" fmla="*/ 2147483647 w 5"/>
              <a:gd name="T5" fmla="*/ 2147483647 h 20"/>
              <a:gd name="T6" fmla="*/ 2147483647 w 5"/>
              <a:gd name="T7" fmla="*/ 2147483647 h 20"/>
              <a:gd name="T8" fmla="*/ 2147483647 w 5"/>
              <a:gd name="T9" fmla="*/ 2147483647 h 20"/>
              <a:gd name="T10" fmla="*/ 2147483647 w 5"/>
              <a:gd name="T11" fmla="*/ 2147483647 h 20"/>
              <a:gd name="T12" fmla="*/ 2147483647 w 5"/>
              <a:gd name="T13" fmla="*/ 2147483647 h 20"/>
              <a:gd name="T14" fmla="*/ 2147483647 w 5"/>
              <a:gd name="T15" fmla="*/ 2147483647 h 20"/>
              <a:gd name="T16" fmla="*/ 2147483647 w 5"/>
              <a:gd name="T17" fmla="*/ 2147483647 h 20"/>
              <a:gd name="T18" fmla="*/ 2147483647 w 5"/>
              <a:gd name="T19" fmla="*/ 2147483647 h 20"/>
              <a:gd name="T20" fmla="*/ 2147483647 w 5"/>
              <a:gd name="T21" fmla="*/ 2147483647 h 20"/>
              <a:gd name="T22" fmla="*/ 2147483647 w 5"/>
              <a:gd name="T23" fmla="*/ 2147483647 h 20"/>
              <a:gd name="T24" fmla="*/ 2147483647 w 5"/>
              <a:gd name="T25" fmla="*/ 2147483647 h 20"/>
              <a:gd name="T26" fmla="*/ 2147483647 w 5"/>
              <a:gd name="T27" fmla="*/ 2147483647 h 20"/>
              <a:gd name="T28" fmla="*/ 2147483647 w 5"/>
              <a:gd name="T29" fmla="*/ 0 h 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"/>
              <a:gd name="T46" fmla="*/ 0 h 20"/>
              <a:gd name="T47" fmla="*/ 5 w 5"/>
              <a:gd name="T48" fmla="*/ 20 h 2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" h="20">
                <a:moveTo>
                  <a:pt x="0" y="20"/>
                </a:moveTo>
                <a:lnTo>
                  <a:pt x="1" y="19"/>
                </a:lnTo>
                <a:lnTo>
                  <a:pt x="1" y="18"/>
                </a:lnTo>
                <a:lnTo>
                  <a:pt x="2" y="18"/>
                </a:lnTo>
                <a:lnTo>
                  <a:pt x="2" y="17"/>
                </a:lnTo>
                <a:lnTo>
                  <a:pt x="2" y="14"/>
                </a:lnTo>
                <a:lnTo>
                  <a:pt x="2" y="10"/>
                </a:lnTo>
                <a:lnTo>
                  <a:pt x="2" y="7"/>
                </a:lnTo>
                <a:lnTo>
                  <a:pt x="2" y="4"/>
                </a:lnTo>
                <a:lnTo>
                  <a:pt x="2" y="3"/>
                </a:lnTo>
                <a:lnTo>
                  <a:pt x="2" y="2"/>
                </a:lnTo>
                <a:lnTo>
                  <a:pt x="3" y="2"/>
                </a:lnTo>
                <a:lnTo>
                  <a:pt x="5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3172" name="Freeform 181"/>
          <p:cNvSpPr>
            <a:spLocks/>
          </p:cNvSpPr>
          <p:nvPr/>
        </p:nvSpPr>
        <p:spPr bwMode="auto">
          <a:xfrm>
            <a:off x="7391400" y="5046663"/>
            <a:ext cx="112713" cy="431800"/>
          </a:xfrm>
          <a:custGeom>
            <a:avLst/>
            <a:gdLst>
              <a:gd name="T0" fmla="*/ 0 w 5"/>
              <a:gd name="T1" fmla="*/ 0 h 20"/>
              <a:gd name="T2" fmla="*/ 2147483647 w 5"/>
              <a:gd name="T3" fmla="*/ 2147483647 h 20"/>
              <a:gd name="T4" fmla="*/ 2147483647 w 5"/>
              <a:gd name="T5" fmla="*/ 2147483647 h 20"/>
              <a:gd name="T6" fmla="*/ 2147483647 w 5"/>
              <a:gd name="T7" fmla="*/ 2147483647 h 20"/>
              <a:gd name="T8" fmla="*/ 2147483647 w 5"/>
              <a:gd name="T9" fmla="*/ 2147483647 h 20"/>
              <a:gd name="T10" fmla="*/ 2147483647 w 5"/>
              <a:gd name="T11" fmla="*/ 2147483647 h 20"/>
              <a:gd name="T12" fmla="*/ 2147483647 w 5"/>
              <a:gd name="T13" fmla="*/ 2147483647 h 20"/>
              <a:gd name="T14" fmla="*/ 2147483647 w 5"/>
              <a:gd name="T15" fmla="*/ 2147483647 h 20"/>
              <a:gd name="T16" fmla="*/ 2147483647 w 5"/>
              <a:gd name="T17" fmla="*/ 2147483647 h 20"/>
              <a:gd name="T18" fmla="*/ 2147483647 w 5"/>
              <a:gd name="T19" fmla="*/ 2147483647 h 20"/>
              <a:gd name="T20" fmla="*/ 2147483647 w 5"/>
              <a:gd name="T21" fmla="*/ 2147483647 h 20"/>
              <a:gd name="T22" fmla="*/ 2147483647 w 5"/>
              <a:gd name="T23" fmla="*/ 2147483647 h 20"/>
              <a:gd name="T24" fmla="*/ 2147483647 w 5"/>
              <a:gd name="T25" fmla="*/ 2147483647 h 20"/>
              <a:gd name="T26" fmla="*/ 2147483647 w 5"/>
              <a:gd name="T27" fmla="*/ 2147483647 h 20"/>
              <a:gd name="T28" fmla="*/ 2147483647 w 5"/>
              <a:gd name="T29" fmla="*/ 2147483647 h 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"/>
              <a:gd name="T46" fmla="*/ 0 h 20"/>
              <a:gd name="T47" fmla="*/ 5 w 5"/>
              <a:gd name="T48" fmla="*/ 20 h 2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" h="20">
                <a:moveTo>
                  <a:pt x="0" y="0"/>
                </a:moveTo>
                <a:lnTo>
                  <a:pt x="1" y="1"/>
                </a:lnTo>
                <a:lnTo>
                  <a:pt x="1" y="2"/>
                </a:lnTo>
                <a:lnTo>
                  <a:pt x="2" y="2"/>
                </a:lnTo>
                <a:lnTo>
                  <a:pt x="2" y="3"/>
                </a:lnTo>
                <a:lnTo>
                  <a:pt x="2" y="6"/>
                </a:lnTo>
                <a:lnTo>
                  <a:pt x="2" y="10"/>
                </a:lnTo>
                <a:lnTo>
                  <a:pt x="2" y="13"/>
                </a:lnTo>
                <a:lnTo>
                  <a:pt x="2" y="16"/>
                </a:lnTo>
                <a:lnTo>
                  <a:pt x="2" y="17"/>
                </a:lnTo>
                <a:lnTo>
                  <a:pt x="2" y="18"/>
                </a:lnTo>
                <a:lnTo>
                  <a:pt x="3" y="19"/>
                </a:lnTo>
                <a:lnTo>
                  <a:pt x="5" y="2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3173" name="Freeform 182"/>
          <p:cNvSpPr>
            <a:spLocks/>
          </p:cNvSpPr>
          <p:nvPr/>
        </p:nvSpPr>
        <p:spPr bwMode="auto">
          <a:xfrm>
            <a:off x="7391400" y="5478463"/>
            <a:ext cx="112713" cy="407987"/>
          </a:xfrm>
          <a:custGeom>
            <a:avLst/>
            <a:gdLst>
              <a:gd name="T0" fmla="*/ 0 w 5"/>
              <a:gd name="T1" fmla="*/ 2147483647 h 19"/>
              <a:gd name="T2" fmla="*/ 2147483647 w 5"/>
              <a:gd name="T3" fmla="*/ 2147483647 h 19"/>
              <a:gd name="T4" fmla="*/ 2147483647 w 5"/>
              <a:gd name="T5" fmla="*/ 2147483647 h 19"/>
              <a:gd name="T6" fmla="*/ 2147483647 w 5"/>
              <a:gd name="T7" fmla="*/ 2147483647 h 19"/>
              <a:gd name="T8" fmla="*/ 2147483647 w 5"/>
              <a:gd name="T9" fmla="*/ 2147483647 h 19"/>
              <a:gd name="T10" fmla="*/ 2147483647 w 5"/>
              <a:gd name="T11" fmla="*/ 2147483647 h 19"/>
              <a:gd name="T12" fmla="*/ 2147483647 w 5"/>
              <a:gd name="T13" fmla="*/ 2147483647 h 19"/>
              <a:gd name="T14" fmla="*/ 2147483647 w 5"/>
              <a:gd name="T15" fmla="*/ 2147483647 h 19"/>
              <a:gd name="T16" fmla="*/ 2147483647 w 5"/>
              <a:gd name="T17" fmla="*/ 2147483647 h 19"/>
              <a:gd name="T18" fmla="*/ 2147483647 w 5"/>
              <a:gd name="T19" fmla="*/ 2147483647 h 19"/>
              <a:gd name="T20" fmla="*/ 2147483647 w 5"/>
              <a:gd name="T21" fmla="*/ 2147483647 h 19"/>
              <a:gd name="T22" fmla="*/ 2147483647 w 5"/>
              <a:gd name="T23" fmla="*/ 2147483647 h 19"/>
              <a:gd name="T24" fmla="*/ 2147483647 w 5"/>
              <a:gd name="T25" fmla="*/ 2147483647 h 19"/>
              <a:gd name="T26" fmla="*/ 2147483647 w 5"/>
              <a:gd name="T27" fmla="*/ 2147483647 h 19"/>
              <a:gd name="T28" fmla="*/ 2147483647 w 5"/>
              <a:gd name="T29" fmla="*/ 0 h 1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"/>
              <a:gd name="T46" fmla="*/ 0 h 19"/>
              <a:gd name="T47" fmla="*/ 5 w 5"/>
              <a:gd name="T48" fmla="*/ 19 h 19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" h="19">
                <a:moveTo>
                  <a:pt x="0" y="19"/>
                </a:moveTo>
                <a:lnTo>
                  <a:pt x="1" y="18"/>
                </a:lnTo>
                <a:lnTo>
                  <a:pt x="1" y="17"/>
                </a:lnTo>
                <a:lnTo>
                  <a:pt x="2" y="17"/>
                </a:lnTo>
                <a:lnTo>
                  <a:pt x="2" y="16"/>
                </a:lnTo>
                <a:lnTo>
                  <a:pt x="2" y="13"/>
                </a:lnTo>
                <a:lnTo>
                  <a:pt x="2" y="9"/>
                </a:lnTo>
                <a:lnTo>
                  <a:pt x="2" y="6"/>
                </a:lnTo>
                <a:lnTo>
                  <a:pt x="2" y="3"/>
                </a:lnTo>
                <a:lnTo>
                  <a:pt x="2" y="2"/>
                </a:lnTo>
                <a:lnTo>
                  <a:pt x="2" y="1"/>
                </a:lnTo>
                <a:lnTo>
                  <a:pt x="3" y="1"/>
                </a:lnTo>
                <a:lnTo>
                  <a:pt x="5" y="0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3174" name="Freeform 183"/>
          <p:cNvSpPr>
            <a:spLocks/>
          </p:cNvSpPr>
          <p:nvPr/>
        </p:nvSpPr>
        <p:spPr bwMode="auto">
          <a:xfrm>
            <a:off x="6716713" y="6167438"/>
            <a:ext cx="608012" cy="128587"/>
          </a:xfrm>
          <a:custGeom>
            <a:avLst/>
            <a:gdLst>
              <a:gd name="T0" fmla="*/ 2147483647 w 27"/>
              <a:gd name="T1" fmla="*/ 0 h 6"/>
              <a:gd name="T2" fmla="*/ 2147483647 w 27"/>
              <a:gd name="T3" fmla="*/ 2147483647 h 6"/>
              <a:gd name="T4" fmla="*/ 2147483647 w 27"/>
              <a:gd name="T5" fmla="*/ 2147483647 h 6"/>
              <a:gd name="T6" fmla="*/ 2147483647 w 27"/>
              <a:gd name="T7" fmla="*/ 2147483647 h 6"/>
              <a:gd name="T8" fmla="*/ 2147483647 w 27"/>
              <a:gd name="T9" fmla="*/ 2147483647 h 6"/>
              <a:gd name="T10" fmla="*/ 2147483647 w 27"/>
              <a:gd name="T11" fmla="*/ 2147483647 h 6"/>
              <a:gd name="T12" fmla="*/ 2147483647 w 27"/>
              <a:gd name="T13" fmla="*/ 2147483647 h 6"/>
              <a:gd name="T14" fmla="*/ 2147483647 w 27"/>
              <a:gd name="T15" fmla="*/ 2147483647 h 6"/>
              <a:gd name="T16" fmla="*/ 2147483647 w 27"/>
              <a:gd name="T17" fmla="*/ 2147483647 h 6"/>
              <a:gd name="T18" fmla="*/ 2147483647 w 27"/>
              <a:gd name="T19" fmla="*/ 2147483647 h 6"/>
              <a:gd name="T20" fmla="*/ 2147483647 w 27"/>
              <a:gd name="T21" fmla="*/ 2147483647 h 6"/>
              <a:gd name="T22" fmla="*/ 2147483647 w 27"/>
              <a:gd name="T23" fmla="*/ 2147483647 h 6"/>
              <a:gd name="T24" fmla="*/ 2147483647 w 27"/>
              <a:gd name="T25" fmla="*/ 2147483647 h 6"/>
              <a:gd name="T26" fmla="*/ 2147483647 w 27"/>
              <a:gd name="T27" fmla="*/ 2147483647 h 6"/>
              <a:gd name="T28" fmla="*/ 0 w 27"/>
              <a:gd name="T29" fmla="*/ 2147483647 h 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7"/>
              <a:gd name="T46" fmla="*/ 0 h 6"/>
              <a:gd name="T47" fmla="*/ 27 w 27"/>
              <a:gd name="T48" fmla="*/ 6 h 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7" h="6">
                <a:moveTo>
                  <a:pt x="27" y="0"/>
                </a:moveTo>
                <a:lnTo>
                  <a:pt x="26" y="1"/>
                </a:lnTo>
                <a:lnTo>
                  <a:pt x="25" y="2"/>
                </a:lnTo>
                <a:lnTo>
                  <a:pt x="24" y="2"/>
                </a:lnTo>
                <a:lnTo>
                  <a:pt x="19" y="2"/>
                </a:lnTo>
                <a:lnTo>
                  <a:pt x="14" y="2"/>
                </a:lnTo>
                <a:lnTo>
                  <a:pt x="8" y="2"/>
                </a:lnTo>
                <a:lnTo>
                  <a:pt x="4" y="2"/>
                </a:lnTo>
                <a:lnTo>
                  <a:pt x="3" y="2"/>
                </a:lnTo>
                <a:lnTo>
                  <a:pt x="2" y="2"/>
                </a:lnTo>
                <a:lnTo>
                  <a:pt x="1" y="4"/>
                </a:lnTo>
                <a:lnTo>
                  <a:pt x="0" y="6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3175" name="Freeform 184"/>
          <p:cNvSpPr>
            <a:spLocks/>
          </p:cNvSpPr>
          <p:nvPr/>
        </p:nvSpPr>
        <p:spPr bwMode="auto">
          <a:xfrm>
            <a:off x="6134100" y="6167438"/>
            <a:ext cx="582613" cy="128587"/>
          </a:xfrm>
          <a:custGeom>
            <a:avLst/>
            <a:gdLst>
              <a:gd name="T0" fmla="*/ 0 w 26"/>
              <a:gd name="T1" fmla="*/ 0 h 6"/>
              <a:gd name="T2" fmla="*/ 2147483647 w 26"/>
              <a:gd name="T3" fmla="*/ 2147483647 h 6"/>
              <a:gd name="T4" fmla="*/ 2147483647 w 26"/>
              <a:gd name="T5" fmla="*/ 2147483647 h 6"/>
              <a:gd name="T6" fmla="*/ 2147483647 w 26"/>
              <a:gd name="T7" fmla="*/ 2147483647 h 6"/>
              <a:gd name="T8" fmla="*/ 2147483647 w 26"/>
              <a:gd name="T9" fmla="*/ 2147483647 h 6"/>
              <a:gd name="T10" fmla="*/ 2147483647 w 26"/>
              <a:gd name="T11" fmla="*/ 2147483647 h 6"/>
              <a:gd name="T12" fmla="*/ 2147483647 w 26"/>
              <a:gd name="T13" fmla="*/ 2147483647 h 6"/>
              <a:gd name="T14" fmla="*/ 2147483647 w 26"/>
              <a:gd name="T15" fmla="*/ 2147483647 h 6"/>
              <a:gd name="T16" fmla="*/ 2147483647 w 26"/>
              <a:gd name="T17" fmla="*/ 2147483647 h 6"/>
              <a:gd name="T18" fmla="*/ 2147483647 w 26"/>
              <a:gd name="T19" fmla="*/ 2147483647 h 6"/>
              <a:gd name="T20" fmla="*/ 2147483647 w 26"/>
              <a:gd name="T21" fmla="*/ 2147483647 h 6"/>
              <a:gd name="T22" fmla="*/ 2147483647 w 26"/>
              <a:gd name="T23" fmla="*/ 2147483647 h 6"/>
              <a:gd name="T24" fmla="*/ 2147483647 w 26"/>
              <a:gd name="T25" fmla="*/ 2147483647 h 6"/>
              <a:gd name="T26" fmla="*/ 2147483647 w 26"/>
              <a:gd name="T27" fmla="*/ 2147483647 h 6"/>
              <a:gd name="T28" fmla="*/ 2147483647 w 26"/>
              <a:gd name="T29" fmla="*/ 2147483647 h 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26"/>
              <a:gd name="T46" fmla="*/ 0 h 6"/>
              <a:gd name="T47" fmla="*/ 26 w 26"/>
              <a:gd name="T48" fmla="*/ 6 h 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26" h="6">
                <a:moveTo>
                  <a:pt x="0" y="0"/>
                </a:moveTo>
                <a:lnTo>
                  <a:pt x="1" y="1"/>
                </a:lnTo>
                <a:lnTo>
                  <a:pt x="1" y="2"/>
                </a:lnTo>
                <a:lnTo>
                  <a:pt x="2" y="2"/>
                </a:lnTo>
                <a:lnTo>
                  <a:pt x="3" y="2"/>
                </a:lnTo>
                <a:lnTo>
                  <a:pt x="7" y="2"/>
                </a:lnTo>
                <a:lnTo>
                  <a:pt x="13" y="2"/>
                </a:lnTo>
                <a:lnTo>
                  <a:pt x="19" y="2"/>
                </a:lnTo>
                <a:lnTo>
                  <a:pt x="23" y="2"/>
                </a:lnTo>
                <a:lnTo>
                  <a:pt x="24" y="2"/>
                </a:lnTo>
                <a:lnTo>
                  <a:pt x="25" y="2"/>
                </a:lnTo>
                <a:lnTo>
                  <a:pt x="25" y="4"/>
                </a:lnTo>
                <a:lnTo>
                  <a:pt x="26" y="6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43176" name="Rectangle 189"/>
          <p:cNvSpPr>
            <a:spLocks noChangeArrowheads="1"/>
          </p:cNvSpPr>
          <p:nvPr/>
        </p:nvSpPr>
        <p:spPr bwMode="auto">
          <a:xfrm>
            <a:off x="3843338" y="2328863"/>
            <a:ext cx="114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 i="1">
                <a:solidFill>
                  <a:srgbClr val="000000"/>
                </a:solidFill>
                <a:latin typeface="Nimbus Roman No9 L"/>
              </a:rPr>
              <a:t>q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77" name="Rectangle 190"/>
          <p:cNvSpPr>
            <a:spLocks noChangeArrowheads="1"/>
          </p:cNvSpPr>
          <p:nvPr/>
        </p:nvSpPr>
        <p:spPr bwMode="auto">
          <a:xfrm>
            <a:off x="3954463" y="2436813"/>
            <a:ext cx="112712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78" name="Rectangle 191"/>
          <p:cNvSpPr>
            <a:spLocks noChangeArrowheads="1"/>
          </p:cNvSpPr>
          <p:nvPr/>
        </p:nvSpPr>
        <p:spPr bwMode="auto">
          <a:xfrm>
            <a:off x="3505200" y="2351088"/>
            <a:ext cx="307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Set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79" name="Rectangle 192"/>
          <p:cNvSpPr>
            <a:spLocks noChangeArrowheads="1"/>
          </p:cNvSpPr>
          <p:nvPr/>
        </p:nvSpPr>
        <p:spPr bwMode="auto">
          <a:xfrm>
            <a:off x="3843338" y="3430588"/>
            <a:ext cx="114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 i="1">
                <a:solidFill>
                  <a:srgbClr val="000000"/>
                </a:solidFill>
                <a:latin typeface="Nimbus Roman No9 L"/>
              </a:rPr>
              <a:t>q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80" name="Rectangle 193"/>
          <p:cNvSpPr>
            <a:spLocks noChangeArrowheads="1"/>
          </p:cNvSpPr>
          <p:nvPr/>
        </p:nvSpPr>
        <p:spPr bwMode="auto">
          <a:xfrm>
            <a:off x="3954463" y="3536950"/>
            <a:ext cx="1127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81" name="Rectangle 194"/>
          <p:cNvSpPr>
            <a:spLocks noChangeArrowheads="1"/>
          </p:cNvSpPr>
          <p:nvPr/>
        </p:nvSpPr>
        <p:spPr bwMode="auto">
          <a:xfrm>
            <a:off x="3505200" y="3430588"/>
            <a:ext cx="3079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Set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82" name="Rectangle 195"/>
          <p:cNvSpPr>
            <a:spLocks noChangeArrowheads="1"/>
          </p:cNvSpPr>
          <p:nvPr/>
        </p:nvSpPr>
        <p:spPr bwMode="auto">
          <a:xfrm>
            <a:off x="3843338" y="4506913"/>
            <a:ext cx="1143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 i="1">
                <a:solidFill>
                  <a:srgbClr val="000000"/>
                </a:solidFill>
                <a:latin typeface="Nimbus Roman No9 L"/>
              </a:rPr>
              <a:t>q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83" name="Rectangle 196"/>
          <p:cNvSpPr>
            <a:spLocks noChangeArrowheads="1"/>
          </p:cNvSpPr>
          <p:nvPr/>
        </p:nvSpPr>
        <p:spPr bwMode="auto">
          <a:xfrm>
            <a:off x="3954463" y="4613275"/>
            <a:ext cx="1127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84" name="Rectangle 197"/>
          <p:cNvSpPr>
            <a:spLocks noChangeArrowheads="1"/>
          </p:cNvSpPr>
          <p:nvPr/>
        </p:nvSpPr>
        <p:spPr bwMode="auto">
          <a:xfrm>
            <a:off x="3505200" y="4506913"/>
            <a:ext cx="307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Set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85" name="Rectangle 198"/>
          <p:cNvSpPr>
            <a:spLocks noChangeArrowheads="1"/>
          </p:cNvSpPr>
          <p:nvPr/>
        </p:nvSpPr>
        <p:spPr bwMode="auto">
          <a:xfrm>
            <a:off x="3843338" y="5607050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 i="1">
                <a:solidFill>
                  <a:srgbClr val="000000"/>
                </a:solidFill>
                <a:latin typeface="Nimbus Roman No9 L"/>
              </a:rPr>
              <a:t>q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86" name="Rectangle 199"/>
          <p:cNvSpPr>
            <a:spLocks noChangeArrowheads="1"/>
          </p:cNvSpPr>
          <p:nvPr/>
        </p:nvSpPr>
        <p:spPr bwMode="auto">
          <a:xfrm>
            <a:off x="3954463" y="5713413"/>
            <a:ext cx="1127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87" name="Rectangle 200"/>
          <p:cNvSpPr>
            <a:spLocks noChangeArrowheads="1"/>
          </p:cNvSpPr>
          <p:nvPr/>
        </p:nvSpPr>
        <p:spPr bwMode="auto">
          <a:xfrm>
            <a:off x="3505200" y="5607050"/>
            <a:ext cx="3079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>
                <a:solidFill>
                  <a:srgbClr val="000000"/>
                </a:solidFill>
                <a:latin typeface="Nimbus Roman No9 L"/>
              </a:rPr>
              <a:t>Set</a:t>
            </a:r>
            <a:endParaRPr lang="en-CA" altLang="en-US" sz="16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3188" name="Oval 201"/>
          <p:cNvSpPr>
            <a:spLocks noChangeArrowheads="1"/>
          </p:cNvSpPr>
          <p:nvPr/>
        </p:nvSpPr>
        <p:spPr bwMode="auto">
          <a:xfrm>
            <a:off x="4383088" y="4519613"/>
            <a:ext cx="268287" cy="2571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prstClr val="black"/>
              </a:solidFill>
            </a:endParaRPr>
          </a:p>
        </p:txBody>
      </p:sp>
      <p:sp>
        <p:nvSpPr>
          <p:cNvPr id="43189" name="Oval 202"/>
          <p:cNvSpPr>
            <a:spLocks noChangeArrowheads="1"/>
          </p:cNvSpPr>
          <p:nvPr/>
        </p:nvSpPr>
        <p:spPr bwMode="auto">
          <a:xfrm>
            <a:off x="4383088" y="5621338"/>
            <a:ext cx="268287" cy="2571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prstClr val="black"/>
              </a:solidFill>
            </a:endParaRPr>
          </a:p>
        </p:txBody>
      </p:sp>
      <p:sp>
        <p:nvSpPr>
          <p:cNvPr id="43190" name="Oval 203"/>
          <p:cNvSpPr>
            <a:spLocks noChangeArrowheads="1"/>
          </p:cNvSpPr>
          <p:nvPr/>
        </p:nvSpPr>
        <p:spPr bwMode="auto">
          <a:xfrm>
            <a:off x="4383088" y="3443288"/>
            <a:ext cx="268287" cy="2571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prstClr val="black"/>
              </a:solidFill>
            </a:endParaRPr>
          </a:p>
        </p:txBody>
      </p:sp>
      <p:sp>
        <p:nvSpPr>
          <p:cNvPr id="43191" name="Oval 204"/>
          <p:cNvSpPr>
            <a:spLocks noChangeArrowheads="1"/>
          </p:cNvSpPr>
          <p:nvPr/>
        </p:nvSpPr>
        <p:spPr bwMode="auto">
          <a:xfrm>
            <a:off x="4395788" y="2354263"/>
            <a:ext cx="268287" cy="2571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71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29600" y="-304800"/>
            <a:ext cx="31242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0"/>
            <a:ext cx="9486900" cy="7315200"/>
            <a:chOff x="0" y="0"/>
            <a:chExt cx="9486900" cy="7315200"/>
          </a:xfrm>
        </p:grpSpPr>
        <p:grpSp>
          <p:nvGrpSpPr>
            <p:cNvPr id="8" name="Group 7"/>
            <p:cNvGrpSpPr/>
            <p:nvPr/>
          </p:nvGrpSpPr>
          <p:grpSpPr>
            <a:xfrm>
              <a:off x="0" y="0"/>
              <a:ext cx="9486900" cy="7315200"/>
              <a:chOff x="0" y="0"/>
              <a:chExt cx="9486900" cy="73152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0" y="0"/>
                <a:ext cx="9486900" cy="7315200"/>
                <a:chOff x="0" y="0"/>
                <a:chExt cx="9486900" cy="7315200"/>
              </a:xfrm>
            </p:grpSpPr>
            <p:pic>
              <p:nvPicPr>
                <p:cNvPr id="25602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178" r="13909"/>
                <a:stretch/>
              </p:blipFill>
              <p:spPr bwMode="auto">
                <a:xfrm>
                  <a:off x="0" y="0"/>
                  <a:ext cx="9486900" cy="7315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" name="TextBox 4"/>
                <p:cNvSpPr txBox="1"/>
                <p:nvPr/>
              </p:nvSpPr>
              <p:spPr>
                <a:xfrm>
                  <a:off x="3048000" y="2590800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 smtClean="0"/>
                    <a:t>+ve</a:t>
                  </a:r>
                  <a:endParaRPr lang="en-IN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486400" y="2590800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-</a:t>
                  </a:r>
                  <a:r>
                    <a:rPr lang="en-IN" dirty="0" smtClean="0"/>
                    <a:t>ve</a:t>
                  </a:r>
                  <a:endParaRPr lang="en-IN" dirty="0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3048000" y="37338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+ve</a:t>
                </a:r>
                <a:endParaRPr lang="en-IN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86400" y="37454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-</a:t>
                </a:r>
                <a:r>
                  <a:rPr lang="en-IN" dirty="0" smtClean="0"/>
                  <a:t>ve</a:t>
                </a:r>
                <a:endParaRPr lang="en-IN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495800" y="56388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+ve</a:t>
              </a:r>
              <a:endParaRPr lang="en-IN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77000" y="56504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-</a:t>
              </a:r>
              <a:r>
                <a:rPr lang="en-IN" dirty="0" smtClean="0"/>
                <a:t>ve</a:t>
              </a:r>
              <a:endParaRPr lang="en-IN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791200" y="15240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 = # of bits in Q(dividend)</a:t>
            </a:r>
          </a:p>
          <a:p>
            <a:r>
              <a:rPr lang="en-IN" dirty="0" smtClean="0"/>
              <a:t># of bits in A = n+1</a:t>
            </a:r>
          </a:p>
          <a:p>
            <a:r>
              <a:rPr lang="en-IN" dirty="0" smtClean="0"/>
              <a:t># of bits in M(divisor) = n+1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6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066800"/>
            <a:ext cx="4419600" cy="51816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776046"/>
              </p:ext>
            </p:extLst>
          </p:nvPr>
        </p:nvGraphicFramePr>
        <p:xfrm>
          <a:off x="4572000" y="1143000"/>
          <a:ext cx="4343400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5850"/>
                <a:gridCol w="1085850"/>
                <a:gridCol w="1085850"/>
                <a:gridCol w="1085850"/>
              </a:tblGrid>
              <a:tr h="364671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A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Q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Action</a:t>
                      </a:r>
                      <a:endParaRPr lang="en-IN" b="1" dirty="0"/>
                    </a:p>
                  </a:txBody>
                  <a:tcPr/>
                </a:tc>
              </a:tr>
              <a:tr h="36467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6467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6467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6467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6467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6467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6467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6467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6467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6467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6467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6467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6467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89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29600" y="76200"/>
            <a:ext cx="3124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209" y="1151730"/>
            <a:ext cx="4928791" cy="5706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1066800"/>
            <a:ext cx="3733799" cy="51816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/3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0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Lecture Topic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en-US" sz="2800" dirty="0" smtClean="0"/>
              <a:t>Division</a:t>
            </a:r>
          </a:p>
          <a:p>
            <a:pPr lvl="1">
              <a:lnSpc>
                <a:spcPct val="200000"/>
              </a:lnSpc>
            </a:pPr>
            <a:r>
              <a:rPr lang="en-US" altLang="zh-CN" sz="2800" dirty="0"/>
              <a:t> Longhand division </a:t>
            </a:r>
          </a:p>
          <a:p>
            <a:pPr lvl="1">
              <a:lnSpc>
                <a:spcPct val="200000"/>
              </a:lnSpc>
            </a:pPr>
            <a:r>
              <a:rPr lang="en-CA" altLang="en-US" sz="2800" dirty="0"/>
              <a:t>Circuit arrangement for binary </a:t>
            </a:r>
            <a:r>
              <a:rPr lang="en-CA" altLang="en-US" sz="2800" dirty="0" smtClean="0"/>
              <a:t>division</a:t>
            </a:r>
            <a:endParaRPr lang="en-CA" altLang="en-US" sz="2800" dirty="0"/>
          </a:p>
          <a:p>
            <a:pPr lvl="1">
              <a:lnSpc>
                <a:spcPct val="200000"/>
              </a:lnSpc>
            </a:pPr>
            <a:r>
              <a:rPr lang="en-US" altLang="en-US" sz="2800" dirty="0"/>
              <a:t>Restoring </a:t>
            </a:r>
            <a:r>
              <a:rPr lang="en-US" altLang="en-US" sz="2800" dirty="0" smtClean="0"/>
              <a:t>Division</a:t>
            </a:r>
          </a:p>
        </p:txBody>
      </p:sp>
    </p:spTree>
    <p:extLst>
      <p:ext uri="{BB962C8B-B14F-4D97-AF65-F5344CB8AC3E}">
        <p14:creationId xmlns:p14="http://schemas.microsoft.com/office/powerpoint/2010/main" val="386927716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 smtClean="0"/>
              <a:t>8/3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29600" y="76200"/>
            <a:ext cx="31242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321104"/>
            <a:ext cx="4648200" cy="49272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1066800"/>
            <a:ext cx="3962399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1" y="762001"/>
            <a:ext cx="6575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Integer Division Operation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1" y="1593129"/>
            <a:ext cx="794897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Division is more complex than multiplication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It involves repetitive shifting and addition or subtraction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In integer division operation, a divisor M and a dividend D are given.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We need to find quotient Q and remainder R.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The relationship between the components is given by,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	</a:t>
            </a:r>
            <a:r>
              <a:rPr lang="en-US" sz="2000" dirty="0" smtClean="0"/>
              <a:t>	D=Q*M+R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1563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1" y="835969"/>
            <a:ext cx="6658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Simple Integer Division: Pencil-Paper </a:t>
            </a:r>
            <a:r>
              <a:rPr lang="en-US" sz="2400" b="1" dirty="0"/>
              <a:t>M</a:t>
            </a:r>
            <a:r>
              <a:rPr lang="en-US" sz="2400" b="1" dirty="0" smtClean="0"/>
              <a:t>ethod 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57201" y="2209800"/>
            <a:ext cx="23521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Let,</a:t>
            </a:r>
          </a:p>
          <a:p>
            <a:r>
              <a:rPr lang="en-US" dirty="0" smtClean="0"/>
              <a:t>Dividend, </a:t>
            </a:r>
            <a:r>
              <a:rPr lang="en-US" dirty="0" smtClean="0"/>
              <a:t>D=1001011</a:t>
            </a:r>
            <a:endParaRPr lang="en-US" baseline="-25000" dirty="0" smtClean="0"/>
          </a:p>
          <a:p>
            <a:r>
              <a:rPr lang="en-US" dirty="0" smtClean="0"/>
              <a:t>Divisor,    </a:t>
            </a:r>
            <a:r>
              <a:rPr lang="en-US" dirty="0" smtClean="0"/>
              <a:t>M=1000</a:t>
            </a:r>
            <a:endParaRPr lang="en-US" baseline="-25000" dirty="0" smtClean="0"/>
          </a:p>
          <a:p>
            <a:r>
              <a:rPr lang="en-US" dirty="0" smtClean="0"/>
              <a:t> 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186" y="1595287"/>
            <a:ext cx="3686175" cy="485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7519" y="4648200"/>
            <a:ext cx="3379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 Longhand division examples.</a:t>
            </a:r>
            <a:endParaRPr lang="en-US" altLang="zh-CN" sz="2000" dirty="0">
              <a:solidFill>
                <a:prstClr val="black"/>
              </a:solidFill>
              <a:latin typeface="Times New Roman" pitchFamily="18" charset="0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34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b="1" smtClean="0"/>
              <a:t>Manual Division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157413" y="5689600"/>
            <a:ext cx="3379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 Longhand division examples.</a:t>
            </a:r>
            <a:endParaRPr lang="en-US" altLang="zh-CN" sz="2000" dirty="0">
              <a:solidFill>
                <a:prstClr val="black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 flipH="1">
            <a:off x="5530850" y="2884488"/>
            <a:ext cx="849313" cy="1587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5694363" y="2493963"/>
            <a:ext cx="64770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1101</a:t>
            </a:r>
            <a:endParaRPr lang="en-US" altLang="zh-CN" sz="2400">
              <a:solidFill>
                <a:prstClr val="black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2560638" y="3733800"/>
            <a:ext cx="1619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solidFill>
                <a:prstClr val="black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 flipH="1">
            <a:off x="2298700" y="3702050"/>
            <a:ext cx="522288" cy="1588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397125" y="3309938"/>
            <a:ext cx="3238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13</a:t>
            </a:r>
            <a:endParaRPr lang="en-US" altLang="zh-CN" sz="2400">
              <a:solidFill>
                <a:prstClr val="black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2397125" y="2951163"/>
            <a:ext cx="3238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14</a:t>
            </a:r>
            <a:endParaRPr lang="en-US" altLang="zh-CN" sz="2400">
              <a:solidFill>
                <a:prstClr val="black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 flipH="1">
            <a:off x="2135188" y="2884488"/>
            <a:ext cx="555625" cy="1587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2265363" y="2493963"/>
            <a:ext cx="3238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26</a:t>
            </a:r>
            <a:endParaRPr lang="en-US" altLang="zh-CN" sz="2400">
              <a:solidFill>
                <a:prstClr val="black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2397125" y="1709738"/>
            <a:ext cx="3238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21</a:t>
            </a:r>
            <a:endParaRPr lang="en-US" altLang="zh-CN" sz="2400">
              <a:solidFill>
                <a:prstClr val="black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2265363" y="2133600"/>
            <a:ext cx="48577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274</a:t>
            </a:r>
            <a:endParaRPr lang="en-US" altLang="zh-CN" sz="2400">
              <a:solidFill>
                <a:prstClr val="black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5562600" y="2133600"/>
            <a:ext cx="14573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100010010</a:t>
            </a:r>
            <a:endParaRPr lang="en-US" altLang="zh-CN" sz="2400">
              <a:solidFill>
                <a:prstClr val="black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6151563" y="1709738"/>
            <a:ext cx="80962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10101</a:t>
            </a:r>
            <a:endParaRPr lang="en-US" altLang="zh-CN" sz="2400">
              <a:solidFill>
                <a:prstClr val="black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 flipH="1">
            <a:off x="5759450" y="3702050"/>
            <a:ext cx="914400" cy="1588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5988050" y="3309938"/>
            <a:ext cx="64770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1101</a:t>
            </a:r>
            <a:endParaRPr lang="en-US" altLang="zh-CN" sz="2400">
              <a:solidFill>
                <a:prstClr val="black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6738938" y="4518025"/>
            <a:ext cx="1619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</a:t>
            </a:r>
            <a:endParaRPr lang="en-US" altLang="zh-CN" sz="2400">
              <a:solidFill>
                <a:prstClr val="black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6281738" y="3733800"/>
            <a:ext cx="6477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1110</a:t>
            </a:r>
            <a:endParaRPr lang="en-US" altLang="zh-CN" sz="2400">
              <a:solidFill>
                <a:prstClr val="black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6281738" y="4094163"/>
            <a:ext cx="64770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1101</a:t>
            </a:r>
            <a:endParaRPr lang="en-US" altLang="zh-CN" sz="2400">
              <a:solidFill>
                <a:prstClr val="black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36885" name="Line 21"/>
          <p:cNvSpPr>
            <a:spLocks noChangeShapeType="1"/>
          </p:cNvSpPr>
          <p:nvPr/>
        </p:nvSpPr>
        <p:spPr bwMode="auto">
          <a:xfrm flipH="1">
            <a:off x="6183313" y="4484688"/>
            <a:ext cx="815975" cy="1587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5857875" y="2951163"/>
            <a:ext cx="80962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300">
                <a:solidFill>
                  <a:srgbClr val="000000"/>
                </a:solidFill>
                <a:latin typeface="Nimbus Roman No9 L"/>
                <a:ea typeface="SimSun" pitchFamily="2" charset="-122"/>
              </a:rPr>
              <a:t>10000</a:t>
            </a:r>
            <a:endParaRPr lang="en-US" altLang="zh-CN" sz="2400">
              <a:solidFill>
                <a:prstClr val="black"/>
              </a:solidFill>
              <a:latin typeface="Times New Roman" pitchFamily="18" charset="0"/>
              <a:ea typeface="SimSun" pitchFamily="2" charset="-122"/>
            </a:endParaRPr>
          </a:p>
        </p:txBody>
      </p:sp>
      <p:grpSp>
        <p:nvGrpSpPr>
          <p:cNvPr id="36887" name="Group 23"/>
          <p:cNvGrpSpPr>
            <a:grpSpLocks/>
          </p:cNvGrpSpPr>
          <p:nvPr/>
        </p:nvGrpSpPr>
        <p:grpSpPr bwMode="auto">
          <a:xfrm>
            <a:off x="1635125" y="1795463"/>
            <a:ext cx="490538" cy="1066800"/>
            <a:chOff x="1148" y="891"/>
            <a:chExt cx="309" cy="672"/>
          </a:xfrm>
        </p:grpSpPr>
        <p:sp>
          <p:nvSpPr>
            <p:cNvPr id="36894" name="Rectangle 24"/>
            <p:cNvSpPr>
              <a:spLocks noChangeArrowheads="1"/>
            </p:cNvSpPr>
            <p:nvPr/>
          </p:nvSpPr>
          <p:spPr bwMode="auto">
            <a:xfrm>
              <a:off x="1316" y="1063"/>
              <a:ext cx="103" cy="28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6895" name="Oval 25"/>
            <p:cNvSpPr>
              <a:spLocks noChangeArrowheads="1"/>
            </p:cNvSpPr>
            <p:nvPr/>
          </p:nvSpPr>
          <p:spPr bwMode="auto">
            <a:xfrm>
              <a:off x="1313" y="1101"/>
              <a:ext cx="144" cy="2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6896" name="Rectangle 26"/>
            <p:cNvSpPr>
              <a:spLocks noChangeArrowheads="1"/>
            </p:cNvSpPr>
            <p:nvPr/>
          </p:nvSpPr>
          <p:spPr bwMode="auto">
            <a:xfrm>
              <a:off x="1148" y="891"/>
              <a:ext cx="251" cy="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300">
                <a:solidFill>
                  <a:srgbClr val="000000"/>
                </a:solidFill>
                <a:latin typeface="Nimbus Roman No9 L"/>
                <a:ea typeface="SimSun" pitchFamily="2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300">
                  <a:solidFill>
                    <a:srgbClr val="000000"/>
                  </a:solidFill>
                  <a:latin typeface="Nimbus Roman No9 L"/>
                  <a:ea typeface="SimSun" pitchFamily="2" charset="-122"/>
                </a:rPr>
                <a:t>13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prstClr val="black"/>
                </a:solidFill>
                <a:latin typeface="Times New Roman" pitchFamily="18" charset="0"/>
                <a:ea typeface="SimSun" pitchFamily="2" charset="-122"/>
              </a:endParaRPr>
            </a:p>
          </p:txBody>
        </p:sp>
      </p:grpSp>
      <p:grpSp>
        <p:nvGrpSpPr>
          <p:cNvPr id="36888" name="Group 27"/>
          <p:cNvGrpSpPr>
            <a:grpSpLocks/>
          </p:cNvGrpSpPr>
          <p:nvPr/>
        </p:nvGrpSpPr>
        <p:grpSpPr bwMode="auto">
          <a:xfrm>
            <a:off x="4527550" y="1790700"/>
            <a:ext cx="974725" cy="1066800"/>
            <a:chOff x="2091" y="725"/>
            <a:chExt cx="614" cy="672"/>
          </a:xfrm>
        </p:grpSpPr>
        <p:sp>
          <p:nvSpPr>
            <p:cNvPr id="36891" name="Rectangle 28"/>
            <p:cNvSpPr>
              <a:spLocks noChangeArrowheads="1"/>
            </p:cNvSpPr>
            <p:nvPr/>
          </p:nvSpPr>
          <p:spPr bwMode="auto">
            <a:xfrm>
              <a:off x="2564" y="897"/>
              <a:ext cx="103" cy="288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6892" name="Oval 29"/>
            <p:cNvSpPr>
              <a:spLocks noChangeArrowheads="1"/>
            </p:cNvSpPr>
            <p:nvPr/>
          </p:nvSpPr>
          <p:spPr bwMode="auto">
            <a:xfrm>
              <a:off x="2561" y="935"/>
              <a:ext cx="144" cy="22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6893" name="Rectangle 30"/>
            <p:cNvSpPr>
              <a:spLocks noChangeArrowheads="1"/>
            </p:cNvSpPr>
            <p:nvPr/>
          </p:nvSpPr>
          <p:spPr bwMode="auto">
            <a:xfrm>
              <a:off x="2091" y="725"/>
              <a:ext cx="556" cy="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300">
                <a:solidFill>
                  <a:srgbClr val="000000"/>
                </a:solidFill>
                <a:latin typeface="Nimbus Roman No9 L"/>
                <a:ea typeface="SimSun" pitchFamily="2" charset="-122"/>
              </a:endParaRP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300">
                  <a:solidFill>
                    <a:srgbClr val="000000"/>
                  </a:solidFill>
                  <a:latin typeface="Nimbus Roman No9 L"/>
                  <a:ea typeface="SimSun" pitchFamily="2" charset="-122"/>
                </a:rPr>
                <a:t>  </a:t>
              </a:r>
              <a:r>
                <a:rPr lang="en-US" altLang="zh-CN" sz="2300">
                  <a:solidFill>
                    <a:srgbClr val="000000"/>
                  </a:solidFill>
                  <a:latin typeface="Nimbus Roman No9 L"/>
                  <a:ea typeface="SimSun" pitchFamily="2" charset="-122"/>
                </a:rPr>
                <a:t>1101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prstClr val="black"/>
                </a:solidFill>
                <a:latin typeface="Times New Roman" pitchFamily="18" charset="0"/>
                <a:ea typeface="SimSun" pitchFamily="2" charset="-122"/>
              </a:endParaRPr>
            </a:p>
          </p:txBody>
        </p:sp>
      </p:grpSp>
      <p:sp>
        <p:nvSpPr>
          <p:cNvPr id="36889" name="Line 31"/>
          <p:cNvSpPr>
            <a:spLocks noChangeShapeType="1"/>
          </p:cNvSpPr>
          <p:nvPr/>
        </p:nvSpPr>
        <p:spPr bwMode="auto">
          <a:xfrm flipH="1">
            <a:off x="5400675" y="2133600"/>
            <a:ext cx="1762125" cy="1588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6890" name="Line 32"/>
          <p:cNvSpPr>
            <a:spLocks noChangeShapeType="1"/>
          </p:cNvSpPr>
          <p:nvPr/>
        </p:nvSpPr>
        <p:spPr bwMode="auto">
          <a:xfrm flipH="1">
            <a:off x="2022475" y="2133600"/>
            <a:ext cx="700088" cy="1588"/>
          </a:xfrm>
          <a:prstGeom prst="line">
            <a:avLst/>
          </a:prstGeom>
          <a:noFill/>
          <a:ln w="333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72910" y="4248944"/>
            <a:ext cx="16674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000" dirty="0" smtClean="0">
                <a:solidFill>
                  <a:srgbClr val="000000"/>
                </a:solidFill>
                <a:latin typeface="Nimbus Roman No9 L"/>
              </a:rPr>
              <a:t>Divisor = 13</a:t>
            </a:r>
            <a:endParaRPr lang="en-CA" altLang="en-US" sz="2000" dirty="0">
              <a:solidFill>
                <a:prstClr val="black"/>
              </a:solidFill>
              <a:latin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CA" altLang="en-US" sz="2000" dirty="0" smtClean="0">
                <a:solidFill>
                  <a:prstClr val="black"/>
                </a:solidFill>
                <a:latin typeface="Times New Roman" pitchFamily="18" charset="0"/>
              </a:rPr>
              <a:t>Dividend = 21</a:t>
            </a:r>
            <a:endParaRPr lang="en-CA" altLang="en-US" sz="2000" dirty="0" smtClean="0">
              <a:solidFill>
                <a:srgbClr val="000000"/>
              </a:solidFill>
              <a:latin typeface="Nimbus Roman No9 L"/>
            </a:endParaRPr>
          </a:p>
        </p:txBody>
      </p:sp>
    </p:spTree>
    <p:extLst>
      <p:ext uri="{BB962C8B-B14F-4D97-AF65-F5344CB8AC3E}">
        <p14:creationId xmlns:p14="http://schemas.microsoft.com/office/powerpoint/2010/main" val="33411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of Unsigned Binary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748"/>
          <a:stretch/>
        </p:blipFill>
        <p:spPr bwMode="auto">
          <a:xfrm>
            <a:off x="838200" y="2209799"/>
            <a:ext cx="7772400" cy="3189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395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b="1" dirty="0" smtClean="0"/>
              <a:t>Hardware Circuit Arrangement</a:t>
            </a:r>
          </a:p>
        </p:txBody>
      </p:sp>
      <p:sp>
        <p:nvSpPr>
          <p:cNvPr id="38915" name="Rectangle 102"/>
          <p:cNvSpPr>
            <a:spLocks noChangeArrowheads="1"/>
          </p:cNvSpPr>
          <p:nvPr/>
        </p:nvSpPr>
        <p:spPr bwMode="auto">
          <a:xfrm>
            <a:off x="2625725" y="6342063"/>
            <a:ext cx="3521798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300" dirty="0">
                <a:solidFill>
                  <a:srgbClr val="000000"/>
                </a:solidFill>
                <a:latin typeface="Nimbus Roman No9 L"/>
              </a:rPr>
              <a:t>Figure </a:t>
            </a:r>
            <a:r>
              <a:rPr lang="en-CA" altLang="en-US" sz="1300" dirty="0" smtClean="0">
                <a:solidFill>
                  <a:srgbClr val="000000"/>
                </a:solidFill>
                <a:latin typeface="Nimbus Roman No9 L"/>
              </a:rPr>
              <a:t>:  Circuit </a:t>
            </a:r>
            <a:r>
              <a:rPr lang="en-CA" altLang="en-US" sz="1300" dirty="0">
                <a:solidFill>
                  <a:srgbClr val="000000"/>
                </a:solidFill>
                <a:latin typeface="Nimbus Roman No9 L"/>
              </a:rPr>
              <a:t>arrangement for binary division.</a:t>
            </a:r>
            <a:endParaRPr lang="en-CA" altLang="en-US" sz="2400" dirty="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5372100" y="2374900"/>
            <a:ext cx="3286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 b="1" i="1">
                <a:solidFill>
                  <a:srgbClr val="000000"/>
                </a:solidFill>
                <a:latin typeface="Nimbus Roman No9 L"/>
              </a:rPr>
              <a:t>q</a:t>
            </a:r>
            <a:r>
              <a:rPr lang="en-CA" altLang="en-US" sz="1600" b="1" i="1" baseline="-25000">
                <a:solidFill>
                  <a:srgbClr val="000000"/>
                </a:solidFill>
                <a:latin typeface="Nimbus Roman No9 L"/>
              </a:rPr>
              <a:t>n-1</a:t>
            </a:r>
            <a:endParaRPr lang="en-CA" altLang="en-US" sz="1600" b="1" i="1" baseline="-25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8917" name="Rectangle 9"/>
          <p:cNvSpPr>
            <a:spLocks noChangeArrowheads="1"/>
          </p:cNvSpPr>
          <p:nvPr/>
        </p:nvSpPr>
        <p:spPr bwMode="auto">
          <a:xfrm>
            <a:off x="2981325" y="5314950"/>
            <a:ext cx="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CA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8918" name="Rectangle 12"/>
          <p:cNvSpPr>
            <a:spLocks noChangeArrowheads="1"/>
          </p:cNvSpPr>
          <p:nvPr/>
        </p:nvSpPr>
        <p:spPr bwMode="auto">
          <a:xfrm>
            <a:off x="3027363" y="5681663"/>
            <a:ext cx="9255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 b="1">
                <a:solidFill>
                  <a:srgbClr val="000000"/>
                </a:solidFill>
                <a:latin typeface="Nimbus Roman No9 L"/>
              </a:rPr>
              <a:t>Divisor M</a:t>
            </a:r>
            <a:endParaRPr lang="en-CA" altLang="en-US" sz="1600" b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8919" name="Line 15"/>
          <p:cNvSpPr>
            <a:spLocks noChangeShapeType="1"/>
          </p:cNvSpPr>
          <p:nvPr/>
        </p:nvSpPr>
        <p:spPr bwMode="auto">
          <a:xfrm flipV="1">
            <a:off x="7994650" y="2125663"/>
            <a:ext cx="420688" cy="14636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20" name="Rectangle 16"/>
          <p:cNvSpPr>
            <a:spLocks noChangeArrowheads="1"/>
          </p:cNvSpPr>
          <p:nvPr/>
        </p:nvSpPr>
        <p:spPr bwMode="auto">
          <a:xfrm>
            <a:off x="6934200" y="4267200"/>
            <a:ext cx="117951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1">
                <a:solidFill>
                  <a:srgbClr val="000000"/>
                </a:solidFill>
                <a:latin typeface="Nimbus Roman No9 L"/>
              </a:rPr>
              <a:t>Control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800" b="1">
                <a:solidFill>
                  <a:srgbClr val="000000"/>
                </a:solidFill>
                <a:latin typeface="Nimbus Roman No9 L"/>
              </a:rPr>
              <a:t>Sequencer</a:t>
            </a:r>
            <a:endParaRPr lang="en-CA" altLang="en-US" sz="1800" b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8921" name="Rectangle 18"/>
          <p:cNvSpPr>
            <a:spLocks noChangeArrowheads="1"/>
          </p:cNvSpPr>
          <p:nvPr/>
        </p:nvSpPr>
        <p:spPr bwMode="auto">
          <a:xfrm>
            <a:off x="6026150" y="2708275"/>
            <a:ext cx="10842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 b="1">
                <a:solidFill>
                  <a:srgbClr val="000000"/>
                </a:solidFill>
                <a:latin typeface="Nimbus Roman No9 L"/>
              </a:rPr>
              <a:t>Dividend Q</a:t>
            </a:r>
            <a:endParaRPr lang="en-CA" altLang="en-US" sz="1600" b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42355" name="Line 19"/>
          <p:cNvSpPr>
            <a:spLocks noChangeShapeType="1"/>
          </p:cNvSpPr>
          <p:nvPr/>
        </p:nvSpPr>
        <p:spPr bwMode="auto">
          <a:xfrm flipV="1">
            <a:off x="7151688" y="2374900"/>
            <a:ext cx="1587" cy="333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n>
                <a:solidFill>
                  <a:srgbClr val="FF0000"/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38923" name="Line 20"/>
          <p:cNvSpPr>
            <a:spLocks noChangeShapeType="1"/>
          </p:cNvSpPr>
          <p:nvPr/>
        </p:nvSpPr>
        <p:spPr bwMode="auto">
          <a:xfrm flipV="1">
            <a:off x="5886450" y="2374900"/>
            <a:ext cx="1588" cy="333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24" name="Freeform 21"/>
          <p:cNvSpPr>
            <a:spLocks/>
          </p:cNvSpPr>
          <p:nvPr/>
        </p:nvSpPr>
        <p:spPr bwMode="auto">
          <a:xfrm>
            <a:off x="7454900" y="2725738"/>
            <a:ext cx="47625" cy="104775"/>
          </a:xfrm>
          <a:custGeom>
            <a:avLst/>
            <a:gdLst>
              <a:gd name="T0" fmla="*/ 2147483647 w 2"/>
              <a:gd name="T1" fmla="*/ 2147483647 h 6"/>
              <a:gd name="T2" fmla="*/ 2147483647 w 2"/>
              <a:gd name="T3" fmla="*/ 0 h 6"/>
              <a:gd name="T4" fmla="*/ 0 w 2"/>
              <a:gd name="T5" fmla="*/ 2147483647 h 6"/>
              <a:gd name="T6" fmla="*/ 2147483647 w 2"/>
              <a:gd name="T7" fmla="*/ 2147483647 h 6"/>
              <a:gd name="T8" fmla="*/ 2147483647 w 2"/>
              <a:gd name="T9" fmla="*/ 2147483647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6"/>
              <a:gd name="T17" fmla="*/ 2 w 2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6">
                <a:moveTo>
                  <a:pt x="2" y="6"/>
                </a:moveTo>
                <a:lnTo>
                  <a:pt x="1" y="0"/>
                </a:lnTo>
                <a:lnTo>
                  <a:pt x="0" y="6"/>
                </a:lnTo>
                <a:lnTo>
                  <a:pt x="1" y="6"/>
                </a:lnTo>
                <a:lnTo>
                  <a:pt x="2" y="6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25" name="Freeform 22"/>
          <p:cNvSpPr>
            <a:spLocks/>
          </p:cNvSpPr>
          <p:nvPr/>
        </p:nvSpPr>
        <p:spPr bwMode="auto">
          <a:xfrm>
            <a:off x="7454900" y="2725738"/>
            <a:ext cx="47625" cy="104775"/>
          </a:xfrm>
          <a:custGeom>
            <a:avLst/>
            <a:gdLst>
              <a:gd name="T0" fmla="*/ 2147483647 w 20"/>
              <a:gd name="T1" fmla="*/ 2147483647 h 60"/>
              <a:gd name="T2" fmla="*/ 2147483647 w 20"/>
              <a:gd name="T3" fmla="*/ 0 h 60"/>
              <a:gd name="T4" fmla="*/ 0 w 20"/>
              <a:gd name="T5" fmla="*/ 2147483647 h 60"/>
              <a:gd name="T6" fmla="*/ 2147483647 w 20"/>
              <a:gd name="T7" fmla="*/ 2147483647 h 60"/>
              <a:gd name="T8" fmla="*/ 2147483647 w 20"/>
              <a:gd name="T9" fmla="*/ 2147483647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60"/>
              <a:gd name="T17" fmla="*/ 20 w 20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60">
                <a:moveTo>
                  <a:pt x="20" y="60"/>
                </a:moveTo>
                <a:lnTo>
                  <a:pt x="10" y="0"/>
                </a:lnTo>
                <a:lnTo>
                  <a:pt x="0" y="60"/>
                </a:lnTo>
                <a:lnTo>
                  <a:pt x="10" y="60"/>
                </a:lnTo>
                <a:lnTo>
                  <a:pt x="20" y="6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26" name="Line 23"/>
          <p:cNvSpPr>
            <a:spLocks noChangeShapeType="1"/>
          </p:cNvSpPr>
          <p:nvPr/>
        </p:nvSpPr>
        <p:spPr bwMode="auto">
          <a:xfrm flipV="1">
            <a:off x="7478713" y="2830513"/>
            <a:ext cx="1587" cy="582612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27" name="Freeform 24"/>
          <p:cNvSpPr>
            <a:spLocks/>
          </p:cNvSpPr>
          <p:nvPr/>
        </p:nvSpPr>
        <p:spPr bwMode="auto">
          <a:xfrm>
            <a:off x="4527550" y="2514600"/>
            <a:ext cx="139700" cy="34925"/>
          </a:xfrm>
          <a:custGeom>
            <a:avLst/>
            <a:gdLst>
              <a:gd name="T0" fmla="*/ 2147483647 w 6"/>
              <a:gd name="T1" fmla="*/ 0 h 2"/>
              <a:gd name="T2" fmla="*/ 0 w 6"/>
              <a:gd name="T3" fmla="*/ 2147483647 h 2"/>
              <a:gd name="T4" fmla="*/ 2147483647 w 6"/>
              <a:gd name="T5" fmla="*/ 2147483647 h 2"/>
              <a:gd name="T6" fmla="*/ 2147483647 w 6"/>
              <a:gd name="T7" fmla="*/ 2147483647 h 2"/>
              <a:gd name="T8" fmla="*/ 2147483647 w 6"/>
              <a:gd name="T9" fmla="*/ 0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2"/>
              <a:gd name="T17" fmla="*/ 6 w 6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2">
                <a:moveTo>
                  <a:pt x="6" y="0"/>
                </a:moveTo>
                <a:lnTo>
                  <a:pt x="0" y="1"/>
                </a:lnTo>
                <a:lnTo>
                  <a:pt x="6" y="2"/>
                </a:lnTo>
                <a:lnTo>
                  <a:pt x="6" y="1"/>
                </a:lnTo>
                <a:lnTo>
                  <a:pt x="6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28" name="Freeform 25"/>
          <p:cNvSpPr>
            <a:spLocks/>
          </p:cNvSpPr>
          <p:nvPr/>
        </p:nvSpPr>
        <p:spPr bwMode="auto">
          <a:xfrm>
            <a:off x="4527550" y="2514600"/>
            <a:ext cx="139700" cy="34925"/>
          </a:xfrm>
          <a:custGeom>
            <a:avLst/>
            <a:gdLst>
              <a:gd name="T0" fmla="*/ 2147483647 w 60"/>
              <a:gd name="T1" fmla="*/ 0 h 20"/>
              <a:gd name="T2" fmla="*/ 0 w 60"/>
              <a:gd name="T3" fmla="*/ 2147483647 h 20"/>
              <a:gd name="T4" fmla="*/ 2147483647 w 60"/>
              <a:gd name="T5" fmla="*/ 2147483647 h 20"/>
              <a:gd name="T6" fmla="*/ 2147483647 w 60"/>
              <a:gd name="T7" fmla="*/ 2147483647 h 20"/>
              <a:gd name="T8" fmla="*/ 2147483647 w 60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20"/>
              <a:gd name="T17" fmla="*/ 60 w 60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20">
                <a:moveTo>
                  <a:pt x="60" y="0"/>
                </a:moveTo>
                <a:lnTo>
                  <a:pt x="0" y="10"/>
                </a:lnTo>
                <a:lnTo>
                  <a:pt x="60" y="20"/>
                </a:lnTo>
                <a:lnTo>
                  <a:pt x="60" y="10"/>
                </a:lnTo>
                <a:lnTo>
                  <a:pt x="6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29" name="Line 26"/>
          <p:cNvSpPr>
            <a:spLocks noChangeShapeType="1"/>
          </p:cNvSpPr>
          <p:nvPr/>
        </p:nvSpPr>
        <p:spPr bwMode="auto">
          <a:xfrm>
            <a:off x="4691063" y="2532063"/>
            <a:ext cx="563562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30" name="Freeform 27"/>
          <p:cNvSpPr>
            <a:spLocks/>
          </p:cNvSpPr>
          <p:nvPr/>
        </p:nvSpPr>
        <p:spPr bwMode="auto">
          <a:xfrm>
            <a:off x="7781925" y="2268538"/>
            <a:ext cx="142875" cy="87312"/>
          </a:xfrm>
          <a:custGeom>
            <a:avLst/>
            <a:gdLst>
              <a:gd name="T0" fmla="*/ 2147483647 w 6"/>
              <a:gd name="T1" fmla="*/ 0 h 5"/>
              <a:gd name="T2" fmla="*/ 0 w 6"/>
              <a:gd name="T3" fmla="*/ 2147483647 h 5"/>
              <a:gd name="T4" fmla="*/ 2147483647 w 6"/>
              <a:gd name="T5" fmla="*/ 2147483647 h 5"/>
              <a:gd name="T6" fmla="*/ 2147483647 w 6"/>
              <a:gd name="T7" fmla="*/ 2147483647 h 5"/>
              <a:gd name="T8" fmla="*/ 2147483647 w 6"/>
              <a:gd name="T9" fmla="*/ 0 h 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5"/>
              <a:gd name="T17" fmla="*/ 6 w 6"/>
              <a:gd name="T18" fmla="*/ 5 h 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5">
                <a:moveTo>
                  <a:pt x="5" y="0"/>
                </a:moveTo>
                <a:lnTo>
                  <a:pt x="0" y="5"/>
                </a:lnTo>
                <a:lnTo>
                  <a:pt x="6" y="2"/>
                </a:lnTo>
                <a:lnTo>
                  <a:pt x="5" y="1"/>
                </a:lnTo>
                <a:lnTo>
                  <a:pt x="5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31" name="Freeform 28"/>
          <p:cNvSpPr>
            <a:spLocks/>
          </p:cNvSpPr>
          <p:nvPr/>
        </p:nvSpPr>
        <p:spPr bwMode="auto">
          <a:xfrm>
            <a:off x="7781925" y="2268538"/>
            <a:ext cx="142875" cy="87312"/>
          </a:xfrm>
          <a:custGeom>
            <a:avLst/>
            <a:gdLst>
              <a:gd name="T0" fmla="*/ 2147483647 w 61"/>
              <a:gd name="T1" fmla="*/ 0 h 50"/>
              <a:gd name="T2" fmla="*/ 0 w 61"/>
              <a:gd name="T3" fmla="*/ 2147483647 h 50"/>
              <a:gd name="T4" fmla="*/ 2147483647 w 61"/>
              <a:gd name="T5" fmla="*/ 2147483647 h 50"/>
              <a:gd name="T6" fmla="*/ 2147483647 w 61"/>
              <a:gd name="T7" fmla="*/ 2147483647 h 50"/>
              <a:gd name="T8" fmla="*/ 2147483647 w 61"/>
              <a:gd name="T9" fmla="*/ 0 h 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"/>
              <a:gd name="T16" fmla="*/ 0 h 50"/>
              <a:gd name="T17" fmla="*/ 61 w 61"/>
              <a:gd name="T18" fmla="*/ 50 h 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" h="50">
                <a:moveTo>
                  <a:pt x="51" y="0"/>
                </a:moveTo>
                <a:lnTo>
                  <a:pt x="0" y="50"/>
                </a:lnTo>
                <a:lnTo>
                  <a:pt x="61" y="20"/>
                </a:lnTo>
                <a:lnTo>
                  <a:pt x="51" y="10"/>
                </a:lnTo>
                <a:lnTo>
                  <a:pt x="5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32" name="Line 29"/>
          <p:cNvSpPr>
            <a:spLocks noChangeShapeType="1"/>
          </p:cNvSpPr>
          <p:nvPr/>
        </p:nvSpPr>
        <p:spPr bwMode="auto">
          <a:xfrm flipV="1">
            <a:off x="7924800" y="2125663"/>
            <a:ext cx="280988" cy="16033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33" name="Freeform 30"/>
          <p:cNvSpPr>
            <a:spLocks/>
          </p:cNvSpPr>
          <p:nvPr/>
        </p:nvSpPr>
        <p:spPr bwMode="auto">
          <a:xfrm>
            <a:off x="4527550" y="2268538"/>
            <a:ext cx="139700" cy="87312"/>
          </a:xfrm>
          <a:custGeom>
            <a:avLst/>
            <a:gdLst>
              <a:gd name="T0" fmla="*/ 2147483647 w 6"/>
              <a:gd name="T1" fmla="*/ 0 h 5"/>
              <a:gd name="T2" fmla="*/ 0 w 6"/>
              <a:gd name="T3" fmla="*/ 2147483647 h 5"/>
              <a:gd name="T4" fmla="*/ 2147483647 w 6"/>
              <a:gd name="T5" fmla="*/ 2147483647 h 5"/>
              <a:gd name="T6" fmla="*/ 2147483647 w 6"/>
              <a:gd name="T7" fmla="*/ 2147483647 h 5"/>
              <a:gd name="T8" fmla="*/ 2147483647 w 6"/>
              <a:gd name="T9" fmla="*/ 0 h 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"/>
              <a:gd name="T16" fmla="*/ 0 h 5"/>
              <a:gd name="T17" fmla="*/ 6 w 6"/>
              <a:gd name="T18" fmla="*/ 5 h 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" h="5">
                <a:moveTo>
                  <a:pt x="4" y="0"/>
                </a:moveTo>
                <a:lnTo>
                  <a:pt x="0" y="5"/>
                </a:lnTo>
                <a:lnTo>
                  <a:pt x="6" y="2"/>
                </a:lnTo>
                <a:lnTo>
                  <a:pt x="5" y="1"/>
                </a:lnTo>
                <a:lnTo>
                  <a:pt x="4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34" name="Freeform 31"/>
          <p:cNvSpPr>
            <a:spLocks/>
          </p:cNvSpPr>
          <p:nvPr/>
        </p:nvSpPr>
        <p:spPr bwMode="auto">
          <a:xfrm>
            <a:off x="4527550" y="2268538"/>
            <a:ext cx="139700" cy="87312"/>
          </a:xfrm>
          <a:custGeom>
            <a:avLst/>
            <a:gdLst>
              <a:gd name="T0" fmla="*/ 2147483647 w 60"/>
              <a:gd name="T1" fmla="*/ 0 h 50"/>
              <a:gd name="T2" fmla="*/ 0 w 60"/>
              <a:gd name="T3" fmla="*/ 2147483647 h 50"/>
              <a:gd name="T4" fmla="*/ 2147483647 w 60"/>
              <a:gd name="T5" fmla="*/ 2147483647 h 50"/>
              <a:gd name="T6" fmla="*/ 2147483647 w 60"/>
              <a:gd name="T7" fmla="*/ 2147483647 h 50"/>
              <a:gd name="T8" fmla="*/ 2147483647 w 60"/>
              <a:gd name="T9" fmla="*/ 0 h 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50"/>
              <a:gd name="T17" fmla="*/ 60 w 60"/>
              <a:gd name="T18" fmla="*/ 50 h 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50">
                <a:moveTo>
                  <a:pt x="40" y="0"/>
                </a:moveTo>
                <a:lnTo>
                  <a:pt x="0" y="50"/>
                </a:lnTo>
                <a:lnTo>
                  <a:pt x="60" y="20"/>
                </a:lnTo>
                <a:lnTo>
                  <a:pt x="50" y="10"/>
                </a:lnTo>
                <a:lnTo>
                  <a:pt x="40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35" name="Line 32"/>
          <p:cNvSpPr>
            <a:spLocks noChangeShapeType="1"/>
          </p:cNvSpPr>
          <p:nvPr/>
        </p:nvSpPr>
        <p:spPr bwMode="auto">
          <a:xfrm flipV="1">
            <a:off x="4645025" y="2125663"/>
            <a:ext cx="279400" cy="16033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36" name="Freeform 33"/>
          <p:cNvSpPr>
            <a:spLocks/>
          </p:cNvSpPr>
          <p:nvPr/>
        </p:nvSpPr>
        <p:spPr bwMode="auto">
          <a:xfrm>
            <a:off x="2338388" y="4549775"/>
            <a:ext cx="798512" cy="88900"/>
          </a:xfrm>
          <a:custGeom>
            <a:avLst/>
            <a:gdLst>
              <a:gd name="T0" fmla="*/ 2147483647 w 34"/>
              <a:gd name="T1" fmla="*/ 2147483647 h 5"/>
              <a:gd name="T2" fmla="*/ 2147483647 w 34"/>
              <a:gd name="T3" fmla="*/ 2147483647 h 5"/>
              <a:gd name="T4" fmla="*/ 2147483647 w 34"/>
              <a:gd name="T5" fmla="*/ 2147483647 h 5"/>
              <a:gd name="T6" fmla="*/ 0 w 34"/>
              <a:gd name="T7" fmla="*/ 0 h 5"/>
              <a:gd name="T8" fmla="*/ 0 60000 65536"/>
              <a:gd name="T9" fmla="*/ 0 60000 65536"/>
              <a:gd name="T10" fmla="*/ 0 60000 65536"/>
              <a:gd name="T11" fmla="*/ 0 60000 65536"/>
              <a:gd name="T12" fmla="*/ 0 w 34"/>
              <a:gd name="T13" fmla="*/ 0 h 5"/>
              <a:gd name="T14" fmla="*/ 34 w 34"/>
              <a:gd name="T15" fmla="*/ 5 h 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" h="5">
                <a:moveTo>
                  <a:pt x="34" y="2"/>
                </a:moveTo>
                <a:lnTo>
                  <a:pt x="9" y="2"/>
                </a:lnTo>
                <a:lnTo>
                  <a:pt x="9" y="5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37" name="Freeform 34"/>
          <p:cNvSpPr>
            <a:spLocks/>
          </p:cNvSpPr>
          <p:nvPr/>
        </p:nvSpPr>
        <p:spPr bwMode="auto">
          <a:xfrm>
            <a:off x="3776663" y="4152900"/>
            <a:ext cx="166687" cy="34925"/>
          </a:xfrm>
          <a:custGeom>
            <a:avLst/>
            <a:gdLst>
              <a:gd name="T0" fmla="*/ 2147483647 w 7"/>
              <a:gd name="T1" fmla="*/ 0 h 2"/>
              <a:gd name="T2" fmla="*/ 0 w 7"/>
              <a:gd name="T3" fmla="*/ 2147483647 h 2"/>
              <a:gd name="T4" fmla="*/ 2147483647 w 7"/>
              <a:gd name="T5" fmla="*/ 2147483647 h 2"/>
              <a:gd name="T6" fmla="*/ 2147483647 w 7"/>
              <a:gd name="T7" fmla="*/ 2147483647 h 2"/>
              <a:gd name="T8" fmla="*/ 2147483647 w 7"/>
              <a:gd name="T9" fmla="*/ 0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"/>
              <a:gd name="T16" fmla="*/ 0 h 2"/>
              <a:gd name="T17" fmla="*/ 7 w 7"/>
              <a:gd name="T18" fmla="*/ 2 h 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" h="2">
                <a:moveTo>
                  <a:pt x="7" y="0"/>
                </a:moveTo>
                <a:lnTo>
                  <a:pt x="0" y="1"/>
                </a:lnTo>
                <a:lnTo>
                  <a:pt x="7" y="2"/>
                </a:lnTo>
                <a:lnTo>
                  <a:pt x="7" y="1"/>
                </a:lnTo>
                <a:lnTo>
                  <a:pt x="7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38" name="Freeform 35"/>
          <p:cNvSpPr>
            <a:spLocks/>
          </p:cNvSpPr>
          <p:nvPr/>
        </p:nvSpPr>
        <p:spPr bwMode="auto">
          <a:xfrm>
            <a:off x="3776663" y="4152900"/>
            <a:ext cx="166687" cy="34925"/>
          </a:xfrm>
          <a:custGeom>
            <a:avLst/>
            <a:gdLst>
              <a:gd name="T0" fmla="*/ 2147483647 w 71"/>
              <a:gd name="T1" fmla="*/ 0 h 20"/>
              <a:gd name="T2" fmla="*/ 0 w 71"/>
              <a:gd name="T3" fmla="*/ 2147483647 h 20"/>
              <a:gd name="T4" fmla="*/ 2147483647 w 71"/>
              <a:gd name="T5" fmla="*/ 2147483647 h 20"/>
              <a:gd name="T6" fmla="*/ 2147483647 w 71"/>
              <a:gd name="T7" fmla="*/ 2147483647 h 20"/>
              <a:gd name="T8" fmla="*/ 2147483647 w 71"/>
              <a:gd name="T9" fmla="*/ 0 h 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1"/>
              <a:gd name="T16" fmla="*/ 0 h 20"/>
              <a:gd name="T17" fmla="*/ 71 w 71"/>
              <a:gd name="T18" fmla="*/ 20 h 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1" h="20">
                <a:moveTo>
                  <a:pt x="71" y="0"/>
                </a:moveTo>
                <a:lnTo>
                  <a:pt x="0" y="10"/>
                </a:lnTo>
                <a:lnTo>
                  <a:pt x="71" y="20"/>
                </a:lnTo>
                <a:lnTo>
                  <a:pt x="71" y="10"/>
                </a:lnTo>
                <a:lnTo>
                  <a:pt x="71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39" name="Line 36"/>
          <p:cNvSpPr>
            <a:spLocks noChangeShapeType="1"/>
          </p:cNvSpPr>
          <p:nvPr/>
        </p:nvSpPr>
        <p:spPr bwMode="auto">
          <a:xfrm>
            <a:off x="3943350" y="4170363"/>
            <a:ext cx="2597150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40" name="Rectangle 37"/>
          <p:cNvSpPr>
            <a:spLocks noChangeArrowheads="1"/>
          </p:cNvSpPr>
          <p:nvPr/>
        </p:nvSpPr>
        <p:spPr bwMode="auto">
          <a:xfrm>
            <a:off x="5254625" y="2374900"/>
            <a:ext cx="2505075" cy="3333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prstClr val="black"/>
              </a:solidFill>
            </a:endParaRPr>
          </a:p>
        </p:txBody>
      </p:sp>
      <p:sp>
        <p:nvSpPr>
          <p:cNvPr id="38941" name="Rectangle 38"/>
          <p:cNvSpPr>
            <a:spLocks noChangeArrowheads="1"/>
          </p:cNvSpPr>
          <p:nvPr/>
        </p:nvSpPr>
        <p:spPr bwMode="auto">
          <a:xfrm>
            <a:off x="6143625" y="1897063"/>
            <a:ext cx="823913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 b="1">
                <a:solidFill>
                  <a:srgbClr val="000000"/>
                </a:solidFill>
                <a:latin typeface="Nimbus Roman No9 L"/>
              </a:rPr>
              <a:t>Shift left</a:t>
            </a:r>
            <a:endParaRPr lang="en-CA" altLang="en-US" sz="1600" b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8942" name="Line 39"/>
          <p:cNvSpPr>
            <a:spLocks noChangeShapeType="1"/>
          </p:cNvSpPr>
          <p:nvPr/>
        </p:nvSpPr>
        <p:spPr bwMode="auto">
          <a:xfrm>
            <a:off x="4924425" y="2125663"/>
            <a:ext cx="3490913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43" name="Line 40"/>
          <p:cNvSpPr>
            <a:spLocks noChangeShapeType="1"/>
          </p:cNvSpPr>
          <p:nvPr/>
        </p:nvSpPr>
        <p:spPr bwMode="auto">
          <a:xfrm>
            <a:off x="803275" y="4135438"/>
            <a:ext cx="42068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44" name="Rectangle 41"/>
          <p:cNvSpPr>
            <a:spLocks noChangeArrowheads="1"/>
          </p:cNvSpPr>
          <p:nvPr/>
        </p:nvSpPr>
        <p:spPr bwMode="auto">
          <a:xfrm>
            <a:off x="1371600" y="3886200"/>
            <a:ext cx="7493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 b="1">
                <a:solidFill>
                  <a:srgbClr val="000000"/>
                </a:solidFill>
                <a:latin typeface="Nimbus Roman No9 L"/>
              </a:rPr>
              <a:t>N+1 bit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 b="1">
                <a:solidFill>
                  <a:srgbClr val="000000"/>
                </a:solidFill>
                <a:latin typeface="Nimbus Roman No9 L"/>
              </a:rPr>
              <a:t>adder</a:t>
            </a:r>
            <a:endParaRPr lang="en-CA" altLang="en-US" sz="1600" b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8945" name="Freeform 42"/>
          <p:cNvSpPr>
            <a:spLocks/>
          </p:cNvSpPr>
          <p:nvPr/>
        </p:nvSpPr>
        <p:spPr bwMode="auto">
          <a:xfrm>
            <a:off x="2325688" y="2708275"/>
            <a:ext cx="984250" cy="1179513"/>
          </a:xfrm>
          <a:custGeom>
            <a:avLst/>
            <a:gdLst>
              <a:gd name="T0" fmla="*/ 2147483647 w 42"/>
              <a:gd name="T1" fmla="*/ 2147483647 h 67"/>
              <a:gd name="T2" fmla="*/ 2147483647 w 42"/>
              <a:gd name="T3" fmla="*/ 2147483647 h 67"/>
              <a:gd name="T4" fmla="*/ 2147483647 w 42"/>
              <a:gd name="T5" fmla="*/ 2147483647 h 67"/>
              <a:gd name="T6" fmla="*/ 0 w 42"/>
              <a:gd name="T7" fmla="*/ 2147483647 h 67"/>
              <a:gd name="T8" fmla="*/ 2147483647 w 42"/>
              <a:gd name="T9" fmla="*/ 2147483647 h 67"/>
              <a:gd name="T10" fmla="*/ 2147483647 w 42"/>
              <a:gd name="T11" fmla="*/ 2147483647 h 67"/>
              <a:gd name="T12" fmla="*/ 2147483647 w 42"/>
              <a:gd name="T13" fmla="*/ 2147483647 h 67"/>
              <a:gd name="T14" fmla="*/ 2147483647 w 42"/>
              <a:gd name="T15" fmla="*/ 0 h 6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2"/>
              <a:gd name="T25" fmla="*/ 0 h 67"/>
              <a:gd name="T26" fmla="*/ 42 w 42"/>
              <a:gd name="T27" fmla="*/ 67 h 6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2" h="67">
                <a:moveTo>
                  <a:pt x="37" y="60"/>
                </a:moveTo>
                <a:lnTo>
                  <a:pt x="9" y="60"/>
                </a:lnTo>
                <a:lnTo>
                  <a:pt x="9" y="58"/>
                </a:lnTo>
                <a:lnTo>
                  <a:pt x="0" y="62"/>
                </a:lnTo>
                <a:lnTo>
                  <a:pt x="9" y="67"/>
                </a:lnTo>
                <a:lnTo>
                  <a:pt x="9" y="65"/>
                </a:lnTo>
                <a:lnTo>
                  <a:pt x="42" y="65"/>
                </a:lnTo>
                <a:lnTo>
                  <a:pt x="42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46" name="Line 43"/>
          <p:cNvSpPr>
            <a:spLocks noChangeShapeType="1"/>
          </p:cNvSpPr>
          <p:nvPr/>
        </p:nvSpPr>
        <p:spPr bwMode="auto">
          <a:xfrm>
            <a:off x="3192463" y="2708275"/>
            <a:ext cx="1587" cy="10556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47" name="Rectangle 50"/>
          <p:cNvSpPr>
            <a:spLocks noChangeArrowheads="1"/>
          </p:cNvSpPr>
          <p:nvPr/>
        </p:nvSpPr>
        <p:spPr bwMode="auto">
          <a:xfrm>
            <a:off x="7337425" y="2374900"/>
            <a:ext cx="2016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 b="1" i="1">
                <a:solidFill>
                  <a:srgbClr val="000000"/>
                </a:solidFill>
                <a:latin typeface="Nimbus Roman No9 L"/>
              </a:rPr>
              <a:t>q</a:t>
            </a:r>
            <a:r>
              <a:rPr lang="en-CA" altLang="en-US" sz="1600" b="1" i="1" baseline="-25000">
                <a:solidFill>
                  <a:srgbClr val="000000"/>
                </a:solidFill>
                <a:latin typeface="Nimbus Roman No9 L"/>
              </a:rPr>
              <a:t>0</a:t>
            </a:r>
            <a:endParaRPr lang="en-CA" altLang="en-US" sz="1600" b="1" baseline="-250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8948" name="Freeform 55"/>
          <p:cNvSpPr>
            <a:spLocks/>
          </p:cNvSpPr>
          <p:nvPr/>
        </p:nvSpPr>
        <p:spPr bwMode="auto">
          <a:xfrm>
            <a:off x="3589338" y="5367338"/>
            <a:ext cx="23812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2147483647 h 1"/>
              <a:gd name="T6" fmla="*/ 2147483647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49" name="Freeform 56"/>
          <p:cNvSpPr>
            <a:spLocks/>
          </p:cNvSpPr>
          <p:nvPr/>
        </p:nvSpPr>
        <p:spPr bwMode="auto">
          <a:xfrm>
            <a:off x="3706813" y="5349875"/>
            <a:ext cx="46037" cy="34925"/>
          </a:xfrm>
          <a:custGeom>
            <a:avLst/>
            <a:gdLst>
              <a:gd name="T0" fmla="*/ 2147483647 w 20"/>
              <a:gd name="T1" fmla="*/ 2147483647 h 20"/>
              <a:gd name="T2" fmla="*/ 2147483647 w 20"/>
              <a:gd name="T3" fmla="*/ 0 h 20"/>
              <a:gd name="T4" fmla="*/ 0 w 20"/>
              <a:gd name="T5" fmla="*/ 0 h 20"/>
              <a:gd name="T6" fmla="*/ 0 w 20"/>
              <a:gd name="T7" fmla="*/ 2147483647 h 20"/>
              <a:gd name="T8" fmla="*/ 0 w 20"/>
              <a:gd name="T9" fmla="*/ 2147483647 h 20"/>
              <a:gd name="T10" fmla="*/ 2147483647 w 20"/>
              <a:gd name="T11" fmla="*/ 2147483647 h 20"/>
              <a:gd name="T12" fmla="*/ 2147483647 w 20"/>
              <a:gd name="T13" fmla="*/ 2147483647 h 20"/>
              <a:gd name="T14" fmla="*/ 2147483647 w 20"/>
              <a:gd name="T15" fmla="*/ 2147483647 h 20"/>
              <a:gd name="T16" fmla="*/ 2147483647 w 20"/>
              <a:gd name="T17" fmla="*/ 0 h 20"/>
              <a:gd name="T18" fmla="*/ 2147483647 w 20"/>
              <a:gd name="T19" fmla="*/ 0 h 20"/>
              <a:gd name="T20" fmla="*/ 2147483647 w 20"/>
              <a:gd name="T21" fmla="*/ 2147483647 h 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"/>
              <a:gd name="T34" fmla="*/ 0 h 20"/>
              <a:gd name="T35" fmla="*/ 20 w 20"/>
              <a:gd name="T36" fmla="*/ 20 h 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" h="20">
                <a:moveTo>
                  <a:pt x="10" y="10"/>
                </a:moveTo>
                <a:lnTo>
                  <a:pt x="10" y="0"/>
                </a:lnTo>
                <a:lnTo>
                  <a:pt x="0" y="0"/>
                </a:lnTo>
                <a:lnTo>
                  <a:pt x="0" y="10"/>
                </a:lnTo>
                <a:lnTo>
                  <a:pt x="0" y="20"/>
                </a:lnTo>
                <a:lnTo>
                  <a:pt x="10" y="20"/>
                </a:lnTo>
                <a:lnTo>
                  <a:pt x="20" y="20"/>
                </a:lnTo>
                <a:lnTo>
                  <a:pt x="20" y="10"/>
                </a:lnTo>
                <a:lnTo>
                  <a:pt x="20" y="0"/>
                </a:lnTo>
                <a:lnTo>
                  <a:pt x="10" y="0"/>
                </a:lnTo>
                <a:lnTo>
                  <a:pt x="1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50" name="Freeform 59"/>
          <p:cNvSpPr>
            <a:spLocks/>
          </p:cNvSpPr>
          <p:nvPr/>
        </p:nvSpPr>
        <p:spPr bwMode="auto">
          <a:xfrm>
            <a:off x="3846513" y="5367338"/>
            <a:ext cx="23812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2147483647 h 1"/>
              <a:gd name="T6" fmla="*/ 2147483647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51" name="Freeform 60"/>
          <p:cNvSpPr>
            <a:spLocks/>
          </p:cNvSpPr>
          <p:nvPr/>
        </p:nvSpPr>
        <p:spPr bwMode="auto">
          <a:xfrm>
            <a:off x="6353175" y="2514600"/>
            <a:ext cx="47625" cy="34925"/>
          </a:xfrm>
          <a:custGeom>
            <a:avLst/>
            <a:gdLst>
              <a:gd name="T0" fmla="*/ 2147483647 w 20"/>
              <a:gd name="T1" fmla="*/ 2147483647 h 20"/>
              <a:gd name="T2" fmla="*/ 2147483647 w 20"/>
              <a:gd name="T3" fmla="*/ 0 h 20"/>
              <a:gd name="T4" fmla="*/ 0 w 20"/>
              <a:gd name="T5" fmla="*/ 0 h 20"/>
              <a:gd name="T6" fmla="*/ 0 w 20"/>
              <a:gd name="T7" fmla="*/ 2147483647 h 20"/>
              <a:gd name="T8" fmla="*/ 0 w 20"/>
              <a:gd name="T9" fmla="*/ 2147483647 h 20"/>
              <a:gd name="T10" fmla="*/ 2147483647 w 20"/>
              <a:gd name="T11" fmla="*/ 2147483647 h 20"/>
              <a:gd name="T12" fmla="*/ 2147483647 w 20"/>
              <a:gd name="T13" fmla="*/ 2147483647 h 20"/>
              <a:gd name="T14" fmla="*/ 2147483647 w 20"/>
              <a:gd name="T15" fmla="*/ 2147483647 h 20"/>
              <a:gd name="T16" fmla="*/ 2147483647 w 20"/>
              <a:gd name="T17" fmla="*/ 0 h 20"/>
              <a:gd name="T18" fmla="*/ 2147483647 w 20"/>
              <a:gd name="T19" fmla="*/ 0 h 20"/>
              <a:gd name="T20" fmla="*/ 2147483647 w 20"/>
              <a:gd name="T21" fmla="*/ 2147483647 h 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"/>
              <a:gd name="T34" fmla="*/ 0 h 20"/>
              <a:gd name="T35" fmla="*/ 20 w 20"/>
              <a:gd name="T36" fmla="*/ 20 h 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" h="20">
                <a:moveTo>
                  <a:pt x="10" y="10"/>
                </a:moveTo>
                <a:lnTo>
                  <a:pt x="10" y="0"/>
                </a:lnTo>
                <a:lnTo>
                  <a:pt x="0" y="0"/>
                </a:lnTo>
                <a:lnTo>
                  <a:pt x="0" y="10"/>
                </a:lnTo>
                <a:lnTo>
                  <a:pt x="0" y="20"/>
                </a:lnTo>
                <a:lnTo>
                  <a:pt x="10" y="20"/>
                </a:lnTo>
                <a:lnTo>
                  <a:pt x="20" y="20"/>
                </a:lnTo>
                <a:lnTo>
                  <a:pt x="20" y="10"/>
                </a:lnTo>
                <a:lnTo>
                  <a:pt x="20" y="0"/>
                </a:lnTo>
                <a:lnTo>
                  <a:pt x="10" y="0"/>
                </a:lnTo>
                <a:lnTo>
                  <a:pt x="1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52" name="Freeform 61"/>
          <p:cNvSpPr>
            <a:spLocks/>
          </p:cNvSpPr>
          <p:nvPr/>
        </p:nvSpPr>
        <p:spPr bwMode="auto">
          <a:xfrm>
            <a:off x="6376988" y="2532063"/>
            <a:ext cx="23812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2147483647 h 1"/>
              <a:gd name="T6" fmla="*/ 2147483647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53" name="Freeform 62"/>
          <p:cNvSpPr>
            <a:spLocks/>
          </p:cNvSpPr>
          <p:nvPr/>
        </p:nvSpPr>
        <p:spPr bwMode="auto">
          <a:xfrm>
            <a:off x="6494463" y="2514600"/>
            <a:ext cx="46037" cy="34925"/>
          </a:xfrm>
          <a:custGeom>
            <a:avLst/>
            <a:gdLst>
              <a:gd name="T0" fmla="*/ 2147483647 w 20"/>
              <a:gd name="T1" fmla="*/ 2147483647 h 20"/>
              <a:gd name="T2" fmla="*/ 2147483647 w 20"/>
              <a:gd name="T3" fmla="*/ 0 h 20"/>
              <a:gd name="T4" fmla="*/ 0 w 20"/>
              <a:gd name="T5" fmla="*/ 0 h 20"/>
              <a:gd name="T6" fmla="*/ 0 w 20"/>
              <a:gd name="T7" fmla="*/ 2147483647 h 20"/>
              <a:gd name="T8" fmla="*/ 0 w 20"/>
              <a:gd name="T9" fmla="*/ 2147483647 h 20"/>
              <a:gd name="T10" fmla="*/ 2147483647 w 20"/>
              <a:gd name="T11" fmla="*/ 2147483647 h 20"/>
              <a:gd name="T12" fmla="*/ 2147483647 w 20"/>
              <a:gd name="T13" fmla="*/ 2147483647 h 20"/>
              <a:gd name="T14" fmla="*/ 2147483647 w 20"/>
              <a:gd name="T15" fmla="*/ 2147483647 h 20"/>
              <a:gd name="T16" fmla="*/ 2147483647 w 20"/>
              <a:gd name="T17" fmla="*/ 0 h 20"/>
              <a:gd name="T18" fmla="*/ 2147483647 w 20"/>
              <a:gd name="T19" fmla="*/ 0 h 20"/>
              <a:gd name="T20" fmla="*/ 2147483647 w 20"/>
              <a:gd name="T21" fmla="*/ 2147483647 h 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"/>
              <a:gd name="T34" fmla="*/ 0 h 20"/>
              <a:gd name="T35" fmla="*/ 20 w 20"/>
              <a:gd name="T36" fmla="*/ 20 h 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" h="20">
                <a:moveTo>
                  <a:pt x="10" y="10"/>
                </a:moveTo>
                <a:lnTo>
                  <a:pt x="10" y="0"/>
                </a:lnTo>
                <a:lnTo>
                  <a:pt x="0" y="0"/>
                </a:lnTo>
                <a:lnTo>
                  <a:pt x="0" y="10"/>
                </a:lnTo>
                <a:lnTo>
                  <a:pt x="0" y="20"/>
                </a:lnTo>
                <a:lnTo>
                  <a:pt x="10" y="20"/>
                </a:lnTo>
                <a:lnTo>
                  <a:pt x="20" y="20"/>
                </a:lnTo>
                <a:lnTo>
                  <a:pt x="20" y="10"/>
                </a:lnTo>
                <a:lnTo>
                  <a:pt x="20" y="0"/>
                </a:lnTo>
                <a:lnTo>
                  <a:pt x="10" y="0"/>
                </a:lnTo>
                <a:lnTo>
                  <a:pt x="1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54" name="Freeform 63"/>
          <p:cNvSpPr>
            <a:spLocks/>
          </p:cNvSpPr>
          <p:nvPr/>
        </p:nvSpPr>
        <p:spPr bwMode="auto">
          <a:xfrm>
            <a:off x="6494463" y="2532063"/>
            <a:ext cx="22225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2147483647 h 1"/>
              <a:gd name="T6" fmla="*/ 2147483647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55" name="Freeform 64"/>
          <p:cNvSpPr>
            <a:spLocks/>
          </p:cNvSpPr>
          <p:nvPr/>
        </p:nvSpPr>
        <p:spPr bwMode="auto">
          <a:xfrm>
            <a:off x="6613525" y="2514600"/>
            <a:ext cx="46038" cy="34925"/>
          </a:xfrm>
          <a:custGeom>
            <a:avLst/>
            <a:gdLst>
              <a:gd name="T0" fmla="*/ 2147483647 w 20"/>
              <a:gd name="T1" fmla="*/ 2147483647 h 20"/>
              <a:gd name="T2" fmla="*/ 2147483647 w 20"/>
              <a:gd name="T3" fmla="*/ 0 h 20"/>
              <a:gd name="T4" fmla="*/ 0 w 20"/>
              <a:gd name="T5" fmla="*/ 0 h 20"/>
              <a:gd name="T6" fmla="*/ 0 w 20"/>
              <a:gd name="T7" fmla="*/ 2147483647 h 20"/>
              <a:gd name="T8" fmla="*/ 0 w 20"/>
              <a:gd name="T9" fmla="*/ 2147483647 h 20"/>
              <a:gd name="T10" fmla="*/ 2147483647 w 20"/>
              <a:gd name="T11" fmla="*/ 2147483647 h 20"/>
              <a:gd name="T12" fmla="*/ 2147483647 w 20"/>
              <a:gd name="T13" fmla="*/ 2147483647 h 20"/>
              <a:gd name="T14" fmla="*/ 2147483647 w 20"/>
              <a:gd name="T15" fmla="*/ 2147483647 h 20"/>
              <a:gd name="T16" fmla="*/ 2147483647 w 20"/>
              <a:gd name="T17" fmla="*/ 0 h 20"/>
              <a:gd name="T18" fmla="*/ 2147483647 w 20"/>
              <a:gd name="T19" fmla="*/ 0 h 20"/>
              <a:gd name="T20" fmla="*/ 2147483647 w 20"/>
              <a:gd name="T21" fmla="*/ 2147483647 h 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"/>
              <a:gd name="T34" fmla="*/ 0 h 20"/>
              <a:gd name="T35" fmla="*/ 20 w 20"/>
              <a:gd name="T36" fmla="*/ 20 h 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" h="20">
                <a:moveTo>
                  <a:pt x="10" y="10"/>
                </a:moveTo>
                <a:lnTo>
                  <a:pt x="10" y="0"/>
                </a:lnTo>
                <a:lnTo>
                  <a:pt x="0" y="0"/>
                </a:lnTo>
                <a:lnTo>
                  <a:pt x="0" y="10"/>
                </a:lnTo>
                <a:lnTo>
                  <a:pt x="0" y="20"/>
                </a:lnTo>
                <a:lnTo>
                  <a:pt x="10" y="20"/>
                </a:lnTo>
                <a:lnTo>
                  <a:pt x="20" y="20"/>
                </a:lnTo>
                <a:lnTo>
                  <a:pt x="20" y="10"/>
                </a:lnTo>
                <a:lnTo>
                  <a:pt x="20" y="0"/>
                </a:lnTo>
                <a:lnTo>
                  <a:pt x="10" y="0"/>
                </a:lnTo>
                <a:lnTo>
                  <a:pt x="1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56" name="Freeform 65"/>
          <p:cNvSpPr>
            <a:spLocks/>
          </p:cNvSpPr>
          <p:nvPr/>
        </p:nvSpPr>
        <p:spPr bwMode="auto">
          <a:xfrm>
            <a:off x="6637338" y="2532063"/>
            <a:ext cx="22225" cy="17462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  <a:gd name="T4" fmla="*/ 0 w 1"/>
              <a:gd name="T5" fmla="*/ 2147483647 h 1"/>
              <a:gd name="T6" fmla="*/ 2147483647 w 1"/>
              <a:gd name="T7" fmla="*/ 0 h 1"/>
              <a:gd name="T8" fmla="*/ 0 w 1"/>
              <a:gd name="T9" fmla="*/ 0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"/>
              <a:gd name="T16" fmla="*/ 0 h 1"/>
              <a:gd name="T17" fmla="*/ 1 w 1"/>
              <a:gd name="T18" fmla="*/ 1 h 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" h="1">
                <a:moveTo>
                  <a:pt x="0" y="0"/>
                </a:moveTo>
                <a:lnTo>
                  <a:pt x="0" y="0"/>
                </a:lnTo>
                <a:lnTo>
                  <a:pt x="0" y="1"/>
                </a:lnTo>
                <a:lnTo>
                  <a:pt x="1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57" name="Line 72"/>
          <p:cNvSpPr>
            <a:spLocks noChangeShapeType="1"/>
          </p:cNvSpPr>
          <p:nvPr/>
        </p:nvSpPr>
        <p:spPr bwMode="auto">
          <a:xfrm flipV="1">
            <a:off x="2325688" y="3500438"/>
            <a:ext cx="1587" cy="106362"/>
          </a:xfrm>
          <a:prstGeom prst="line">
            <a:avLst/>
          </a:prstGeom>
          <a:noFill/>
          <a:ln w="1587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58" name="Freeform 76"/>
          <p:cNvSpPr>
            <a:spLocks/>
          </p:cNvSpPr>
          <p:nvPr/>
        </p:nvSpPr>
        <p:spPr bwMode="auto">
          <a:xfrm>
            <a:off x="2935288" y="1792288"/>
            <a:ext cx="117475" cy="582612"/>
          </a:xfrm>
          <a:custGeom>
            <a:avLst/>
            <a:gdLst>
              <a:gd name="T0" fmla="*/ 2147483647 w 5"/>
              <a:gd name="T1" fmla="*/ 0 h 33"/>
              <a:gd name="T2" fmla="*/ 2147483647 w 5"/>
              <a:gd name="T3" fmla="*/ 2147483647 h 33"/>
              <a:gd name="T4" fmla="*/ 2147483647 w 5"/>
              <a:gd name="T5" fmla="*/ 2147483647 h 33"/>
              <a:gd name="T6" fmla="*/ 0 w 5"/>
              <a:gd name="T7" fmla="*/ 2147483647 h 33"/>
              <a:gd name="T8" fmla="*/ 0 60000 65536"/>
              <a:gd name="T9" fmla="*/ 0 60000 65536"/>
              <a:gd name="T10" fmla="*/ 0 60000 65536"/>
              <a:gd name="T11" fmla="*/ 0 60000 65536"/>
              <a:gd name="T12" fmla="*/ 0 w 5"/>
              <a:gd name="T13" fmla="*/ 0 h 33"/>
              <a:gd name="T14" fmla="*/ 5 w 5"/>
              <a:gd name="T15" fmla="*/ 33 h 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" h="33">
                <a:moveTo>
                  <a:pt x="2" y="0"/>
                </a:moveTo>
                <a:lnTo>
                  <a:pt x="2" y="24"/>
                </a:lnTo>
                <a:lnTo>
                  <a:pt x="5" y="24"/>
                </a:lnTo>
                <a:lnTo>
                  <a:pt x="0" y="33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59" name="Freeform 77"/>
          <p:cNvSpPr>
            <a:spLocks/>
          </p:cNvSpPr>
          <p:nvPr/>
        </p:nvSpPr>
        <p:spPr bwMode="auto">
          <a:xfrm>
            <a:off x="2817813" y="1879600"/>
            <a:ext cx="117475" cy="495300"/>
          </a:xfrm>
          <a:custGeom>
            <a:avLst/>
            <a:gdLst>
              <a:gd name="T0" fmla="*/ 2147483647 w 5"/>
              <a:gd name="T1" fmla="*/ 0 h 28"/>
              <a:gd name="T2" fmla="*/ 2147483647 w 5"/>
              <a:gd name="T3" fmla="*/ 2147483647 h 28"/>
              <a:gd name="T4" fmla="*/ 0 w 5"/>
              <a:gd name="T5" fmla="*/ 2147483647 h 28"/>
              <a:gd name="T6" fmla="*/ 2147483647 w 5"/>
              <a:gd name="T7" fmla="*/ 2147483647 h 28"/>
              <a:gd name="T8" fmla="*/ 0 60000 65536"/>
              <a:gd name="T9" fmla="*/ 0 60000 65536"/>
              <a:gd name="T10" fmla="*/ 0 60000 65536"/>
              <a:gd name="T11" fmla="*/ 0 60000 65536"/>
              <a:gd name="T12" fmla="*/ 0 w 5"/>
              <a:gd name="T13" fmla="*/ 0 h 28"/>
              <a:gd name="T14" fmla="*/ 5 w 5"/>
              <a:gd name="T15" fmla="*/ 28 h 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" h="28">
                <a:moveTo>
                  <a:pt x="3" y="0"/>
                </a:moveTo>
                <a:lnTo>
                  <a:pt x="3" y="19"/>
                </a:lnTo>
                <a:lnTo>
                  <a:pt x="0" y="19"/>
                </a:lnTo>
                <a:lnTo>
                  <a:pt x="5" y="28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60" name="Freeform 79"/>
          <p:cNvSpPr>
            <a:spLocks/>
          </p:cNvSpPr>
          <p:nvPr/>
        </p:nvSpPr>
        <p:spPr bwMode="auto">
          <a:xfrm>
            <a:off x="803275" y="1879600"/>
            <a:ext cx="2084388" cy="2255838"/>
          </a:xfrm>
          <a:custGeom>
            <a:avLst/>
            <a:gdLst>
              <a:gd name="T0" fmla="*/ 2147483647 w 89"/>
              <a:gd name="T1" fmla="*/ 0 h 128"/>
              <a:gd name="T2" fmla="*/ 0 w 89"/>
              <a:gd name="T3" fmla="*/ 0 h 128"/>
              <a:gd name="T4" fmla="*/ 0 w 89"/>
              <a:gd name="T5" fmla="*/ 2147483647 h 128"/>
              <a:gd name="T6" fmla="*/ 2147483647 w 89"/>
              <a:gd name="T7" fmla="*/ 2147483647 h 128"/>
              <a:gd name="T8" fmla="*/ 0 60000 65536"/>
              <a:gd name="T9" fmla="*/ 0 60000 65536"/>
              <a:gd name="T10" fmla="*/ 0 60000 65536"/>
              <a:gd name="T11" fmla="*/ 0 60000 65536"/>
              <a:gd name="T12" fmla="*/ 0 w 89"/>
              <a:gd name="T13" fmla="*/ 0 h 128"/>
              <a:gd name="T14" fmla="*/ 89 w 89"/>
              <a:gd name="T15" fmla="*/ 128 h 1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" h="128">
                <a:moveTo>
                  <a:pt x="89" y="0"/>
                </a:moveTo>
                <a:lnTo>
                  <a:pt x="0" y="0"/>
                </a:lnTo>
                <a:lnTo>
                  <a:pt x="0" y="128"/>
                </a:lnTo>
                <a:lnTo>
                  <a:pt x="15" y="128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61" name="Freeform 80"/>
          <p:cNvSpPr>
            <a:spLocks/>
          </p:cNvSpPr>
          <p:nvPr/>
        </p:nvSpPr>
        <p:spPr bwMode="auto">
          <a:xfrm>
            <a:off x="685800" y="1792288"/>
            <a:ext cx="2319338" cy="2430462"/>
          </a:xfrm>
          <a:custGeom>
            <a:avLst/>
            <a:gdLst>
              <a:gd name="T0" fmla="*/ 2147483647 w 99"/>
              <a:gd name="T1" fmla="*/ 0 h 138"/>
              <a:gd name="T2" fmla="*/ 0 w 99"/>
              <a:gd name="T3" fmla="*/ 0 h 138"/>
              <a:gd name="T4" fmla="*/ 0 w 99"/>
              <a:gd name="T5" fmla="*/ 2147483647 h 138"/>
              <a:gd name="T6" fmla="*/ 2147483647 w 99"/>
              <a:gd name="T7" fmla="*/ 2147483647 h 138"/>
              <a:gd name="T8" fmla="*/ 0 60000 65536"/>
              <a:gd name="T9" fmla="*/ 0 60000 65536"/>
              <a:gd name="T10" fmla="*/ 0 60000 65536"/>
              <a:gd name="T11" fmla="*/ 0 60000 65536"/>
              <a:gd name="T12" fmla="*/ 0 w 99"/>
              <a:gd name="T13" fmla="*/ 0 h 138"/>
              <a:gd name="T14" fmla="*/ 99 w 99"/>
              <a:gd name="T15" fmla="*/ 138 h 1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9" h="138">
                <a:moveTo>
                  <a:pt x="99" y="0"/>
                </a:moveTo>
                <a:lnTo>
                  <a:pt x="0" y="0"/>
                </a:lnTo>
                <a:lnTo>
                  <a:pt x="0" y="138"/>
                </a:lnTo>
                <a:lnTo>
                  <a:pt x="23" y="138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62" name="Rectangle 85"/>
          <p:cNvSpPr>
            <a:spLocks noChangeArrowheads="1"/>
          </p:cNvSpPr>
          <p:nvPr/>
        </p:nvSpPr>
        <p:spPr bwMode="auto">
          <a:xfrm>
            <a:off x="4551363" y="3941763"/>
            <a:ext cx="128746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 b="1">
                <a:solidFill>
                  <a:srgbClr val="000000"/>
                </a:solidFill>
                <a:latin typeface="Nimbus Roman No9 L"/>
              </a:rPr>
              <a:t>Add/Subtract</a:t>
            </a:r>
            <a:endParaRPr lang="en-CA" altLang="en-US" sz="1600" b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8963" name="Freeform 86"/>
          <p:cNvSpPr>
            <a:spLocks/>
          </p:cNvSpPr>
          <p:nvPr/>
        </p:nvSpPr>
        <p:spPr bwMode="auto">
          <a:xfrm>
            <a:off x="1670050" y="2673350"/>
            <a:ext cx="47625" cy="34925"/>
          </a:xfrm>
          <a:custGeom>
            <a:avLst/>
            <a:gdLst>
              <a:gd name="T0" fmla="*/ 2147483647 w 20"/>
              <a:gd name="T1" fmla="*/ 2147483647 h 20"/>
              <a:gd name="T2" fmla="*/ 2147483647 w 20"/>
              <a:gd name="T3" fmla="*/ 0 h 20"/>
              <a:gd name="T4" fmla="*/ 0 w 20"/>
              <a:gd name="T5" fmla="*/ 0 h 20"/>
              <a:gd name="T6" fmla="*/ 0 w 20"/>
              <a:gd name="T7" fmla="*/ 2147483647 h 20"/>
              <a:gd name="T8" fmla="*/ 0 w 20"/>
              <a:gd name="T9" fmla="*/ 2147483647 h 20"/>
              <a:gd name="T10" fmla="*/ 2147483647 w 20"/>
              <a:gd name="T11" fmla="*/ 2147483647 h 20"/>
              <a:gd name="T12" fmla="*/ 2147483647 w 20"/>
              <a:gd name="T13" fmla="*/ 2147483647 h 20"/>
              <a:gd name="T14" fmla="*/ 2147483647 w 20"/>
              <a:gd name="T15" fmla="*/ 2147483647 h 20"/>
              <a:gd name="T16" fmla="*/ 2147483647 w 20"/>
              <a:gd name="T17" fmla="*/ 0 h 20"/>
              <a:gd name="T18" fmla="*/ 2147483647 w 20"/>
              <a:gd name="T19" fmla="*/ 0 h 20"/>
              <a:gd name="T20" fmla="*/ 2147483647 w 20"/>
              <a:gd name="T21" fmla="*/ 2147483647 h 2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0"/>
              <a:gd name="T34" fmla="*/ 0 h 20"/>
              <a:gd name="T35" fmla="*/ 20 w 20"/>
              <a:gd name="T36" fmla="*/ 20 h 2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0" h="20">
                <a:moveTo>
                  <a:pt x="10" y="10"/>
                </a:moveTo>
                <a:lnTo>
                  <a:pt x="10" y="0"/>
                </a:lnTo>
                <a:lnTo>
                  <a:pt x="0" y="0"/>
                </a:lnTo>
                <a:lnTo>
                  <a:pt x="0" y="10"/>
                </a:lnTo>
                <a:lnTo>
                  <a:pt x="0" y="20"/>
                </a:lnTo>
                <a:lnTo>
                  <a:pt x="10" y="20"/>
                </a:lnTo>
                <a:lnTo>
                  <a:pt x="20" y="20"/>
                </a:lnTo>
                <a:lnTo>
                  <a:pt x="20" y="10"/>
                </a:lnTo>
                <a:lnTo>
                  <a:pt x="20" y="0"/>
                </a:lnTo>
                <a:lnTo>
                  <a:pt x="10" y="0"/>
                </a:lnTo>
                <a:lnTo>
                  <a:pt x="10" y="1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64" name="Freeform 89"/>
          <p:cNvSpPr>
            <a:spLocks/>
          </p:cNvSpPr>
          <p:nvPr/>
        </p:nvSpPr>
        <p:spPr bwMode="auto">
          <a:xfrm>
            <a:off x="7454900" y="5684838"/>
            <a:ext cx="47625" cy="104775"/>
          </a:xfrm>
          <a:custGeom>
            <a:avLst/>
            <a:gdLst>
              <a:gd name="T0" fmla="*/ 2147483647 w 2"/>
              <a:gd name="T1" fmla="*/ 2147483647 h 6"/>
              <a:gd name="T2" fmla="*/ 2147483647 w 2"/>
              <a:gd name="T3" fmla="*/ 0 h 6"/>
              <a:gd name="T4" fmla="*/ 0 w 2"/>
              <a:gd name="T5" fmla="*/ 2147483647 h 6"/>
              <a:gd name="T6" fmla="*/ 2147483647 w 2"/>
              <a:gd name="T7" fmla="*/ 2147483647 h 6"/>
              <a:gd name="T8" fmla="*/ 2147483647 w 2"/>
              <a:gd name="T9" fmla="*/ 2147483647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"/>
              <a:gd name="T16" fmla="*/ 0 h 6"/>
              <a:gd name="T17" fmla="*/ 2 w 2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" h="6">
                <a:moveTo>
                  <a:pt x="2" y="6"/>
                </a:moveTo>
                <a:lnTo>
                  <a:pt x="1" y="0"/>
                </a:lnTo>
                <a:lnTo>
                  <a:pt x="0" y="6"/>
                </a:lnTo>
                <a:lnTo>
                  <a:pt x="1" y="6"/>
                </a:lnTo>
                <a:lnTo>
                  <a:pt x="2" y="6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65" name="Freeform 90"/>
          <p:cNvSpPr>
            <a:spLocks/>
          </p:cNvSpPr>
          <p:nvPr/>
        </p:nvSpPr>
        <p:spPr bwMode="auto">
          <a:xfrm>
            <a:off x="7454900" y="5684838"/>
            <a:ext cx="47625" cy="104775"/>
          </a:xfrm>
          <a:custGeom>
            <a:avLst/>
            <a:gdLst>
              <a:gd name="T0" fmla="*/ 2147483647 w 20"/>
              <a:gd name="T1" fmla="*/ 2147483647 h 60"/>
              <a:gd name="T2" fmla="*/ 2147483647 w 20"/>
              <a:gd name="T3" fmla="*/ 0 h 60"/>
              <a:gd name="T4" fmla="*/ 0 w 20"/>
              <a:gd name="T5" fmla="*/ 2147483647 h 60"/>
              <a:gd name="T6" fmla="*/ 2147483647 w 20"/>
              <a:gd name="T7" fmla="*/ 2147483647 h 60"/>
              <a:gd name="T8" fmla="*/ 2147483647 w 20"/>
              <a:gd name="T9" fmla="*/ 2147483647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"/>
              <a:gd name="T16" fmla="*/ 0 h 60"/>
              <a:gd name="T17" fmla="*/ 20 w 20"/>
              <a:gd name="T18" fmla="*/ 60 h 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" h="60">
                <a:moveTo>
                  <a:pt x="20" y="60"/>
                </a:moveTo>
                <a:lnTo>
                  <a:pt x="10" y="0"/>
                </a:lnTo>
                <a:lnTo>
                  <a:pt x="0" y="60"/>
                </a:lnTo>
                <a:lnTo>
                  <a:pt x="10" y="60"/>
                </a:lnTo>
                <a:lnTo>
                  <a:pt x="20" y="6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66" name="Freeform 91"/>
          <p:cNvSpPr>
            <a:spLocks/>
          </p:cNvSpPr>
          <p:nvPr/>
        </p:nvSpPr>
        <p:spPr bwMode="auto">
          <a:xfrm>
            <a:off x="1012825" y="4222750"/>
            <a:ext cx="6465888" cy="1797050"/>
          </a:xfrm>
          <a:custGeom>
            <a:avLst/>
            <a:gdLst>
              <a:gd name="T0" fmla="*/ 2147483647 w 276"/>
              <a:gd name="T1" fmla="*/ 2147483647 h 102"/>
              <a:gd name="T2" fmla="*/ 2147483647 w 276"/>
              <a:gd name="T3" fmla="*/ 2147483647 h 102"/>
              <a:gd name="T4" fmla="*/ 0 w 276"/>
              <a:gd name="T5" fmla="*/ 2147483647 h 102"/>
              <a:gd name="T6" fmla="*/ 0 w 276"/>
              <a:gd name="T7" fmla="*/ 0 h 102"/>
              <a:gd name="T8" fmla="*/ 0 60000 65536"/>
              <a:gd name="T9" fmla="*/ 0 60000 65536"/>
              <a:gd name="T10" fmla="*/ 0 60000 65536"/>
              <a:gd name="T11" fmla="*/ 0 60000 65536"/>
              <a:gd name="T12" fmla="*/ 0 w 276"/>
              <a:gd name="T13" fmla="*/ 0 h 102"/>
              <a:gd name="T14" fmla="*/ 276 w 276"/>
              <a:gd name="T15" fmla="*/ 102 h 1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6" h="102">
                <a:moveTo>
                  <a:pt x="276" y="90"/>
                </a:moveTo>
                <a:lnTo>
                  <a:pt x="276" y="102"/>
                </a:lnTo>
                <a:lnTo>
                  <a:pt x="0" y="102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67" name="Line 92"/>
          <p:cNvSpPr>
            <a:spLocks noChangeShapeType="1"/>
          </p:cNvSpPr>
          <p:nvPr/>
        </p:nvSpPr>
        <p:spPr bwMode="auto">
          <a:xfrm>
            <a:off x="3473450" y="4505325"/>
            <a:ext cx="1588" cy="7048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68" name="Line 93"/>
          <p:cNvSpPr>
            <a:spLocks noChangeShapeType="1"/>
          </p:cNvSpPr>
          <p:nvPr/>
        </p:nvSpPr>
        <p:spPr bwMode="auto">
          <a:xfrm flipH="1">
            <a:off x="3122613" y="4514850"/>
            <a:ext cx="350837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69" name="Line 94"/>
          <p:cNvSpPr>
            <a:spLocks noChangeShapeType="1"/>
          </p:cNvSpPr>
          <p:nvPr/>
        </p:nvSpPr>
        <p:spPr bwMode="auto">
          <a:xfrm>
            <a:off x="3355975" y="4575175"/>
            <a:ext cx="3175" cy="6350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70" name="Line 95"/>
          <p:cNvSpPr>
            <a:spLocks noChangeShapeType="1"/>
          </p:cNvSpPr>
          <p:nvPr/>
        </p:nvSpPr>
        <p:spPr bwMode="auto">
          <a:xfrm flipH="1">
            <a:off x="3074988" y="4575175"/>
            <a:ext cx="280987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71" name="Rectangle 97"/>
          <p:cNvSpPr>
            <a:spLocks noChangeArrowheads="1"/>
          </p:cNvSpPr>
          <p:nvPr/>
        </p:nvSpPr>
        <p:spPr bwMode="auto">
          <a:xfrm>
            <a:off x="6659563" y="2971800"/>
            <a:ext cx="7350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 b="1">
                <a:solidFill>
                  <a:srgbClr val="000000"/>
                </a:solidFill>
                <a:latin typeface="Nimbus Roman No9 L"/>
              </a:rPr>
              <a:t>Quotient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400" b="1">
                <a:solidFill>
                  <a:srgbClr val="000000"/>
                </a:solidFill>
                <a:latin typeface="Nimbus Roman No9 L"/>
              </a:rPr>
              <a:t>Setting</a:t>
            </a:r>
            <a:endParaRPr lang="en-CA" altLang="en-US" sz="1400" b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8972" name="Rectangle 100"/>
          <p:cNvSpPr>
            <a:spLocks noChangeArrowheads="1"/>
          </p:cNvSpPr>
          <p:nvPr/>
        </p:nvSpPr>
        <p:spPr bwMode="auto">
          <a:xfrm>
            <a:off x="1609725" y="3959225"/>
            <a:ext cx="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CA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8973" name="Rectangle 101"/>
          <p:cNvSpPr>
            <a:spLocks noChangeArrowheads="1"/>
          </p:cNvSpPr>
          <p:nvPr/>
        </p:nvSpPr>
        <p:spPr bwMode="auto">
          <a:xfrm>
            <a:off x="1482725" y="3959225"/>
            <a:ext cx="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CA" altLang="en-US" sz="24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8974" name="Freeform 103"/>
          <p:cNvSpPr>
            <a:spLocks/>
          </p:cNvSpPr>
          <p:nvPr/>
        </p:nvSpPr>
        <p:spPr bwMode="auto">
          <a:xfrm>
            <a:off x="2325688" y="4462463"/>
            <a:ext cx="796925" cy="87312"/>
          </a:xfrm>
          <a:custGeom>
            <a:avLst/>
            <a:gdLst>
              <a:gd name="T0" fmla="*/ 2147483647 w 34"/>
              <a:gd name="T1" fmla="*/ 2147483647 h 5"/>
              <a:gd name="T2" fmla="*/ 2147483647 w 34"/>
              <a:gd name="T3" fmla="*/ 2147483647 h 5"/>
              <a:gd name="T4" fmla="*/ 2147483647 w 34"/>
              <a:gd name="T5" fmla="*/ 0 h 5"/>
              <a:gd name="T6" fmla="*/ 0 w 34"/>
              <a:gd name="T7" fmla="*/ 2147483647 h 5"/>
              <a:gd name="T8" fmla="*/ 0 60000 65536"/>
              <a:gd name="T9" fmla="*/ 0 60000 65536"/>
              <a:gd name="T10" fmla="*/ 0 60000 65536"/>
              <a:gd name="T11" fmla="*/ 0 60000 65536"/>
              <a:gd name="T12" fmla="*/ 0 w 34"/>
              <a:gd name="T13" fmla="*/ 0 h 5"/>
              <a:gd name="T14" fmla="*/ 34 w 34"/>
              <a:gd name="T15" fmla="*/ 5 h 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" h="5">
                <a:moveTo>
                  <a:pt x="34" y="3"/>
                </a:moveTo>
                <a:lnTo>
                  <a:pt x="9" y="3"/>
                </a:lnTo>
                <a:lnTo>
                  <a:pt x="9" y="0"/>
                </a:lnTo>
                <a:lnTo>
                  <a:pt x="0" y="5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75" name="Freeform 104"/>
          <p:cNvSpPr>
            <a:spLocks/>
          </p:cNvSpPr>
          <p:nvPr/>
        </p:nvSpPr>
        <p:spPr bwMode="auto">
          <a:xfrm>
            <a:off x="1223963" y="3517900"/>
            <a:ext cx="1101725" cy="1320800"/>
          </a:xfrm>
          <a:custGeom>
            <a:avLst/>
            <a:gdLst>
              <a:gd name="T0" fmla="*/ 2147483647 w 47"/>
              <a:gd name="T1" fmla="*/ 0 h 75"/>
              <a:gd name="T2" fmla="*/ 2147483647 w 47"/>
              <a:gd name="T3" fmla="*/ 2147483647 h 75"/>
              <a:gd name="T4" fmla="*/ 2147483647 w 47"/>
              <a:gd name="T5" fmla="*/ 2147483647 h 75"/>
              <a:gd name="T6" fmla="*/ 2147483647 w 47"/>
              <a:gd name="T7" fmla="*/ 2147483647 h 75"/>
              <a:gd name="T8" fmla="*/ 2147483647 w 47"/>
              <a:gd name="T9" fmla="*/ 2147483647 h 75"/>
              <a:gd name="T10" fmla="*/ 0 w 47"/>
              <a:gd name="T11" fmla="*/ 2147483647 h 75"/>
              <a:gd name="T12" fmla="*/ 0 w 47"/>
              <a:gd name="T13" fmla="*/ 2147483647 h 75"/>
              <a:gd name="T14" fmla="*/ 2147483647 w 47"/>
              <a:gd name="T15" fmla="*/ 0 h 7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7"/>
              <a:gd name="T25" fmla="*/ 0 h 75"/>
              <a:gd name="T26" fmla="*/ 47 w 47"/>
              <a:gd name="T27" fmla="*/ 75 h 7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7" h="75">
                <a:moveTo>
                  <a:pt x="47" y="0"/>
                </a:moveTo>
                <a:lnTo>
                  <a:pt x="47" y="33"/>
                </a:lnTo>
                <a:lnTo>
                  <a:pt x="38" y="37"/>
                </a:lnTo>
                <a:lnTo>
                  <a:pt x="47" y="42"/>
                </a:lnTo>
                <a:lnTo>
                  <a:pt x="47" y="75"/>
                </a:lnTo>
                <a:lnTo>
                  <a:pt x="0" y="60"/>
                </a:lnTo>
                <a:lnTo>
                  <a:pt x="0" y="14"/>
                </a:lnTo>
                <a:lnTo>
                  <a:pt x="47" y="0"/>
                </a:lnTo>
              </a:path>
            </a:pathLst>
          </a:custGeom>
          <a:noFill/>
          <a:ln w="28575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8976" name="Rectangle 105"/>
          <p:cNvSpPr>
            <a:spLocks noChangeArrowheads="1"/>
          </p:cNvSpPr>
          <p:nvPr/>
        </p:nvSpPr>
        <p:spPr bwMode="auto">
          <a:xfrm>
            <a:off x="3800475" y="2862263"/>
            <a:ext cx="1476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CA" altLang="en-US" sz="1600" b="1">
                <a:solidFill>
                  <a:srgbClr val="000000"/>
                </a:solidFill>
                <a:latin typeface="Nimbus Roman No9 L"/>
              </a:rPr>
              <a:t>A</a:t>
            </a:r>
            <a:endParaRPr lang="en-CA" altLang="en-US" sz="1600" b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38977" name="Oval 106"/>
          <p:cNvSpPr>
            <a:spLocks noChangeArrowheads="1"/>
          </p:cNvSpPr>
          <p:nvPr/>
        </p:nvSpPr>
        <p:spPr bwMode="auto">
          <a:xfrm>
            <a:off x="6480175" y="3419475"/>
            <a:ext cx="1978025" cy="223678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ambr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ambr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ambr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ambria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prstClr val="black"/>
              </a:solidFill>
            </a:endParaRPr>
          </a:p>
        </p:txBody>
      </p:sp>
      <p:grpSp>
        <p:nvGrpSpPr>
          <p:cNvPr id="38978" name="Group 111"/>
          <p:cNvGrpSpPr>
            <a:grpSpLocks/>
          </p:cNvGrpSpPr>
          <p:nvPr/>
        </p:nvGrpSpPr>
        <p:grpSpPr bwMode="auto">
          <a:xfrm>
            <a:off x="1857375" y="5181600"/>
            <a:ext cx="3114675" cy="361950"/>
            <a:chOff x="1857271" y="5181600"/>
            <a:chExt cx="3114571" cy="361836"/>
          </a:xfrm>
        </p:grpSpPr>
        <p:sp>
          <p:nvSpPr>
            <p:cNvPr id="38993" name="Line 13"/>
            <p:cNvSpPr>
              <a:spLocks noChangeShapeType="1"/>
            </p:cNvSpPr>
            <p:nvPr/>
          </p:nvSpPr>
          <p:spPr bwMode="auto">
            <a:xfrm flipV="1">
              <a:off x="4363893" y="5209454"/>
              <a:ext cx="2339" cy="3339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38994" name="Line 14"/>
            <p:cNvSpPr>
              <a:spLocks noChangeShapeType="1"/>
            </p:cNvSpPr>
            <p:nvPr/>
          </p:nvSpPr>
          <p:spPr bwMode="auto">
            <a:xfrm flipV="1">
              <a:off x="3122274" y="5209454"/>
              <a:ext cx="2338" cy="3339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38995" name="Rectangle 52"/>
            <p:cNvSpPr>
              <a:spLocks noChangeArrowheads="1"/>
            </p:cNvSpPr>
            <p:nvPr/>
          </p:nvSpPr>
          <p:spPr bwMode="auto">
            <a:xfrm>
              <a:off x="4550954" y="5227032"/>
              <a:ext cx="25808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CA" altLang="en-US" sz="1600" b="1" i="1">
                  <a:solidFill>
                    <a:srgbClr val="000000"/>
                  </a:solidFill>
                  <a:latin typeface="Nimbus Roman No9 L"/>
                </a:rPr>
                <a:t>m</a:t>
              </a:r>
              <a:r>
                <a:rPr lang="en-CA" altLang="en-US" sz="1600" b="1" i="1" baseline="-250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altLang="en-US" sz="1600" b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996" name="Freeform 54"/>
            <p:cNvSpPr>
              <a:spLocks/>
            </p:cNvSpPr>
            <p:nvPr/>
          </p:nvSpPr>
          <p:spPr bwMode="auto">
            <a:xfrm>
              <a:off x="3566545" y="5350078"/>
              <a:ext cx="46765" cy="35156"/>
            </a:xfrm>
            <a:custGeom>
              <a:avLst/>
              <a:gdLst>
                <a:gd name="T0" fmla="*/ 2147483647 w 20"/>
                <a:gd name="T1" fmla="*/ 2147483647 h 20"/>
                <a:gd name="T2" fmla="*/ 2147483647 w 20"/>
                <a:gd name="T3" fmla="*/ 0 h 20"/>
                <a:gd name="T4" fmla="*/ 0 w 20"/>
                <a:gd name="T5" fmla="*/ 0 h 20"/>
                <a:gd name="T6" fmla="*/ 0 w 20"/>
                <a:gd name="T7" fmla="*/ 2147483647 h 20"/>
                <a:gd name="T8" fmla="*/ 0 w 20"/>
                <a:gd name="T9" fmla="*/ 2147483647 h 20"/>
                <a:gd name="T10" fmla="*/ 2147483647 w 20"/>
                <a:gd name="T11" fmla="*/ 2147483647 h 20"/>
                <a:gd name="T12" fmla="*/ 2147483647 w 20"/>
                <a:gd name="T13" fmla="*/ 2147483647 h 20"/>
                <a:gd name="T14" fmla="*/ 2147483647 w 20"/>
                <a:gd name="T15" fmla="*/ 2147483647 h 20"/>
                <a:gd name="T16" fmla="*/ 2147483647 w 20"/>
                <a:gd name="T17" fmla="*/ 0 h 20"/>
                <a:gd name="T18" fmla="*/ 2147483647 w 20"/>
                <a:gd name="T19" fmla="*/ 0 h 20"/>
                <a:gd name="T20" fmla="*/ 2147483647 w 20"/>
                <a:gd name="T21" fmla="*/ 2147483647 h 2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"/>
                <a:gd name="T34" fmla="*/ 0 h 20"/>
                <a:gd name="T35" fmla="*/ 20 w 20"/>
                <a:gd name="T36" fmla="*/ 20 h 2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" h="20">
                  <a:moveTo>
                    <a:pt x="10" y="1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20" y="20"/>
                  </a:lnTo>
                  <a:lnTo>
                    <a:pt x="20" y="1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38997" name="Freeform 57"/>
            <p:cNvSpPr>
              <a:spLocks/>
            </p:cNvSpPr>
            <p:nvPr/>
          </p:nvSpPr>
          <p:spPr bwMode="auto">
            <a:xfrm>
              <a:off x="3730223" y="5367656"/>
              <a:ext cx="23383" cy="1757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2147483647 h 1"/>
                <a:gd name="T6" fmla="*/ 2147483647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38998" name="Freeform 58"/>
            <p:cNvSpPr>
              <a:spLocks/>
            </p:cNvSpPr>
            <p:nvPr/>
          </p:nvSpPr>
          <p:spPr bwMode="auto">
            <a:xfrm>
              <a:off x="3847137" y="5350078"/>
              <a:ext cx="46765" cy="35156"/>
            </a:xfrm>
            <a:custGeom>
              <a:avLst/>
              <a:gdLst>
                <a:gd name="T0" fmla="*/ 2147483647 w 20"/>
                <a:gd name="T1" fmla="*/ 2147483647 h 20"/>
                <a:gd name="T2" fmla="*/ 2147483647 w 20"/>
                <a:gd name="T3" fmla="*/ 0 h 20"/>
                <a:gd name="T4" fmla="*/ 0 w 20"/>
                <a:gd name="T5" fmla="*/ 0 h 20"/>
                <a:gd name="T6" fmla="*/ 0 w 20"/>
                <a:gd name="T7" fmla="*/ 2147483647 h 20"/>
                <a:gd name="T8" fmla="*/ 0 w 20"/>
                <a:gd name="T9" fmla="*/ 2147483647 h 20"/>
                <a:gd name="T10" fmla="*/ 2147483647 w 20"/>
                <a:gd name="T11" fmla="*/ 2147483647 h 20"/>
                <a:gd name="T12" fmla="*/ 2147483647 w 20"/>
                <a:gd name="T13" fmla="*/ 2147483647 h 20"/>
                <a:gd name="T14" fmla="*/ 2147483647 w 20"/>
                <a:gd name="T15" fmla="*/ 2147483647 h 20"/>
                <a:gd name="T16" fmla="*/ 2147483647 w 20"/>
                <a:gd name="T17" fmla="*/ 0 h 20"/>
                <a:gd name="T18" fmla="*/ 2147483647 w 20"/>
                <a:gd name="T19" fmla="*/ 0 h 20"/>
                <a:gd name="T20" fmla="*/ 2147483647 w 20"/>
                <a:gd name="T21" fmla="*/ 2147483647 h 2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"/>
                <a:gd name="T34" fmla="*/ 0 h 20"/>
                <a:gd name="T35" fmla="*/ 20 w 20"/>
                <a:gd name="T36" fmla="*/ 20 h 2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" h="20">
                  <a:moveTo>
                    <a:pt x="10" y="1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20" y="20"/>
                  </a:lnTo>
                  <a:lnTo>
                    <a:pt x="20" y="1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38999" name="Rectangle 84"/>
            <p:cNvSpPr>
              <a:spLocks noChangeArrowheads="1"/>
            </p:cNvSpPr>
            <p:nvPr/>
          </p:nvSpPr>
          <p:spPr bwMode="auto">
            <a:xfrm>
              <a:off x="2114480" y="5262188"/>
              <a:ext cx="11381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CA" altLang="en-US" sz="1600" b="1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altLang="en-US" sz="1600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000" name="Rectangle 96"/>
            <p:cNvSpPr>
              <a:spLocks noChangeArrowheads="1"/>
            </p:cNvSpPr>
            <p:nvPr/>
          </p:nvSpPr>
          <p:spPr bwMode="auto">
            <a:xfrm>
              <a:off x="1857271" y="5181600"/>
              <a:ext cx="3114571" cy="3618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9001" name="Rectangle 52"/>
            <p:cNvSpPr>
              <a:spLocks noChangeArrowheads="1"/>
            </p:cNvSpPr>
            <p:nvPr/>
          </p:nvSpPr>
          <p:spPr bwMode="auto">
            <a:xfrm>
              <a:off x="2590800" y="5240179"/>
              <a:ext cx="38632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CA" altLang="en-US" sz="1600" b="1" i="1">
                  <a:solidFill>
                    <a:srgbClr val="000000"/>
                  </a:solidFill>
                  <a:latin typeface="Nimbus Roman No9 L"/>
                </a:rPr>
                <a:t>m</a:t>
              </a:r>
              <a:r>
                <a:rPr lang="en-CA" altLang="en-US" sz="1600" b="1" i="1" baseline="-25000">
                  <a:solidFill>
                    <a:srgbClr val="000000"/>
                  </a:solidFill>
                  <a:latin typeface="Nimbus Roman No9 L"/>
                </a:rPr>
                <a:t>n-1</a:t>
              </a:r>
              <a:endParaRPr lang="en-CA" altLang="en-US" sz="1600" b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002" name="Line 14"/>
            <p:cNvSpPr>
              <a:spLocks noChangeShapeType="1"/>
            </p:cNvSpPr>
            <p:nvPr/>
          </p:nvSpPr>
          <p:spPr bwMode="auto">
            <a:xfrm flipV="1">
              <a:off x="2436062" y="5181600"/>
              <a:ext cx="2338" cy="3339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</p:grpSp>
      <p:grpSp>
        <p:nvGrpSpPr>
          <p:cNvPr id="38979" name="Group 112"/>
          <p:cNvGrpSpPr>
            <a:grpSpLocks/>
          </p:cNvGrpSpPr>
          <p:nvPr/>
        </p:nvGrpSpPr>
        <p:grpSpPr bwMode="auto">
          <a:xfrm>
            <a:off x="1447800" y="2362200"/>
            <a:ext cx="3114675" cy="361950"/>
            <a:chOff x="1857271" y="5181600"/>
            <a:chExt cx="3114571" cy="361836"/>
          </a:xfrm>
        </p:grpSpPr>
        <p:sp>
          <p:nvSpPr>
            <p:cNvPr id="38983" name="Line 13"/>
            <p:cNvSpPr>
              <a:spLocks noChangeShapeType="1"/>
            </p:cNvSpPr>
            <p:nvPr/>
          </p:nvSpPr>
          <p:spPr bwMode="auto">
            <a:xfrm flipV="1">
              <a:off x="4363893" y="5209454"/>
              <a:ext cx="2339" cy="3339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38984" name="Line 14"/>
            <p:cNvSpPr>
              <a:spLocks noChangeShapeType="1"/>
            </p:cNvSpPr>
            <p:nvPr/>
          </p:nvSpPr>
          <p:spPr bwMode="auto">
            <a:xfrm flipV="1">
              <a:off x="3122274" y="5209454"/>
              <a:ext cx="2338" cy="3339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38985" name="Rectangle 52"/>
            <p:cNvSpPr>
              <a:spLocks noChangeArrowheads="1"/>
            </p:cNvSpPr>
            <p:nvPr/>
          </p:nvSpPr>
          <p:spPr bwMode="auto">
            <a:xfrm>
              <a:off x="4550954" y="5227032"/>
              <a:ext cx="18915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CA" altLang="en-US" sz="1600" b="1" i="1">
                  <a:solidFill>
                    <a:srgbClr val="000000"/>
                  </a:solidFill>
                  <a:latin typeface="Nimbus Roman No9 L"/>
                </a:rPr>
                <a:t>a</a:t>
              </a:r>
              <a:r>
                <a:rPr lang="en-CA" altLang="en-US" sz="1600" b="1" i="1" baseline="-25000">
                  <a:solidFill>
                    <a:srgbClr val="000000"/>
                  </a:solidFill>
                  <a:latin typeface="Nimbus Roman No9 L"/>
                </a:rPr>
                <a:t>0</a:t>
              </a:r>
              <a:endParaRPr lang="en-CA" altLang="en-US" sz="1600" b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986" name="Freeform 54"/>
            <p:cNvSpPr>
              <a:spLocks/>
            </p:cNvSpPr>
            <p:nvPr/>
          </p:nvSpPr>
          <p:spPr bwMode="auto">
            <a:xfrm>
              <a:off x="3566545" y="5350078"/>
              <a:ext cx="46765" cy="35156"/>
            </a:xfrm>
            <a:custGeom>
              <a:avLst/>
              <a:gdLst>
                <a:gd name="T0" fmla="*/ 2147483647 w 20"/>
                <a:gd name="T1" fmla="*/ 2147483647 h 20"/>
                <a:gd name="T2" fmla="*/ 2147483647 w 20"/>
                <a:gd name="T3" fmla="*/ 0 h 20"/>
                <a:gd name="T4" fmla="*/ 0 w 20"/>
                <a:gd name="T5" fmla="*/ 0 h 20"/>
                <a:gd name="T6" fmla="*/ 0 w 20"/>
                <a:gd name="T7" fmla="*/ 2147483647 h 20"/>
                <a:gd name="T8" fmla="*/ 0 w 20"/>
                <a:gd name="T9" fmla="*/ 2147483647 h 20"/>
                <a:gd name="T10" fmla="*/ 2147483647 w 20"/>
                <a:gd name="T11" fmla="*/ 2147483647 h 20"/>
                <a:gd name="T12" fmla="*/ 2147483647 w 20"/>
                <a:gd name="T13" fmla="*/ 2147483647 h 20"/>
                <a:gd name="T14" fmla="*/ 2147483647 w 20"/>
                <a:gd name="T15" fmla="*/ 2147483647 h 20"/>
                <a:gd name="T16" fmla="*/ 2147483647 w 20"/>
                <a:gd name="T17" fmla="*/ 0 h 20"/>
                <a:gd name="T18" fmla="*/ 2147483647 w 20"/>
                <a:gd name="T19" fmla="*/ 0 h 20"/>
                <a:gd name="T20" fmla="*/ 2147483647 w 20"/>
                <a:gd name="T21" fmla="*/ 2147483647 h 2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"/>
                <a:gd name="T34" fmla="*/ 0 h 20"/>
                <a:gd name="T35" fmla="*/ 20 w 20"/>
                <a:gd name="T36" fmla="*/ 20 h 2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" h="20">
                  <a:moveTo>
                    <a:pt x="10" y="1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20" y="20"/>
                  </a:lnTo>
                  <a:lnTo>
                    <a:pt x="20" y="1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38987" name="Freeform 57"/>
            <p:cNvSpPr>
              <a:spLocks/>
            </p:cNvSpPr>
            <p:nvPr/>
          </p:nvSpPr>
          <p:spPr bwMode="auto">
            <a:xfrm>
              <a:off x="3730223" y="5367656"/>
              <a:ext cx="23383" cy="1757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0 w 1"/>
                <a:gd name="T5" fmla="*/ 2147483647 h 1"/>
                <a:gd name="T6" fmla="*/ 2147483647 w 1"/>
                <a:gd name="T7" fmla="*/ 0 h 1"/>
                <a:gd name="T8" fmla="*/ 0 w 1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"/>
                <a:gd name="T16" fmla="*/ 0 h 1"/>
                <a:gd name="T17" fmla="*/ 1 w 1"/>
                <a:gd name="T18" fmla="*/ 1 h 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38988" name="Freeform 58"/>
            <p:cNvSpPr>
              <a:spLocks/>
            </p:cNvSpPr>
            <p:nvPr/>
          </p:nvSpPr>
          <p:spPr bwMode="auto">
            <a:xfrm>
              <a:off x="3847137" y="5350078"/>
              <a:ext cx="46765" cy="35156"/>
            </a:xfrm>
            <a:custGeom>
              <a:avLst/>
              <a:gdLst>
                <a:gd name="T0" fmla="*/ 2147483647 w 20"/>
                <a:gd name="T1" fmla="*/ 2147483647 h 20"/>
                <a:gd name="T2" fmla="*/ 2147483647 w 20"/>
                <a:gd name="T3" fmla="*/ 0 h 20"/>
                <a:gd name="T4" fmla="*/ 0 w 20"/>
                <a:gd name="T5" fmla="*/ 0 h 20"/>
                <a:gd name="T6" fmla="*/ 0 w 20"/>
                <a:gd name="T7" fmla="*/ 2147483647 h 20"/>
                <a:gd name="T8" fmla="*/ 0 w 20"/>
                <a:gd name="T9" fmla="*/ 2147483647 h 20"/>
                <a:gd name="T10" fmla="*/ 2147483647 w 20"/>
                <a:gd name="T11" fmla="*/ 2147483647 h 20"/>
                <a:gd name="T12" fmla="*/ 2147483647 w 20"/>
                <a:gd name="T13" fmla="*/ 2147483647 h 20"/>
                <a:gd name="T14" fmla="*/ 2147483647 w 20"/>
                <a:gd name="T15" fmla="*/ 2147483647 h 20"/>
                <a:gd name="T16" fmla="*/ 2147483647 w 20"/>
                <a:gd name="T17" fmla="*/ 0 h 20"/>
                <a:gd name="T18" fmla="*/ 2147483647 w 20"/>
                <a:gd name="T19" fmla="*/ 0 h 20"/>
                <a:gd name="T20" fmla="*/ 2147483647 w 20"/>
                <a:gd name="T21" fmla="*/ 2147483647 h 2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0"/>
                <a:gd name="T34" fmla="*/ 0 h 20"/>
                <a:gd name="T35" fmla="*/ 20 w 20"/>
                <a:gd name="T36" fmla="*/ 20 h 2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0" h="20">
                  <a:moveTo>
                    <a:pt x="10" y="10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0" y="10"/>
                  </a:lnTo>
                  <a:lnTo>
                    <a:pt x="0" y="20"/>
                  </a:lnTo>
                  <a:lnTo>
                    <a:pt x="10" y="20"/>
                  </a:lnTo>
                  <a:lnTo>
                    <a:pt x="20" y="20"/>
                  </a:lnTo>
                  <a:lnTo>
                    <a:pt x="20" y="10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38989" name="Rectangle 84"/>
            <p:cNvSpPr>
              <a:spLocks noChangeArrowheads="1"/>
            </p:cNvSpPr>
            <p:nvPr/>
          </p:nvSpPr>
          <p:spPr bwMode="auto">
            <a:xfrm>
              <a:off x="2114480" y="5262188"/>
              <a:ext cx="19717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CA" altLang="en-US" sz="1600" b="1" i="1">
                  <a:solidFill>
                    <a:srgbClr val="000000"/>
                  </a:solidFill>
                  <a:latin typeface="Nimbus Roman No9 L"/>
                </a:rPr>
                <a:t>a</a:t>
              </a:r>
              <a:r>
                <a:rPr lang="en-CA" altLang="en-US" sz="1600" b="1" i="1" baseline="-25000">
                  <a:solidFill>
                    <a:srgbClr val="000000"/>
                  </a:solidFill>
                  <a:latin typeface="Nimbus Roman No9 L"/>
                </a:rPr>
                <a:t>n</a:t>
              </a:r>
              <a:endParaRPr lang="en-CA" altLang="en-US" sz="1600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990" name="Rectangle 96"/>
            <p:cNvSpPr>
              <a:spLocks noChangeArrowheads="1"/>
            </p:cNvSpPr>
            <p:nvPr/>
          </p:nvSpPr>
          <p:spPr bwMode="auto">
            <a:xfrm>
              <a:off x="1857271" y="5181600"/>
              <a:ext cx="3114571" cy="3618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prstClr val="black"/>
                </a:solidFill>
              </a:endParaRPr>
            </a:p>
          </p:txBody>
        </p:sp>
        <p:sp>
          <p:nvSpPr>
            <p:cNvPr id="38991" name="Rectangle 52"/>
            <p:cNvSpPr>
              <a:spLocks noChangeArrowheads="1"/>
            </p:cNvSpPr>
            <p:nvPr/>
          </p:nvSpPr>
          <p:spPr bwMode="auto">
            <a:xfrm>
              <a:off x="2590800" y="5240179"/>
              <a:ext cx="31739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ambr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ambr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ambr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ambria" pitchFamily="18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CA" altLang="en-US" sz="1600" b="1" i="1">
                  <a:solidFill>
                    <a:srgbClr val="000000"/>
                  </a:solidFill>
                  <a:latin typeface="Nimbus Roman No9 L"/>
                </a:rPr>
                <a:t>a</a:t>
              </a:r>
              <a:r>
                <a:rPr lang="en-CA" altLang="en-US" sz="1600" b="1" i="1" baseline="-25000">
                  <a:solidFill>
                    <a:srgbClr val="000000"/>
                  </a:solidFill>
                  <a:latin typeface="Nimbus Roman No9 L"/>
                </a:rPr>
                <a:t>n-1</a:t>
              </a:r>
              <a:endParaRPr lang="en-CA" altLang="en-US" sz="1600" b="1" baseline="-250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992" name="Line 14"/>
            <p:cNvSpPr>
              <a:spLocks noChangeShapeType="1"/>
            </p:cNvSpPr>
            <p:nvPr/>
          </p:nvSpPr>
          <p:spPr bwMode="auto">
            <a:xfrm flipV="1">
              <a:off x="2436062" y="5181600"/>
              <a:ext cx="2338" cy="3339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</p:grpSp>
      <p:cxnSp>
        <p:nvCxnSpPr>
          <p:cNvPr id="125" name="Straight Connector 124"/>
          <p:cNvCxnSpPr>
            <a:stCxn id="38966" idx="2"/>
          </p:cNvCxnSpPr>
          <p:nvPr/>
        </p:nvCxnSpPr>
        <p:spPr>
          <a:xfrm flipH="1" flipV="1">
            <a:off x="990600" y="3124200"/>
            <a:ext cx="22225" cy="1098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990600" y="3124200"/>
            <a:ext cx="762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 flipH="1" flipV="1">
            <a:off x="1562101" y="2933700"/>
            <a:ext cx="3810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72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</a:t>
            </a:r>
            <a:r>
              <a:rPr lang="en-US" sz="5400" dirty="0" smtClean="0"/>
              <a:t>Fixed Point </a:t>
            </a:r>
            <a:r>
              <a:rPr lang="en-US" dirty="0" smtClean="0"/>
              <a:t>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r>
              <a:rPr lang="en-US" altLang="en-US" sz="2800" dirty="0" smtClean="0"/>
              <a:t>Restoring Division</a:t>
            </a:r>
          </a:p>
          <a:p>
            <a:pPr lvl="1">
              <a:lnSpc>
                <a:spcPct val="200000"/>
              </a:lnSpc>
            </a:pPr>
            <a:r>
              <a:rPr lang="en-US" altLang="en-US" sz="2800" dirty="0" smtClean="0"/>
              <a:t>Non-Restoring Division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851648" cy="1905000"/>
          </a:xfrm>
          <a:extLst/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6000" dirty="0" smtClean="0"/>
              <a:t>Restoring Division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36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34C26F10802843B0B559DA57628132" ma:contentTypeVersion="2" ma:contentTypeDescription="Create a new document." ma:contentTypeScope="" ma:versionID="b95aa51d966dc5cb7e37a77d3fcf618e">
  <xsd:schema xmlns:xsd="http://www.w3.org/2001/XMLSchema" xmlns:xs="http://www.w3.org/2001/XMLSchema" xmlns:p="http://schemas.microsoft.com/office/2006/metadata/properties" xmlns:ns2="3358ecb5-647a-4f41-878e-b611d5a3588c" targetNamespace="http://schemas.microsoft.com/office/2006/metadata/properties" ma:root="true" ma:fieldsID="841be0c1fa90a13f5a7042af11581a45" ns2:_="">
    <xsd:import namespace="3358ecb5-647a-4f41-878e-b611d5a358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58ecb5-647a-4f41-878e-b611d5a358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6E2B18-1C0B-4946-BD20-871D1F79609D}"/>
</file>

<file path=customXml/itemProps2.xml><?xml version="1.0" encoding="utf-8"?>
<ds:datastoreItem xmlns:ds="http://schemas.openxmlformats.org/officeDocument/2006/customXml" ds:itemID="{94695810-ACB3-4995-9F8B-95B3186F301C}"/>
</file>

<file path=customXml/itemProps3.xml><?xml version="1.0" encoding="utf-8"?>
<ds:datastoreItem xmlns:ds="http://schemas.openxmlformats.org/officeDocument/2006/customXml" ds:itemID="{9EEB2D39-DCB9-4EAC-B5E8-BA8F3AB7EB22}"/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645</Words>
  <Application>Microsoft Office PowerPoint</Application>
  <PresentationFormat>On-screen Show (4:3)</PresentationFormat>
  <Paragraphs>423</Paragraphs>
  <Slides>20</Slides>
  <Notes>5</Notes>
  <HiddenSlides>3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宋体</vt:lpstr>
      <vt:lpstr>宋体</vt:lpstr>
      <vt:lpstr>Arial</vt:lpstr>
      <vt:lpstr>Calibri</vt:lpstr>
      <vt:lpstr>Cambria</vt:lpstr>
      <vt:lpstr>Nimbus Roman No9 L</vt:lpstr>
      <vt:lpstr>黑体</vt:lpstr>
      <vt:lpstr>Times New Roman</vt:lpstr>
      <vt:lpstr>Wingdings</vt:lpstr>
      <vt:lpstr>Wingdings 2</vt:lpstr>
      <vt:lpstr>Flow</vt:lpstr>
      <vt:lpstr>Module 2 Computer Arithmetic –DIVISION  </vt:lpstr>
      <vt:lpstr>Lecture Topic</vt:lpstr>
      <vt:lpstr>PowerPoint Presentation</vt:lpstr>
      <vt:lpstr>PowerPoint Presentation</vt:lpstr>
      <vt:lpstr>Manual Division</vt:lpstr>
      <vt:lpstr>Division of Unsigned Binary Integers</vt:lpstr>
      <vt:lpstr>Hardware Circuit Arrangement</vt:lpstr>
      <vt:lpstr>Types of Fixed Point Division</vt:lpstr>
      <vt:lpstr>Restoring Division</vt:lpstr>
      <vt:lpstr>PowerPoint Presentation</vt:lpstr>
      <vt:lpstr>Restoring Division</vt:lpstr>
      <vt:lpstr>PowerPoint Presentation</vt:lpstr>
      <vt:lpstr>PowerPoint Presentation</vt:lpstr>
      <vt:lpstr>Examples</vt:lpstr>
      <vt:lpstr>NON-RESTORING DIVISION METHOD</vt:lpstr>
      <vt:lpstr>Examples</vt:lpstr>
      <vt:lpstr>PowerPoint Presentation</vt:lpstr>
      <vt:lpstr>PowerPoint Presentation</vt:lpstr>
      <vt:lpstr>7/3</vt:lpstr>
      <vt:lpstr>8/3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Integer Division</dc:title>
  <dc:creator>Windows User</dc:creator>
  <cp:lastModifiedBy>Admin</cp:lastModifiedBy>
  <cp:revision>82</cp:revision>
  <dcterms:created xsi:type="dcterms:W3CDTF">2020-07-23T16:00:14Z</dcterms:created>
  <dcterms:modified xsi:type="dcterms:W3CDTF">2021-08-26T09:16:52Z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0x0101000F34C26F10802843B0B559DA57628132</vt:lpwstr>
  </property>
</Properties>
</file>