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s/slide23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26.xml" ContentType="application/vnd.openxmlformats-officedocument.presentationml.slide+xml"/>
  <Override PartName="/ppt/slides/slide28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30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2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3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44" r:id="rId2"/>
    <p:sldMasterId id="2147483756" r:id="rId3"/>
  </p:sldMasterIdLst>
  <p:notesMasterIdLst>
    <p:notesMasterId r:id="rId34"/>
  </p:notesMasterIdLst>
  <p:sldIdLst>
    <p:sldId id="328" r:id="rId4"/>
    <p:sldId id="345" r:id="rId5"/>
    <p:sldId id="372" r:id="rId6"/>
    <p:sldId id="374" r:id="rId7"/>
    <p:sldId id="375" r:id="rId8"/>
    <p:sldId id="376" r:id="rId9"/>
    <p:sldId id="377" r:id="rId10"/>
    <p:sldId id="378" r:id="rId11"/>
    <p:sldId id="379" r:id="rId12"/>
    <p:sldId id="380" r:id="rId13"/>
    <p:sldId id="381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65" r:id="rId25"/>
    <p:sldId id="366" r:id="rId26"/>
    <p:sldId id="358" r:id="rId27"/>
    <p:sldId id="359" r:id="rId28"/>
    <p:sldId id="367" r:id="rId29"/>
    <p:sldId id="369" r:id="rId30"/>
    <p:sldId id="368" r:id="rId31"/>
    <p:sldId id="363" r:id="rId32"/>
    <p:sldId id="370" r:id="rId3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792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customXml" Target="../customXml/item1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40" Type="http://schemas.openxmlformats.org/officeDocument/2006/relationships/customXml" Target="../customXml/item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95501-73F2-41BA-85CC-22557878FAFE}" type="datetimeFigureOut">
              <a:rPr lang="en-IN" smtClean="0"/>
              <a:t>31-08-2021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130DD-32EB-4721-81EC-BC5717B4C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249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835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5pPr>
            <a:lvl6pPr marL="2378560" indent="-216233" algn="ctr" defTabSz="43246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6pPr>
            <a:lvl7pPr marL="2811026" indent="-216233" algn="ctr" defTabSz="43246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7pPr>
            <a:lvl8pPr marL="3243491" indent="-216233" algn="ctr" defTabSz="43246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8pPr>
            <a:lvl9pPr marL="3675957" indent="-216233" algn="ctr" defTabSz="43246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Times New Roman" pitchFamily="18" charset="0"/>
              </a:rPr>
              <a:t>September 4, 1997</a:t>
            </a:r>
          </a:p>
        </p:txBody>
      </p:sp>
      <p:sp>
        <p:nvSpPr>
          <p:cNvPr id="5120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5pPr>
            <a:lvl6pPr marL="2378560" indent="-216233" algn="ctr" defTabSz="43246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6pPr>
            <a:lvl7pPr marL="2811026" indent="-216233" algn="ctr" defTabSz="43246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7pPr>
            <a:lvl8pPr marL="3243491" indent="-216233" algn="ctr" defTabSz="43246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8pPr>
            <a:lvl9pPr marL="3675957" indent="-216233" algn="ctr" defTabSz="43246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9pPr>
          </a:lstStyle>
          <a:p>
            <a:fld id="{8A510F0B-2C33-4EAE-9E2A-6D6CE70D7CCD}" type="slidenum">
              <a:rPr lang="en-US" altLang="en-US" sz="1200">
                <a:solidFill>
                  <a:srgbClr val="000000"/>
                </a:solidFill>
                <a:latin typeface="Times New Roman" pitchFamily="18" charset="0"/>
              </a:rPr>
              <a:pPr/>
              <a:t>11</a:t>
            </a:fld>
            <a:endParaRPr lang="en-US" alt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04" name="Text Box 1"/>
          <p:cNvSpPr txBox="1">
            <a:spLocks noChangeArrowheads="1"/>
          </p:cNvSpPr>
          <p:nvPr/>
        </p:nvSpPr>
        <p:spPr bwMode="auto">
          <a:xfrm>
            <a:off x="3885903" y="0"/>
            <a:ext cx="2972097" cy="458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3644" tIns="46652" rIns="93644" bIns="46652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9pPr>
          </a:lstStyle>
          <a:p>
            <a:pPr algn="r" defTabSz="43246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en-US" sz="1200">
                <a:solidFill>
                  <a:srgbClr val="000000"/>
                </a:solidFill>
                <a:latin typeface="Times New Roman" pitchFamily="18" charset="0"/>
              </a:rPr>
              <a:t>September 4, 1997</a:t>
            </a:r>
          </a:p>
        </p:txBody>
      </p:sp>
      <p:sp>
        <p:nvSpPr>
          <p:cNvPr id="51205" name="Text Box 2"/>
          <p:cNvSpPr txBox="1">
            <a:spLocks noChangeArrowheads="1"/>
          </p:cNvSpPr>
          <p:nvPr/>
        </p:nvSpPr>
        <p:spPr bwMode="auto">
          <a:xfrm>
            <a:off x="3885903" y="8682869"/>
            <a:ext cx="2972097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3644" tIns="46652" rIns="93644" bIns="46652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9pPr>
          </a:lstStyle>
          <a:p>
            <a:pPr algn="r" defTabSz="43246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5B29FD21-26E9-44B0-A639-DFAE5E151903}" type="slidenum">
              <a:rPr lang="en-US" altLang="en-US" sz="1200">
                <a:solidFill>
                  <a:srgbClr val="000000"/>
                </a:solidFill>
                <a:latin typeface="Times New Roman" pitchFamily="18" charset="0"/>
              </a:rPr>
              <a:pPr algn="r" defTabSz="432465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11</a:t>
            </a:fld>
            <a:endParaRPr lang="en-US" alt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06" name="Text Box 3"/>
          <p:cNvSpPr txBox="1">
            <a:spLocks noChangeArrowheads="1"/>
          </p:cNvSpPr>
          <p:nvPr/>
        </p:nvSpPr>
        <p:spPr bwMode="auto">
          <a:xfrm>
            <a:off x="1181696" y="684893"/>
            <a:ext cx="4499075" cy="34274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pPr algn="ctr" defTabSz="43246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altLang="en-US" sz="3000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51207" name="Rectangle 4"/>
          <p:cNvSpPr>
            <a:spLocks noGrp="1" noChangeArrowheads="1"/>
          </p:cNvSpPr>
          <p:nvPr>
            <p:ph type="body"/>
          </p:nvPr>
        </p:nvSpPr>
        <p:spPr>
          <a:xfrm>
            <a:off x="915294" y="4340680"/>
            <a:ext cx="5027414" cy="421065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638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43796BF-06C2-417A-9756-9692AEA3B860}" type="datetime3">
              <a:rPr lang="en-AU">
                <a:latin typeface="Times New Roman" pitchFamily="18" charset="0"/>
              </a:rPr>
              <a:pPr/>
              <a:t>31 August, 2021</a:t>
            </a:fld>
            <a:endParaRPr lang="en-AU">
              <a:latin typeface="Times New Roman" pitchFamily="18" charset="0"/>
            </a:endParaRPr>
          </a:p>
        </p:txBody>
      </p:sp>
      <p:sp>
        <p:nvSpPr>
          <p:cNvPr id="768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>
                <a:latin typeface="Times New Roman" pitchFamily="18" charset="0"/>
              </a:rPr>
              <a:t>Chapter 3 — Arithmetic for Computers</a:t>
            </a:r>
          </a:p>
        </p:txBody>
      </p:sp>
      <p:sp>
        <p:nvSpPr>
          <p:cNvPr id="768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0CB566A-91DF-42B2-928B-ECFA16C7521A}" type="slidenum">
              <a:rPr lang="en-AU">
                <a:latin typeface="Times New Roman" pitchFamily="18" charset="0"/>
              </a:rPr>
              <a:pPr/>
              <a:t>20</a:t>
            </a:fld>
            <a:endParaRPr lang="en-AU">
              <a:latin typeface="Times New Roman" pitchFamily="18" charset="0"/>
            </a:endParaRPr>
          </a:p>
        </p:txBody>
      </p:sp>
      <p:sp>
        <p:nvSpPr>
          <p:cNvPr id="768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68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51745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E55434C-2AEC-450B-B858-D007C6D3859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093005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>
                <a:latin typeface="Times New Roman" pitchFamily="18" charset="0"/>
              </a:rPr>
              <a:t>Morgan Kaufmann Publishers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2C72A77-4903-499D-839D-7773006FA454}" type="datetime3">
              <a:rPr lang="en-AU">
                <a:latin typeface="Times New Roman" pitchFamily="18" charset="0"/>
              </a:rPr>
              <a:pPr/>
              <a:t>31 August, 2021</a:t>
            </a:fld>
            <a:endParaRPr lang="en-AU">
              <a:latin typeface="Times New Roman" pitchFamily="18" charset="0"/>
            </a:endParaRPr>
          </a:p>
        </p:txBody>
      </p:sp>
      <p:sp>
        <p:nvSpPr>
          <p:cNvPr id="809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>
                <a:latin typeface="Times New Roman" pitchFamily="18" charset="0"/>
              </a:rPr>
              <a:t>Chapter 3 — Arithmetic for Computers</a:t>
            </a:r>
          </a:p>
        </p:txBody>
      </p:sp>
      <p:sp>
        <p:nvSpPr>
          <p:cNvPr id="809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2442">
              <a:defRPr>
                <a:solidFill>
                  <a:schemeClr val="tx1"/>
                </a:solidFill>
                <a:latin typeface="Arial" charset="0"/>
              </a:defRPr>
            </a:lvl1pPr>
            <a:lvl2pPr marL="685817" indent="-263776" defTabSz="892442">
              <a:defRPr>
                <a:solidFill>
                  <a:schemeClr val="tx1"/>
                </a:solidFill>
                <a:latin typeface="Arial" charset="0"/>
              </a:defRPr>
            </a:lvl2pPr>
            <a:lvl3pPr marL="1055103" indent="-211021" defTabSz="892442">
              <a:defRPr>
                <a:solidFill>
                  <a:schemeClr val="tx1"/>
                </a:solidFill>
                <a:latin typeface="Arial" charset="0"/>
              </a:defRPr>
            </a:lvl3pPr>
            <a:lvl4pPr marL="1477145" indent="-211021" defTabSz="892442">
              <a:defRPr>
                <a:solidFill>
                  <a:schemeClr val="tx1"/>
                </a:solidFill>
                <a:latin typeface="Arial" charset="0"/>
              </a:defRPr>
            </a:lvl4pPr>
            <a:lvl5pPr marL="1899186" indent="-211021" defTabSz="892442">
              <a:defRPr>
                <a:solidFill>
                  <a:schemeClr val="tx1"/>
                </a:solidFill>
                <a:latin typeface="Arial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D0C89C3-0197-4E07-AFEA-A752EEB3500E}" type="slidenum">
              <a:rPr lang="en-AU">
                <a:latin typeface="Times New Roman" pitchFamily="18" charset="0"/>
              </a:rPr>
              <a:pPr/>
              <a:t>24</a:t>
            </a:fld>
            <a:endParaRPr lang="en-AU">
              <a:latin typeface="Times New Roman" pitchFamily="18" charset="0"/>
            </a:endParaRPr>
          </a:p>
        </p:txBody>
      </p:sp>
      <p:sp>
        <p:nvSpPr>
          <p:cNvPr id="809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9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174118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12ABA6D-9246-4A94-BEEC-511B786FCC02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548143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0643571-8F02-4306-A6D2-DE5C306E0FD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07670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5pPr>
            <a:lvl6pPr marL="2378560" indent="-216233" algn="ctr" defTabSz="43246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6pPr>
            <a:lvl7pPr marL="2811026" indent="-216233" algn="ctr" defTabSz="43246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7pPr>
            <a:lvl8pPr marL="3243491" indent="-216233" algn="ctr" defTabSz="43246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8pPr>
            <a:lvl9pPr marL="3675957" indent="-216233" algn="ctr" defTabSz="43246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Times New Roman" pitchFamily="18" charset="0"/>
              </a:rPr>
              <a:t>September 4, 1997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5pPr>
            <a:lvl6pPr marL="2378560" indent="-216233" algn="ctr" defTabSz="43246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6pPr>
            <a:lvl7pPr marL="2811026" indent="-216233" algn="ctr" defTabSz="43246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7pPr>
            <a:lvl8pPr marL="3243491" indent="-216233" algn="ctr" defTabSz="43246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8pPr>
            <a:lvl9pPr marL="3675957" indent="-216233" algn="ctr" defTabSz="43246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9pPr>
          </a:lstStyle>
          <a:p>
            <a:fld id="{1311B551-99D4-4B4B-8CE1-2B14279C8584}" type="slidenum">
              <a:rPr lang="en-US" altLang="en-US" sz="1200">
                <a:solidFill>
                  <a:srgbClr val="000000"/>
                </a:solidFill>
                <a:latin typeface="Times New Roman" pitchFamily="18" charset="0"/>
              </a:rPr>
              <a:pPr/>
              <a:t>3</a:t>
            </a:fld>
            <a:endParaRPr lang="en-US" alt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36" name="Text Box 1"/>
          <p:cNvSpPr txBox="1">
            <a:spLocks noChangeArrowheads="1"/>
          </p:cNvSpPr>
          <p:nvPr/>
        </p:nvSpPr>
        <p:spPr bwMode="auto">
          <a:xfrm>
            <a:off x="3885903" y="0"/>
            <a:ext cx="2972097" cy="458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3644" tIns="46652" rIns="93644" bIns="46652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9pPr>
          </a:lstStyle>
          <a:p>
            <a:pPr algn="r" defTabSz="43246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en-US" sz="1200">
                <a:solidFill>
                  <a:srgbClr val="000000"/>
                </a:solidFill>
                <a:latin typeface="Times New Roman" pitchFamily="18" charset="0"/>
              </a:rPr>
              <a:t>September 4, 1997</a:t>
            </a:r>
          </a:p>
        </p:txBody>
      </p:sp>
      <p:sp>
        <p:nvSpPr>
          <p:cNvPr id="44037" name="Text Box 2"/>
          <p:cNvSpPr txBox="1">
            <a:spLocks noChangeArrowheads="1"/>
          </p:cNvSpPr>
          <p:nvPr/>
        </p:nvSpPr>
        <p:spPr bwMode="auto">
          <a:xfrm>
            <a:off x="3885903" y="8682869"/>
            <a:ext cx="2972097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3644" tIns="46652" rIns="93644" bIns="46652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9pPr>
          </a:lstStyle>
          <a:p>
            <a:pPr algn="r" defTabSz="43246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1F39003B-7EDA-43B4-8607-27B30935AF61}" type="slidenum">
              <a:rPr lang="en-US" altLang="en-US" sz="1200">
                <a:solidFill>
                  <a:srgbClr val="000000"/>
                </a:solidFill>
                <a:latin typeface="Times New Roman" pitchFamily="18" charset="0"/>
              </a:rPr>
              <a:pPr algn="r" defTabSz="432465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3</a:t>
            </a:fld>
            <a:endParaRPr lang="en-US" alt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38" name="Text Box 3"/>
          <p:cNvSpPr txBox="1">
            <a:spLocks noChangeArrowheads="1"/>
          </p:cNvSpPr>
          <p:nvPr/>
        </p:nvSpPr>
        <p:spPr bwMode="auto">
          <a:xfrm>
            <a:off x="1181696" y="684893"/>
            <a:ext cx="4499075" cy="34274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pPr algn="ctr" defTabSz="43246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altLang="en-US" sz="3000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44039" name="Rectangle 4"/>
          <p:cNvSpPr>
            <a:spLocks noGrp="1" noChangeArrowheads="1"/>
          </p:cNvSpPr>
          <p:nvPr>
            <p:ph type="body"/>
          </p:nvPr>
        </p:nvSpPr>
        <p:spPr>
          <a:xfrm>
            <a:off x="915294" y="4340680"/>
            <a:ext cx="5027414" cy="421065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148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5pPr>
            <a:lvl6pPr marL="2378560" indent="-216233" algn="ctr" defTabSz="43246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6pPr>
            <a:lvl7pPr marL="2811026" indent="-216233" algn="ctr" defTabSz="43246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7pPr>
            <a:lvl8pPr marL="3243491" indent="-216233" algn="ctr" defTabSz="43246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8pPr>
            <a:lvl9pPr marL="3675957" indent="-216233" algn="ctr" defTabSz="43246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Times New Roman" pitchFamily="18" charset="0"/>
              </a:rPr>
              <a:t>September 4, 1997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5pPr>
            <a:lvl6pPr marL="2378560" indent="-216233" algn="ctr" defTabSz="43246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6pPr>
            <a:lvl7pPr marL="2811026" indent="-216233" algn="ctr" defTabSz="43246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7pPr>
            <a:lvl8pPr marL="3243491" indent="-216233" algn="ctr" defTabSz="43246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8pPr>
            <a:lvl9pPr marL="3675957" indent="-216233" algn="ctr" defTabSz="43246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9pPr>
          </a:lstStyle>
          <a:p>
            <a:fld id="{1311B551-99D4-4B4B-8CE1-2B14279C8584}" type="slidenum">
              <a:rPr lang="en-US" altLang="en-US" sz="1200">
                <a:solidFill>
                  <a:srgbClr val="000000"/>
                </a:solidFill>
                <a:latin typeface="Times New Roman" pitchFamily="18" charset="0"/>
              </a:rPr>
              <a:pPr/>
              <a:t>4</a:t>
            </a:fld>
            <a:endParaRPr lang="en-US" alt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36" name="Text Box 1"/>
          <p:cNvSpPr txBox="1">
            <a:spLocks noChangeArrowheads="1"/>
          </p:cNvSpPr>
          <p:nvPr/>
        </p:nvSpPr>
        <p:spPr bwMode="auto">
          <a:xfrm>
            <a:off x="3885903" y="0"/>
            <a:ext cx="2972097" cy="458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3644" tIns="46652" rIns="93644" bIns="46652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9pPr>
          </a:lstStyle>
          <a:p>
            <a:pPr algn="r" defTabSz="43246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en-US" sz="1200">
                <a:solidFill>
                  <a:srgbClr val="000000"/>
                </a:solidFill>
                <a:latin typeface="Times New Roman" pitchFamily="18" charset="0"/>
              </a:rPr>
              <a:t>September 4, 1997</a:t>
            </a:r>
          </a:p>
        </p:txBody>
      </p:sp>
      <p:sp>
        <p:nvSpPr>
          <p:cNvPr id="44037" name="Text Box 2"/>
          <p:cNvSpPr txBox="1">
            <a:spLocks noChangeArrowheads="1"/>
          </p:cNvSpPr>
          <p:nvPr/>
        </p:nvSpPr>
        <p:spPr bwMode="auto">
          <a:xfrm>
            <a:off x="3885903" y="8682869"/>
            <a:ext cx="2972097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3644" tIns="46652" rIns="93644" bIns="46652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9pPr>
          </a:lstStyle>
          <a:p>
            <a:pPr algn="r" defTabSz="43246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1F39003B-7EDA-43B4-8607-27B30935AF61}" type="slidenum">
              <a:rPr lang="en-US" altLang="en-US" sz="1200">
                <a:solidFill>
                  <a:srgbClr val="000000"/>
                </a:solidFill>
                <a:latin typeface="Times New Roman" pitchFamily="18" charset="0"/>
              </a:rPr>
              <a:pPr algn="r" defTabSz="432465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4</a:t>
            </a:fld>
            <a:endParaRPr lang="en-US" alt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38" name="Text Box 3"/>
          <p:cNvSpPr txBox="1">
            <a:spLocks noChangeArrowheads="1"/>
          </p:cNvSpPr>
          <p:nvPr/>
        </p:nvSpPr>
        <p:spPr bwMode="auto">
          <a:xfrm>
            <a:off x="1181696" y="684893"/>
            <a:ext cx="4499075" cy="34274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pPr algn="ctr" defTabSz="43246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altLang="en-US" sz="3000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44039" name="Rectangle 4"/>
          <p:cNvSpPr>
            <a:spLocks noGrp="1" noChangeArrowheads="1"/>
          </p:cNvSpPr>
          <p:nvPr>
            <p:ph type="body"/>
          </p:nvPr>
        </p:nvSpPr>
        <p:spPr>
          <a:xfrm>
            <a:off x="915294" y="4340680"/>
            <a:ext cx="5027414" cy="421065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506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5pPr>
            <a:lvl6pPr marL="2378560" indent="-216233" algn="ctr" defTabSz="43246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6pPr>
            <a:lvl7pPr marL="2811026" indent="-216233" algn="ctr" defTabSz="43246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7pPr>
            <a:lvl8pPr marL="3243491" indent="-216233" algn="ctr" defTabSz="43246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8pPr>
            <a:lvl9pPr marL="3675957" indent="-216233" algn="ctr" defTabSz="43246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Times New Roman" pitchFamily="18" charset="0"/>
              </a:rPr>
              <a:t>September 4, 1997</a:t>
            </a:r>
          </a:p>
        </p:txBody>
      </p:sp>
      <p:sp>
        <p:nvSpPr>
          <p:cNvPr id="4505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5pPr>
            <a:lvl6pPr marL="2378560" indent="-216233" algn="ctr" defTabSz="43246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6pPr>
            <a:lvl7pPr marL="2811026" indent="-216233" algn="ctr" defTabSz="43246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7pPr>
            <a:lvl8pPr marL="3243491" indent="-216233" algn="ctr" defTabSz="43246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8pPr>
            <a:lvl9pPr marL="3675957" indent="-216233" algn="ctr" defTabSz="43246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9pPr>
          </a:lstStyle>
          <a:p>
            <a:fld id="{8C6BE4E1-663E-43F0-94D7-9948736AFBCF}" type="slidenum">
              <a:rPr lang="en-US" altLang="en-US" sz="1200">
                <a:solidFill>
                  <a:srgbClr val="000000"/>
                </a:solidFill>
                <a:latin typeface="Times New Roman" pitchFamily="18" charset="0"/>
              </a:rPr>
              <a:pPr/>
              <a:t>5</a:t>
            </a:fld>
            <a:endParaRPr lang="en-US" alt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5060" name="Text Box 1"/>
          <p:cNvSpPr txBox="1">
            <a:spLocks noChangeArrowheads="1"/>
          </p:cNvSpPr>
          <p:nvPr/>
        </p:nvSpPr>
        <p:spPr bwMode="auto">
          <a:xfrm>
            <a:off x="3885903" y="0"/>
            <a:ext cx="2972097" cy="458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3644" tIns="46652" rIns="93644" bIns="46652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9pPr>
          </a:lstStyle>
          <a:p>
            <a:pPr algn="r" defTabSz="43246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en-US" sz="1200">
                <a:solidFill>
                  <a:srgbClr val="000000"/>
                </a:solidFill>
                <a:latin typeface="Times New Roman" pitchFamily="18" charset="0"/>
              </a:rPr>
              <a:t>September 4, 1997</a:t>
            </a:r>
          </a:p>
        </p:txBody>
      </p:sp>
      <p:sp>
        <p:nvSpPr>
          <p:cNvPr id="45061" name="Text Box 2"/>
          <p:cNvSpPr txBox="1">
            <a:spLocks noChangeArrowheads="1"/>
          </p:cNvSpPr>
          <p:nvPr/>
        </p:nvSpPr>
        <p:spPr bwMode="auto">
          <a:xfrm>
            <a:off x="3885903" y="8682869"/>
            <a:ext cx="2972097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3644" tIns="46652" rIns="93644" bIns="46652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9pPr>
          </a:lstStyle>
          <a:p>
            <a:pPr algn="r" defTabSz="43246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36C4CF01-8371-4315-BC1C-523C31DE5F27}" type="slidenum">
              <a:rPr lang="en-US" altLang="en-US" sz="1200">
                <a:solidFill>
                  <a:srgbClr val="000000"/>
                </a:solidFill>
                <a:latin typeface="Times New Roman" pitchFamily="18" charset="0"/>
              </a:rPr>
              <a:pPr algn="r" defTabSz="432465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5</a:t>
            </a:fld>
            <a:endParaRPr lang="en-US" alt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5062" name="Text Box 3"/>
          <p:cNvSpPr txBox="1">
            <a:spLocks noChangeArrowheads="1"/>
          </p:cNvSpPr>
          <p:nvPr/>
        </p:nvSpPr>
        <p:spPr bwMode="auto">
          <a:xfrm>
            <a:off x="1181696" y="684893"/>
            <a:ext cx="4499075" cy="34274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pPr algn="ctr" defTabSz="43246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altLang="en-US" sz="3000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45063" name="Rectangle 4"/>
          <p:cNvSpPr>
            <a:spLocks noGrp="1" noChangeArrowheads="1"/>
          </p:cNvSpPr>
          <p:nvPr>
            <p:ph type="body"/>
          </p:nvPr>
        </p:nvSpPr>
        <p:spPr>
          <a:xfrm>
            <a:off x="915294" y="4340680"/>
            <a:ext cx="5027414" cy="421065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689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5pPr>
            <a:lvl6pPr marL="2378560" indent="-216233" algn="ctr" defTabSz="43246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6pPr>
            <a:lvl7pPr marL="2811026" indent="-216233" algn="ctr" defTabSz="43246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7pPr>
            <a:lvl8pPr marL="3243491" indent="-216233" algn="ctr" defTabSz="43246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8pPr>
            <a:lvl9pPr marL="3675957" indent="-216233" algn="ctr" defTabSz="43246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Times New Roman" pitchFamily="18" charset="0"/>
              </a:rPr>
              <a:t>September 4, 1997</a:t>
            </a:r>
          </a:p>
        </p:txBody>
      </p:sp>
      <p:sp>
        <p:nvSpPr>
          <p:cNvPr id="4608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5pPr>
            <a:lvl6pPr marL="2378560" indent="-216233" algn="ctr" defTabSz="43246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6pPr>
            <a:lvl7pPr marL="2811026" indent="-216233" algn="ctr" defTabSz="43246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7pPr>
            <a:lvl8pPr marL="3243491" indent="-216233" algn="ctr" defTabSz="43246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8pPr>
            <a:lvl9pPr marL="3675957" indent="-216233" algn="ctr" defTabSz="43246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9pPr>
          </a:lstStyle>
          <a:p>
            <a:fld id="{6CB4CC05-ADC7-4A38-ADB3-7BDD3CD31F58}" type="slidenum">
              <a:rPr lang="en-US" altLang="en-US" sz="1200">
                <a:solidFill>
                  <a:srgbClr val="000000"/>
                </a:solidFill>
                <a:latin typeface="Times New Roman" pitchFamily="18" charset="0"/>
              </a:rPr>
              <a:pPr/>
              <a:t>6</a:t>
            </a:fld>
            <a:endParaRPr lang="en-US" alt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084" name="Text Box 1"/>
          <p:cNvSpPr txBox="1">
            <a:spLocks noChangeArrowheads="1"/>
          </p:cNvSpPr>
          <p:nvPr/>
        </p:nvSpPr>
        <p:spPr bwMode="auto">
          <a:xfrm>
            <a:off x="928687" y="731762"/>
            <a:ext cx="4798219" cy="365578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pPr algn="ctr" defTabSz="43246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altLang="en-US" sz="3000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body"/>
          </p:nvPr>
        </p:nvSpPr>
        <p:spPr>
          <a:xfrm>
            <a:off x="887015" y="4630965"/>
            <a:ext cx="4881563" cy="447977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62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5pPr>
            <a:lvl6pPr marL="2378560" indent="-216233" algn="ctr" defTabSz="43246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6pPr>
            <a:lvl7pPr marL="2811026" indent="-216233" algn="ctr" defTabSz="43246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7pPr>
            <a:lvl8pPr marL="3243491" indent="-216233" algn="ctr" defTabSz="43246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8pPr>
            <a:lvl9pPr marL="3675957" indent="-216233" algn="ctr" defTabSz="43246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Times New Roman" pitchFamily="18" charset="0"/>
              </a:rPr>
              <a:t>September 4, 1997</a:t>
            </a:r>
          </a:p>
        </p:txBody>
      </p:sp>
      <p:sp>
        <p:nvSpPr>
          <p:cNvPr id="4710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5pPr>
            <a:lvl6pPr marL="2378560" indent="-216233" algn="ctr" defTabSz="43246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6pPr>
            <a:lvl7pPr marL="2811026" indent="-216233" algn="ctr" defTabSz="43246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7pPr>
            <a:lvl8pPr marL="3243491" indent="-216233" algn="ctr" defTabSz="43246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8pPr>
            <a:lvl9pPr marL="3675957" indent="-216233" algn="ctr" defTabSz="43246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9pPr>
          </a:lstStyle>
          <a:p>
            <a:fld id="{D680EEFB-9308-4356-8322-3B8DBAC4B0BF}" type="slidenum">
              <a:rPr lang="en-US" altLang="en-US" sz="1200">
                <a:solidFill>
                  <a:srgbClr val="000000"/>
                </a:solidFill>
                <a:latin typeface="Times New Roman" pitchFamily="18" charset="0"/>
              </a:rPr>
              <a:pPr/>
              <a:t>7</a:t>
            </a:fld>
            <a:endParaRPr lang="en-US" alt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08" name="Text Box 1"/>
          <p:cNvSpPr txBox="1">
            <a:spLocks noChangeArrowheads="1"/>
          </p:cNvSpPr>
          <p:nvPr/>
        </p:nvSpPr>
        <p:spPr bwMode="auto">
          <a:xfrm>
            <a:off x="928687" y="731762"/>
            <a:ext cx="4798219" cy="365578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pPr algn="ctr" defTabSz="43246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altLang="en-US" sz="3000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body"/>
          </p:nvPr>
        </p:nvSpPr>
        <p:spPr>
          <a:xfrm>
            <a:off x="887015" y="4630965"/>
            <a:ext cx="4881563" cy="447977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867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5pPr>
            <a:lvl6pPr marL="2378560" indent="-216233" algn="ctr" defTabSz="43246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6pPr>
            <a:lvl7pPr marL="2811026" indent="-216233" algn="ctr" defTabSz="43246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7pPr>
            <a:lvl8pPr marL="3243491" indent="-216233" algn="ctr" defTabSz="43246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8pPr>
            <a:lvl9pPr marL="3675957" indent="-216233" algn="ctr" defTabSz="43246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Times New Roman" pitchFamily="18" charset="0"/>
              </a:rPr>
              <a:t>September 4, 1997</a:t>
            </a:r>
          </a:p>
        </p:txBody>
      </p:sp>
      <p:sp>
        <p:nvSpPr>
          <p:cNvPr id="4813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5pPr>
            <a:lvl6pPr marL="2378560" indent="-216233" algn="ctr" defTabSz="43246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6pPr>
            <a:lvl7pPr marL="2811026" indent="-216233" algn="ctr" defTabSz="43246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7pPr>
            <a:lvl8pPr marL="3243491" indent="-216233" algn="ctr" defTabSz="43246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8pPr>
            <a:lvl9pPr marL="3675957" indent="-216233" algn="ctr" defTabSz="43246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9pPr>
          </a:lstStyle>
          <a:p>
            <a:fld id="{EFF3F9EA-F12C-4F4C-A3DD-ACB051D90FAC}" type="slidenum">
              <a:rPr lang="en-US" altLang="en-US" sz="1200">
                <a:solidFill>
                  <a:srgbClr val="000000"/>
                </a:solidFill>
                <a:latin typeface="Times New Roman" pitchFamily="18" charset="0"/>
              </a:rPr>
              <a:pPr/>
              <a:t>8</a:t>
            </a:fld>
            <a:endParaRPr lang="en-US" alt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32" name="Text Box 1"/>
          <p:cNvSpPr txBox="1">
            <a:spLocks noChangeArrowheads="1"/>
          </p:cNvSpPr>
          <p:nvPr/>
        </p:nvSpPr>
        <p:spPr bwMode="auto">
          <a:xfrm>
            <a:off x="928687" y="731762"/>
            <a:ext cx="4798219" cy="365578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pPr algn="ctr" defTabSz="43246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altLang="en-US" sz="3000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body"/>
          </p:nvPr>
        </p:nvSpPr>
        <p:spPr>
          <a:xfrm>
            <a:off x="887015" y="4630965"/>
            <a:ext cx="4881563" cy="447977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825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5pPr>
            <a:lvl6pPr marL="2378560" indent="-216233" algn="ctr" defTabSz="43246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6pPr>
            <a:lvl7pPr marL="2811026" indent="-216233" algn="ctr" defTabSz="43246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7pPr>
            <a:lvl8pPr marL="3243491" indent="-216233" algn="ctr" defTabSz="43246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8pPr>
            <a:lvl9pPr marL="3675957" indent="-216233" algn="ctr" defTabSz="43246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Times New Roman" pitchFamily="18" charset="0"/>
              </a:rPr>
              <a:t>September 4, 1997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5pPr>
            <a:lvl6pPr marL="2378560" indent="-216233" algn="ctr" defTabSz="43246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6pPr>
            <a:lvl7pPr marL="2811026" indent="-216233" algn="ctr" defTabSz="43246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7pPr>
            <a:lvl8pPr marL="3243491" indent="-216233" algn="ctr" defTabSz="43246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8pPr>
            <a:lvl9pPr marL="3675957" indent="-216233" algn="ctr" defTabSz="43246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9pPr>
          </a:lstStyle>
          <a:p>
            <a:fld id="{5B3EB469-2B73-4719-AD2C-2B9CAB73B41E}" type="slidenum">
              <a:rPr lang="en-US" altLang="en-US" sz="1200">
                <a:solidFill>
                  <a:srgbClr val="000000"/>
                </a:solidFill>
                <a:latin typeface="Times New Roman" pitchFamily="18" charset="0"/>
              </a:rPr>
              <a:pPr/>
              <a:t>9</a:t>
            </a:fld>
            <a:endParaRPr lang="en-US" alt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9156" name="Text Box 1"/>
          <p:cNvSpPr txBox="1">
            <a:spLocks noChangeArrowheads="1"/>
          </p:cNvSpPr>
          <p:nvPr/>
        </p:nvSpPr>
        <p:spPr bwMode="auto">
          <a:xfrm>
            <a:off x="928687" y="731762"/>
            <a:ext cx="4798219" cy="365578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pPr algn="ctr" defTabSz="43246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altLang="en-US" sz="3000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body"/>
          </p:nvPr>
        </p:nvSpPr>
        <p:spPr>
          <a:xfrm>
            <a:off x="887015" y="4630965"/>
            <a:ext cx="4881563" cy="447977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777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5pPr>
            <a:lvl6pPr marL="2378560" indent="-216233" algn="ctr" defTabSz="43246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6pPr>
            <a:lvl7pPr marL="2811026" indent="-216233" algn="ctr" defTabSz="43246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7pPr>
            <a:lvl8pPr marL="3243491" indent="-216233" algn="ctr" defTabSz="43246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8pPr>
            <a:lvl9pPr marL="3675957" indent="-216233" algn="ctr" defTabSz="43246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Times New Roman" pitchFamily="18" charset="0"/>
              </a:rPr>
              <a:t>September 4, 1997</a:t>
            </a:r>
          </a:p>
        </p:txBody>
      </p:sp>
      <p:sp>
        <p:nvSpPr>
          <p:cNvPr id="5017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5pPr>
            <a:lvl6pPr marL="2378560" indent="-216233" algn="ctr" defTabSz="43246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6pPr>
            <a:lvl7pPr marL="2811026" indent="-216233" algn="ctr" defTabSz="43246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7pPr>
            <a:lvl8pPr marL="3243491" indent="-216233" algn="ctr" defTabSz="43246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8pPr>
            <a:lvl9pPr marL="3675957" indent="-216233" algn="ctr" defTabSz="43246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864931" algn="l"/>
                <a:tab pos="1729862" algn="l"/>
                <a:tab pos="2594793" algn="l"/>
                <a:tab pos="3459724" algn="l"/>
                <a:tab pos="4324655" algn="l"/>
                <a:tab pos="5189586" algn="l"/>
                <a:tab pos="6054517" algn="l"/>
                <a:tab pos="6919448" algn="l"/>
                <a:tab pos="7784379" algn="l"/>
                <a:tab pos="8649310" algn="l"/>
                <a:tab pos="9514241" algn="l"/>
              </a:tabLst>
              <a:defRPr sz="30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9pPr>
          </a:lstStyle>
          <a:p>
            <a:fld id="{A2EED232-B2A7-49E3-923C-AD2098216182}" type="slidenum">
              <a:rPr lang="en-US" altLang="en-US" sz="1200">
                <a:solidFill>
                  <a:srgbClr val="000000"/>
                </a:solidFill>
                <a:latin typeface="Times New Roman" pitchFamily="18" charset="0"/>
              </a:rPr>
              <a:pPr/>
              <a:t>10</a:t>
            </a:fld>
            <a:endParaRPr lang="en-US" alt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80" name="Text Box 1"/>
          <p:cNvSpPr txBox="1">
            <a:spLocks noChangeArrowheads="1"/>
          </p:cNvSpPr>
          <p:nvPr/>
        </p:nvSpPr>
        <p:spPr bwMode="auto">
          <a:xfrm>
            <a:off x="3885903" y="0"/>
            <a:ext cx="2972097" cy="458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3644" tIns="46652" rIns="93644" bIns="46652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9pPr>
          </a:lstStyle>
          <a:p>
            <a:pPr algn="r" defTabSz="43246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en-US" sz="1200">
                <a:solidFill>
                  <a:srgbClr val="000000"/>
                </a:solidFill>
                <a:latin typeface="Times New Roman" pitchFamily="18" charset="0"/>
              </a:rPr>
              <a:t>September 4, 1997</a:t>
            </a:r>
          </a:p>
        </p:txBody>
      </p:sp>
      <p:sp>
        <p:nvSpPr>
          <p:cNvPr id="50181" name="Text Box 2"/>
          <p:cNvSpPr txBox="1">
            <a:spLocks noChangeArrowheads="1"/>
          </p:cNvSpPr>
          <p:nvPr/>
        </p:nvSpPr>
        <p:spPr bwMode="auto">
          <a:xfrm>
            <a:off x="3885903" y="8682869"/>
            <a:ext cx="2972097" cy="45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3644" tIns="46652" rIns="93644" bIns="46652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9pPr>
          </a:lstStyle>
          <a:p>
            <a:pPr algn="r" defTabSz="43246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fld id="{597BF7F0-4781-4B35-B28C-739450E68C4D}" type="slidenum">
              <a:rPr lang="en-US" altLang="en-US" sz="1200">
                <a:solidFill>
                  <a:srgbClr val="000000"/>
                </a:solidFill>
                <a:latin typeface="Times New Roman" pitchFamily="18" charset="0"/>
              </a:rPr>
              <a:pPr algn="r" defTabSz="432465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t>10</a:t>
            </a:fld>
            <a:endParaRPr lang="en-US" alt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82" name="Text Box 3"/>
          <p:cNvSpPr txBox="1">
            <a:spLocks noChangeArrowheads="1"/>
          </p:cNvSpPr>
          <p:nvPr/>
        </p:nvSpPr>
        <p:spPr bwMode="auto">
          <a:xfrm>
            <a:off x="1181696" y="684893"/>
            <a:ext cx="4499075" cy="34274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pPr algn="ctr" defTabSz="43246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altLang="en-US" sz="3000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50183" name="Rectangle 4"/>
          <p:cNvSpPr>
            <a:spLocks noGrp="1" noChangeArrowheads="1"/>
          </p:cNvSpPr>
          <p:nvPr>
            <p:ph type="body"/>
          </p:nvPr>
        </p:nvSpPr>
        <p:spPr>
          <a:xfrm>
            <a:off x="915294" y="4340680"/>
            <a:ext cx="5027414" cy="421065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172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87472"/>
            <a:ext cx="7315200" cy="194626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74898"/>
            <a:ext cx="7315200" cy="858474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E020-5E57-417F-B653-6AE9DE1165E7}" type="datetime1">
              <a:rPr lang="en-US" smtClean="0"/>
              <a:t>8/31/2021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5638807" y="4781551"/>
            <a:ext cx="2246489" cy="225920"/>
          </a:xfrm>
        </p:spPr>
        <p:txBody>
          <a:bodyPr/>
          <a:lstStyle>
            <a:lvl1pPr algn="ctr"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fi-FI" smtClean="0"/>
              <a:t>Dr. Vegin Raja Sarobin M, VIT Chennai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D54A-9EE6-475B-A339-4F6DC75D4C19}" type="datetime1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Dr. Vegin Raja Sarobin M,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6" y="1370036"/>
            <a:ext cx="1492499" cy="33633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370036"/>
            <a:ext cx="5241476" cy="33633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56F7D-7A40-40F3-95BA-804A28B8628D}" type="datetime1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Dr. Vegin Raja Sarobin M,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 14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Systems Architecture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B1BD0-866E-4FD1-83A8-5E9B40475B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26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 14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Systems Architecture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D4F85E-7449-4FF8-8F2B-54F5B5FBBC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48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 14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Systems Architecture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5C8C0-9EF9-44AB-B49D-E0EC31A041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53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7" y="1485900"/>
            <a:ext cx="3808413" cy="30849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485900"/>
            <a:ext cx="3810000" cy="30849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 14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Systems Architecture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149C4F-7A3E-46BA-8364-B8D89A0B3A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87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 14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Systems Architecture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10AF6C-2ADC-4F04-ACF7-A19AB91E8D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466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 14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Systems Architecture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FBBB2-2E47-4FD0-B03A-D05BB5381E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543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 14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Systems Architecture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BCB14-DB3C-4D24-B0B6-8053CD0143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547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 14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Systems Architecture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BD206-0F43-477B-9621-04D0FACD4E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37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08685-D684-407B-AF53-5C6BC9CCDDF1}" type="datetime1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8" y="4781551"/>
            <a:ext cx="2246489" cy="22592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fi-FI" smtClean="0"/>
              <a:t>Dr. Vegin Raja Sarobin M,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 14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Systems Architecture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275FFA-76A3-4912-9666-118AF3D02E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897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 14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Systems Architecture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2AE91-D8D6-4FAD-BD76-774A20E5C3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690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7" y="457200"/>
            <a:ext cx="1941513" cy="411361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411361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 14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Systems Architecture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8B2B9-F50E-4FFF-AC22-3A5C0567E8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113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 14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Systems Architecture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B1BD0-866E-4FD1-83A8-5E9B40475B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098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 14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Systems Architecture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D4F85E-7449-4FF8-8F2B-54F5B5FBBC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294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 14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Systems Architecture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5C8C0-9EF9-44AB-B49D-E0EC31A041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459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1" y="1485900"/>
            <a:ext cx="3808413" cy="30849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485900"/>
            <a:ext cx="3810000" cy="308491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 14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Systems Architecture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149C4F-7A3E-46BA-8364-B8D89A0B3A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701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 14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Systems Architecture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10AF6C-2ADC-4F04-ACF7-A19AB91E8D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647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 14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Systems Architecture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FBBB2-2E47-4FD0-B03A-D05BB5381E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986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 14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Systems Architecture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BCB14-DB3C-4D24-B0B6-8053CD0143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65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3179"/>
            <a:ext cx="7315200" cy="970194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898827"/>
            <a:ext cx="7315200" cy="82382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8346-527B-4236-B503-1F29B068BBA7}" type="datetime1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Dr. Vegin Raja Sarobin M,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 14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Systems Architecture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BD206-0F43-477B-9621-04D0FACD4E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368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 14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Systems Architecture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275FFA-76A3-4912-9666-118AF3D02E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248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 14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Systems Architecture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2AE91-D8D6-4FAD-BD76-774A20E5C3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181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1" y="457200"/>
            <a:ext cx="1941513" cy="411361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411361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 14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Systems Architecture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8B2B9-F50E-4FFF-AC22-3A5C0567E8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9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43A-2AB9-48F2-BB4E-03A4DF372819}" type="datetime1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Dr. Vegin Raja Sarobin M,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158541"/>
            <a:ext cx="7315200" cy="8655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057400"/>
            <a:ext cx="3566160" cy="26951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057405"/>
            <a:ext cx="3566160" cy="26967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057400"/>
            <a:ext cx="336499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057400"/>
            <a:ext cx="336206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90752-6BE7-4424-867B-D5ABF52A7FA0}" type="datetime1">
              <a:rPr lang="en-US" smtClean="0"/>
              <a:t>8/31/2021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Dr. Vegin Raja Sarobin M, VIT Chennai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158541"/>
            <a:ext cx="7315200" cy="8655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2537460"/>
            <a:ext cx="3566160" cy="22151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2537460"/>
            <a:ext cx="3566160" cy="22151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3A0E-C760-459C-8A3B-4E33CA15896B}" type="datetime1">
              <a:rPr lang="en-US" smtClean="0"/>
              <a:t>8/31/2021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Dr. Vegin Raja Sarobin M, VIT Chennai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424A-6C7B-44F1-8806-AC36AE238E5E}" type="datetime1">
              <a:rPr lang="en-US" smtClean="0"/>
              <a:t>8/31/2021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Dr. Vegin Raja Sarobin M, VIT Chennai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69026"/>
            <a:ext cx="2950936" cy="1629761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370036"/>
            <a:ext cx="4207848" cy="3357461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5823"/>
            <a:ext cx="2950936" cy="16840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FFAC-FCB4-46DA-A5C1-C59E5BC0F329}" type="datetime1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Dr. Vegin Raja Sarobin M,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71600"/>
            <a:ext cx="2953512" cy="1632204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1714500"/>
            <a:ext cx="4038600" cy="25146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4952"/>
            <a:ext cx="2953512" cy="16870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0527-BC7F-4670-8FB1-75331750F0D6}" type="datetime1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Dr. Vegin Raja Sarobin M,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430355"/>
            <a:ext cx="86236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430355"/>
            <a:ext cx="576072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158541"/>
            <a:ext cx="7315200" cy="865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077379"/>
            <a:ext cx="7315200" cy="2654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411601"/>
            <a:ext cx="1189132" cy="2234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C95F18F0-C01D-468A-B4B4-65D560D72E89}" type="datetime1">
              <a:rPr lang="en-US" smtClean="0"/>
              <a:t>8/31/2021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24" y="411598"/>
            <a:ext cx="941203" cy="226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91" y="641968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fi-FI" smtClean="0"/>
              <a:t>Dr. Vegin Raja Sarobin M, VIT Chennai</a:t>
            </a:r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7" y="457200"/>
            <a:ext cx="7770813" cy="856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7" y="1485900"/>
            <a:ext cx="7770813" cy="3084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685807" y="4686300"/>
            <a:ext cx="1903413" cy="3417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l"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/>
              <a:t>Lec 14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7" y="4686300"/>
            <a:ext cx="2894013" cy="3417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/>
              <a:t>Systems Architecture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2" y="4686300"/>
            <a:ext cx="1903413" cy="3417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fld id="{73F647B8-C065-4C20-BAE2-C31F30CEC20F}" type="slidenum">
              <a:rPr lang="en-US"/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/>
              </a:pPr>
              <a:t>‹#›</a:t>
            </a:fld>
            <a:endParaRPr lang="en-US"/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533400" y="342900"/>
            <a:ext cx="8077200" cy="4343400"/>
          </a:xfrm>
          <a:prstGeom prst="rect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 sz="320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88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 b="1">
          <a:solidFill>
            <a:srgbClr val="000000"/>
          </a:solidFill>
          <a:latin typeface="Arial" charset="0"/>
          <a:ea typeface="DejaVu Sans" charset="0"/>
          <a:cs typeface="DejaVu Sans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 b="1">
          <a:solidFill>
            <a:srgbClr val="000000"/>
          </a:solidFill>
          <a:latin typeface="Arial" charset="0"/>
          <a:ea typeface="DejaVu Sans" charset="0"/>
          <a:cs typeface="DejaVu Sans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 b="1">
          <a:solidFill>
            <a:srgbClr val="000000"/>
          </a:solidFill>
          <a:latin typeface="Arial" charset="0"/>
          <a:ea typeface="DejaVu Sans" charset="0"/>
          <a:cs typeface="DejaVu Sans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 b="1">
          <a:solidFill>
            <a:srgbClr val="000000"/>
          </a:solidFill>
          <a:latin typeface="Arial" charset="0"/>
          <a:ea typeface="DejaVu Sans" charset="0"/>
          <a:cs typeface="DejaVu Sans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Arial" charset="0"/>
          <a:ea typeface="DejaVu Sans" charset="0"/>
          <a:cs typeface="DejaVu Sans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Arial" charset="0"/>
          <a:ea typeface="DejaVu Sans" charset="0"/>
          <a:cs typeface="DejaVu Sans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Arial" charset="0"/>
          <a:ea typeface="DejaVu Sans" charset="0"/>
          <a:cs typeface="DejaVu Sans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Arial" charset="0"/>
          <a:ea typeface="DejaVu Sans" charset="0"/>
          <a:cs typeface="DejaVu Sans" charset="0"/>
        </a:defRPr>
      </a:lvl9pPr>
    </p:titleStyle>
    <p:bodyStyle>
      <a:lvl1pPr marL="342900" indent="-3429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600" b="1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400" b="1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400">
          <a:solidFill>
            <a:srgbClr val="000000"/>
          </a:solidFill>
          <a:latin typeface="Times New Roman" pitchFamily="16" charset="0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400">
          <a:solidFill>
            <a:srgbClr val="000000"/>
          </a:solidFill>
          <a:latin typeface="Times New Roman" pitchFamily="16" charset="0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Times New Roman" pitchFamily="16" charset="0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Times New Roman" pitchFamily="16" charset="0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Times New Roman" pitchFamily="16" charset="0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Times New Roman" pitchFamily="16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1" y="457200"/>
            <a:ext cx="7770813" cy="856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1" y="1485900"/>
            <a:ext cx="7770813" cy="3084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685801" y="4686300"/>
            <a:ext cx="1903413" cy="3417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l"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/>
              <a:t>Lec 14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1" y="4686300"/>
            <a:ext cx="2894013" cy="3417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/>
              <a:t>Systems Architecture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1" y="4686300"/>
            <a:ext cx="1903413" cy="3417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fld id="{73F647B8-C065-4C20-BAE2-C31F30CEC20F}" type="slidenum">
              <a:rPr lang="en-US"/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defRPr/>
              </a:pPr>
              <a:t>‹#›</a:t>
            </a:fld>
            <a:endParaRPr lang="en-US"/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533400" y="342900"/>
            <a:ext cx="8077200" cy="4343400"/>
          </a:xfrm>
          <a:prstGeom prst="rect">
            <a:avLst/>
          </a:prstGeom>
          <a:noFill/>
          <a:ln w="1584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 sz="320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930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 b="1">
          <a:solidFill>
            <a:srgbClr val="000000"/>
          </a:solidFill>
          <a:latin typeface="Arial" charset="0"/>
          <a:ea typeface="DejaVu Sans" charset="0"/>
          <a:cs typeface="DejaVu Sans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 b="1">
          <a:solidFill>
            <a:srgbClr val="000000"/>
          </a:solidFill>
          <a:latin typeface="Arial" charset="0"/>
          <a:ea typeface="DejaVu Sans" charset="0"/>
          <a:cs typeface="DejaVu Sans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 b="1">
          <a:solidFill>
            <a:srgbClr val="000000"/>
          </a:solidFill>
          <a:latin typeface="Arial" charset="0"/>
          <a:ea typeface="DejaVu Sans" charset="0"/>
          <a:cs typeface="DejaVu Sans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 b="1">
          <a:solidFill>
            <a:srgbClr val="000000"/>
          </a:solidFill>
          <a:latin typeface="Arial" charset="0"/>
          <a:ea typeface="DejaVu Sans" charset="0"/>
          <a:cs typeface="DejaVu Sans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Arial" charset="0"/>
          <a:ea typeface="DejaVu Sans" charset="0"/>
          <a:cs typeface="DejaVu Sans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Arial" charset="0"/>
          <a:ea typeface="DejaVu Sans" charset="0"/>
          <a:cs typeface="DejaVu Sans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Arial" charset="0"/>
          <a:ea typeface="DejaVu Sans" charset="0"/>
          <a:cs typeface="DejaVu Sans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Arial" charset="0"/>
          <a:ea typeface="DejaVu Sans" charset="0"/>
          <a:cs typeface="DejaVu Sans" charset="0"/>
        </a:defRPr>
      </a:lvl9pPr>
    </p:titleStyle>
    <p:bodyStyle>
      <a:lvl1pPr marL="342900" indent="-3429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600" b="1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400" b="1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400">
          <a:solidFill>
            <a:srgbClr val="000000"/>
          </a:solidFill>
          <a:latin typeface="Times New Roman" pitchFamily="16" charset="0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400">
          <a:solidFill>
            <a:srgbClr val="000000"/>
          </a:solidFill>
          <a:latin typeface="Times New Roman" pitchFamily="16" charset="0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Times New Roman" pitchFamily="16" charset="0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Times New Roman" pitchFamily="16" charset="0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Times New Roman" pitchFamily="16" charset="0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3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400">
          <a:solidFill>
            <a:srgbClr val="000000"/>
          </a:solidFill>
          <a:latin typeface="Times New Roman" pitchFamily="16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819150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Module 2</a:t>
            </a:r>
          </a:p>
          <a:p>
            <a:pPr algn="ctr"/>
            <a:r>
              <a:rPr lang="en-US" sz="3600" b="1" dirty="0"/>
              <a:t>Data Representation And Computer </a:t>
            </a:r>
            <a:r>
              <a:rPr lang="en-US" sz="3600" b="1"/>
              <a:t>Arithmetic</a:t>
            </a:r>
            <a:r>
              <a:rPr lang="en-US" sz="3600" b="1" smtClean="0"/>
              <a:t> 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4019550"/>
            <a:ext cx="4398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Dr. A. </a:t>
            </a:r>
            <a:r>
              <a:rPr lang="en-US" sz="2000" b="1" dirty="0" err="1" smtClean="0"/>
              <a:t>Bhuvaneswari</a:t>
            </a:r>
            <a:endParaRPr lang="en-US" sz="2000" b="1" dirty="0" smtClean="0"/>
          </a:p>
          <a:p>
            <a:r>
              <a:rPr lang="en-US" sz="2000" b="1" dirty="0" smtClean="0"/>
              <a:t>Assistant Professor, SCOPE, VIT Chennai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4473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9pPr>
          </a:lstStyle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b="1" smtClean="0">
                <a:solidFill>
                  <a:srgbClr val="000000"/>
                </a:solidFill>
              </a:rPr>
              <a:t>Representation of Floating Point Numbers</a:t>
            </a:r>
          </a:p>
        </p:txBody>
      </p:sp>
      <p:sp>
        <p:nvSpPr>
          <p:cNvPr id="10246" name="Text Box 5"/>
          <p:cNvSpPr txBox="1">
            <a:spLocks noChangeArrowheads="1"/>
          </p:cNvSpPr>
          <p:nvPr/>
        </p:nvSpPr>
        <p:spPr bwMode="auto">
          <a:xfrm>
            <a:off x="685800" y="1485900"/>
            <a:ext cx="7772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9pPr>
          </a:lstStyle>
          <a:p>
            <a:pPr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</a:pPr>
            <a:r>
              <a:rPr lang="en-US" altLang="en-US" sz="2000" b="1" smtClean="0">
                <a:solidFill>
                  <a:srgbClr val="000000"/>
                </a:solidFill>
              </a:rPr>
              <a:t>IEEE 754 single precision</a:t>
            </a:r>
          </a:p>
        </p:txBody>
      </p:sp>
      <p:sp>
        <p:nvSpPr>
          <p:cNvPr id="10247" name="Rectangle 6"/>
          <p:cNvSpPr>
            <a:spLocks noChangeArrowheads="1"/>
          </p:cNvSpPr>
          <p:nvPr/>
        </p:nvSpPr>
        <p:spPr bwMode="auto">
          <a:xfrm>
            <a:off x="977903" y="2216945"/>
            <a:ext cx="258763" cy="214313"/>
          </a:xfrm>
          <a:prstGeom prst="rect">
            <a:avLst/>
          </a:prstGeom>
          <a:solidFill>
            <a:srgbClr val="3333CC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 sz="3200" smtClean="0">
              <a:solidFill>
                <a:srgbClr val="FFFFFF"/>
              </a:solidFill>
            </a:endParaRPr>
          </a:p>
        </p:txBody>
      </p:sp>
      <p:sp>
        <p:nvSpPr>
          <p:cNvPr id="10248" name="Rectangle 7"/>
          <p:cNvSpPr>
            <a:spLocks noChangeArrowheads="1"/>
          </p:cNvSpPr>
          <p:nvPr/>
        </p:nvSpPr>
        <p:spPr bwMode="auto">
          <a:xfrm>
            <a:off x="1231903" y="2216945"/>
            <a:ext cx="2360613" cy="214313"/>
          </a:xfrm>
          <a:prstGeom prst="rect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 sz="3200" smtClean="0">
              <a:solidFill>
                <a:srgbClr val="FFFFFF"/>
              </a:solidFill>
            </a:endParaRPr>
          </a:p>
        </p:txBody>
      </p:sp>
      <p:sp>
        <p:nvSpPr>
          <p:cNvPr id="10249" name="Rectangle 8"/>
          <p:cNvSpPr>
            <a:spLocks noChangeArrowheads="1"/>
          </p:cNvSpPr>
          <p:nvPr/>
        </p:nvSpPr>
        <p:spPr bwMode="auto">
          <a:xfrm>
            <a:off x="3581400" y="2216945"/>
            <a:ext cx="4660900" cy="214313"/>
          </a:xfrm>
          <a:prstGeom prst="rect">
            <a:avLst/>
          </a:prstGeom>
          <a:solidFill>
            <a:srgbClr val="FF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altLang="en-US" sz="3200" smtClean="0">
              <a:solidFill>
                <a:srgbClr val="FFFFFF"/>
              </a:solidFill>
            </a:endParaRPr>
          </a:p>
        </p:txBody>
      </p:sp>
      <p:sp>
        <p:nvSpPr>
          <p:cNvPr id="10250" name="Text Box 9"/>
          <p:cNvSpPr txBox="1">
            <a:spLocks noChangeArrowheads="1"/>
          </p:cNvSpPr>
          <p:nvPr/>
        </p:nvSpPr>
        <p:spPr bwMode="auto">
          <a:xfrm>
            <a:off x="873221" y="1870365"/>
            <a:ext cx="409384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9pPr>
          </a:lstStyle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sz="1600" smtClean="0">
                <a:solidFill>
                  <a:srgbClr val="000000"/>
                </a:solidFill>
              </a:rPr>
              <a:t>31</a:t>
            </a:r>
          </a:p>
        </p:txBody>
      </p:sp>
      <p:sp>
        <p:nvSpPr>
          <p:cNvPr id="10251" name="Text Box 10"/>
          <p:cNvSpPr txBox="1">
            <a:spLocks noChangeArrowheads="1"/>
          </p:cNvSpPr>
          <p:nvPr/>
        </p:nvSpPr>
        <p:spPr bwMode="auto">
          <a:xfrm>
            <a:off x="1228821" y="1870365"/>
            <a:ext cx="409384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9pPr>
          </a:lstStyle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sz="1600" smtClean="0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10252" name="Text Box 11"/>
          <p:cNvSpPr txBox="1">
            <a:spLocks noChangeArrowheads="1"/>
          </p:cNvSpPr>
          <p:nvPr/>
        </p:nvSpPr>
        <p:spPr bwMode="auto">
          <a:xfrm>
            <a:off x="3222721" y="1870365"/>
            <a:ext cx="409384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9pPr>
          </a:lstStyle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sz="1600" smtClean="0">
                <a:solidFill>
                  <a:srgbClr val="000000"/>
                </a:solidFill>
              </a:rPr>
              <a:t>23</a:t>
            </a:r>
          </a:p>
        </p:txBody>
      </p:sp>
      <p:sp>
        <p:nvSpPr>
          <p:cNvPr id="10253" name="Text Box 12"/>
          <p:cNvSpPr txBox="1">
            <a:spLocks noChangeArrowheads="1"/>
          </p:cNvSpPr>
          <p:nvPr/>
        </p:nvSpPr>
        <p:spPr bwMode="auto">
          <a:xfrm>
            <a:off x="3552921" y="1870365"/>
            <a:ext cx="409384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9pPr>
          </a:lstStyle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sz="1600" smtClean="0">
                <a:solidFill>
                  <a:srgbClr val="000000"/>
                </a:solidFill>
              </a:rPr>
              <a:t>22</a:t>
            </a:r>
          </a:p>
        </p:txBody>
      </p:sp>
      <p:sp>
        <p:nvSpPr>
          <p:cNvPr id="10254" name="Text Box 13"/>
          <p:cNvSpPr txBox="1">
            <a:spLocks noChangeArrowheads="1"/>
          </p:cNvSpPr>
          <p:nvPr/>
        </p:nvSpPr>
        <p:spPr bwMode="auto">
          <a:xfrm>
            <a:off x="7977833" y="1870365"/>
            <a:ext cx="295572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9pPr>
          </a:lstStyle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sz="1600" smtClean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255" name="Text Box 14"/>
          <p:cNvSpPr txBox="1">
            <a:spLocks noChangeArrowheads="1"/>
          </p:cNvSpPr>
          <p:nvPr/>
        </p:nvSpPr>
        <p:spPr bwMode="auto">
          <a:xfrm>
            <a:off x="712803" y="2540687"/>
            <a:ext cx="590523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9pPr>
          </a:lstStyle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sz="1600" smtClean="0">
                <a:solidFill>
                  <a:srgbClr val="000000"/>
                </a:solidFill>
              </a:rPr>
              <a:t>Sign</a:t>
            </a:r>
          </a:p>
        </p:txBody>
      </p:sp>
      <p:sp>
        <p:nvSpPr>
          <p:cNvPr id="10256" name="Text Box 15"/>
          <p:cNvSpPr txBox="1">
            <a:spLocks noChangeArrowheads="1"/>
          </p:cNvSpPr>
          <p:nvPr/>
        </p:nvSpPr>
        <p:spPr bwMode="auto">
          <a:xfrm>
            <a:off x="1493213" y="2540687"/>
            <a:ext cx="1707817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9pPr>
          </a:lstStyle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sz="1600" smtClean="0">
                <a:solidFill>
                  <a:srgbClr val="000000"/>
                </a:solidFill>
              </a:rPr>
              <a:t>Biased exponent</a:t>
            </a:r>
          </a:p>
        </p:txBody>
      </p:sp>
      <p:sp>
        <p:nvSpPr>
          <p:cNvPr id="10257" name="Text Box 16"/>
          <p:cNvSpPr txBox="1">
            <a:spLocks noChangeArrowheads="1"/>
          </p:cNvSpPr>
          <p:nvPr/>
        </p:nvSpPr>
        <p:spPr bwMode="auto">
          <a:xfrm>
            <a:off x="3921338" y="2540687"/>
            <a:ext cx="3996905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9pPr>
          </a:lstStyle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sz="1600" smtClean="0">
                <a:solidFill>
                  <a:srgbClr val="000000"/>
                </a:solidFill>
              </a:rPr>
              <a:t>Normalized Mantissa (implicit 24th bit = 1)</a:t>
            </a:r>
          </a:p>
        </p:txBody>
      </p:sp>
      <p:sp>
        <p:nvSpPr>
          <p:cNvPr id="10258" name="Text Box 17"/>
          <p:cNvSpPr txBox="1">
            <a:spLocks noChangeArrowheads="1"/>
          </p:cNvSpPr>
          <p:nvPr/>
        </p:nvSpPr>
        <p:spPr bwMode="auto">
          <a:xfrm>
            <a:off x="991325" y="3446276"/>
            <a:ext cx="3070369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9pPr>
          </a:lstStyle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smtClean="0">
                <a:solidFill>
                  <a:srgbClr val="000000"/>
                </a:solidFill>
              </a:rPr>
              <a:t>(-1)</a:t>
            </a:r>
            <a:r>
              <a:rPr lang="en-US" altLang="en-US" baseline="30000" smtClean="0">
                <a:solidFill>
                  <a:srgbClr val="000000"/>
                </a:solidFill>
              </a:rPr>
              <a:t>s</a:t>
            </a:r>
            <a:r>
              <a:rPr lang="en-US" altLang="en-US" smtClean="0">
                <a:solidFill>
                  <a:srgbClr val="000000"/>
                </a:solidFill>
              </a:rPr>
              <a:t> </a:t>
            </a:r>
            <a:r>
              <a:rPr lang="en-US" altLang="en-US" smtClean="0">
                <a:solidFill>
                  <a:srgbClr val="000000"/>
                </a:solidFill>
                <a:latin typeface="Symbol" pitchFamily="18" charset="2"/>
              </a:rPr>
              <a:t></a:t>
            </a:r>
            <a:r>
              <a:rPr lang="en-US" altLang="en-US" smtClean="0">
                <a:solidFill>
                  <a:srgbClr val="000000"/>
                </a:solidFill>
              </a:rPr>
              <a:t> F </a:t>
            </a:r>
            <a:r>
              <a:rPr lang="en-US" altLang="en-US" smtClean="0">
                <a:solidFill>
                  <a:srgbClr val="000000"/>
                </a:solidFill>
                <a:latin typeface="Symbol" pitchFamily="18" charset="2"/>
              </a:rPr>
              <a:t></a:t>
            </a:r>
            <a:r>
              <a:rPr lang="en-US" altLang="en-US" smtClean="0">
                <a:solidFill>
                  <a:srgbClr val="000000"/>
                </a:solidFill>
              </a:rPr>
              <a:t> 2</a:t>
            </a:r>
            <a:r>
              <a:rPr lang="en-US" altLang="en-US" baseline="30000" smtClean="0">
                <a:solidFill>
                  <a:srgbClr val="000000"/>
                </a:solidFill>
              </a:rPr>
              <a:t>E-127</a:t>
            </a:r>
          </a:p>
        </p:txBody>
      </p:sp>
      <p:graphicFrame>
        <p:nvGraphicFramePr>
          <p:cNvPr id="10259" name="Object 18"/>
          <p:cNvGraphicFramePr>
            <a:graphicFrameLocks noChangeAspect="1"/>
          </p:cNvGraphicFramePr>
          <p:nvPr/>
        </p:nvGraphicFramePr>
        <p:xfrm>
          <a:off x="4206878" y="3059906"/>
          <a:ext cx="4168775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r:id="rId4" imgW="2745000" imgH="1158840" progId="">
                  <p:embed/>
                </p:oleObj>
              </mc:Choice>
              <mc:Fallback>
                <p:oleObj r:id="rId4" imgW="2745000" imgH="11588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878" y="3059906"/>
                        <a:ext cx="4168775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10087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685800" y="457201"/>
            <a:ext cx="77724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9pPr>
          </a:lstStyle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sz="1800" b="1" smtClean="0">
                <a:solidFill>
                  <a:srgbClr val="000000"/>
                </a:solidFill>
              </a:rPr>
              <a:t>Why biased exponent?</a:t>
            </a:r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685800" y="1128713"/>
            <a:ext cx="777240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9pPr>
          </a:lstStyle>
          <a:p>
            <a:pPr defTabSz="457200" eaLnBrk="0" fontAlgn="base" hangingPunct="0">
              <a:spcBef>
                <a:spcPts val="236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</a:pPr>
            <a:r>
              <a:rPr lang="en-GB" altLang="en-US" sz="1200" b="1" smtClean="0">
                <a:solidFill>
                  <a:srgbClr val="000000"/>
                </a:solidFill>
              </a:rPr>
              <a:t>For faster comparisons (for sorting, etc.), allow integer comparisons of floating point numbers:</a:t>
            </a:r>
          </a:p>
          <a:p>
            <a:pPr defTabSz="457200" eaLnBrk="0" fontAlgn="base" hangingPunct="0">
              <a:spcBef>
                <a:spcPts val="236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</a:pPr>
            <a:r>
              <a:rPr lang="en-US" altLang="en-US" sz="1200" b="1" smtClean="0">
                <a:solidFill>
                  <a:srgbClr val="000000"/>
                </a:solidFill>
              </a:rPr>
              <a:t>Unbiased exponent:</a:t>
            </a:r>
          </a:p>
          <a:p>
            <a:pPr defTabSz="457200" eaLnBrk="0" fontAlgn="base" hangingPunct="0">
              <a:spcBef>
                <a:spcPts val="236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</a:pPr>
            <a:endParaRPr lang="en-US" altLang="en-US" sz="1200" b="1" smtClean="0">
              <a:solidFill>
                <a:srgbClr val="000000"/>
              </a:solidFill>
            </a:endParaRPr>
          </a:p>
          <a:p>
            <a:pPr defTabSz="457200" eaLnBrk="0" fontAlgn="base" hangingPunct="0">
              <a:spcBef>
                <a:spcPts val="236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</a:pPr>
            <a:endParaRPr lang="en-US" altLang="en-US" sz="1200" b="1" smtClean="0">
              <a:solidFill>
                <a:srgbClr val="000000"/>
              </a:solidFill>
            </a:endParaRPr>
          </a:p>
          <a:p>
            <a:pPr defTabSz="457200" eaLnBrk="0" fontAlgn="base" hangingPunct="0">
              <a:spcBef>
                <a:spcPts val="2363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</a:pPr>
            <a:r>
              <a:rPr lang="en-US" altLang="en-US" sz="1200" b="1" smtClean="0">
                <a:solidFill>
                  <a:srgbClr val="000000"/>
                </a:solidFill>
              </a:rPr>
              <a:t>Biased exponent:</a:t>
            </a:r>
          </a:p>
        </p:txBody>
      </p:sp>
      <p:grpSp>
        <p:nvGrpSpPr>
          <p:cNvPr id="11271" name="Group 6"/>
          <p:cNvGrpSpPr>
            <a:grpSpLocks/>
          </p:cNvGrpSpPr>
          <p:nvPr/>
        </p:nvGrpSpPr>
        <p:grpSpPr bwMode="auto">
          <a:xfrm>
            <a:off x="587375" y="2197897"/>
            <a:ext cx="7610476" cy="704851"/>
            <a:chOff x="370" y="1846"/>
            <a:chExt cx="4794" cy="592"/>
          </a:xfrm>
        </p:grpSpPr>
        <p:sp>
          <p:nvSpPr>
            <p:cNvPr id="11287" name="AutoShape 7"/>
            <p:cNvSpPr>
              <a:spLocks noChangeArrowheads="1"/>
            </p:cNvSpPr>
            <p:nvPr/>
          </p:nvSpPr>
          <p:spPr bwMode="auto">
            <a:xfrm>
              <a:off x="806" y="1882"/>
              <a:ext cx="4358" cy="242"/>
            </a:xfrm>
            <a:prstGeom prst="roundRect">
              <a:avLst>
                <a:gd name="adj" fmla="val 361"/>
              </a:avLst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1288" name="Text Box 8"/>
            <p:cNvSpPr txBox="1">
              <a:spLocks noChangeArrowheads="1"/>
            </p:cNvSpPr>
            <p:nvPr/>
          </p:nvSpPr>
          <p:spPr bwMode="auto">
            <a:xfrm>
              <a:off x="807" y="1846"/>
              <a:ext cx="17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2800" tIns="41400" rIns="82800" bIns="41400" anchor="ctr" anchorCtr="1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9pPr>
            </a:lstStyle>
            <a:p>
              <a:pPr defTabSz="4572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GB" altLang="en-US" sz="1600" b="1" smtClean="0">
                  <a:solidFill>
                    <a:srgbClr val="000000"/>
                  </a:solidFill>
                  <a:ea typeface="Arial Unicode MS" pitchFamily="34" charset="-128"/>
                  <a:cs typeface="Arial Unicode MS" pitchFamily="34" charset="-128"/>
                </a:rPr>
                <a:t>0</a:t>
              </a:r>
            </a:p>
          </p:txBody>
        </p:sp>
        <p:sp>
          <p:nvSpPr>
            <p:cNvPr id="11289" name="Text Box 9"/>
            <p:cNvSpPr txBox="1">
              <a:spLocks noChangeArrowheads="1"/>
            </p:cNvSpPr>
            <p:nvPr/>
          </p:nvSpPr>
          <p:spPr bwMode="auto">
            <a:xfrm>
              <a:off x="1121" y="1846"/>
              <a:ext cx="67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2800" tIns="41400" rIns="82800" bIns="41400" anchor="ctr" anchorCtr="1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9pPr>
            </a:lstStyle>
            <a:p>
              <a:pPr defTabSz="4572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GB" altLang="en-US" sz="1600" b="1" smtClean="0">
                  <a:solidFill>
                    <a:srgbClr val="000000"/>
                  </a:solidFill>
                  <a:ea typeface="Arial Unicode MS" pitchFamily="34" charset="-128"/>
                  <a:cs typeface="Arial Unicode MS" pitchFamily="34" charset="-128"/>
                </a:rPr>
                <a:t>1111 1111</a:t>
              </a:r>
            </a:p>
          </p:txBody>
        </p:sp>
        <p:sp>
          <p:nvSpPr>
            <p:cNvPr id="11290" name="Line 10"/>
            <p:cNvSpPr>
              <a:spLocks noChangeShapeType="1"/>
            </p:cNvSpPr>
            <p:nvPr/>
          </p:nvSpPr>
          <p:spPr bwMode="auto">
            <a:xfrm>
              <a:off x="1025" y="1882"/>
              <a:ext cx="1" cy="253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1291" name="Line 11"/>
            <p:cNvSpPr>
              <a:spLocks noChangeShapeType="1"/>
            </p:cNvSpPr>
            <p:nvPr/>
          </p:nvSpPr>
          <p:spPr bwMode="auto">
            <a:xfrm>
              <a:off x="2159" y="1882"/>
              <a:ext cx="1" cy="253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1292" name="Text Box 12"/>
            <p:cNvSpPr txBox="1">
              <a:spLocks noChangeArrowheads="1"/>
            </p:cNvSpPr>
            <p:nvPr/>
          </p:nvSpPr>
          <p:spPr bwMode="auto">
            <a:xfrm>
              <a:off x="2186" y="1846"/>
              <a:ext cx="193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2800" tIns="41400" rIns="82800" bIns="41400" anchor="ctr" anchorCtr="1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9pPr>
            </a:lstStyle>
            <a:p>
              <a:pPr defTabSz="4572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GB" altLang="en-US" sz="1600" b="1" smtClean="0">
                  <a:solidFill>
                    <a:srgbClr val="000000"/>
                  </a:solidFill>
                  <a:ea typeface="Arial Unicode MS" pitchFamily="34" charset="-128"/>
                  <a:cs typeface="Arial Unicode MS" pitchFamily="34" charset="-128"/>
                </a:rPr>
                <a:t>000 0000 0000 0000 0000 0000</a:t>
              </a:r>
            </a:p>
          </p:txBody>
        </p:sp>
        <p:sp>
          <p:nvSpPr>
            <p:cNvPr id="11293" name="AutoShape 13"/>
            <p:cNvSpPr>
              <a:spLocks noChangeArrowheads="1"/>
            </p:cNvSpPr>
            <p:nvPr/>
          </p:nvSpPr>
          <p:spPr bwMode="auto">
            <a:xfrm>
              <a:off x="806" y="2175"/>
              <a:ext cx="4358" cy="242"/>
            </a:xfrm>
            <a:prstGeom prst="roundRect">
              <a:avLst>
                <a:gd name="adj" fmla="val 361"/>
              </a:avLst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1294" name="Text Box 14"/>
            <p:cNvSpPr txBox="1">
              <a:spLocks noChangeArrowheads="1"/>
            </p:cNvSpPr>
            <p:nvPr/>
          </p:nvSpPr>
          <p:spPr bwMode="auto">
            <a:xfrm>
              <a:off x="807" y="2141"/>
              <a:ext cx="17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2800" tIns="41400" rIns="82800" bIns="41400" anchor="ctr" anchorCtr="1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9pPr>
            </a:lstStyle>
            <a:p>
              <a:pPr defTabSz="4572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GB" altLang="en-US" sz="1600" b="1" smtClean="0">
                  <a:solidFill>
                    <a:srgbClr val="000000"/>
                  </a:solidFill>
                  <a:ea typeface="Arial Unicode MS" pitchFamily="34" charset="-128"/>
                  <a:cs typeface="Arial Unicode MS" pitchFamily="34" charset="-128"/>
                </a:rPr>
                <a:t>0</a:t>
              </a:r>
            </a:p>
          </p:txBody>
        </p:sp>
        <p:sp>
          <p:nvSpPr>
            <p:cNvPr id="11295" name="Text Box 15"/>
            <p:cNvSpPr txBox="1">
              <a:spLocks noChangeArrowheads="1"/>
            </p:cNvSpPr>
            <p:nvPr/>
          </p:nvSpPr>
          <p:spPr bwMode="auto">
            <a:xfrm>
              <a:off x="1121" y="2141"/>
              <a:ext cx="71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2800" tIns="41400" rIns="82800" bIns="41400" anchor="ctr" anchorCtr="1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9pPr>
            </a:lstStyle>
            <a:p>
              <a:pPr defTabSz="4572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GB" altLang="en-US" sz="1600" b="1" smtClean="0">
                  <a:solidFill>
                    <a:srgbClr val="000000"/>
                  </a:solidFill>
                  <a:ea typeface="Arial Unicode MS" pitchFamily="34" charset="-128"/>
                  <a:cs typeface="Arial Unicode MS" pitchFamily="34" charset="-128"/>
                </a:rPr>
                <a:t>0000 0001</a:t>
              </a:r>
            </a:p>
          </p:txBody>
        </p:sp>
        <p:sp>
          <p:nvSpPr>
            <p:cNvPr id="11296" name="Line 16"/>
            <p:cNvSpPr>
              <a:spLocks noChangeShapeType="1"/>
            </p:cNvSpPr>
            <p:nvPr/>
          </p:nvSpPr>
          <p:spPr bwMode="auto">
            <a:xfrm>
              <a:off x="1025" y="2175"/>
              <a:ext cx="1" cy="253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1297" name="Line 17"/>
            <p:cNvSpPr>
              <a:spLocks noChangeShapeType="1"/>
            </p:cNvSpPr>
            <p:nvPr/>
          </p:nvSpPr>
          <p:spPr bwMode="auto">
            <a:xfrm>
              <a:off x="2159" y="2175"/>
              <a:ext cx="1" cy="253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1298" name="Text Box 18"/>
            <p:cNvSpPr txBox="1">
              <a:spLocks noChangeArrowheads="1"/>
            </p:cNvSpPr>
            <p:nvPr/>
          </p:nvSpPr>
          <p:spPr bwMode="auto">
            <a:xfrm>
              <a:off x="2186" y="2141"/>
              <a:ext cx="193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2800" tIns="41400" rIns="82800" bIns="41400" anchor="ctr" anchorCtr="1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9pPr>
            </a:lstStyle>
            <a:p>
              <a:pPr defTabSz="4572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GB" altLang="en-US" sz="1600" b="1" smtClean="0">
                  <a:solidFill>
                    <a:srgbClr val="000000"/>
                  </a:solidFill>
                  <a:ea typeface="Arial Unicode MS" pitchFamily="34" charset="-128"/>
                  <a:cs typeface="Arial Unicode MS" pitchFamily="34" charset="-128"/>
                </a:rPr>
                <a:t>000 0000 0000 0000 0000 0000</a:t>
              </a:r>
            </a:p>
          </p:txBody>
        </p:sp>
        <p:sp>
          <p:nvSpPr>
            <p:cNvPr id="11299" name="Text Box 19"/>
            <p:cNvSpPr txBox="1">
              <a:spLocks noChangeArrowheads="1"/>
            </p:cNvSpPr>
            <p:nvPr/>
          </p:nvSpPr>
          <p:spPr bwMode="auto">
            <a:xfrm>
              <a:off x="370" y="1893"/>
              <a:ext cx="307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2800" tIns="41400" rIns="82800" bIns="41400" anchor="ctr" anchorCtr="1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9pPr>
            </a:lstStyle>
            <a:p>
              <a:pPr defTabSz="4572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GB" altLang="en-US" sz="1800" b="1" smtClean="0">
                  <a:solidFill>
                    <a:srgbClr val="000000"/>
                  </a:solidFill>
                  <a:ea typeface="Arial Unicode MS" pitchFamily="34" charset="-128"/>
                  <a:cs typeface="Arial Unicode MS" pitchFamily="34" charset="-128"/>
                </a:rPr>
                <a:t>1/2</a:t>
              </a:r>
            </a:p>
          </p:txBody>
        </p:sp>
        <p:sp>
          <p:nvSpPr>
            <p:cNvPr id="11300" name="Text Box 20"/>
            <p:cNvSpPr txBox="1">
              <a:spLocks noChangeArrowheads="1"/>
            </p:cNvSpPr>
            <p:nvPr/>
          </p:nvSpPr>
          <p:spPr bwMode="auto">
            <a:xfrm>
              <a:off x="500" y="2144"/>
              <a:ext cx="186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2800" tIns="41400" rIns="82800" bIns="41400" anchor="ctr" anchorCtr="1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9pPr>
            </a:lstStyle>
            <a:p>
              <a:pPr defTabSz="4572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GB" altLang="en-US" sz="1800" b="1" smtClean="0">
                  <a:solidFill>
                    <a:srgbClr val="000000"/>
                  </a:solidFill>
                  <a:ea typeface="Arial Unicode MS" pitchFamily="34" charset="-128"/>
                  <a:cs typeface="Arial Unicode MS" pitchFamily="34" charset="-128"/>
                </a:rPr>
                <a:t>2</a:t>
              </a:r>
            </a:p>
          </p:txBody>
        </p:sp>
      </p:grpSp>
      <p:grpSp>
        <p:nvGrpSpPr>
          <p:cNvPr id="11272" name="Group 21"/>
          <p:cNvGrpSpPr>
            <a:grpSpLocks/>
          </p:cNvGrpSpPr>
          <p:nvPr/>
        </p:nvGrpSpPr>
        <p:grpSpPr bwMode="auto">
          <a:xfrm>
            <a:off x="596900" y="3569497"/>
            <a:ext cx="7610476" cy="704851"/>
            <a:chOff x="376" y="2998"/>
            <a:chExt cx="4794" cy="592"/>
          </a:xfrm>
        </p:grpSpPr>
        <p:sp>
          <p:nvSpPr>
            <p:cNvPr id="11273" name="AutoShape 22"/>
            <p:cNvSpPr>
              <a:spLocks noChangeArrowheads="1"/>
            </p:cNvSpPr>
            <p:nvPr/>
          </p:nvSpPr>
          <p:spPr bwMode="auto">
            <a:xfrm>
              <a:off x="812" y="3034"/>
              <a:ext cx="4358" cy="242"/>
            </a:xfrm>
            <a:prstGeom prst="roundRect">
              <a:avLst>
                <a:gd name="adj" fmla="val 361"/>
              </a:avLst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1274" name="Text Box 23"/>
            <p:cNvSpPr txBox="1">
              <a:spLocks noChangeArrowheads="1"/>
            </p:cNvSpPr>
            <p:nvPr/>
          </p:nvSpPr>
          <p:spPr bwMode="auto">
            <a:xfrm>
              <a:off x="813" y="2998"/>
              <a:ext cx="17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2800" tIns="41400" rIns="82800" bIns="41400" anchor="ctr" anchorCtr="1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9pPr>
            </a:lstStyle>
            <a:p>
              <a:pPr defTabSz="4572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GB" altLang="en-US" sz="1600" b="1" smtClean="0">
                  <a:solidFill>
                    <a:srgbClr val="000000"/>
                  </a:solidFill>
                  <a:ea typeface="Arial Unicode MS" pitchFamily="34" charset="-128"/>
                  <a:cs typeface="Arial Unicode MS" pitchFamily="34" charset="-128"/>
                </a:rPr>
                <a:t>0</a:t>
              </a:r>
            </a:p>
          </p:txBody>
        </p:sp>
        <p:sp>
          <p:nvSpPr>
            <p:cNvPr id="11275" name="Text Box 24"/>
            <p:cNvSpPr txBox="1">
              <a:spLocks noChangeArrowheads="1"/>
            </p:cNvSpPr>
            <p:nvPr/>
          </p:nvSpPr>
          <p:spPr bwMode="auto">
            <a:xfrm>
              <a:off x="1127" y="2998"/>
              <a:ext cx="68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2800" tIns="41400" rIns="82800" bIns="41400" anchor="ctr" anchorCtr="1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9pPr>
            </a:lstStyle>
            <a:p>
              <a:pPr defTabSz="4572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GB" altLang="en-US" sz="1600" b="1" smtClean="0">
                  <a:solidFill>
                    <a:srgbClr val="000000"/>
                  </a:solidFill>
                  <a:ea typeface="Arial Unicode MS" pitchFamily="34" charset="-128"/>
                  <a:cs typeface="Arial Unicode MS" pitchFamily="34" charset="-128"/>
                </a:rPr>
                <a:t>0111 1110</a:t>
              </a:r>
            </a:p>
          </p:txBody>
        </p:sp>
        <p:sp>
          <p:nvSpPr>
            <p:cNvPr id="11276" name="Line 25"/>
            <p:cNvSpPr>
              <a:spLocks noChangeShapeType="1"/>
            </p:cNvSpPr>
            <p:nvPr/>
          </p:nvSpPr>
          <p:spPr bwMode="auto">
            <a:xfrm>
              <a:off x="1030" y="3034"/>
              <a:ext cx="1" cy="253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1277" name="Line 26"/>
            <p:cNvSpPr>
              <a:spLocks noChangeShapeType="1"/>
            </p:cNvSpPr>
            <p:nvPr/>
          </p:nvSpPr>
          <p:spPr bwMode="auto">
            <a:xfrm>
              <a:off x="2165" y="3034"/>
              <a:ext cx="1" cy="253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1278" name="Text Box 27"/>
            <p:cNvSpPr txBox="1">
              <a:spLocks noChangeArrowheads="1"/>
            </p:cNvSpPr>
            <p:nvPr/>
          </p:nvSpPr>
          <p:spPr bwMode="auto">
            <a:xfrm>
              <a:off x="2192" y="2998"/>
              <a:ext cx="193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2800" tIns="41400" rIns="82800" bIns="41400" anchor="ctr" anchorCtr="1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9pPr>
            </a:lstStyle>
            <a:p>
              <a:pPr defTabSz="4572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GB" altLang="en-US" sz="1600" b="1" smtClean="0">
                  <a:solidFill>
                    <a:srgbClr val="000000"/>
                  </a:solidFill>
                  <a:ea typeface="Arial Unicode MS" pitchFamily="34" charset="-128"/>
                  <a:cs typeface="Arial Unicode MS" pitchFamily="34" charset="-128"/>
                </a:rPr>
                <a:t>000 0000 0000 0000 0000 0000</a:t>
              </a:r>
            </a:p>
          </p:txBody>
        </p:sp>
        <p:sp>
          <p:nvSpPr>
            <p:cNvPr id="11279" name="AutoShape 28"/>
            <p:cNvSpPr>
              <a:spLocks noChangeArrowheads="1"/>
            </p:cNvSpPr>
            <p:nvPr/>
          </p:nvSpPr>
          <p:spPr bwMode="auto">
            <a:xfrm>
              <a:off x="812" y="3327"/>
              <a:ext cx="4358" cy="242"/>
            </a:xfrm>
            <a:prstGeom prst="roundRect">
              <a:avLst>
                <a:gd name="adj" fmla="val 361"/>
              </a:avLst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1280" name="Text Box 29"/>
            <p:cNvSpPr txBox="1">
              <a:spLocks noChangeArrowheads="1"/>
            </p:cNvSpPr>
            <p:nvPr/>
          </p:nvSpPr>
          <p:spPr bwMode="auto">
            <a:xfrm>
              <a:off x="813" y="3293"/>
              <a:ext cx="17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2800" tIns="41400" rIns="82800" bIns="41400" anchor="ctr" anchorCtr="1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9pPr>
            </a:lstStyle>
            <a:p>
              <a:pPr defTabSz="4572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GB" altLang="en-US" sz="1600" b="1" smtClean="0">
                  <a:solidFill>
                    <a:srgbClr val="000000"/>
                  </a:solidFill>
                  <a:ea typeface="Arial Unicode MS" pitchFamily="34" charset="-128"/>
                  <a:cs typeface="Arial Unicode MS" pitchFamily="34" charset="-128"/>
                </a:rPr>
                <a:t>0</a:t>
              </a:r>
            </a:p>
          </p:txBody>
        </p:sp>
        <p:sp>
          <p:nvSpPr>
            <p:cNvPr id="11281" name="Text Box 30"/>
            <p:cNvSpPr txBox="1">
              <a:spLocks noChangeArrowheads="1"/>
            </p:cNvSpPr>
            <p:nvPr/>
          </p:nvSpPr>
          <p:spPr bwMode="auto">
            <a:xfrm>
              <a:off x="1127" y="3293"/>
              <a:ext cx="71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2800" tIns="41400" rIns="82800" bIns="41400" anchor="ctr" anchorCtr="1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9pPr>
            </a:lstStyle>
            <a:p>
              <a:pPr defTabSz="4572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GB" altLang="en-US" sz="1600" b="1" smtClean="0">
                  <a:solidFill>
                    <a:srgbClr val="000000"/>
                  </a:solidFill>
                  <a:ea typeface="Arial Unicode MS" pitchFamily="34" charset="-128"/>
                  <a:cs typeface="Arial Unicode MS" pitchFamily="34" charset="-128"/>
                </a:rPr>
                <a:t>1000 0000</a:t>
              </a:r>
            </a:p>
          </p:txBody>
        </p:sp>
        <p:sp>
          <p:nvSpPr>
            <p:cNvPr id="11282" name="Line 31"/>
            <p:cNvSpPr>
              <a:spLocks noChangeShapeType="1"/>
            </p:cNvSpPr>
            <p:nvPr/>
          </p:nvSpPr>
          <p:spPr bwMode="auto">
            <a:xfrm>
              <a:off x="1030" y="3327"/>
              <a:ext cx="1" cy="253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1283" name="Line 32"/>
            <p:cNvSpPr>
              <a:spLocks noChangeShapeType="1"/>
            </p:cNvSpPr>
            <p:nvPr/>
          </p:nvSpPr>
          <p:spPr bwMode="auto">
            <a:xfrm>
              <a:off x="2165" y="3327"/>
              <a:ext cx="1" cy="253"/>
            </a:xfrm>
            <a:prstGeom prst="line">
              <a:avLst/>
            </a:prstGeom>
            <a:noFill/>
            <a:ln w="381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1284" name="Text Box 33"/>
            <p:cNvSpPr txBox="1">
              <a:spLocks noChangeArrowheads="1"/>
            </p:cNvSpPr>
            <p:nvPr/>
          </p:nvSpPr>
          <p:spPr bwMode="auto">
            <a:xfrm>
              <a:off x="2192" y="3293"/>
              <a:ext cx="193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2800" tIns="41400" rIns="82800" bIns="41400" anchor="ctr" anchorCtr="1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9pPr>
            </a:lstStyle>
            <a:p>
              <a:pPr defTabSz="4572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GB" altLang="en-US" sz="1600" b="1" smtClean="0">
                  <a:solidFill>
                    <a:srgbClr val="000000"/>
                  </a:solidFill>
                  <a:ea typeface="Arial Unicode MS" pitchFamily="34" charset="-128"/>
                  <a:cs typeface="Arial Unicode MS" pitchFamily="34" charset="-128"/>
                </a:rPr>
                <a:t>000 0000 0000 0000 0000 0000</a:t>
              </a:r>
            </a:p>
          </p:txBody>
        </p:sp>
        <p:sp>
          <p:nvSpPr>
            <p:cNvPr id="11285" name="Text Box 34"/>
            <p:cNvSpPr txBox="1">
              <a:spLocks noChangeArrowheads="1"/>
            </p:cNvSpPr>
            <p:nvPr/>
          </p:nvSpPr>
          <p:spPr bwMode="auto">
            <a:xfrm>
              <a:off x="376" y="3045"/>
              <a:ext cx="307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2800" tIns="41400" rIns="82800" bIns="41400" anchor="ctr" anchorCtr="1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9pPr>
            </a:lstStyle>
            <a:p>
              <a:pPr defTabSz="4572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GB" altLang="en-US" sz="1800" b="1" smtClean="0">
                  <a:solidFill>
                    <a:srgbClr val="000000"/>
                  </a:solidFill>
                  <a:ea typeface="Arial Unicode MS" pitchFamily="34" charset="-128"/>
                  <a:cs typeface="Arial Unicode MS" pitchFamily="34" charset="-128"/>
                </a:rPr>
                <a:t>1/2</a:t>
              </a:r>
            </a:p>
          </p:txBody>
        </p:sp>
        <p:sp>
          <p:nvSpPr>
            <p:cNvPr id="11286" name="Text Box 35"/>
            <p:cNvSpPr txBox="1">
              <a:spLocks noChangeArrowheads="1"/>
            </p:cNvSpPr>
            <p:nvPr/>
          </p:nvSpPr>
          <p:spPr bwMode="auto">
            <a:xfrm>
              <a:off x="506" y="3296"/>
              <a:ext cx="186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82800" tIns="41400" rIns="82800" bIns="41400" anchor="ctr" anchorCtr="1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bg1"/>
                  </a:solidFill>
                  <a:latin typeface="Arial" pitchFamily="34" charset="0"/>
                  <a:ea typeface="DejaVu Sans" charset="0"/>
                  <a:cs typeface="DejaVu Sans" charset="0"/>
                </a:defRPr>
              </a:lvl9pPr>
            </a:lstStyle>
            <a:p>
              <a:pPr defTabSz="457200" eaLnBrk="0" fontAlgn="base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GB" altLang="en-US" sz="1800" b="1" smtClean="0">
                  <a:solidFill>
                    <a:srgbClr val="000000"/>
                  </a:solidFill>
                  <a:ea typeface="Arial Unicode MS" pitchFamily="34" charset="-128"/>
                  <a:cs typeface="Arial Unicode MS" pitchFamily="34" charset="-128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471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8208" y="432266"/>
            <a:ext cx="5759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Floating </a:t>
            </a:r>
            <a:r>
              <a:rPr lang="en-US" sz="2400" b="1" dirty="0" smtClean="0"/>
              <a:t>Point Numbers : Scientific Notation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914401" y="1047750"/>
            <a:ext cx="7239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We </a:t>
            </a:r>
            <a:r>
              <a:rPr lang="en-US" dirty="0"/>
              <a:t>use </a:t>
            </a:r>
            <a:r>
              <a:rPr lang="en-US" i="1" dirty="0"/>
              <a:t>scientific notation </a:t>
            </a:r>
            <a:r>
              <a:rPr lang="en-US" dirty="0"/>
              <a:t>to represent </a:t>
            </a:r>
            <a:r>
              <a:rPr lang="en-US" dirty="0" smtClean="0"/>
              <a:t>fraction/floating point numbers. </a:t>
            </a:r>
            <a:r>
              <a:rPr lang="en-US" dirty="0"/>
              <a:t>It has single digit to the left of decimal point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0" lvl="2"/>
            <a:r>
              <a:rPr lang="en-IN" dirty="0"/>
              <a:t>A number 0.000000001</a:t>
            </a:r>
            <a:r>
              <a:rPr lang="en-IN" baseline="-25000" dirty="0"/>
              <a:t>ten </a:t>
            </a:r>
            <a:r>
              <a:rPr lang="en-IN" dirty="0"/>
              <a:t>can be represented as 1.0</a:t>
            </a:r>
            <a:r>
              <a:rPr lang="en-IN" baseline="-25000" dirty="0"/>
              <a:t>ten</a:t>
            </a:r>
            <a:r>
              <a:rPr lang="en-IN" dirty="0"/>
              <a:t> </a:t>
            </a:r>
            <a:r>
              <a:rPr lang="en-IN" dirty="0" smtClean="0"/>
              <a:t>x 10</a:t>
            </a:r>
            <a:r>
              <a:rPr lang="en-IN" baseline="30000" dirty="0" smtClean="0"/>
              <a:t>–9</a:t>
            </a:r>
            <a:endParaRPr lang="en-IN" baseline="30000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/>
              <a:t>Small number:</a:t>
            </a:r>
          </a:p>
          <a:p>
            <a:r>
              <a:rPr lang="en-US" dirty="0"/>
              <a:t>Mass of neutron=1.67 x 10</a:t>
            </a:r>
            <a:r>
              <a:rPr lang="en-US" baseline="30000" dirty="0"/>
              <a:t>-27</a:t>
            </a:r>
            <a:r>
              <a:rPr lang="en-US" dirty="0"/>
              <a:t> kg</a:t>
            </a:r>
          </a:p>
          <a:p>
            <a:r>
              <a:rPr lang="en-US" dirty="0"/>
              <a:t>Seconds in nanosecond=1.0 x 10</a:t>
            </a:r>
            <a:r>
              <a:rPr lang="en-US" baseline="30000" dirty="0"/>
              <a:t>-9</a:t>
            </a:r>
            <a:r>
              <a:rPr lang="en-US" dirty="0"/>
              <a:t> s</a:t>
            </a:r>
          </a:p>
          <a:p>
            <a:r>
              <a:rPr lang="en-US" dirty="0"/>
              <a:t> </a:t>
            </a:r>
          </a:p>
          <a:p>
            <a:r>
              <a:rPr lang="en-US" b="1" dirty="0"/>
              <a:t>Large number:</a:t>
            </a:r>
          </a:p>
          <a:p>
            <a:r>
              <a:rPr lang="en-US" dirty="0"/>
              <a:t>Mass of earth=5.92 x 10</a:t>
            </a:r>
            <a:r>
              <a:rPr lang="en-US" baseline="30000" dirty="0"/>
              <a:t>24</a:t>
            </a:r>
            <a:r>
              <a:rPr lang="en-US" dirty="0"/>
              <a:t> kg</a:t>
            </a:r>
          </a:p>
          <a:p>
            <a:r>
              <a:rPr lang="en-US" dirty="0"/>
              <a:t>Seconds in a century=3.16 x 10</a:t>
            </a:r>
            <a:r>
              <a:rPr lang="en-US" baseline="30000" dirty="0"/>
              <a:t>9</a:t>
            </a:r>
            <a:r>
              <a:rPr lang="en-US" dirty="0"/>
              <a:t> s</a:t>
            </a:r>
          </a:p>
          <a:p>
            <a:r>
              <a:rPr lang="en-US" dirty="0"/>
              <a:t>Nanoseconds in a day=8.64 x 10</a:t>
            </a:r>
            <a:r>
              <a:rPr lang="en-US" baseline="30000" dirty="0"/>
              <a:t>13</a:t>
            </a:r>
            <a:r>
              <a:rPr lang="en-US" dirty="0"/>
              <a:t> ns</a:t>
            </a:r>
          </a:p>
        </p:txBody>
      </p:sp>
    </p:spTree>
    <p:extLst>
      <p:ext uri="{BB962C8B-B14F-4D97-AF65-F5344CB8AC3E}">
        <p14:creationId xmlns:p14="http://schemas.microsoft.com/office/powerpoint/2010/main" val="267013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4496" y="685804"/>
            <a:ext cx="722492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Floating </a:t>
            </a:r>
            <a:r>
              <a:rPr lang="en-US" sz="2400" b="1" dirty="0" smtClean="0"/>
              <a:t>Point Numbers :Normalized </a:t>
            </a:r>
            <a:r>
              <a:rPr lang="en-US" sz="2400" b="1" dirty="0"/>
              <a:t>Scientific Notation</a:t>
            </a:r>
            <a:endParaRPr lang="en-US" sz="2400" dirty="0"/>
          </a:p>
          <a:p>
            <a:r>
              <a:rPr lang="en-US" sz="2400" b="1" dirty="0" smtClean="0"/>
              <a:t> </a:t>
            </a:r>
            <a:endParaRPr 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46" y="1352550"/>
            <a:ext cx="8235696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602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81364"/>
            <a:ext cx="73080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Floating Point Representation: </a:t>
            </a:r>
            <a:r>
              <a:rPr lang="en-US" sz="2400" b="1" dirty="0"/>
              <a:t>IEEE</a:t>
            </a:r>
            <a:r>
              <a:rPr lang="en-US" sz="2000" b="1" dirty="0"/>
              <a:t> 754 Standard</a:t>
            </a:r>
          </a:p>
        </p:txBody>
      </p:sp>
      <p:sp>
        <p:nvSpPr>
          <p:cNvPr id="5" name="Rectangle 4"/>
          <p:cNvSpPr/>
          <p:nvPr/>
        </p:nvSpPr>
        <p:spPr>
          <a:xfrm>
            <a:off x="673622" y="543029"/>
            <a:ext cx="73080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floating point number is represented using three fields: sign bit, exponent and fraction field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37" y="2726043"/>
            <a:ext cx="7369989" cy="2417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755" y="1215487"/>
            <a:ext cx="5456598" cy="1294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2646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1" y="685804"/>
            <a:ext cx="519264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IEEE 754 Floating </a:t>
            </a:r>
            <a:r>
              <a:rPr lang="en-US" sz="2400" b="1" dirty="0"/>
              <a:t>Point </a:t>
            </a:r>
            <a:r>
              <a:rPr lang="en-US" sz="2400" b="1" dirty="0" smtClean="0"/>
              <a:t>Standard Cntd…</a:t>
            </a:r>
          </a:p>
          <a:p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8201" y="1309048"/>
            <a:ext cx="2755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</a:t>
            </a:r>
            <a:r>
              <a:rPr lang="en-US" b="1" dirty="0" smtClean="0"/>
              <a:t>ossibility :</a:t>
            </a:r>
            <a:r>
              <a:rPr lang="en-US" dirty="0" smtClean="0"/>
              <a:t> </a:t>
            </a:r>
            <a:r>
              <a:rPr lang="en-US" i="1" dirty="0" smtClean="0"/>
              <a:t>numbers(large)</a:t>
            </a:r>
            <a:endParaRPr lang="en-US" i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8" y="2020437"/>
            <a:ext cx="806390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015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1314450"/>
            <a:ext cx="769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  <a:r>
              <a:rPr lang="en-US" dirty="0" smtClean="0"/>
              <a:t>nderflow </a:t>
            </a:r>
            <a:r>
              <a:rPr lang="en-US" dirty="0"/>
              <a:t>or </a:t>
            </a:r>
            <a:r>
              <a:rPr lang="en-US" dirty="0" smtClean="0"/>
              <a:t>overflow problems: solved using </a:t>
            </a:r>
            <a:r>
              <a:rPr lang="en-US" i="1" dirty="0" smtClean="0"/>
              <a:t>exponent(larger)</a:t>
            </a:r>
          </a:p>
          <a:p>
            <a:r>
              <a:rPr lang="en-US" dirty="0" smtClean="0"/>
              <a:t>The following is IEEE 754 double </a:t>
            </a:r>
            <a:r>
              <a:rPr lang="en-US" dirty="0"/>
              <a:t>precision floating point </a:t>
            </a:r>
            <a:r>
              <a:rPr lang="en-US" dirty="0" smtClean="0"/>
              <a:t>format.</a:t>
            </a:r>
            <a:endParaRPr lang="en-US" dirty="0"/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5800" y="4171955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floating point number takes two 32-bit word. S is single bit sign,</a:t>
            </a:r>
          </a:p>
          <a:p>
            <a:r>
              <a:rPr lang="en-US" dirty="0" smtClean="0"/>
              <a:t>11-bits exponent field, 52-bits fraction field.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62001" y="685804"/>
            <a:ext cx="519264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IEEE 754 Floating </a:t>
            </a:r>
            <a:r>
              <a:rPr lang="en-US" sz="2400" b="1" dirty="0"/>
              <a:t>Point </a:t>
            </a:r>
            <a:r>
              <a:rPr lang="en-US" sz="2400" b="1" dirty="0" smtClean="0"/>
              <a:t>Standard Cntd…</a:t>
            </a:r>
          </a:p>
          <a:p>
            <a:endParaRPr lang="en-US" sz="24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038350"/>
            <a:ext cx="5015564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022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1" y="685804"/>
            <a:ext cx="43376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Biased Exponent Representation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428755"/>
            <a:ext cx="7010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IEEE 754 : exponent -biased representation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For single precision, IEEE 754 uses a bias of 127.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So -1 is represented as -1+127=126</a:t>
            </a:r>
            <a:r>
              <a:rPr lang="en-US" baseline="-25000" dirty="0" smtClean="0"/>
              <a:t>10</a:t>
            </a:r>
            <a:r>
              <a:rPr lang="en-US" dirty="0" smtClean="0"/>
              <a:t>= 0111 1110</a:t>
            </a:r>
            <a:r>
              <a:rPr lang="en-US" baseline="-25000" dirty="0" smtClean="0"/>
              <a:t>2</a:t>
            </a:r>
            <a:r>
              <a:rPr lang="en-US" dirty="0" smtClean="0"/>
              <a:t>(Exponent)</a:t>
            </a:r>
            <a:endParaRPr lang="en-US" baseline="-25000" dirty="0" smtClean="0"/>
          </a:p>
          <a:p>
            <a:pPr algn="just"/>
            <a:r>
              <a:rPr lang="en-US" dirty="0" smtClean="0"/>
              <a:t>+1 </a:t>
            </a:r>
            <a:r>
              <a:rPr lang="en-US" dirty="0"/>
              <a:t>is represented as </a:t>
            </a:r>
            <a:r>
              <a:rPr lang="en-US" dirty="0" smtClean="0"/>
              <a:t>1+127=128</a:t>
            </a:r>
            <a:r>
              <a:rPr lang="en-US" baseline="-25000" dirty="0" smtClean="0"/>
              <a:t>10</a:t>
            </a:r>
            <a:r>
              <a:rPr lang="en-US" dirty="0"/>
              <a:t>= </a:t>
            </a:r>
            <a:r>
              <a:rPr lang="en-US" dirty="0" smtClean="0"/>
              <a:t>1000 0000</a:t>
            </a:r>
            <a:r>
              <a:rPr lang="en-US" baseline="-25000" dirty="0" smtClean="0"/>
              <a:t>2</a:t>
            </a:r>
          </a:p>
          <a:p>
            <a:pPr algn="just"/>
            <a:endParaRPr lang="en-US" baseline="-25000" dirty="0"/>
          </a:p>
          <a:p>
            <a:pPr algn="just"/>
            <a:r>
              <a:rPr lang="en-US" dirty="0" smtClean="0"/>
              <a:t>For double </a:t>
            </a:r>
            <a:r>
              <a:rPr lang="en-US" dirty="0"/>
              <a:t>precision, IEEE 754 uses a bias of 1023.</a:t>
            </a:r>
          </a:p>
          <a:p>
            <a:pPr algn="just"/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428402"/>
            <a:ext cx="5410200" cy="772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974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6839" y="40943"/>
            <a:ext cx="17467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Exercise 1:</a:t>
            </a:r>
            <a:endParaRPr lang="en-US" sz="28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8" y="497346"/>
            <a:ext cx="8051721" cy="4512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504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1085" y="57134"/>
            <a:ext cx="17467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Exercise 2:</a:t>
            </a:r>
            <a:endParaRPr lang="en-US" sz="28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46" y="580357"/>
            <a:ext cx="7923661" cy="4478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24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33400" y="742955"/>
                <a:ext cx="8458200" cy="4062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Going Beyond Integers : Floating Point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Programming languages support numbers with real numbers i.e., fractions</a:t>
                </a:r>
              </a:p>
              <a:p>
                <a:endParaRPr lang="en-US" dirty="0"/>
              </a:p>
              <a:p>
                <a:r>
                  <a:rPr lang="en-US" dirty="0" smtClean="0"/>
                  <a:t>These fractions are floating point numbers</a:t>
                </a:r>
              </a:p>
              <a:p>
                <a:endParaRPr lang="en-US" dirty="0"/>
              </a:p>
              <a:p>
                <a:r>
                  <a:rPr lang="en-US" b="1" dirty="0" smtClean="0"/>
                  <a:t>Examples:</a:t>
                </a:r>
                <a:endParaRPr lang="en-US" b="1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l-GR" i="1" smtClean="0">
                        <a:latin typeface="Cambria Math"/>
                      </a:rPr>
                      <m:t>𝜋</m:t>
                    </m:r>
                  </m:oMath>
                </a14:m>
                <a:r>
                  <a:rPr lang="en-US" dirty="0" smtClean="0"/>
                  <a:t>=Pi value is 3.14159……</a:t>
                </a:r>
              </a:p>
              <a:p>
                <a:r>
                  <a:rPr lang="en-US" dirty="0" smtClean="0"/>
                  <a:t>e= Euler Number is 2.71828…..</a:t>
                </a:r>
              </a:p>
              <a:p>
                <a:r>
                  <a:rPr lang="en-US" dirty="0"/>
                  <a:t>Nanoseconds in a </a:t>
                </a:r>
                <a:r>
                  <a:rPr lang="en-US" dirty="0" smtClean="0"/>
                  <a:t>day=86,400,000,000,000 ns</a:t>
                </a:r>
              </a:p>
              <a:p>
                <a:r>
                  <a:rPr lang="en-US" dirty="0"/>
                  <a:t>The last numbers </a:t>
                </a:r>
                <a:r>
                  <a:rPr lang="en-US" dirty="0" smtClean="0"/>
                  <a:t>is </a:t>
                </a:r>
                <a:r>
                  <a:rPr lang="en-US" dirty="0"/>
                  <a:t>large </a:t>
                </a:r>
                <a:r>
                  <a:rPr lang="en-US" dirty="0" smtClean="0"/>
                  <a:t>integer </a:t>
                </a:r>
                <a:r>
                  <a:rPr lang="en-US" dirty="0"/>
                  <a:t>that cannot fit in 32-bit integer.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990600"/>
                <a:ext cx="8458200" cy="4062651"/>
              </a:xfrm>
              <a:prstGeom prst="rect">
                <a:avLst/>
              </a:prstGeom>
              <a:blipFill rotWithShape="1">
                <a:blip r:embed="rId3"/>
                <a:stretch>
                  <a:fillRect l="-1154" t="-1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726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14354"/>
            <a:ext cx="7315200" cy="86557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Exercise 3: Find the decimal value for the given IEEE 754 binary representation </a:t>
            </a:r>
            <a:endParaRPr lang="en-AU" sz="28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7" y="1590674"/>
            <a:ext cx="6280397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40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8" y="1200154"/>
            <a:ext cx="8041137" cy="3333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04" y="285750"/>
            <a:ext cx="6137564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66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" y="13932"/>
            <a:ext cx="8331643" cy="4996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96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9549"/>
            <a:ext cx="8305800" cy="4684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690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304800" y="154745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chemeClr val="tx1"/>
                </a:solidFill>
                <a:cs typeface="Times New Roman" pitchFamily="18" charset="0"/>
              </a:rPr>
              <a:t>Floating Point Addition</a:t>
            </a:r>
            <a:endParaRPr lang="en-AU" sz="28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314179" y="897694"/>
            <a:ext cx="438812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Question</a:t>
            </a:r>
            <a:r>
              <a:rPr lang="en-US" b="1" dirty="0" smtClean="0"/>
              <a:t>: Add 0.5</a:t>
            </a:r>
            <a:r>
              <a:rPr lang="en-US" b="1" baseline="-25000" dirty="0" smtClean="0"/>
              <a:t>10</a:t>
            </a:r>
            <a:r>
              <a:rPr lang="en-US" b="1" dirty="0" smtClean="0"/>
              <a:t> </a:t>
            </a:r>
            <a:r>
              <a:rPr lang="en-US" b="1" dirty="0"/>
              <a:t>and –</a:t>
            </a:r>
            <a:r>
              <a:rPr lang="en-US" b="1" dirty="0" smtClean="0"/>
              <a:t>0.4375</a:t>
            </a:r>
            <a:r>
              <a:rPr lang="en-US" b="1" baseline="-25000" dirty="0" smtClean="0"/>
              <a:t>10</a:t>
            </a:r>
            <a:r>
              <a:rPr lang="en-US" b="1" dirty="0" smtClean="0"/>
              <a:t> </a:t>
            </a:r>
            <a:r>
              <a:rPr lang="en-US" b="1" dirty="0"/>
              <a:t>in </a:t>
            </a:r>
            <a:r>
              <a:rPr lang="en-US" b="1" dirty="0" smtClean="0"/>
              <a:t>binary.</a:t>
            </a:r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68742"/>
            <a:ext cx="6790872" cy="3565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390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302455" y="2857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solidFill>
                  <a:schemeClr val="tx1"/>
                </a:solidFill>
                <a:cs typeface="Times New Roman" pitchFamily="18" charset="0"/>
              </a:rPr>
              <a:t>Floating Point Multiplication</a:t>
            </a:r>
            <a:endParaRPr lang="en-AU" sz="2800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52550"/>
            <a:ext cx="6321778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150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3350"/>
            <a:ext cx="815700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882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14350"/>
            <a:ext cx="667268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761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3350"/>
            <a:ext cx="6324600" cy="4962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890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90554"/>
            <a:ext cx="7315200" cy="865573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Floating point arithmetic: DIV rule</a:t>
            </a:r>
          </a:p>
        </p:txBody>
      </p:sp>
      <p:sp>
        <p:nvSpPr>
          <p:cNvPr id="158722" name="Rectangle 3"/>
          <p:cNvSpPr>
            <a:spLocks noGrp="1" noChangeArrowheads="1"/>
          </p:cNvSpPr>
          <p:nvPr>
            <p:ph idx="1"/>
          </p:nvPr>
        </p:nvSpPr>
        <p:spPr>
          <a:xfrm>
            <a:off x="411097" y="1733550"/>
            <a:ext cx="8229600" cy="3657600"/>
          </a:xfrm>
        </p:spPr>
        <p:txBody>
          <a:bodyPr/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Subtract the exponents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Add the bias.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Divide the mantissas and determine the sign of the result.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Normalize the result if necessary. 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Truncate/round the mantissa of the result. 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8723" name="Text Box 5"/>
          <p:cNvSpPr txBox="1">
            <a:spLocks noChangeArrowheads="1"/>
          </p:cNvSpPr>
          <p:nvPr/>
        </p:nvSpPr>
        <p:spPr bwMode="auto">
          <a:xfrm>
            <a:off x="609609" y="3747682"/>
            <a:ext cx="7832593" cy="7694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Note: Multiplication and division does not require alignment of the 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mantissas the way addition and subtraction does. </a:t>
            </a:r>
          </a:p>
        </p:txBody>
      </p:sp>
    </p:spTree>
    <p:extLst>
      <p:ext uri="{BB962C8B-B14F-4D97-AF65-F5344CB8AC3E}">
        <p14:creationId xmlns:p14="http://schemas.microsoft.com/office/powerpoint/2010/main" val="78155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9pPr>
          </a:lstStyle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b="1" smtClean="0">
                <a:solidFill>
                  <a:srgbClr val="000000"/>
                </a:solidFill>
              </a:rPr>
              <a:t>Distribution of Floating Point Numbers</a:t>
            </a:r>
          </a:p>
        </p:txBody>
      </p:sp>
      <p:sp>
        <p:nvSpPr>
          <p:cNvPr id="4102" name="Text Box 5"/>
          <p:cNvSpPr txBox="1">
            <a:spLocks noChangeArrowheads="1"/>
          </p:cNvSpPr>
          <p:nvPr/>
        </p:nvSpPr>
        <p:spPr bwMode="auto">
          <a:xfrm>
            <a:off x="685800" y="1485900"/>
            <a:ext cx="7772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9pPr>
          </a:lstStyle>
          <a:p>
            <a:pPr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</a:pPr>
            <a:r>
              <a:rPr lang="en-US" altLang="en-US" sz="2000" b="1" smtClean="0">
                <a:solidFill>
                  <a:srgbClr val="000000"/>
                </a:solidFill>
              </a:rPr>
              <a:t>3 bit mantissa</a:t>
            </a:r>
          </a:p>
          <a:p>
            <a:pPr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</a:pPr>
            <a:r>
              <a:rPr lang="en-US" altLang="en-US" sz="2000" b="1" smtClean="0">
                <a:solidFill>
                  <a:srgbClr val="000000"/>
                </a:solidFill>
              </a:rPr>
              <a:t>exponent {-1,0,1}</a:t>
            </a:r>
          </a:p>
        </p:txBody>
      </p:sp>
      <p:graphicFrame>
        <p:nvGraphicFramePr>
          <p:cNvPr id="4103" name="Object 6"/>
          <p:cNvGraphicFramePr>
            <a:graphicFrameLocks noChangeAspect="1"/>
          </p:cNvGraphicFramePr>
          <p:nvPr/>
        </p:nvGraphicFramePr>
        <p:xfrm>
          <a:off x="3371850" y="1364457"/>
          <a:ext cx="5094288" cy="863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r:id="rId4" imgW="4263840" imgH="967680" progId="">
                  <p:embed/>
                </p:oleObj>
              </mc:Choice>
              <mc:Fallback>
                <p:oleObj r:id="rId4" imgW="4263840" imgH="9676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1850" y="1364457"/>
                        <a:ext cx="5094288" cy="8632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Line 7"/>
          <p:cNvSpPr>
            <a:spLocks noChangeShapeType="1"/>
          </p:cNvSpPr>
          <p:nvPr/>
        </p:nvSpPr>
        <p:spPr bwMode="auto">
          <a:xfrm>
            <a:off x="823913" y="3563542"/>
            <a:ext cx="1866900" cy="119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sz="3200" smtClean="0">
              <a:solidFill>
                <a:srgbClr val="FFFFFF"/>
              </a:solidFill>
            </a:endParaRPr>
          </a:p>
        </p:txBody>
      </p:sp>
      <p:sp>
        <p:nvSpPr>
          <p:cNvPr id="4105" name="Line 8"/>
          <p:cNvSpPr>
            <a:spLocks noChangeShapeType="1"/>
          </p:cNvSpPr>
          <p:nvPr/>
        </p:nvSpPr>
        <p:spPr bwMode="auto">
          <a:xfrm>
            <a:off x="811220" y="3225408"/>
            <a:ext cx="1587" cy="67746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sz="3200" smtClean="0">
              <a:solidFill>
                <a:srgbClr val="FFFFFF"/>
              </a:solidFill>
            </a:endParaRPr>
          </a:p>
        </p:txBody>
      </p:sp>
      <p:sp>
        <p:nvSpPr>
          <p:cNvPr id="4106" name="Line 9"/>
          <p:cNvSpPr>
            <a:spLocks noChangeShapeType="1"/>
          </p:cNvSpPr>
          <p:nvPr/>
        </p:nvSpPr>
        <p:spPr bwMode="auto">
          <a:xfrm>
            <a:off x="2703513" y="3563542"/>
            <a:ext cx="1866900" cy="119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sz="3200" smtClean="0">
              <a:solidFill>
                <a:srgbClr val="FFFFFF"/>
              </a:solidFill>
            </a:endParaRPr>
          </a:p>
        </p:txBody>
      </p:sp>
      <p:sp>
        <p:nvSpPr>
          <p:cNvPr id="4107" name="Line 10"/>
          <p:cNvSpPr>
            <a:spLocks noChangeShapeType="1"/>
          </p:cNvSpPr>
          <p:nvPr/>
        </p:nvSpPr>
        <p:spPr bwMode="auto">
          <a:xfrm>
            <a:off x="2690822" y="3225408"/>
            <a:ext cx="1587" cy="67746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sz="3200" smtClean="0">
              <a:solidFill>
                <a:srgbClr val="FFFFFF"/>
              </a:solidFill>
            </a:endParaRPr>
          </a:p>
        </p:txBody>
      </p:sp>
      <p:sp>
        <p:nvSpPr>
          <p:cNvPr id="4108" name="Line 11"/>
          <p:cNvSpPr>
            <a:spLocks noChangeShapeType="1"/>
          </p:cNvSpPr>
          <p:nvPr/>
        </p:nvSpPr>
        <p:spPr bwMode="auto">
          <a:xfrm>
            <a:off x="4595813" y="3563542"/>
            <a:ext cx="1866900" cy="119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sz="3200" smtClean="0">
              <a:solidFill>
                <a:srgbClr val="FFFFFF"/>
              </a:solidFill>
            </a:endParaRPr>
          </a:p>
        </p:txBody>
      </p:sp>
      <p:sp>
        <p:nvSpPr>
          <p:cNvPr id="4109" name="Line 12"/>
          <p:cNvSpPr>
            <a:spLocks noChangeShapeType="1"/>
          </p:cNvSpPr>
          <p:nvPr/>
        </p:nvSpPr>
        <p:spPr bwMode="auto">
          <a:xfrm>
            <a:off x="4583122" y="3225408"/>
            <a:ext cx="1587" cy="67746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sz="3200" smtClean="0">
              <a:solidFill>
                <a:srgbClr val="FFFFFF"/>
              </a:solidFill>
            </a:endParaRPr>
          </a:p>
        </p:txBody>
      </p:sp>
      <p:sp>
        <p:nvSpPr>
          <p:cNvPr id="4110" name="Line 13"/>
          <p:cNvSpPr>
            <a:spLocks noChangeShapeType="1"/>
          </p:cNvSpPr>
          <p:nvPr/>
        </p:nvSpPr>
        <p:spPr bwMode="auto">
          <a:xfrm>
            <a:off x="6488113" y="3563542"/>
            <a:ext cx="1866900" cy="119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sz="3200" smtClean="0">
              <a:solidFill>
                <a:srgbClr val="FFFFFF"/>
              </a:solidFill>
            </a:endParaRPr>
          </a:p>
        </p:txBody>
      </p:sp>
      <p:sp>
        <p:nvSpPr>
          <p:cNvPr id="4111" name="Line 14"/>
          <p:cNvSpPr>
            <a:spLocks noChangeShapeType="1"/>
          </p:cNvSpPr>
          <p:nvPr/>
        </p:nvSpPr>
        <p:spPr bwMode="auto">
          <a:xfrm>
            <a:off x="6475422" y="3225408"/>
            <a:ext cx="1587" cy="67746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sz="3200" smtClean="0">
              <a:solidFill>
                <a:srgbClr val="FFFFFF"/>
              </a:solidFill>
            </a:endParaRPr>
          </a:p>
        </p:txBody>
      </p:sp>
      <p:sp>
        <p:nvSpPr>
          <p:cNvPr id="4112" name="Line 15"/>
          <p:cNvSpPr>
            <a:spLocks noChangeShapeType="1"/>
          </p:cNvSpPr>
          <p:nvPr/>
        </p:nvSpPr>
        <p:spPr bwMode="auto">
          <a:xfrm>
            <a:off x="8355022" y="3225408"/>
            <a:ext cx="1587" cy="67746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sz="3200" smtClean="0">
              <a:solidFill>
                <a:srgbClr val="FFFFFF"/>
              </a:solidFill>
            </a:endParaRPr>
          </a:p>
        </p:txBody>
      </p:sp>
      <p:sp>
        <p:nvSpPr>
          <p:cNvPr id="4113" name="Line 16"/>
          <p:cNvSpPr>
            <a:spLocks noChangeShapeType="1"/>
          </p:cNvSpPr>
          <p:nvPr/>
        </p:nvSpPr>
        <p:spPr bwMode="auto">
          <a:xfrm flipH="1">
            <a:off x="5446713" y="3375422"/>
            <a:ext cx="4762" cy="371475"/>
          </a:xfrm>
          <a:prstGeom prst="line">
            <a:avLst/>
          </a:prstGeom>
          <a:noFill/>
          <a:ln w="763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sz="3200" smtClean="0">
              <a:solidFill>
                <a:srgbClr val="FFFFFF"/>
              </a:solidFill>
            </a:endParaRPr>
          </a:p>
        </p:txBody>
      </p:sp>
      <p:sp>
        <p:nvSpPr>
          <p:cNvPr id="4114" name="Line 17"/>
          <p:cNvSpPr>
            <a:spLocks noChangeShapeType="1"/>
          </p:cNvSpPr>
          <p:nvPr/>
        </p:nvSpPr>
        <p:spPr bwMode="auto">
          <a:xfrm flipH="1">
            <a:off x="2689234" y="3464723"/>
            <a:ext cx="4763" cy="205979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sz="3200" smtClean="0">
              <a:solidFill>
                <a:srgbClr val="FFFFFF"/>
              </a:solidFill>
            </a:endParaRPr>
          </a:p>
        </p:txBody>
      </p:sp>
      <p:sp>
        <p:nvSpPr>
          <p:cNvPr id="4115" name="Line 18"/>
          <p:cNvSpPr>
            <a:spLocks noChangeShapeType="1"/>
          </p:cNvSpPr>
          <p:nvPr/>
        </p:nvSpPr>
        <p:spPr bwMode="auto">
          <a:xfrm flipH="1">
            <a:off x="1731963" y="3512344"/>
            <a:ext cx="4762" cy="11787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sz="3200" smtClean="0">
              <a:solidFill>
                <a:srgbClr val="FFFFFF"/>
              </a:solidFill>
            </a:endParaRPr>
          </a:p>
        </p:txBody>
      </p:sp>
      <p:sp>
        <p:nvSpPr>
          <p:cNvPr id="4116" name="Line 19"/>
          <p:cNvSpPr>
            <a:spLocks noChangeShapeType="1"/>
          </p:cNvSpPr>
          <p:nvPr/>
        </p:nvSpPr>
        <p:spPr bwMode="auto">
          <a:xfrm flipH="1">
            <a:off x="2176463" y="3501628"/>
            <a:ext cx="4762" cy="128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sz="3200" smtClean="0">
              <a:solidFill>
                <a:srgbClr val="FFFFFF"/>
              </a:solidFill>
            </a:endParaRPr>
          </a:p>
        </p:txBody>
      </p:sp>
      <p:sp>
        <p:nvSpPr>
          <p:cNvPr id="4117" name="Line 20"/>
          <p:cNvSpPr>
            <a:spLocks noChangeShapeType="1"/>
          </p:cNvSpPr>
          <p:nvPr/>
        </p:nvSpPr>
        <p:spPr bwMode="auto">
          <a:xfrm>
            <a:off x="1970097" y="3508772"/>
            <a:ext cx="1587" cy="122634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sz="3200" smtClean="0">
              <a:solidFill>
                <a:srgbClr val="FFFFFF"/>
              </a:solidFill>
            </a:endParaRPr>
          </a:p>
        </p:txBody>
      </p:sp>
      <p:sp>
        <p:nvSpPr>
          <p:cNvPr id="4118" name="Line 21"/>
          <p:cNvSpPr>
            <a:spLocks noChangeShapeType="1"/>
          </p:cNvSpPr>
          <p:nvPr/>
        </p:nvSpPr>
        <p:spPr bwMode="auto">
          <a:xfrm flipH="1">
            <a:off x="2366963" y="3512344"/>
            <a:ext cx="4762" cy="11787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sz="3200" smtClean="0">
              <a:solidFill>
                <a:srgbClr val="FFFFFF"/>
              </a:solidFill>
            </a:endParaRPr>
          </a:p>
        </p:txBody>
      </p:sp>
      <p:sp>
        <p:nvSpPr>
          <p:cNvPr id="4119" name="Line 22"/>
          <p:cNvSpPr>
            <a:spLocks noChangeShapeType="1"/>
          </p:cNvSpPr>
          <p:nvPr/>
        </p:nvSpPr>
        <p:spPr bwMode="auto">
          <a:xfrm flipH="1">
            <a:off x="3641734" y="3464723"/>
            <a:ext cx="4763" cy="205979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sz="3200" smtClean="0">
              <a:solidFill>
                <a:srgbClr val="FFFFFF"/>
              </a:solidFill>
            </a:endParaRPr>
          </a:p>
        </p:txBody>
      </p:sp>
      <p:sp>
        <p:nvSpPr>
          <p:cNvPr id="4120" name="Line 23"/>
          <p:cNvSpPr>
            <a:spLocks noChangeShapeType="1"/>
          </p:cNvSpPr>
          <p:nvPr/>
        </p:nvSpPr>
        <p:spPr bwMode="auto">
          <a:xfrm flipH="1">
            <a:off x="4111634" y="3464723"/>
            <a:ext cx="4763" cy="205979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sz="3200" smtClean="0">
              <a:solidFill>
                <a:srgbClr val="FFFFFF"/>
              </a:solidFill>
            </a:endParaRPr>
          </a:p>
        </p:txBody>
      </p:sp>
      <p:sp>
        <p:nvSpPr>
          <p:cNvPr id="4121" name="Line 24"/>
          <p:cNvSpPr>
            <a:spLocks noChangeShapeType="1"/>
          </p:cNvSpPr>
          <p:nvPr/>
        </p:nvSpPr>
        <p:spPr bwMode="auto">
          <a:xfrm flipH="1">
            <a:off x="3146434" y="3464723"/>
            <a:ext cx="4763" cy="205979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sz="3200" smtClean="0">
              <a:solidFill>
                <a:srgbClr val="FFFFFF"/>
              </a:solidFill>
            </a:endParaRPr>
          </a:p>
        </p:txBody>
      </p:sp>
      <p:sp>
        <p:nvSpPr>
          <p:cNvPr id="4122" name="Line 25"/>
          <p:cNvSpPr>
            <a:spLocks noChangeShapeType="1"/>
          </p:cNvSpPr>
          <p:nvPr/>
        </p:nvSpPr>
        <p:spPr bwMode="auto">
          <a:xfrm flipH="1">
            <a:off x="7412038" y="3375422"/>
            <a:ext cx="4762" cy="371475"/>
          </a:xfrm>
          <a:prstGeom prst="line">
            <a:avLst/>
          </a:prstGeom>
          <a:noFill/>
          <a:ln w="763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sz="3200" smtClean="0">
              <a:solidFill>
                <a:srgbClr val="FFFFFF"/>
              </a:solidFill>
            </a:endParaRPr>
          </a:p>
        </p:txBody>
      </p:sp>
      <p:sp>
        <p:nvSpPr>
          <p:cNvPr id="4123" name="Line 26"/>
          <p:cNvSpPr>
            <a:spLocks noChangeShapeType="1"/>
          </p:cNvSpPr>
          <p:nvPr/>
        </p:nvSpPr>
        <p:spPr bwMode="auto">
          <a:xfrm flipH="1">
            <a:off x="6469063" y="3375422"/>
            <a:ext cx="4762" cy="371475"/>
          </a:xfrm>
          <a:prstGeom prst="line">
            <a:avLst/>
          </a:prstGeom>
          <a:noFill/>
          <a:ln w="763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sz="3200" smtClean="0">
              <a:solidFill>
                <a:srgbClr val="FFFFFF"/>
              </a:solidFill>
            </a:endParaRPr>
          </a:p>
        </p:txBody>
      </p:sp>
      <p:sp>
        <p:nvSpPr>
          <p:cNvPr id="4124" name="Line 27"/>
          <p:cNvSpPr>
            <a:spLocks noChangeShapeType="1"/>
          </p:cNvSpPr>
          <p:nvPr/>
        </p:nvSpPr>
        <p:spPr bwMode="auto">
          <a:xfrm flipH="1">
            <a:off x="4581534" y="3375422"/>
            <a:ext cx="4763" cy="371475"/>
          </a:xfrm>
          <a:prstGeom prst="line">
            <a:avLst/>
          </a:prstGeom>
          <a:noFill/>
          <a:ln w="763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sz="3200" smtClean="0">
              <a:solidFill>
                <a:srgbClr val="FFFFFF"/>
              </a:solidFill>
            </a:endParaRPr>
          </a:p>
        </p:txBody>
      </p:sp>
      <p:sp>
        <p:nvSpPr>
          <p:cNvPr id="4125" name="Text Box 28"/>
          <p:cNvSpPr txBox="1">
            <a:spLocks noChangeArrowheads="1"/>
          </p:cNvSpPr>
          <p:nvPr/>
        </p:nvSpPr>
        <p:spPr bwMode="auto">
          <a:xfrm>
            <a:off x="601758" y="3874906"/>
            <a:ext cx="409384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9pPr>
          </a:lstStyle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smtClean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4126" name="Text Box 29"/>
          <p:cNvSpPr txBox="1">
            <a:spLocks noChangeArrowheads="1"/>
          </p:cNvSpPr>
          <p:nvPr/>
        </p:nvSpPr>
        <p:spPr bwMode="auto">
          <a:xfrm>
            <a:off x="2481358" y="3874906"/>
            <a:ext cx="409384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9pPr>
          </a:lstStyle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127" name="Text Box 30"/>
          <p:cNvSpPr txBox="1">
            <a:spLocks noChangeArrowheads="1"/>
          </p:cNvSpPr>
          <p:nvPr/>
        </p:nvSpPr>
        <p:spPr bwMode="auto">
          <a:xfrm>
            <a:off x="4368896" y="3851095"/>
            <a:ext cx="409384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9pPr>
          </a:lstStyle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smtClean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128" name="Text Box 31"/>
          <p:cNvSpPr txBox="1">
            <a:spLocks noChangeArrowheads="1"/>
          </p:cNvSpPr>
          <p:nvPr/>
        </p:nvSpPr>
        <p:spPr bwMode="auto">
          <a:xfrm>
            <a:off x="6261196" y="3851095"/>
            <a:ext cx="409384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9pPr>
          </a:lstStyle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smtClean="0">
                <a:solidFill>
                  <a:srgbClr val="00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756000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7" y="438150"/>
            <a:ext cx="7454813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792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9pPr>
          </a:lstStyle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b="1" smtClean="0">
                <a:solidFill>
                  <a:srgbClr val="000000"/>
                </a:solidFill>
              </a:rPr>
              <a:t>Distribution of Floating Point Numbers</a:t>
            </a:r>
          </a:p>
        </p:txBody>
      </p:sp>
      <p:sp>
        <p:nvSpPr>
          <p:cNvPr id="4102" name="Text Box 5"/>
          <p:cNvSpPr txBox="1">
            <a:spLocks noChangeArrowheads="1"/>
          </p:cNvSpPr>
          <p:nvPr/>
        </p:nvSpPr>
        <p:spPr bwMode="auto">
          <a:xfrm>
            <a:off x="685800" y="1485900"/>
            <a:ext cx="7772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9pPr>
          </a:lstStyle>
          <a:p>
            <a:pPr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</a:pPr>
            <a:r>
              <a:rPr lang="en-US" altLang="en-US" sz="2000" b="1" smtClean="0">
                <a:solidFill>
                  <a:srgbClr val="000000"/>
                </a:solidFill>
              </a:rPr>
              <a:t>3 bit mantissa</a:t>
            </a:r>
          </a:p>
          <a:p>
            <a:pPr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</a:pPr>
            <a:r>
              <a:rPr lang="en-US" altLang="en-US" sz="2000" b="1" smtClean="0">
                <a:solidFill>
                  <a:srgbClr val="000000"/>
                </a:solidFill>
              </a:rPr>
              <a:t>exponent {-1,0,1}</a:t>
            </a:r>
          </a:p>
        </p:txBody>
      </p:sp>
      <p:graphicFrame>
        <p:nvGraphicFramePr>
          <p:cNvPr id="4103" name="Object 6"/>
          <p:cNvGraphicFramePr>
            <a:graphicFrameLocks noChangeAspect="1"/>
          </p:cNvGraphicFramePr>
          <p:nvPr/>
        </p:nvGraphicFramePr>
        <p:xfrm>
          <a:off x="3371850" y="1364457"/>
          <a:ext cx="5094288" cy="863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r:id="rId4" imgW="4263840" imgH="967680" progId="">
                  <p:embed/>
                </p:oleObj>
              </mc:Choice>
              <mc:Fallback>
                <p:oleObj r:id="rId4" imgW="4263840" imgH="9676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1850" y="1364457"/>
                        <a:ext cx="5094288" cy="8632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Line 7"/>
          <p:cNvSpPr>
            <a:spLocks noChangeShapeType="1"/>
          </p:cNvSpPr>
          <p:nvPr/>
        </p:nvSpPr>
        <p:spPr bwMode="auto">
          <a:xfrm>
            <a:off x="823913" y="3563542"/>
            <a:ext cx="1866900" cy="119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sz="3200" smtClean="0">
              <a:solidFill>
                <a:srgbClr val="FFFFFF"/>
              </a:solidFill>
            </a:endParaRPr>
          </a:p>
        </p:txBody>
      </p:sp>
      <p:sp>
        <p:nvSpPr>
          <p:cNvPr id="4105" name="Line 8"/>
          <p:cNvSpPr>
            <a:spLocks noChangeShapeType="1"/>
          </p:cNvSpPr>
          <p:nvPr/>
        </p:nvSpPr>
        <p:spPr bwMode="auto">
          <a:xfrm>
            <a:off x="811216" y="3225405"/>
            <a:ext cx="1587" cy="67746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sz="3200" smtClean="0">
              <a:solidFill>
                <a:srgbClr val="FFFFFF"/>
              </a:solidFill>
            </a:endParaRPr>
          </a:p>
        </p:txBody>
      </p:sp>
      <p:sp>
        <p:nvSpPr>
          <p:cNvPr id="4106" name="Line 9"/>
          <p:cNvSpPr>
            <a:spLocks noChangeShapeType="1"/>
          </p:cNvSpPr>
          <p:nvPr/>
        </p:nvSpPr>
        <p:spPr bwMode="auto">
          <a:xfrm>
            <a:off x="2703513" y="3563542"/>
            <a:ext cx="1866900" cy="119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sz="3200" smtClean="0">
              <a:solidFill>
                <a:srgbClr val="FFFFFF"/>
              </a:solidFill>
            </a:endParaRPr>
          </a:p>
        </p:txBody>
      </p:sp>
      <p:sp>
        <p:nvSpPr>
          <p:cNvPr id="4107" name="Line 10"/>
          <p:cNvSpPr>
            <a:spLocks noChangeShapeType="1"/>
          </p:cNvSpPr>
          <p:nvPr/>
        </p:nvSpPr>
        <p:spPr bwMode="auto">
          <a:xfrm>
            <a:off x="2690816" y="3225405"/>
            <a:ext cx="1587" cy="67746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sz="3200" smtClean="0">
              <a:solidFill>
                <a:srgbClr val="FFFFFF"/>
              </a:solidFill>
            </a:endParaRPr>
          </a:p>
        </p:txBody>
      </p:sp>
      <p:sp>
        <p:nvSpPr>
          <p:cNvPr id="4108" name="Line 11"/>
          <p:cNvSpPr>
            <a:spLocks noChangeShapeType="1"/>
          </p:cNvSpPr>
          <p:nvPr/>
        </p:nvSpPr>
        <p:spPr bwMode="auto">
          <a:xfrm>
            <a:off x="4595813" y="3563542"/>
            <a:ext cx="1866900" cy="119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sz="3200" smtClean="0">
              <a:solidFill>
                <a:srgbClr val="FFFFFF"/>
              </a:solidFill>
            </a:endParaRPr>
          </a:p>
        </p:txBody>
      </p:sp>
      <p:sp>
        <p:nvSpPr>
          <p:cNvPr id="4109" name="Line 12"/>
          <p:cNvSpPr>
            <a:spLocks noChangeShapeType="1"/>
          </p:cNvSpPr>
          <p:nvPr/>
        </p:nvSpPr>
        <p:spPr bwMode="auto">
          <a:xfrm>
            <a:off x="4583116" y="3225405"/>
            <a:ext cx="1587" cy="67746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sz="3200" smtClean="0">
              <a:solidFill>
                <a:srgbClr val="FFFFFF"/>
              </a:solidFill>
            </a:endParaRPr>
          </a:p>
        </p:txBody>
      </p:sp>
      <p:sp>
        <p:nvSpPr>
          <p:cNvPr id="4110" name="Line 13"/>
          <p:cNvSpPr>
            <a:spLocks noChangeShapeType="1"/>
          </p:cNvSpPr>
          <p:nvPr/>
        </p:nvSpPr>
        <p:spPr bwMode="auto">
          <a:xfrm>
            <a:off x="6488113" y="3563542"/>
            <a:ext cx="1866900" cy="119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sz="3200" smtClean="0">
              <a:solidFill>
                <a:srgbClr val="FFFFFF"/>
              </a:solidFill>
            </a:endParaRPr>
          </a:p>
        </p:txBody>
      </p:sp>
      <p:sp>
        <p:nvSpPr>
          <p:cNvPr id="4111" name="Line 14"/>
          <p:cNvSpPr>
            <a:spLocks noChangeShapeType="1"/>
          </p:cNvSpPr>
          <p:nvPr/>
        </p:nvSpPr>
        <p:spPr bwMode="auto">
          <a:xfrm>
            <a:off x="6475416" y="3225405"/>
            <a:ext cx="1587" cy="67746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sz="3200" smtClean="0">
              <a:solidFill>
                <a:srgbClr val="FFFFFF"/>
              </a:solidFill>
            </a:endParaRPr>
          </a:p>
        </p:txBody>
      </p:sp>
      <p:sp>
        <p:nvSpPr>
          <p:cNvPr id="4112" name="Line 15"/>
          <p:cNvSpPr>
            <a:spLocks noChangeShapeType="1"/>
          </p:cNvSpPr>
          <p:nvPr/>
        </p:nvSpPr>
        <p:spPr bwMode="auto">
          <a:xfrm>
            <a:off x="8355016" y="3225405"/>
            <a:ext cx="1587" cy="67746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sz="3200" smtClean="0">
              <a:solidFill>
                <a:srgbClr val="FFFFFF"/>
              </a:solidFill>
            </a:endParaRPr>
          </a:p>
        </p:txBody>
      </p:sp>
      <p:sp>
        <p:nvSpPr>
          <p:cNvPr id="4113" name="Line 16"/>
          <p:cNvSpPr>
            <a:spLocks noChangeShapeType="1"/>
          </p:cNvSpPr>
          <p:nvPr/>
        </p:nvSpPr>
        <p:spPr bwMode="auto">
          <a:xfrm flipH="1">
            <a:off x="5446713" y="3375422"/>
            <a:ext cx="4762" cy="371475"/>
          </a:xfrm>
          <a:prstGeom prst="line">
            <a:avLst/>
          </a:prstGeom>
          <a:noFill/>
          <a:ln w="763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sz="3200" smtClean="0">
              <a:solidFill>
                <a:srgbClr val="FFFFFF"/>
              </a:solidFill>
            </a:endParaRPr>
          </a:p>
        </p:txBody>
      </p:sp>
      <p:sp>
        <p:nvSpPr>
          <p:cNvPr id="4114" name="Line 17"/>
          <p:cNvSpPr>
            <a:spLocks noChangeShapeType="1"/>
          </p:cNvSpPr>
          <p:nvPr/>
        </p:nvSpPr>
        <p:spPr bwMode="auto">
          <a:xfrm flipH="1">
            <a:off x="2689228" y="3464720"/>
            <a:ext cx="4763" cy="205979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sz="3200" smtClean="0">
              <a:solidFill>
                <a:srgbClr val="FFFFFF"/>
              </a:solidFill>
            </a:endParaRPr>
          </a:p>
        </p:txBody>
      </p:sp>
      <p:sp>
        <p:nvSpPr>
          <p:cNvPr id="4115" name="Line 18"/>
          <p:cNvSpPr>
            <a:spLocks noChangeShapeType="1"/>
          </p:cNvSpPr>
          <p:nvPr/>
        </p:nvSpPr>
        <p:spPr bwMode="auto">
          <a:xfrm flipH="1">
            <a:off x="1731963" y="3512344"/>
            <a:ext cx="4762" cy="11787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sz="3200" smtClean="0">
              <a:solidFill>
                <a:srgbClr val="FFFFFF"/>
              </a:solidFill>
            </a:endParaRPr>
          </a:p>
        </p:txBody>
      </p:sp>
      <p:sp>
        <p:nvSpPr>
          <p:cNvPr id="4116" name="Line 19"/>
          <p:cNvSpPr>
            <a:spLocks noChangeShapeType="1"/>
          </p:cNvSpPr>
          <p:nvPr/>
        </p:nvSpPr>
        <p:spPr bwMode="auto">
          <a:xfrm flipH="1">
            <a:off x="2176463" y="3501628"/>
            <a:ext cx="4762" cy="128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sz="3200" smtClean="0">
              <a:solidFill>
                <a:srgbClr val="FFFFFF"/>
              </a:solidFill>
            </a:endParaRPr>
          </a:p>
        </p:txBody>
      </p:sp>
      <p:sp>
        <p:nvSpPr>
          <p:cNvPr id="4117" name="Line 20"/>
          <p:cNvSpPr>
            <a:spLocks noChangeShapeType="1"/>
          </p:cNvSpPr>
          <p:nvPr/>
        </p:nvSpPr>
        <p:spPr bwMode="auto">
          <a:xfrm>
            <a:off x="1970091" y="3508772"/>
            <a:ext cx="1587" cy="122634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sz="3200" smtClean="0">
              <a:solidFill>
                <a:srgbClr val="FFFFFF"/>
              </a:solidFill>
            </a:endParaRPr>
          </a:p>
        </p:txBody>
      </p:sp>
      <p:sp>
        <p:nvSpPr>
          <p:cNvPr id="4118" name="Line 21"/>
          <p:cNvSpPr>
            <a:spLocks noChangeShapeType="1"/>
          </p:cNvSpPr>
          <p:nvPr/>
        </p:nvSpPr>
        <p:spPr bwMode="auto">
          <a:xfrm flipH="1">
            <a:off x="2366963" y="3512344"/>
            <a:ext cx="4762" cy="11787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sz="3200" smtClean="0">
              <a:solidFill>
                <a:srgbClr val="FFFFFF"/>
              </a:solidFill>
            </a:endParaRPr>
          </a:p>
        </p:txBody>
      </p:sp>
      <p:sp>
        <p:nvSpPr>
          <p:cNvPr id="4119" name="Line 22"/>
          <p:cNvSpPr>
            <a:spLocks noChangeShapeType="1"/>
          </p:cNvSpPr>
          <p:nvPr/>
        </p:nvSpPr>
        <p:spPr bwMode="auto">
          <a:xfrm flipH="1">
            <a:off x="3641728" y="3464720"/>
            <a:ext cx="4763" cy="205979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sz="3200" smtClean="0">
              <a:solidFill>
                <a:srgbClr val="FFFFFF"/>
              </a:solidFill>
            </a:endParaRPr>
          </a:p>
        </p:txBody>
      </p:sp>
      <p:sp>
        <p:nvSpPr>
          <p:cNvPr id="4120" name="Line 23"/>
          <p:cNvSpPr>
            <a:spLocks noChangeShapeType="1"/>
          </p:cNvSpPr>
          <p:nvPr/>
        </p:nvSpPr>
        <p:spPr bwMode="auto">
          <a:xfrm flipH="1">
            <a:off x="4111628" y="3464720"/>
            <a:ext cx="4763" cy="205979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sz="3200" smtClean="0">
              <a:solidFill>
                <a:srgbClr val="FFFFFF"/>
              </a:solidFill>
            </a:endParaRPr>
          </a:p>
        </p:txBody>
      </p:sp>
      <p:sp>
        <p:nvSpPr>
          <p:cNvPr id="4121" name="Line 24"/>
          <p:cNvSpPr>
            <a:spLocks noChangeShapeType="1"/>
          </p:cNvSpPr>
          <p:nvPr/>
        </p:nvSpPr>
        <p:spPr bwMode="auto">
          <a:xfrm flipH="1">
            <a:off x="3146428" y="3464720"/>
            <a:ext cx="4763" cy="205979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sz="3200" smtClean="0">
              <a:solidFill>
                <a:srgbClr val="FFFFFF"/>
              </a:solidFill>
            </a:endParaRPr>
          </a:p>
        </p:txBody>
      </p:sp>
      <p:sp>
        <p:nvSpPr>
          <p:cNvPr id="4122" name="Line 25"/>
          <p:cNvSpPr>
            <a:spLocks noChangeShapeType="1"/>
          </p:cNvSpPr>
          <p:nvPr/>
        </p:nvSpPr>
        <p:spPr bwMode="auto">
          <a:xfrm flipH="1">
            <a:off x="7412038" y="3375422"/>
            <a:ext cx="4762" cy="371475"/>
          </a:xfrm>
          <a:prstGeom prst="line">
            <a:avLst/>
          </a:prstGeom>
          <a:noFill/>
          <a:ln w="763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sz="3200" smtClean="0">
              <a:solidFill>
                <a:srgbClr val="FFFFFF"/>
              </a:solidFill>
            </a:endParaRPr>
          </a:p>
        </p:txBody>
      </p:sp>
      <p:sp>
        <p:nvSpPr>
          <p:cNvPr id="4123" name="Line 26"/>
          <p:cNvSpPr>
            <a:spLocks noChangeShapeType="1"/>
          </p:cNvSpPr>
          <p:nvPr/>
        </p:nvSpPr>
        <p:spPr bwMode="auto">
          <a:xfrm flipH="1">
            <a:off x="6469063" y="3375422"/>
            <a:ext cx="4762" cy="371475"/>
          </a:xfrm>
          <a:prstGeom prst="line">
            <a:avLst/>
          </a:prstGeom>
          <a:noFill/>
          <a:ln w="763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sz="3200" smtClean="0">
              <a:solidFill>
                <a:srgbClr val="FFFFFF"/>
              </a:solidFill>
            </a:endParaRPr>
          </a:p>
        </p:txBody>
      </p:sp>
      <p:sp>
        <p:nvSpPr>
          <p:cNvPr id="4124" name="Line 27"/>
          <p:cNvSpPr>
            <a:spLocks noChangeShapeType="1"/>
          </p:cNvSpPr>
          <p:nvPr/>
        </p:nvSpPr>
        <p:spPr bwMode="auto">
          <a:xfrm flipH="1">
            <a:off x="4581528" y="3375422"/>
            <a:ext cx="4763" cy="371475"/>
          </a:xfrm>
          <a:prstGeom prst="line">
            <a:avLst/>
          </a:prstGeom>
          <a:noFill/>
          <a:ln w="7632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sz="3200" smtClean="0">
              <a:solidFill>
                <a:srgbClr val="FFFFFF"/>
              </a:solidFill>
            </a:endParaRPr>
          </a:p>
        </p:txBody>
      </p:sp>
      <p:sp>
        <p:nvSpPr>
          <p:cNvPr id="4125" name="Text Box 28"/>
          <p:cNvSpPr txBox="1">
            <a:spLocks noChangeArrowheads="1"/>
          </p:cNvSpPr>
          <p:nvPr/>
        </p:nvSpPr>
        <p:spPr bwMode="auto">
          <a:xfrm>
            <a:off x="601758" y="3874901"/>
            <a:ext cx="409384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9pPr>
          </a:lstStyle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smtClean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4126" name="Text Box 29"/>
          <p:cNvSpPr txBox="1">
            <a:spLocks noChangeArrowheads="1"/>
          </p:cNvSpPr>
          <p:nvPr/>
        </p:nvSpPr>
        <p:spPr bwMode="auto">
          <a:xfrm>
            <a:off x="2481358" y="3874901"/>
            <a:ext cx="409384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9pPr>
          </a:lstStyle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smtClean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127" name="Text Box 30"/>
          <p:cNvSpPr txBox="1">
            <a:spLocks noChangeArrowheads="1"/>
          </p:cNvSpPr>
          <p:nvPr/>
        </p:nvSpPr>
        <p:spPr bwMode="auto">
          <a:xfrm>
            <a:off x="4368896" y="3851090"/>
            <a:ext cx="409384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9pPr>
          </a:lstStyle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smtClean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128" name="Text Box 31"/>
          <p:cNvSpPr txBox="1">
            <a:spLocks noChangeArrowheads="1"/>
          </p:cNvSpPr>
          <p:nvPr/>
        </p:nvSpPr>
        <p:spPr bwMode="auto">
          <a:xfrm>
            <a:off x="6261196" y="3851090"/>
            <a:ext cx="409384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9pPr>
          </a:lstStyle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smtClean="0">
                <a:solidFill>
                  <a:srgbClr val="00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796541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9pPr>
          </a:lstStyle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b="1" smtClean="0">
                <a:solidFill>
                  <a:srgbClr val="000000"/>
                </a:solidFill>
              </a:rPr>
              <a:t>Floating Point</a:t>
            </a:r>
          </a:p>
        </p:txBody>
      </p:sp>
      <p:sp>
        <p:nvSpPr>
          <p:cNvPr id="5126" name="Text Box 5"/>
          <p:cNvSpPr txBox="1">
            <a:spLocks noChangeArrowheads="1"/>
          </p:cNvSpPr>
          <p:nvPr/>
        </p:nvSpPr>
        <p:spPr bwMode="auto">
          <a:xfrm>
            <a:off x="685800" y="1123950"/>
            <a:ext cx="7772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9pPr>
          </a:lstStyle>
          <a:p>
            <a:pPr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</a:pPr>
            <a:r>
              <a:rPr lang="en-US" altLang="en-US" sz="2000" b="1" smtClean="0">
                <a:solidFill>
                  <a:srgbClr val="000000"/>
                </a:solidFill>
              </a:rPr>
              <a:t>An IEEE floating point representation consists of</a:t>
            </a:r>
          </a:p>
          <a:p>
            <a:pPr lvl="1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</a:pPr>
            <a:r>
              <a:rPr lang="en-US" altLang="en-US" sz="1600" b="1" smtClean="0">
                <a:solidFill>
                  <a:srgbClr val="000000"/>
                </a:solidFill>
              </a:rPr>
              <a:t>A Sign Bit (no surprise)</a:t>
            </a:r>
          </a:p>
          <a:p>
            <a:pPr lvl="1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</a:pPr>
            <a:r>
              <a:rPr lang="en-US" altLang="en-US" sz="1600" b="1" smtClean="0">
                <a:solidFill>
                  <a:srgbClr val="000000"/>
                </a:solidFill>
              </a:rPr>
              <a:t>An Exponent (“times 2 to the what?”)</a:t>
            </a:r>
          </a:p>
          <a:p>
            <a:pPr lvl="1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</a:pPr>
            <a:r>
              <a:rPr lang="en-US" altLang="en-US" sz="1600" b="1" smtClean="0">
                <a:solidFill>
                  <a:srgbClr val="000000"/>
                </a:solidFill>
              </a:rPr>
              <a:t>Mantissa (“Significand”), which is assumed to be 1.xxxxx (thus, one bit of the mantissa is implied as 1)  </a:t>
            </a:r>
          </a:p>
          <a:p>
            <a:pPr lvl="1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–"/>
            </a:pPr>
            <a:r>
              <a:rPr lang="en-US" altLang="en-US" sz="1600" b="1" smtClean="0">
                <a:solidFill>
                  <a:srgbClr val="000000"/>
                </a:solidFill>
              </a:rPr>
              <a:t>This is called a normalized representation</a:t>
            </a:r>
          </a:p>
          <a:p>
            <a:pPr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</a:pPr>
            <a:r>
              <a:rPr lang="en-US" altLang="en-US" sz="2000" b="1" smtClean="0">
                <a:solidFill>
                  <a:srgbClr val="000000"/>
                </a:solidFill>
              </a:rPr>
              <a:t>So a mantissa = 0 really is interpreted to be 1.0, and a mantissa of all 1111 is interpreted to be 1.1111</a:t>
            </a:r>
          </a:p>
          <a:p>
            <a:pPr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Char char="•"/>
            </a:pPr>
            <a:r>
              <a:rPr lang="en-US" altLang="en-US" sz="2000" b="1" smtClean="0">
                <a:solidFill>
                  <a:srgbClr val="000000"/>
                </a:solidFill>
              </a:rPr>
              <a:t>Special cases are used to represent denormalized mantissas (true mantissa = 0), NaN, etc., as will be discussed.</a:t>
            </a:r>
          </a:p>
        </p:txBody>
      </p:sp>
    </p:spTree>
    <p:extLst>
      <p:ext uri="{BB962C8B-B14F-4D97-AF65-F5344CB8AC3E}">
        <p14:creationId xmlns:p14="http://schemas.microsoft.com/office/powerpoint/2010/main" val="41823262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1"/>
          <p:cNvSpPr>
            <a:spLocks noGrp="1" noChangeArrowheads="1"/>
          </p:cNvSpPr>
          <p:nvPr>
            <p:ph type="title"/>
          </p:nvPr>
        </p:nvSpPr>
        <p:spPr>
          <a:xfrm>
            <a:off x="684213" y="109538"/>
            <a:ext cx="8259762" cy="571500"/>
          </a:xfrm>
        </p:spPr>
        <p:txBody>
          <a:bodyPr anchor="b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Floating Point Standard</a:t>
            </a:r>
          </a:p>
        </p:txBody>
      </p:sp>
      <p:sp>
        <p:nvSpPr>
          <p:cNvPr id="61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216" y="947737"/>
            <a:ext cx="8270875" cy="3833813"/>
          </a:xfrm>
        </p:spPr>
        <p:txBody>
          <a:bodyPr/>
          <a:lstStyle/>
          <a:p>
            <a:pPr marL="341313" indent="-341313">
              <a:spcBef>
                <a:spcPts val="8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Defined by IEEE Std 754-1985</a:t>
            </a:r>
          </a:p>
          <a:p>
            <a:pPr marL="341313" indent="-341313">
              <a:spcBef>
                <a:spcPts val="8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Developed in response to divergence of representations</a:t>
            </a:r>
          </a:p>
          <a:p>
            <a:pPr marL="741363" lvl="1" indent="-284163">
              <a:spcBef>
                <a:spcPts val="700"/>
              </a:spcBef>
              <a:buFont typeface="Arial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Portability issues for scientific code</a:t>
            </a:r>
          </a:p>
          <a:p>
            <a:pPr marL="341313" indent="-341313">
              <a:spcBef>
                <a:spcPts val="8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Now almost universally adopted</a:t>
            </a:r>
          </a:p>
          <a:p>
            <a:pPr marL="341313" indent="-341313">
              <a:spcBef>
                <a:spcPts val="8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Two representations</a:t>
            </a:r>
          </a:p>
          <a:p>
            <a:pPr marL="741363" lvl="1" indent="-284163">
              <a:spcBef>
                <a:spcPts val="700"/>
              </a:spcBef>
              <a:buFont typeface="Arial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Single precision (32-bit)</a:t>
            </a:r>
          </a:p>
          <a:p>
            <a:pPr marL="741363" lvl="1" indent="-284163">
              <a:spcBef>
                <a:spcPts val="700"/>
              </a:spcBef>
              <a:buFont typeface="Arial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Double precision (64-bit) </a:t>
            </a:r>
          </a:p>
        </p:txBody>
      </p:sp>
    </p:spTree>
    <p:extLst>
      <p:ext uri="{BB962C8B-B14F-4D97-AF65-F5344CB8AC3E}">
        <p14:creationId xmlns:p14="http://schemas.microsoft.com/office/powerpoint/2010/main" val="38058191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1"/>
          <p:cNvSpPr>
            <a:spLocks noGrp="1" noChangeArrowheads="1"/>
          </p:cNvSpPr>
          <p:nvPr>
            <p:ph type="title"/>
          </p:nvPr>
        </p:nvSpPr>
        <p:spPr>
          <a:xfrm>
            <a:off x="684213" y="109538"/>
            <a:ext cx="8259762" cy="571500"/>
          </a:xfrm>
        </p:spPr>
        <p:txBody>
          <a:bodyPr anchor="b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000" smtClean="0"/>
              <a:t>IEEE Floating-Point Format</a:t>
            </a:r>
          </a:p>
        </p:txBody>
      </p:sp>
      <p:sp>
        <p:nvSpPr>
          <p:cNvPr id="71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216" y="2743200"/>
            <a:ext cx="8270875" cy="1922860"/>
          </a:xfrm>
        </p:spPr>
        <p:txBody>
          <a:bodyPr/>
          <a:lstStyle/>
          <a:p>
            <a:pPr marL="341313" indent="-341313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 dirty="0" smtClean="0"/>
              <a:t>S: sign bit (0 </a:t>
            </a:r>
            <a:r>
              <a:rPr lang="en-US" altLang="en-US" sz="1400" dirty="0" smtClean="0">
                <a:latin typeface="Symbol" pitchFamily="18" charset="2"/>
              </a:rPr>
              <a:t></a:t>
            </a:r>
            <a:r>
              <a:rPr lang="en-US" altLang="en-US" sz="1400" dirty="0" smtClean="0"/>
              <a:t> non-negative, 1 </a:t>
            </a:r>
            <a:r>
              <a:rPr lang="en-US" altLang="en-US" sz="1400" dirty="0" smtClean="0">
                <a:latin typeface="Symbol" pitchFamily="18" charset="2"/>
              </a:rPr>
              <a:t></a:t>
            </a:r>
            <a:r>
              <a:rPr lang="en-US" altLang="en-US" sz="1400" dirty="0" smtClean="0"/>
              <a:t> negative)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 dirty="0" smtClean="0"/>
              <a:t>Normalize significand: 1.0 ≤ |significand| &lt; 2.0</a:t>
            </a:r>
          </a:p>
          <a:p>
            <a:pPr marL="741363" lvl="1" indent="-284163">
              <a:lnSpc>
                <a:spcPct val="80000"/>
              </a:lnSpc>
              <a:spcBef>
                <a:spcPts val="500"/>
              </a:spcBef>
              <a:buFont typeface="Arial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 dirty="0" smtClean="0"/>
              <a:t>Always has a leading pre-binary-point 1 bit, so no need to represent it explicitly (hidden bit)</a:t>
            </a:r>
          </a:p>
          <a:p>
            <a:pPr marL="741363" lvl="1" indent="-284163">
              <a:lnSpc>
                <a:spcPct val="80000"/>
              </a:lnSpc>
              <a:spcBef>
                <a:spcPts val="500"/>
              </a:spcBef>
              <a:buFont typeface="Arial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 dirty="0" smtClean="0"/>
              <a:t>Significand is Fraction with the “1.” restored</a:t>
            </a:r>
          </a:p>
          <a:p>
            <a:pPr marL="341313" indent="-341313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 dirty="0" smtClean="0"/>
              <a:t>Exponent: excess representation: actual exponent + Bias</a:t>
            </a:r>
          </a:p>
          <a:p>
            <a:pPr marL="741363" lvl="1" indent="-284163">
              <a:lnSpc>
                <a:spcPct val="80000"/>
              </a:lnSpc>
              <a:spcBef>
                <a:spcPts val="500"/>
              </a:spcBef>
              <a:buFont typeface="Arial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 dirty="0" smtClean="0"/>
              <a:t>Ensures exponent is unsigned</a:t>
            </a:r>
          </a:p>
          <a:p>
            <a:pPr marL="741363" lvl="1" indent="-284163">
              <a:lnSpc>
                <a:spcPct val="80000"/>
              </a:lnSpc>
              <a:spcBef>
                <a:spcPts val="500"/>
              </a:spcBef>
              <a:buFont typeface="Arial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 dirty="0" smtClean="0"/>
              <a:t>Single: Bias = 127; Double: Bias = 1203</a:t>
            </a:r>
          </a:p>
        </p:txBody>
      </p:sp>
      <p:sp>
        <p:nvSpPr>
          <p:cNvPr id="7175" name="Text Box 3"/>
          <p:cNvSpPr txBox="1">
            <a:spLocks noChangeArrowheads="1"/>
          </p:cNvSpPr>
          <p:nvPr/>
        </p:nvSpPr>
        <p:spPr bwMode="auto">
          <a:xfrm>
            <a:off x="1549403" y="1438276"/>
            <a:ext cx="358775" cy="340735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9pPr>
          </a:lstStyle>
          <a:p>
            <a:pPr algn="ctr" defTabSz="457200" eaLnBrk="0" fontAlgn="base" hangingPunct="0">
              <a:spcBef>
                <a:spcPts val="1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sz="1600" smtClean="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7176" name="Text Box 4"/>
          <p:cNvSpPr txBox="1">
            <a:spLocks noChangeArrowheads="1"/>
          </p:cNvSpPr>
          <p:nvPr/>
        </p:nvSpPr>
        <p:spPr bwMode="auto">
          <a:xfrm>
            <a:off x="1908178" y="1438276"/>
            <a:ext cx="1584325" cy="340735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9pPr>
          </a:lstStyle>
          <a:p>
            <a:pPr algn="ctr" defTabSz="457200" eaLnBrk="0" fontAlgn="base" hangingPunct="0">
              <a:spcBef>
                <a:spcPts val="1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sz="1600" smtClean="0">
                <a:solidFill>
                  <a:srgbClr val="000000"/>
                </a:solidFill>
              </a:rPr>
              <a:t>Exponent</a:t>
            </a:r>
          </a:p>
        </p:txBody>
      </p:sp>
      <p:sp>
        <p:nvSpPr>
          <p:cNvPr id="7177" name="Text Box 5"/>
          <p:cNvSpPr txBox="1">
            <a:spLocks noChangeArrowheads="1"/>
          </p:cNvSpPr>
          <p:nvPr/>
        </p:nvSpPr>
        <p:spPr bwMode="auto">
          <a:xfrm>
            <a:off x="3494091" y="1438276"/>
            <a:ext cx="3671887" cy="340735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9pPr>
          </a:lstStyle>
          <a:p>
            <a:pPr algn="ctr" defTabSz="457200" eaLnBrk="0" fontAlgn="base" hangingPunct="0">
              <a:spcBef>
                <a:spcPts val="1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sz="1600" smtClean="0">
                <a:solidFill>
                  <a:srgbClr val="000000"/>
                </a:solidFill>
              </a:rPr>
              <a:t>Fraction</a:t>
            </a:r>
          </a:p>
        </p:txBody>
      </p:sp>
      <p:sp>
        <p:nvSpPr>
          <p:cNvPr id="7178" name="Text Box 6"/>
          <p:cNvSpPr txBox="1">
            <a:spLocks noChangeArrowheads="1"/>
          </p:cNvSpPr>
          <p:nvPr/>
        </p:nvSpPr>
        <p:spPr bwMode="auto">
          <a:xfrm>
            <a:off x="2081281" y="897733"/>
            <a:ext cx="1366698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9pPr>
          </a:lstStyle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sz="1400" smtClean="0">
                <a:solidFill>
                  <a:srgbClr val="000000"/>
                </a:solidFill>
                <a:latin typeface="Tahoma" pitchFamily="34" charset="0"/>
              </a:rPr>
              <a:t>single: 8 bits</a:t>
            </a:r>
            <a:br>
              <a:rPr lang="en-US" altLang="en-US" sz="1400" smtClean="0">
                <a:solidFill>
                  <a:srgbClr val="000000"/>
                </a:solidFill>
                <a:latin typeface="Tahoma" pitchFamily="34" charset="0"/>
              </a:rPr>
            </a:br>
            <a:r>
              <a:rPr lang="en-US" altLang="en-US" sz="1400" smtClean="0">
                <a:solidFill>
                  <a:srgbClr val="000000"/>
                </a:solidFill>
                <a:latin typeface="Tahoma" pitchFamily="34" charset="0"/>
              </a:rPr>
              <a:t>double: 11 bits</a:t>
            </a:r>
          </a:p>
        </p:txBody>
      </p:sp>
      <p:sp>
        <p:nvSpPr>
          <p:cNvPr id="7179" name="Text Box 7"/>
          <p:cNvSpPr txBox="1">
            <a:spLocks noChangeArrowheads="1"/>
          </p:cNvSpPr>
          <p:nvPr/>
        </p:nvSpPr>
        <p:spPr bwMode="auto">
          <a:xfrm>
            <a:off x="4673669" y="897733"/>
            <a:ext cx="1366698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bg1"/>
                </a:solidFill>
                <a:latin typeface="Arial" pitchFamily="34" charset="0"/>
                <a:ea typeface="DejaVu Sans" charset="0"/>
                <a:cs typeface="DejaVu Sans" charset="0"/>
              </a:defRPr>
            </a:lvl9pPr>
          </a:lstStyle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US" altLang="en-US" sz="1400" smtClean="0">
                <a:solidFill>
                  <a:srgbClr val="000000"/>
                </a:solidFill>
                <a:latin typeface="Tahoma" pitchFamily="34" charset="0"/>
              </a:rPr>
              <a:t>single: 23 bits</a:t>
            </a:r>
            <a:br>
              <a:rPr lang="en-US" altLang="en-US" sz="1400" smtClean="0">
                <a:solidFill>
                  <a:srgbClr val="000000"/>
                </a:solidFill>
                <a:latin typeface="Tahoma" pitchFamily="34" charset="0"/>
              </a:rPr>
            </a:br>
            <a:r>
              <a:rPr lang="en-US" altLang="en-US" sz="1400" smtClean="0">
                <a:solidFill>
                  <a:srgbClr val="000000"/>
                </a:solidFill>
                <a:latin typeface="Tahoma" pitchFamily="34" charset="0"/>
              </a:rPr>
              <a:t>double: 52 bits</a:t>
            </a:r>
          </a:p>
        </p:txBody>
      </p:sp>
      <p:graphicFrame>
        <p:nvGraphicFramePr>
          <p:cNvPr id="71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610106"/>
              </p:ext>
            </p:extLst>
          </p:nvPr>
        </p:nvGraphicFramePr>
        <p:xfrm>
          <a:off x="1476375" y="2000251"/>
          <a:ext cx="58674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r:id="rId4" imgW="517481" imgH="240681" progId="">
                  <p:embed/>
                </p:oleObj>
              </mc:Choice>
              <mc:Fallback>
                <p:oleObj r:id="rId4" imgW="517481" imgH="24068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000251"/>
                        <a:ext cx="58674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15327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1"/>
          <p:cNvSpPr>
            <a:spLocks noGrp="1" noChangeArrowheads="1"/>
          </p:cNvSpPr>
          <p:nvPr>
            <p:ph type="title"/>
          </p:nvPr>
        </p:nvSpPr>
        <p:spPr>
          <a:xfrm>
            <a:off x="684213" y="109538"/>
            <a:ext cx="8259762" cy="571500"/>
          </a:xfrm>
        </p:spPr>
        <p:txBody>
          <a:bodyPr anchor="b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 smtClean="0"/>
              <a:t>Single-Precision Range</a:t>
            </a:r>
          </a:p>
        </p:txBody>
      </p:sp>
      <p:sp>
        <p:nvSpPr>
          <p:cNvPr id="81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216" y="844154"/>
            <a:ext cx="8270875" cy="3833813"/>
          </a:xfrm>
        </p:spPr>
        <p:txBody>
          <a:bodyPr/>
          <a:lstStyle/>
          <a:p>
            <a:pPr marL="341313" indent="-341313">
              <a:spcBef>
                <a:spcPts val="7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Exponents 00000000 and 11111111 reserved</a:t>
            </a:r>
          </a:p>
          <a:p>
            <a:pPr marL="341313" indent="-341313">
              <a:spcBef>
                <a:spcPts val="7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Smallest value</a:t>
            </a:r>
          </a:p>
          <a:p>
            <a:pPr marL="741363" lvl="1" indent="-284163">
              <a:spcBef>
                <a:spcPts val="600"/>
              </a:spcBef>
              <a:buFont typeface="Arial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 smtClean="0"/>
              <a:t>Exponent: 00000001</a:t>
            </a:r>
            <a:br>
              <a:rPr lang="en-US" altLang="en-US" sz="1800" smtClean="0"/>
            </a:br>
            <a:r>
              <a:rPr lang="en-US" altLang="en-US" sz="1800" smtClean="0">
                <a:latin typeface="Symbol" pitchFamily="18" charset="2"/>
              </a:rPr>
              <a:t></a:t>
            </a:r>
            <a:r>
              <a:rPr lang="en-US" altLang="en-US" sz="1800" smtClean="0"/>
              <a:t> actual exponent = 1 – 127 = –126</a:t>
            </a:r>
          </a:p>
          <a:p>
            <a:pPr marL="741363" lvl="1" indent="-284163">
              <a:spcBef>
                <a:spcPts val="600"/>
              </a:spcBef>
              <a:buFont typeface="Arial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 smtClean="0"/>
              <a:t>Fraction: 000…00 </a:t>
            </a:r>
            <a:r>
              <a:rPr lang="en-US" altLang="en-US" sz="1800" smtClean="0">
                <a:latin typeface="Symbol" pitchFamily="18" charset="2"/>
              </a:rPr>
              <a:t></a:t>
            </a:r>
            <a:r>
              <a:rPr lang="en-US" altLang="en-US" sz="1800" smtClean="0"/>
              <a:t> significand = 1.0</a:t>
            </a:r>
          </a:p>
          <a:p>
            <a:pPr marL="741363" lvl="1" indent="-284163">
              <a:spcBef>
                <a:spcPts val="600"/>
              </a:spcBef>
              <a:buFont typeface="Arial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 smtClean="0"/>
              <a:t>±1.0 × 2</a:t>
            </a:r>
            <a:r>
              <a:rPr lang="en-US" altLang="en-US" sz="1800" baseline="30000" smtClean="0"/>
              <a:t>–126</a:t>
            </a:r>
            <a:r>
              <a:rPr lang="en-US" altLang="en-US" sz="1800" smtClean="0"/>
              <a:t> ≈ ±1.2 × 10</a:t>
            </a:r>
            <a:r>
              <a:rPr lang="en-US" altLang="en-US" sz="1800" baseline="30000" smtClean="0"/>
              <a:t>–38</a:t>
            </a:r>
          </a:p>
          <a:p>
            <a:pPr marL="341313" indent="-341313">
              <a:spcBef>
                <a:spcPts val="7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mtClean="0"/>
              <a:t>Largest value</a:t>
            </a:r>
          </a:p>
          <a:p>
            <a:pPr marL="741363" lvl="1" indent="-284163">
              <a:spcBef>
                <a:spcPts val="600"/>
              </a:spcBef>
              <a:buFont typeface="Arial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 smtClean="0"/>
              <a:t>exponent: 11111110</a:t>
            </a:r>
            <a:br>
              <a:rPr lang="en-US" altLang="en-US" sz="1800" smtClean="0"/>
            </a:br>
            <a:r>
              <a:rPr lang="en-US" altLang="en-US" sz="1800" smtClean="0">
                <a:latin typeface="Symbol" pitchFamily="18" charset="2"/>
              </a:rPr>
              <a:t></a:t>
            </a:r>
            <a:r>
              <a:rPr lang="en-US" altLang="en-US" sz="1800" smtClean="0"/>
              <a:t> actual exponent = 254 – 127 = +127</a:t>
            </a:r>
          </a:p>
          <a:p>
            <a:pPr marL="741363" lvl="1" indent="-284163">
              <a:spcBef>
                <a:spcPts val="600"/>
              </a:spcBef>
              <a:buFont typeface="Arial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 smtClean="0"/>
              <a:t>Fraction: 111…11 </a:t>
            </a:r>
            <a:r>
              <a:rPr lang="en-US" altLang="en-US" sz="1800" smtClean="0">
                <a:latin typeface="Symbol" pitchFamily="18" charset="2"/>
              </a:rPr>
              <a:t></a:t>
            </a:r>
            <a:r>
              <a:rPr lang="en-US" altLang="en-US" sz="1800" smtClean="0"/>
              <a:t> significand ≈ 2.0</a:t>
            </a:r>
          </a:p>
          <a:p>
            <a:pPr marL="741363" lvl="1" indent="-284163">
              <a:spcBef>
                <a:spcPts val="600"/>
              </a:spcBef>
              <a:buFont typeface="Arial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 smtClean="0"/>
              <a:t>±2.0 × 2</a:t>
            </a:r>
            <a:r>
              <a:rPr lang="en-US" altLang="en-US" sz="1800" baseline="30000" smtClean="0"/>
              <a:t>+127</a:t>
            </a:r>
            <a:r>
              <a:rPr lang="en-US" altLang="en-US" sz="1800" smtClean="0"/>
              <a:t> ≈ ±3.4 × 10</a:t>
            </a:r>
            <a:r>
              <a:rPr lang="en-US" altLang="en-US" sz="1800" baseline="30000" smtClean="0"/>
              <a:t>+38</a:t>
            </a:r>
          </a:p>
        </p:txBody>
      </p:sp>
    </p:spTree>
    <p:extLst>
      <p:ext uri="{BB962C8B-B14F-4D97-AF65-F5344CB8AC3E}">
        <p14:creationId xmlns:p14="http://schemas.microsoft.com/office/powerpoint/2010/main" val="34720758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1"/>
          <p:cNvSpPr>
            <a:spLocks noGrp="1" noChangeArrowheads="1"/>
          </p:cNvSpPr>
          <p:nvPr>
            <p:ph type="title"/>
          </p:nvPr>
        </p:nvSpPr>
        <p:spPr>
          <a:xfrm>
            <a:off x="684213" y="109538"/>
            <a:ext cx="8259762" cy="571500"/>
          </a:xfrm>
        </p:spPr>
        <p:txBody>
          <a:bodyPr anchor="b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Double-Precision Range</a:t>
            </a:r>
          </a:p>
        </p:txBody>
      </p:sp>
      <p:sp>
        <p:nvSpPr>
          <p:cNvPr id="92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216" y="844154"/>
            <a:ext cx="8270875" cy="3833813"/>
          </a:xfrm>
        </p:spPr>
        <p:txBody>
          <a:bodyPr/>
          <a:lstStyle/>
          <a:p>
            <a:pPr marL="341313" indent="-341313">
              <a:spcBef>
                <a:spcPts val="7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 smtClean="0"/>
              <a:t>Exponents 0000…00 and 1111…11 reserved</a:t>
            </a:r>
          </a:p>
          <a:p>
            <a:pPr marL="341313" indent="-341313">
              <a:spcBef>
                <a:spcPts val="7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 smtClean="0"/>
              <a:t>Smallest value</a:t>
            </a:r>
          </a:p>
          <a:p>
            <a:pPr marL="741363" lvl="1" indent="-284163">
              <a:spcBef>
                <a:spcPts val="600"/>
              </a:spcBef>
              <a:buFont typeface="Arial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 dirty="0" smtClean="0"/>
              <a:t>Exponent: 00000000001</a:t>
            </a:r>
            <a:br>
              <a:rPr lang="en-US" altLang="en-US" sz="1800" dirty="0" smtClean="0"/>
            </a:br>
            <a:r>
              <a:rPr lang="en-US" altLang="en-US" sz="1800" dirty="0" smtClean="0">
                <a:latin typeface="Symbol" pitchFamily="18" charset="2"/>
              </a:rPr>
              <a:t></a:t>
            </a:r>
            <a:r>
              <a:rPr lang="en-US" altLang="en-US" sz="1800" dirty="0" smtClean="0"/>
              <a:t> actual exponent = 1 – 1023 = –1022</a:t>
            </a:r>
          </a:p>
          <a:p>
            <a:pPr marL="741363" lvl="1" indent="-284163">
              <a:spcBef>
                <a:spcPts val="600"/>
              </a:spcBef>
              <a:buFont typeface="Arial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 dirty="0" smtClean="0"/>
              <a:t>Fraction: 000…00 </a:t>
            </a:r>
            <a:r>
              <a:rPr lang="en-US" altLang="en-US" sz="1800" dirty="0" smtClean="0">
                <a:latin typeface="Symbol" pitchFamily="18" charset="2"/>
              </a:rPr>
              <a:t></a:t>
            </a:r>
            <a:r>
              <a:rPr lang="en-US" altLang="en-US" sz="1800" dirty="0" smtClean="0"/>
              <a:t> significand = 1.0</a:t>
            </a:r>
          </a:p>
          <a:p>
            <a:pPr marL="741363" lvl="1" indent="-284163">
              <a:spcBef>
                <a:spcPts val="600"/>
              </a:spcBef>
              <a:buFont typeface="Arial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 dirty="0" smtClean="0"/>
              <a:t>±1.0 × 2</a:t>
            </a:r>
            <a:r>
              <a:rPr lang="en-US" altLang="en-US" sz="1800" baseline="30000" dirty="0" smtClean="0"/>
              <a:t>–1022</a:t>
            </a:r>
            <a:r>
              <a:rPr lang="en-US" altLang="en-US" sz="1800" dirty="0" smtClean="0"/>
              <a:t> ≈ ±2.2 × 10</a:t>
            </a:r>
            <a:r>
              <a:rPr lang="en-US" altLang="en-US" sz="1800" baseline="30000" dirty="0" smtClean="0"/>
              <a:t>–308</a:t>
            </a:r>
          </a:p>
          <a:p>
            <a:pPr marL="341313" indent="-341313">
              <a:spcBef>
                <a:spcPts val="7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 smtClean="0"/>
              <a:t>Largest value</a:t>
            </a:r>
          </a:p>
          <a:p>
            <a:pPr marL="741363" lvl="1" indent="-284163">
              <a:spcBef>
                <a:spcPts val="600"/>
              </a:spcBef>
              <a:buFont typeface="Arial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 dirty="0" smtClean="0"/>
              <a:t>Exponent: 11111111110</a:t>
            </a:r>
            <a:br>
              <a:rPr lang="en-US" altLang="en-US" sz="1800" dirty="0" smtClean="0"/>
            </a:br>
            <a:r>
              <a:rPr lang="en-US" altLang="en-US" sz="1800" dirty="0" smtClean="0">
                <a:latin typeface="Symbol" pitchFamily="18" charset="2"/>
              </a:rPr>
              <a:t></a:t>
            </a:r>
            <a:r>
              <a:rPr lang="en-US" altLang="en-US" sz="1800" dirty="0" smtClean="0"/>
              <a:t> actual exponent = 2046 – 1023 = +1023</a:t>
            </a:r>
          </a:p>
          <a:p>
            <a:pPr marL="741363" lvl="1" indent="-284163">
              <a:spcBef>
                <a:spcPts val="600"/>
              </a:spcBef>
              <a:buFont typeface="Arial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 dirty="0" smtClean="0"/>
              <a:t>Fraction: 111…11 </a:t>
            </a:r>
            <a:r>
              <a:rPr lang="en-US" altLang="en-US" sz="1800" dirty="0" smtClean="0">
                <a:latin typeface="Symbol" pitchFamily="18" charset="2"/>
              </a:rPr>
              <a:t></a:t>
            </a:r>
            <a:r>
              <a:rPr lang="en-US" altLang="en-US" sz="1800" dirty="0" smtClean="0"/>
              <a:t> significand ≈ 2.0</a:t>
            </a:r>
          </a:p>
          <a:p>
            <a:pPr marL="741363" lvl="1" indent="-284163">
              <a:spcBef>
                <a:spcPts val="600"/>
              </a:spcBef>
              <a:buFont typeface="Arial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 dirty="0" smtClean="0"/>
              <a:t>±2.0 × 2</a:t>
            </a:r>
            <a:r>
              <a:rPr lang="en-US" altLang="en-US" sz="1800" baseline="30000" dirty="0" smtClean="0"/>
              <a:t>+1023</a:t>
            </a:r>
            <a:r>
              <a:rPr lang="en-US" altLang="en-US" sz="1800" dirty="0" smtClean="0"/>
              <a:t> ≈ ±1.8 × 10</a:t>
            </a:r>
            <a:r>
              <a:rPr lang="en-US" altLang="en-US" sz="1800" baseline="30000" dirty="0" smtClean="0"/>
              <a:t>+308</a:t>
            </a:r>
          </a:p>
        </p:txBody>
      </p:sp>
    </p:spTree>
    <p:extLst>
      <p:ext uri="{BB962C8B-B14F-4D97-AF65-F5344CB8AC3E}">
        <p14:creationId xmlns:p14="http://schemas.microsoft.com/office/powerpoint/2010/main" val="36493687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34C26F10802843B0B559DA57628132" ma:contentTypeVersion="2" ma:contentTypeDescription="Create a new document." ma:contentTypeScope="" ma:versionID="b95aa51d966dc5cb7e37a77d3fcf618e">
  <xsd:schema xmlns:xsd="http://www.w3.org/2001/XMLSchema" xmlns:xs="http://www.w3.org/2001/XMLSchema" xmlns:p="http://schemas.microsoft.com/office/2006/metadata/properties" xmlns:ns2="3358ecb5-647a-4f41-878e-b611d5a3588c" targetNamespace="http://schemas.microsoft.com/office/2006/metadata/properties" ma:root="true" ma:fieldsID="841be0c1fa90a13f5a7042af11581a45" ns2:_="">
    <xsd:import namespace="3358ecb5-647a-4f41-878e-b611d5a358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58ecb5-647a-4f41-878e-b611d5a358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1C910D7-C513-43DA-B06A-9797700F8A72}"/>
</file>

<file path=customXml/itemProps2.xml><?xml version="1.0" encoding="utf-8"?>
<ds:datastoreItem xmlns:ds="http://schemas.openxmlformats.org/officeDocument/2006/customXml" ds:itemID="{EAB139F0-6E28-4725-A602-699C9DB7E9EB}"/>
</file>

<file path=customXml/itemProps3.xml><?xml version="1.0" encoding="utf-8"?>
<ds:datastoreItem xmlns:ds="http://schemas.openxmlformats.org/officeDocument/2006/customXml" ds:itemID="{F2973362-ECE5-4938-8880-11D7F5402728}"/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2784</TotalTime>
  <Words>867</Words>
  <Application>Microsoft Office PowerPoint</Application>
  <PresentationFormat>On-screen Show (16:9)</PresentationFormat>
  <Paragraphs>203</Paragraphs>
  <Slides>30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Arial Unicode MS</vt:lpstr>
      <vt:lpstr>Arial</vt:lpstr>
      <vt:lpstr>Calibri</vt:lpstr>
      <vt:lpstr>Cambria Math</vt:lpstr>
      <vt:lpstr>DejaVu Sans</vt:lpstr>
      <vt:lpstr>Symbol</vt:lpstr>
      <vt:lpstr>Tahoma</vt:lpstr>
      <vt:lpstr>Times New Roman</vt:lpstr>
      <vt:lpstr>Wingdings</vt:lpstr>
      <vt:lpstr>Perspective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Floating Point Standard</vt:lpstr>
      <vt:lpstr>IEEE Floating-Point Format</vt:lpstr>
      <vt:lpstr>Single-Precision Range</vt:lpstr>
      <vt:lpstr>Double-Precision Range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 3: Find the decimal value for the given IEEE 754 binary representation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Floating point arithmetic: DIV rule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vitbpl</dc:creator>
  <cp:lastModifiedBy>Admin</cp:lastModifiedBy>
  <cp:revision>117</cp:revision>
  <dcterms:created xsi:type="dcterms:W3CDTF">2006-08-16T00:00:00Z</dcterms:created>
  <dcterms:modified xsi:type="dcterms:W3CDTF">2021-08-31T02:30:52Z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0x0101000F34C26F10802843B0B559DA57628132</vt:lpwstr>
  </property>
</Properties>
</file>