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6" r:id="rId1"/>
  </p:sldMasterIdLst>
  <p:notesMasterIdLst>
    <p:notesMasterId r:id="rId4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8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B92BF-677C-4AE1-96D2-7323BECC377A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9699-9CEC-40F9-9B46-F655F4922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A26FE-C2E6-4254-8AC3-D2B2A8DED420}" type="slidenum">
              <a:rPr lang="en-US"/>
              <a:pPr/>
              <a:t>1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413058-A8DB-47C6-AF34-AE47CCC0CE16}" type="slidenum">
              <a:rPr lang="ar-SA" sz="1200"/>
              <a:pPr algn="r"/>
              <a:t>1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2014-D6E0-49D0-9BD0-D9792B2344FB}" type="slidenum">
              <a:rPr lang="en-US"/>
              <a:pPr/>
              <a:t>35</a:t>
            </a:fld>
            <a:endParaRPr lang="en-US"/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11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A5AAD-9E31-404F-851C-DACD72A145B1}" type="slidenum">
              <a:rPr lang="en-US"/>
              <a:pPr/>
              <a:t>36</a:t>
            </a:fld>
            <a:endParaRPr lang="en-US"/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12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0A37E-9D2A-40D0-BB4E-64B59D3681B7}" type="slidenum">
              <a:rPr lang="en-US"/>
              <a:pPr/>
              <a:t>37</a:t>
            </a:fld>
            <a:endParaRPr lang="en-US"/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3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6E3B9-7E97-443B-AA4D-62160DC15F95}" type="slidenum">
              <a:rPr lang="en-US"/>
              <a:pPr/>
              <a:t>38</a:t>
            </a:fld>
            <a:endParaRPr lang="en-US"/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14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5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A0929-788A-4BCA-BCE3-D19FC3F65BB7}" type="slidenum">
              <a:rPr lang="en-US"/>
              <a:pPr/>
              <a:t>39</a:t>
            </a:fld>
            <a:endParaRPr lang="en-US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7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F2035-CFD6-42E9-A033-17260FA83245}" type="slidenum">
              <a:rPr lang="en-US"/>
              <a:pPr/>
              <a:t>40</a:t>
            </a:fld>
            <a:endParaRPr lang="en-US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9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AF209-610F-4F59-9FDB-39CA79D4BED2}" type="slidenum">
              <a:rPr lang="en-US"/>
              <a:pPr/>
              <a:t>41</a:t>
            </a:fld>
            <a:endParaRPr lang="en-US"/>
          </a:p>
        </p:txBody>
      </p:sp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17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81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0B5F-2B9D-4B05-A64F-BA759AAF6C39}" type="slidenum">
              <a:rPr lang="en-US"/>
              <a:pPr/>
              <a:t>17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9D8E1-D6AA-4110-9B0C-73CD4C38F682}" type="slidenum">
              <a:rPr lang="en-US"/>
              <a:pPr/>
              <a:t>25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25A6A-6312-439A-800B-9895C3FF928E}" type="slidenum">
              <a:rPr lang="en-US"/>
              <a:pPr/>
              <a:t>26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5360F-A3C5-4EF5-AA15-7DB8969E6910}" type="slidenum">
              <a:rPr lang="en-US"/>
              <a:pPr/>
              <a:t>30</a:t>
            </a:fld>
            <a:endParaRPr lang="en-US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6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9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EEBE2-CC25-4F1B-B2DE-10ED9323BF1B}" type="slidenum">
              <a:rPr lang="en-US"/>
              <a:pPr/>
              <a:t>31</a:t>
            </a:fld>
            <a:endParaRPr lang="en-US"/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1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7E322-2F59-4D19-A44E-384A97814A2A}" type="slidenum">
              <a:rPr lang="en-US"/>
              <a:pPr/>
              <a:t>32</a:t>
            </a:fld>
            <a:endParaRPr lang="en-US"/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8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34C1F-443A-49E4-9611-8B63407C602C}" type="slidenum">
              <a:rPr lang="en-US"/>
              <a:pPr/>
              <a:t>33</a:t>
            </a:fld>
            <a:endParaRPr lang="en-US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9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C8F5C-5886-401D-B31F-6EBA4EE2C4B0}" type="slidenum">
              <a:rPr lang="en-US"/>
              <a:pPr/>
              <a:t>34</a:t>
            </a:fld>
            <a:endParaRPr lang="en-US"/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36F87D-EE2D-4B5F-9917-2C523DE5CC5E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C0D7-950F-442A-A8B8-88581BA762F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CB25-280F-42B2-B28D-7B224A78B2AA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DBDB-6669-4587-83D6-26392F20769A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0994-FEE5-42AE-9193-2096411ABE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84A1-7D3E-43F8-9239-72EF297DA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66725"/>
            <a:ext cx="6781800" cy="2133600"/>
          </a:xfrm>
        </p:spPr>
        <p:txBody>
          <a:bodyPr/>
          <a:lstStyle/>
          <a:p>
            <a:pPr algn="r"/>
            <a:r>
              <a:rPr lang="en-US" altLang="zh-CN" sz="5500">
                <a:ea typeface="SimSun" pitchFamily="2" charset="-122"/>
              </a:rPr>
              <a:t>Instruction and Instruction Sequencing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Zero address instruction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Location of all operands are defined implicitly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Operands are stored in a structure called pushdown stack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Continued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/>
              <a:t>If processor supports ALU operations one data in memory and other in register then the instruction sequence is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MOVE      D,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ADD      E,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MOVE   </a:t>
            </a:r>
            <a:r>
              <a:rPr lang="en-US" sz="2400" dirty="0" err="1"/>
              <a:t>Ri</a:t>
            </a:r>
            <a:r>
              <a:rPr lang="en-US" sz="2400" dirty="0"/>
              <a:t>, F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/>
              <a:t>If processor supports ALU operations only with registers then one has to follow the instruction sequence given below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LOAD    D, </a:t>
            </a:r>
            <a:r>
              <a:rPr lang="en-US" sz="2400" dirty="0" err="1"/>
              <a:t>Ri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LOAD     E, </a:t>
            </a:r>
            <a:r>
              <a:rPr lang="en-US" sz="2400" dirty="0" err="1"/>
              <a:t>Rj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ADD       </a:t>
            </a:r>
            <a:r>
              <a:rPr lang="en-US" sz="2400" dirty="0" err="1"/>
              <a:t>Ri</a:t>
            </a:r>
            <a:r>
              <a:rPr lang="en-US" sz="2400" dirty="0"/>
              <a:t>, </a:t>
            </a:r>
            <a:r>
              <a:rPr lang="en-US" sz="2400" dirty="0" err="1"/>
              <a:t>Rj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MOVE    </a:t>
            </a:r>
            <a:r>
              <a:rPr lang="en-US" sz="2400" dirty="0" err="1"/>
              <a:t>Rj</a:t>
            </a:r>
            <a:r>
              <a:rPr lang="en-US" sz="2400" dirty="0"/>
              <a:t>, F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3894137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 dirty="0"/>
              <a:t>Example:   Evaluate </a:t>
            </a:r>
            <a:r>
              <a:rPr lang="en-US" dirty="0" smtClean="0"/>
              <a:t>X=(A+B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Three-Address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ADD	R1, A, B	; </a:t>
            </a:r>
            <a:r>
              <a:rPr lang="en-US" dirty="0"/>
              <a:t>R1 ← M[A]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R2, C, D	; R2 ← M[C]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MUL	X, R1, R2	; M[X] ← R1 </a:t>
            </a:r>
            <a:r>
              <a:rPr lang="en-US" dirty="0">
                <a:sym typeface="Symbol" pitchFamily="18" charset="2"/>
              </a:rPr>
              <a:t></a:t>
            </a:r>
            <a:r>
              <a:rPr lang="en-US" dirty="0"/>
              <a:t> R2</a:t>
            </a:r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80400" cy="4405313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 dirty="0"/>
              <a:t>Example:   Evaluate </a:t>
            </a:r>
            <a:r>
              <a:rPr lang="en-US" dirty="0" smtClean="0"/>
              <a:t>X=(A+B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Two-Address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MOV	R1, A	; </a:t>
            </a:r>
            <a:r>
              <a:rPr lang="en-US" dirty="0"/>
              <a:t>R1 ← M[A]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ADD	R1, B	; </a:t>
            </a:r>
            <a:r>
              <a:rPr lang="en-US" dirty="0"/>
              <a:t>R1 ← R1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MOV	R2, C	; </a:t>
            </a:r>
            <a:r>
              <a:rPr lang="en-US" dirty="0"/>
              <a:t>R2 ← M[C]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R2, D	; R2 ← R2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MUL	R1, R2	; R1 ← R1 </a:t>
            </a:r>
            <a:r>
              <a:rPr lang="en-US" dirty="0">
                <a:sym typeface="Symbol" pitchFamily="18" charset="2"/>
              </a:rPr>
              <a:t></a:t>
            </a:r>
            <a:r>
              <a:rPr lang="en-US" dirty="0"/>
              <a:t> R2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MOV	X, R1	; M[X] ← R1</a:t>
            </a:r>
          </a:p>
        </p:txBody>
      </p:sp>
      <p:sp>
        <p:nvSpPr>
          <p:cNvPr id="329732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280400" cy="49530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 dirty="0"/>
              <a:t>Example:   Evaluate </a:t>
            </a:r>
            <a:r>
              <a:rPr lang="en-US" dirty="0" smtClean="0"/>
              <a:t>X=(A+B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One-Address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LOAD	A	; </a:t>
            </a:r>
            <a:r>
              <a:rPr lang="en-US" dirty="0"/>
              <a:t>AC ← M[A]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ADD	B	; </a:t>
            </a:r>
            <a:r>
              <a:rPr lang="en-US" dirty="0"/>
              <a:t>AC ← AC + M[B]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STORE	T	; M[T] ← AC 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LOAD	C	; </a:t>
            </a:r>
            <a:r>
              <a:rPr lang="en-US" dirty="0"/>
              <a:t>AC ← M[C]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D	; AC ← AC + M[D]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MUL	T	; AC ← AC </a:t>
            </a:r>
            <a:r>
              <a:rPr lang="en-US" dirty="0">
                <a:sym typeface="Symbol" pitchFamily="18" charset="2"/>
              </a:rPr>
              <a:t></a:t>
            </a:r>
            <a:r>
              <a:rPr lang="en-US" dirty="0"/>
              <a:t> M[T]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STORE	X	; M[X] ← AC</a:t>
            </a:r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Instruction Formats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7313"/>
            <a:ext cx="8280400" cy="5500687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  <a:tabLst>
                <a:tab pos="2146300" algn="l"/>
                <a:tab pos="5022850" algn="l"/>
              </a:tabLst>
            </a:pPr>
            <a:r>
              <a:rPr lang="en-US" dirty="0"/>
              <a:t>Example:   </a:t>
            </a:r>
            <a:r>
              <a:rPr lang="en-US"/>
              <a:t>Evaluate </a:t>
            </a:r>
            <a:r>
              <a:rPr lang="en-US" smtClean="0"/>
              <a:t>X=(A+B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 (C+D)</a:t>
            </a:r>
          </a:p>
          <a:p>
            <a:pPr marL="533400" indent="-533400"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Zero-Address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	A	; </a:t>
            </a:r>
            <a:r>
              <a:rPr lang="en-US" dirty="0"/>
              <a:t>TOS ← A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	B 	; </a:t>
            </a:r>
            <a:r>
              <a:rPr lang="en-US" dirty="0"/>
              <a:t>TOS ← B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	; TOS ← (A + B)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>
                <a:sym typeface="Symbol" pitchFamily="18" charset="2"/>
              </a:rPr>
              <a:t>PUSH 	C	; </a:t>
            </a:r>
            <a:r>
              <a:rPr lang="en-US" dirty="0"/>
              <a:t>TOS ← C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PUSH	D	; TOS ← D</a:t>
            </a:r>
            <a:endParaRPr lang="en-US" dirty="0">
              <a:sym typeface="Symbol" pitchFamily="18" charset="2"/>
            </a:endParaRP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ADD		; TOS ← (C + D)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MUL		; TOS ← (C+D)</a:t>
            </a:r>
            <a:r>
              <a:rPr lang="en-US" dirty="0">
                <a:sym typeface="Symbol" pitchFamily="18" charset="2"/>
              </a:rPr>
              <a:t></a:t>
            </a:r>
            <a:r>
              <a:rPr lang="en-US" dirty="0"/>
              <a:t>(A+B)</a:t>
            </a:r>
          </a:p>
          <a:p>
            <a:pPr marL="989013" lvl="1" indent="-457200">
              <a:buFont typeface="Times New Roman" pitchFamily="18" charset="0"/>
              <a:buAutoNum type="arabicPeriod"/>
              <a:tabLst>
                <a:tab pos="2146300" algn="l"/>
                <a:tab pos="5022850" algn="l"/>
              </a:tabLst>
            </a:pPr>
            <a:r>
              <a:rPr lang="en-US" dirty="0"/>
              <a:t>POP	X	; M[X] ← TOS</a:t>
            </a:r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 Cycle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Basic computer operation cycle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Fetch the instruction</a:t>
            </a:r>
            <a:r>
              <a:rPr lang="en-US" altLang="ko-KR" dirty="0">
                <a:ea typeface="굴림" pitchFamily="50" charset="-127"/>
              </a:rPr>
              <a:t> from memory into a control register (</a:t>
            </a:r>
            <a:r>
              <a:rPr lang="en-US" altLang="ko-KR" dirty="0">
                <a:solidFill>
                  <a:srgbClr val="3333FF"/>
                </a:solidFill>
                <a:ea typeface="굴림" pitchFamily="50" charset="-127"/>
              </a:rPr>
              <a:t>PC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Decode the instruction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Locate the operands</a:t>
            </a:r>
            <a:r>
              <a:rPr lang="en-US" altLang="ko-KR" dirty="0">
                <a:ea typeface="굴림" pitchFamily="50" charset="-127"/>
              </a:rPr>
              <a:t> used by the instruction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Fetch operands</a:t>
            </a:r>
            <a:r>
              <a:rPr lang="en-US" altLang="ko-KR" dirty="0">
                <a:ea typeface="굴림" pitchFamily="50" charset="-127"/>
              </a:rPr>
              <a:t> from memory (if necessary)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Execute the operation</a:t>
            </a:r>
            <a:r>
              <a:rPr lang="en-US" altLang="ko-KR" dirty="0">
                <a:ea typeface="굴림" pitchFamily="50" charset="-127"/>
              </a:rPr>
              <a:t> in processor registers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Store the results</a:t>
            </a:r>
            <a:r>
              <a:rPr lang="en-US" altLang="ko-KR" dirty="0">
                <a:ea typeface="굴림" pitchFamily="50" charset="-127"/>
              </a:rPr>
              <a:t> in the proper place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Go back to step 1 to fetch the next instruction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INSTRUCTION EXECUTION &amp; STRIAGHT LINE SEQUENCING</a:t>
            </a:r>
          </a:p>
        </p:txBody>
      </p:sp>
      <p:graphicFrame>
        <p:nvGraphicFramePr>
          <p:cNvPr id="247921" name="Group 113"/>
          <p:cNvGraphicFramePr>
            <a:graphicFrameLocks noGrp="1"/>
          </p:cNvGraphicFramePr>
          <p:nvPr>
            <p:ph type="tbl" idx="1"/>
          </p:nvPr>
        </p:nvGraphicFramePr>
        <p:xfrm>
          <a:off x="3581400" y="1600200"/>
          <a:ext cx="1828800" cy="52570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A,R0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B,R0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R0,C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7863" name="Text Box 55"/>
          <p:cNvSpPr txBox="1">
            <a:spLocks noChangeArrowheads="1"/>
          </p:cNvSpPr>
          <p:nvPr/>
        </p:nvSpPr>
        <p:spPr bwMode="auto">
          <a:xfrm>
            <a:off x="3657600" y="1219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Contents</a:t>
            </a:r>
          </a:p>
        </p:txBody>
      </p:sp>
      <p:sp>
        <p:nvSpPr>
          <p:cNvPr id="247876" name="Text Box 68"/>
          <p:cNvSpPr txBox="1">
            <a:spLocks noChangeArrowheads="1"/>
          </p:cNvSpPr>
          <p:nvPr/>
        </p:nvSpPr>
        <p:spPr bwMode="auto">
          <a:xfrm>
            <a:off x="3200400" y="3886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47877" name="Text Box 69"/>
          <p:cNvSpPr txBox="1">
            <a:spLocks noChangeArrowheads="1"/>
          </p:cNvSpPr>
          <p:nvPr/>
        </p:nvSpPr>
        <p:spPr bwMode="auto">
          <a:xfrm>
            <a:off x="31242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3124200" y="64912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47910" name="Line 102"/>
          <p:cNvSpPr>
            <a:spLocks noChangeShapeType="1"/>
          </p:cNvSpPr>
          <p:nvPr/>
        </p:nvSpPr>
        <p:spPr bwMode="auto">
          <a:xfrm>
            <a:off x="6629400" y="4038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1" name="Line 103"/>
          <p:cNvSpPr>
            <a:spLocks noChangeShapeType="1"/>
          </p:cNvSpPr>
          <p:nvPr/>
        </p:nvSpPr>
        <p:spPr bwMode="auto">
          <a:xfrm>
            <a:off x="6629400" y="5562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2" name="Line 104"/>
          <p:cNvSpPr>
            <a:spLocks noChangeShapeType="1"/>
          </p:cNvSpPr>
          <p:nvPr/>
        </p:nvSpPr>
        <p:spPr bwMode="auto">
          <a:xfrm flipH="1">
            <a:off x="56388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3" name="Line 105"/>
          <p:cNvSpPr>
            <a:spLocks noChangeShapeType="1"/>
          </p:cNvSpPr>
          <p:nvPr/>
        </p:nvSpPr>
        <p:spPr bwMode="auto">
          <a:xfrm flipH="1">
            <a:off x="54864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5" name="Line 107"/>
          <p:cNvSpPr>
            <a:spLocks noChangeShapeType="1"/>
          </p:cNvSpPr>
          <p:nvPr/>
        </p:nvSpPr>
        <p:spPr bwMode="auto">
          <a:xfrm flipH="1">
            <a:off x="5486400" y="670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6" name="Text Box 108"/>
          <p:cNvSpPr txBox="1">
            <a:spLocks noChangeArrowheads="1"/>
          </p:cNvSpPr>
          <p:nvPr/>
        </p:nvSpPr>
        <p:spPr bwMode="auto">
          <a:xfrm>
            <a:off x="6934200" y="5334000"/>
            <a:ext cx="1981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for Program</a:t>
            </a:r>
          </a:p>
          <a:p>
            <a:pPr>
              <a:spcBef>
                <a:spcPct val="50000"/>
              </a:spcBef>
            </a:pPr>
            <a:r>
              <a:rPr lang="en-US"/>
              <a:t>C         [A]+[B]</a:t>
            </a:r>
          </a:p>
        </p:txBody>
      </p:sp>
      <p:sp>
        <p:nvSpPr>
          <p:cNvPr id="247917" name="Line 109"/>
          <p:cNvSpPr>
            <a:spLocks noChangeShapeType="1"/>
          </p:cNvSpPr>
          <p:nvPr/>
        </p:nvSpPr>
        <p:spPr bwMode="auto">
          <a:xfrm flipH="1"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918" name="Text Box 110"/>
          <p:cNvSpPr txBox="1">
            <a:spLocks noChangeArrowheads="1"/>
          </p:cNvSpPr>
          <p:nvPr/>
        </p:nvSpPr>
        <p:spPr bwMode="auto">
          <a:xfrm>
            <a:off x="5410200" y="1371600"/>
            <a:ext cx="37338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800">
                <a:cs typeface="Arial" charset="0"/>
              </a:rPr>
              <a:t>}</a:t>
            </a:r>
            <a:r>
              <a:rPr lang="en-US" sz="2000">
                <a:cs typeface="Arial" charset="0"/>
              </a:rPr>
              <a:t>3-instruction program segment</a:t>
            </a:r>
          </a:p>
        </p:txBody>
      </p:sp>
      <p:sp>
        <p:nvSpPr>
          <p:cNvPr id="247919" name="Text Box 111"/>
          <p:cNvSpPr txBox="1">
            <a:spLocks noChangeArrowheads="1"/>
          </p:cNvSpPr>
          <p:nvPr/>
        </p:nvSpPr>
        <p:spPr bwMode="auto">
          <a:xfrm>
            <a:off x="2057400" y="1219200"/>
            <a:ext cx="152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</a:t>
            </a:r>
          </a:p>
        </p:txBody>
      </p:sp>
      <p:sp>
        <p:nvSpPr>
          <p:cNvPr id="247920" name="Text Box 112"/>
          <p:cNvSpPr txBox="1">
            <a:spLocks noChangeArrowheads="1"/>
          </p:cNvSpPr>
          <p:nvPr/>
        </p:nvSpPr>
        <p:spPr bwMode="auto">
          <a:xfrm>
            <a:off x="0" y="1600200"/>
            <a:ext cx="3581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Begin execution here       i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                 i+4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                 i+8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8229600" cy="4906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PC – Program counter</a:t>
            </a:r>
            <a:r>
              <a:rPr lang="en-US" sz="2800"/>
              <a:t>: hold the address of the next instruction to be executed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Straight line sequencing</a:t>
            </a:r>
            <a:r>
              <a:rPr lang="en-US" sz="2800"/>
              <a:t>: If fetching and executing of instructions is carried out one by one from successive addresses of memory, it is called straight line sequencing.</a:t>
            </a:r>
          </a:p>
          <a:p>
            <a:pPr>
              <a:lnSpc>
                <a:spcPct val="90000"/>
              </a:lnSpc>
            </a:pPr>
            <a:r>
              <a:rPr lang="en-US" sz="2800"/>
              <a:t>Major two phase of instruction execution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Instruction fetch phase</a:t>
            </a:r>
            <a:r>
              <a:rPr lang="en-US" sz="2800"/>
              <a:t>: Instruction is fetched form memory and is placed in instruction register IR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Instruction execute phase: </a:t>
            </a:r>
            <a:r>
              <a:rPr lang="en-US" sz="2800"/>
              <a:t>Contents of IR is decoded and  processor carries out the operation either by reading data from memory or registers.</a:t>
            </a: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BRANCHING</a:t>
            </a:r>
          </a:p>
        </p:txBody>
      </p:sp>
      <p:pic>
        <p:nvPicPr>
          <p:cNvPr id="2519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  <a:grayscl/>
          </a:blip>
          <a:srcRect/>
          <a:stretch>
            <a:fillRect/>
          </a:stretch>
        </p:blipFill>
        <p:spPr>
          <a:xfrm>
            <a:off x="1066800" y="1143000"/>
            <a:ext cx="3048000" cy="4687888"/>
          </a:xfrm>
          <a:noFill/>
          <a:ln/>
        </p:spPr>
      </p:pic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</a:blip>
          <a:srcRect/>
          <a:stretch>
            <a:fillRect/>
          </a:stretch>
        </p:blipFill>
        <p:spPr bwMode="auto">
          <a:xfrm>
            <a:off x="4343400" y="838200"/>
            <a:ext cx="411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28600" y="57912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straight line program for adding n numbers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5105400" y="63246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Using a loop to add n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229600" cy="5287963"/>
          </a:xfrm>
        </p:spPr>
        <p:txBody>
          <a:bodyPr/>
          <a:lstStyle/>
          <a:p>
            <a:r>
              <a:rPr lang="en-US" dirty="0"/>
              <a:t>INSTRUCTION SET ARCHITECTURE:-Complete instruction set of the processor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BASIC 4 TYPES OF OPERATION:-</a:t>
            </a:r>
          </a:p>
          <a:p>
            <a:pPr lvl="2"/>
            <a:r>
              <a:rPr lang="en-US" sz="3200" dirty="0"/>
              <a:t>Data transfer between memory and processor register</a:t>
            </a:r>
          </a:p>
          <a:p>
            <a:pPr lvl="2"/>
            <a:r>
              <a:rPr lang="en-US" sz="3200" dirty="0"/>
              <a:t>Arithmetic and logic operation</a:t>
            </a:r>
          </a:p>
          <a:p>
            <a:pPr lvl="2"/>
            <a:r>
              <a:rPr lang="en-US" sz="3200" dirty="0"/>
              <a:t> Program sequencing and control</a:t>
            </a:r>
          </a:p>
          <a:p>
            <a:pPr lvl="2"/>
            <a:r>
              <a:rPr lang="en-US" sz="3200" dirty="0"/>
              <a:t>I/O transfer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Branch instruction are those which changes the normal sequence of execution.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Sequence can be changed either conditionally or unconditionally.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Accordingly we have </a:t>
            </a:r>
            <a:r>
              <a:rPr lang="en-US" sz="2800">
                <a:solidFill>
                  <a:srgbClr val="FF0000"/>
                </a:solidFill>
              </a:rPr>
              <a:t>conditional</a:t>
            </a:r>
            <a:r>
              <a:rPr lang="en-US" sz="2800"/>
              <a:t> branch instructions and </a:t>
            </a:r>
            <a:r>
              <a:rPr lang="en-US" sz="2800">
                <a:solidFill>
                  <a:srgbClr val="FF0000"/>
                </a:solidFill>
              </a:rPr>
              <a:t>unconditional branch instruction.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Conditional branch instruction changes the sequence only when certain conditions are met.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Unconditional branch instruction changes the sequence of execution irrespective of condition of the results.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CONDITION CODES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CONDITIONAL CODE FLAGS: The processor keeps track of information about the results of various operations for use by subsequent conditional branch instructions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N – Negative     1 if results are Negative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0 if results are Positive</a:t>
            </a:r>
          </a:p>
          <a:p>
            <a:pPr>
              <a:lnSpc>
                <a:spcPct val="80000"/>
              </a:lnSpc>
            </a:pPr>
            <a:r>
              <a:rPr lang="en-US" sz="2800"/>
              <a:t>Z – Zero              1 if results are Zero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 0 if results are Non zero</a:t>
            </a:r>
          </a:p>
          <a:p>
            <a:pPr>
              <a:lnSpc>
                <a:spcPct val="80000"/>
              </a:lnSpc>
            </a:pPr>
            <a:r>
              <a:rPr lang="en-US" sz="2800"/>
              <a:t>V – Overflow      1 if arithmetic overflow occurs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      0 non overflow occurs</a:t>
            </a:r>
          </a:p>
          <a:p>
            <a:pPr>
              <a:lnSpc>
                <a:spcPct val="80000"/>
              </a:lnSpc>
            </a:pPr>
            <a:r>
              <a:rPr lang="en-US" sz="2800"/>
              <a:t>C – Carry             1 if carry and from MSB bit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                    0 if there is no carry from MSB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Conditional Branch Instructions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2217737"/>
          </a:xfrm>
        </p:spPr>
        <p:txBody>
          <a:bodyPr/>
          <a:lstStyle/>
          <a:p>
            <a:r>
              <a:rPr lang="en-US"/>
              <a:t>Example: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/>
              <a:t>:  1 1 1 1 0 0 0 0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B</a:t>
            </a:r>
            <a:r>
              <a:rPr lang="en-US"/>
              <a:t>:  0 0 0 1 0 1 0 0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572000" y="162877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A</a:t>
            </a:r>
            <a:r>
              <a:rPr lang="en-US" sz="2400" b="1">
                <a:cs typeface="Arial" pitchFamily="34" charset="0"/>
              </a:rPr>
              <a:t>:      </a:t>
            </a:r>
            <a:r>
              <a:rPr lang="en-US" sz="2000" b="1">
                <a:cs typeface="Arial" pitchFamily="34" charset="0"/>
              </a:rPr>
              <a:t>   </a:t>
            </a:r>
            <a:r>
              <a:rPr lang="en-US" sz="2400" b="1">
                <a:cs typeface="Arial" pitchFamily="34" charset="0"/>
              </a:rPr>
              <a:t>1 1 1 1 0 0 0 0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4572000" y="216852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+(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−B</a:t>
            </a:r>
            <a:r>
              <a:rPr lang="en-US" sz="2400" b="1">
                <a:cs typeface="Arial" pitchFamily="34" charset="0"/>
              </a:rPr>
              <a:t>):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  1 1 1 0 1 1 0 0</a:t>
            </a:r>
          </a:p>
        </p:txBody>
      </p:sp>
      <p:sp>
        <p:nvSpPr>
          <p:cNvPr id="356358" name="Line 6"/>
          <p:cNvSpPr>
            <a:spLocks noChangeShapeType="1"/>
          </p:cNvSpPr>
          <p:nvPr/>
        </p:nvSpPr>
        <p:spPr bwMode="auto">
          <a:xfrm>
            <a:off x="4572000" y="2708275"/>
            <a:ext cx="3060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4572000" y="2708275"/>
            <a:ext cx="3060700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          </a:t>
            </a:r>
            <a:r>
              <a:rPr lang="en-US" sz="2000" b="1">
                <a:cs typeface="Arial" pitchFamily="34" charset="0"/>
              </a:rPr>
              <a:t>   </a:t>
            </a:r>
            <a:r>
              <a:rPr lang="en-US" sz="2400" b="1">
                <a:cs typeface="Arial" pitchFamily="34" charset="0"/>
              </a:rPr>
              <a:t>1 1 0 1 1 1 0 0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4751388" y="3608388"/>
            <a:ext cx="900112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C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1</a:t>
            </a:r>
            <a:endParaRPr lang="en-US" sz="2400" b="1">
              <a:cs typeface="Arial" pitchFamily="34" charset="0"/>
            </a:endParaRPr>
          </a:p>
        </p:txBody>
      </p:sp>
      <p:cxnSp>
        <p:nvCxnSpPr>
          <p:cNvPr id="356361" name="AutoShape 9"/>
          <p:cNvCxnSpPr>
            <a:cxnSpLocks noChangeShapeType="1"/>
            <a:endCxn id="356360" idx="0"/>
          </p:cNvCxnSpPr>
          <p:nvPr/>
        </p:nvCxnSpPr>
        <p:spPr bwMode="auto">
          <a:xfrm rot="10800000" flipV="1">
            <a:off x="5202238" y="2798763"/>
            <a:ext cx="449262" cy="809625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</p:cxn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5292725" y="4149725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5732463" y="3249613"/>
            <a:ext cx="0" cy="900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5292725" y="4689475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rgbClr val="CC00FF"/>
                </a:solidFill>
                <a:cs typeface="Arial" pitchFamily="34" charset="0"/>
              </a:rPr>
              <a:t>V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rgbClr val="CC00FF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6372225" y="3608388"/>
            <a:ext cx="900113" cy="539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solidFill>
                  <a:srgbClr val="996600"/>
                </a:solidFill>
                <a:cs typeface="Arial" pitchFamily="34" charset="0"/>
              </a:rPr>
              <a:t>Z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cs typeface="Arial" pitchFamily="34" charset="0"/>
              </a:rPr>
              <a:t>=</a:t>
            </a:r>
            <a:r>
              <a:rPr lang="en-US" sz="2400" b="1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b="1">
                <a:solidFill>
                  <a:srgbClr val="996600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56366" name="AutoShape 14"/>
          <p:cNvSpPr>
            <a:spLocks/>
          </p:cNvSpPr>
          <p:nvPr/>
        </p:nvSpPr>
        <p:spPr bwMode="auto">
          <a:xfrm rot="-5400000">
            <a:off x="6446044" y="2507456"/>
            <a:ext cx="401638" cy="1800225"/>
          </a:xfrm>
          <a:prstGeom prst="leftBrace">
            <a:avLst>
              <a:gd name="adj1" fmla="val 37352"/>
              <a:gd name="adj2" fmla="val 50000"/>
            </a:avLst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  <p:bldP spid="356357" grpId="0"/>
      <p:bldP spid="356358" grpId="0" animBg="1"/>
      <p:bldP spid="356359" grpId="0"/>
      <p:bldP spid="356360" grpId="0"/>
      <p:bldP spid="356362" grpId="0"/>
      <p:bldP spid="356363" grpId="0" animBg="1"/>
      <p:bldP spid="356364" grpId="0"/>
      <p:bldP spid="356365" grpId="0"/>
      <p:bldP spid="356366" grpId="0" animBg="1"/>
      <p:bldP spid="3563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Overflow</a:t>
            </a:r>
            <a:r>
              <a:rPr lang="en-US" sz="2800" dirty="0" smtClean="0"/>
              <a:t> occurs when the magnitude of a number exceeds the range allowed by the size of the bit field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4800600" cy="1143000"/>
          </a:xfrm>
        </p:spPr>
        <p:txBody>
          <a:bodyPr/>
          <a:lstStyle/>
          <a:p>
            <a:r>
              <a:rPr lang="en-US"/>
              <a:t>Status Bits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2363" y="2079625"/>
            <a:ext cx="3421062" cy="1530350"/>
            <a:chOff x="2880" y="2387"/>
            <a:chExt cx="2155" cy="1020"/>
          </a:xfrm>
        </p:grpSpPr>
        <p:sp>
          <p:nvSpPr>
            <p:cNvPr id="126980" name="Freeform 4"/>
            <p:cNvSpPr>
              <a:spLocks/>
            </p:cNvSpPr>
            <p:nvPr/>
          </p:nvSpPr>
          <p:spPr bwMode="auto">
            <a:xfrm>
              <a:off x="2880" y="2500"/>
              <a:ext cx="2041" cy="907"/>
            </a:xfrm>
            <a:custGeom>
              <a:avLst/>
              <a:gdLst>
                <a:gd name="T0" fmla="*/ 0 w 2041"/>
                <a:gd name="T1" fmla="*/ 0 h 907"/>
                <a:gd name="T2" fmla="*/ 794 w 2041"/>
                <a:gd name="T3" fmla="*/ 0 h 907"/>
                <a:gd name="T4" fmla="*/ 1021 w 2041"/>
                <a:gd name="T5" fmla="*/ 227 h 907"/>
                <a:gd name="T6" fmla="*/ 1247 w 2041"/>
                <a:gd name="T7" fmla="*/ 0 h 907"/>
                <a:gd name="T8" fmla="*/ 2041 w 2041"/>
                <a:gd name="T9" fmla="*/ 0 h 907"/>
                <a:gd name="T10" fmla="*/ 1361 w 2041"/>
                <a:gd name="T11" fmla="*/ 907 h 907"/>
                <a:gd name="T12" fmla="*/ 680 w 2041"/>
                <a:gd name="T13" fmla="*/ 907 h 907"/>
                <a:gd name="T14" fmla="*/ 0 w 2041"/>
                <a:gd name="T15" fmla="*/ 0 h 9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41"/>
                <a:gd name="T25" fmla="*/ 0 h 907"/>
                <a:gd name="T26" fmla="*/ 2041 w 2041"/>
                <a:gd name="T27" fmla="*/ 907 h 9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41" h="907">
                  <a:moveTo>
                    <a:pt x="0" y="0"/>
                  </a:moveTo>
                  <a:lnTo>
                    <a:pt x="794" y="0"/>
                  </a:lnTo>
                  <a:lnTo>
                    <a:pt x="1021" y="227"/>
                  </a:lnTo>
                  <a:lnTo>
                    <a:pt x="1247" y="0"/>
                  </a:lnTo>
                  <a:lnTo>
                    <a:pt x="2041" y="0"/>
                  </a:lnTo>
                  <a:lnTo>
                    <a:pt x="1361" y="907"/>
                  </a:lnTo>
                  <a:lnTo>
                    <a:pt x="680" y="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1" name="Freeform 5"/>
            <p:cNvSpPr>
              <a:spLocks/>
            </p:cNvSpPr>
            <p:nvPr/>
          </p:nvSpPr>
          <p:spPr bwMode="auto">
            <a:xfrm>
              <a:off x="2880" y="2387"/>
              <a:ext cx="907" cy="113"/>
            </a:xfrm>
            <a:custGeom>
              <a:avLst/>
              <a:gdLst>
                <a:gd name="T0" fmla="*/ 0 w 907"/>
                <a:gd name="T1" fmla="*/ 113 h 113"/>
                <a:gd name="T2" fmla="*/ 113 w 907"/>
                <a:gd name="T3" fmla="*/ 0 h 113"/>
                <a:gd name="T4" fmla="*/ 907 w 907"/>
                <a:gd name="T5" fmla="*/ 0 h 113"/>
                <a:gd name="T6" fmla="*/ 794 w 907"/>
                <a:gd name="T7" fmla="*/ 113 h 113"/>
                <a:gd name="T8" fmla="*/ 0 w 907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7"/>
                <a:gd name="T16" fmla="*/ 0 h 113"/>
                <a:gd name="T17" fmla="*/ 907 w 907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7" h="113">
                  <a:moveTo>
                    <a:pt x="0" y="113"/>
                  </a:moveTo>
                  <a:lnTo>
                    <a:pt x="113" y="0"/>
                  </a:lnTo>
                  <a:lnTo>
                    <a:pt x="907" y="0"/>
                  </a:lnTo>
                  <a:lnTo>
                    <a:pt x="794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2" name="Freeform 6"/>
            <p:cNvSpPr>
              <a:spLocks/>
            </p:cNvSpPr>
            <p:nvPr/>
          </p:nvSpPr>
          <p:spPr bwMode="auto">
            <a:xfrm>
              <a:off x="4127" y="2387"/>
              <a:ext cx="908" cy="113"/>
            </a:xfrm>
            <a:custGeom>
              <a:avLst/>
              <a:gdLst>
                <a:gd name="T0" fmla="*/ 0 w 908"/>
                <a:gd name="T1" fmla="*/ 113 h 113"/>
                <a:gd name="T2" fmla="*/ 114 w 908"/>
                <a:gd name="T3" fmla="*/ 0 h 113"/>
                <a:gd name="T4" fmla="*/ 908 w 908"/>
                <a:gd name="T5" fmla="*/ 0 h 113"/>
                <a:gd name="T6" fmla="*/ 794 w 908"/>
                <a:gd name="T7" fmla="*/ 113 h 113"/>
                <a:gd name="T8" fmla="*/ 0 w 908"/>
                <a:gd name="T9" fmla="*/ 113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8"/>
                <a:gd name="T16" fmla="*/ 0 h 113"/>
                <a:gd name="T17" fmla="*/ 908 w 908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8" h="113">
                  <a:moveTo>
                    <a:pt x="0" y="113"/>
                  </a:moveTo>
                  <a:lnTo>
                    <a:pt x="114" y="0"/>
                  </a:lnTo>
                  <a:lnTo>
                    <a:pt x="908" y="0"/>
                  </a:lnTo>
                  <a:lnTo>
                    <a:pt x="794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3" name="Freeform 7"/>
            <p:cNvSpPr>
              <a:spLocks/>
            </p:cNvSpPr>
            <p:nvPr/>
          </p:nvSpPr>
          <p:spPr bwMode="auto">
            <a:xfrm>
              <a:off x="3674" y="2387"/>
              <a:ext cx="340" cy="340"/>
            </a:xfrm>
            <a:custGeom>
              <a:avLst/>
              <a:gdLst>
                <a:gd name="T0" fmla="*/ 0 w 340"/>
                <a:gd name="T1" fmla="*/ 113 h 340"/>
                <a:gd name="T2" fmla="*/ 113 w 340"/>
                <a:gd name="T3" fmla="*/ 0 h 340"/>
                <a:gd name="T4" fmla="*/ 340 w 340"/>
                <a:gd name="T5" fmla="*/ 227 h 340"/>
                <a:gd name="T6" fmla="*/ 227 w 340"/>
                <a:gd name="T7" fmla="*/ 340 h 340"/>
                <a:gd name="T8" fmla="*/ 0 w 340"/>
                <a:gd name="T9" fmla="*/ 113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0"/>
                <a:gd name="T16" fmla="*/ 0 h 340"/>
                <a:gd name="T17" fmla="*/ 340 w 340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0" h="340">
                  <a:moveTo>
                    <a:pt x="0" y="113"/>
                  </a:moveTo>
                  <a:lnTo>
                    <a:pt x="113" y="0"/>
                  </a:lnTo>
                  <a:lnTo>
                    <a:pt x="340" y="227"/>
                  </a:lnTo>
                  <a:lnTo>
                    <a:pt x="227" y="34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3560" y="2840"/>
              <a:ext cx="681" cy="2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itchFamily="34" charset="0"/>
                <a:buNone/>
              </a:pPr>
              <a:r>
                <a:rPr lang="en-US" sz="3200" b="1">
                  <a:solidFill>
                    <a:schemeClr val="accent1"/>
                  </a:solidFill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5472113" y="1268413"/>
            <a:ext cx="360362" cy="900112"/>
          </a:xfrm>
          <a:prstGeom prst="downArrow">
            <a:avLst>
              <a:gd name="adj1" fmla="val 50000"/>
              <a:gd name="adj2" fmla="val 62445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2338" y="1268413"/>
            <a:ext cx="360362" cy="900112"/>
          </a:xfrm>
          <a:prstGeom prst="downArrow">
            <a:avLst>
              <a:gd name="adj1" fmla="val 50000"/>
              <a:gd name="adj2" fmla="val 62445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126987" name="Object 2"/>
          <p:cNvGraphicFramePr>
            <a:graphicFrameLocks noChangeAspect="1"/>
          </p:cNvGraphicFramePr>
          <p:nvPr/>
        </p:nvGraphicFramePr>
        <p:xfrm>
          <a:off x="2000250" y="2270125"/>
          <a:ext cx="16208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75732" imgH="259933" progId="">
                  <p:embed/>
                </p:oleObj>
              </mc:Choice>
              <mc:Fallback>
                <p:oleObj name="Visio" r:id="rId3" imgW="475732" imgH="25993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270125"/>
                        <a:ext cx="162083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Line 12"/>
          <p:cNvSpPr>
            <a:spLocks noChangeShapeType="1"/>
          </p:cNvSpPr>
          <p:nvPr/>
        </p:nvSpPr>
        <p:spPr bwMode="auto">
          <a:xfrm flipH="1">
            <a:off x="3492500" y="2889250"/>
            <a:ext cx="18891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>
            <a:off x="3492500" y="2528888"/>
            <a:ext cx="16192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1692275" y="3429000"/>
            <a:ext cx="2339975" cy="720725"/>
          </a:xfrm>
          <a:prstGeom prst="cube">
            <a:avLst>
              <a:gd name="adj" fmla="val 22685"/>
            </a:avLst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endParaRPr lang="en-US" sz="24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692275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V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23361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Z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277336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S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313113" y="3608388"/>
            <a:ext cx="539750" cy="5413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>
                <a:cs typeface="Arial" pitchFamily="34" charset="0"/>
              </a:rPr>
              <a:t>C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1050" y="2708275"/>
            <a:ext cx="0" cy="7207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3671888" y="2889250"/>
            <a:ext cx="0" cy="5397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 flipV="1">
            <a:off x="3055938" y="4149725"/>
            <a:ext cx="0" cy="3587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 flipH="1">
            <a:off x="3055938" y="4508500"/>
            <a:ext cx="34194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6999" name="AutoShape 23"/>
          <p:cNvSpPr>
            <a:spLocks noChangeArrowheads="1"/>
          </p:cNvSpPr>
          <p:nvPr/>
        </p:nvSpPr>
        <p:spPr bwMode="auto">
          <a:xfrm>
            <a:off x="2951163" y="4868863"/>
            <a:ext cx="2160587" cy="720725"/>
          </a:xfrm>
          <a:prstGeom prst="cube">
            <a:avLst>
              <a:gd name="adj" fmla="val 22685"/>
            </a:avLst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cs typeface="Arial" pitchFamily="34" charset="0"/>
              </a:rPr>
              <a:t>Zero Check</a:t>
            </a:r>
          </a:p>
        </p:txBody>
      </p:sp>
      <p:sp>
        <p:nvSpPr>
          <p:cNvPr id="127000" name="AutoShape 24"/>
          <p:cNvSpPr>
            <a:spLocks noChangeArrowheads="1"/>
          </p:cNvSpPr>
          <p:nvPr/>
        </p:nvSpPr>
        <p:spPr bwMode="auto">
          <a:xfrm rot="5400000">
            <a:off x="5651501" y="4510087"/>
            <a:ext cx="360362" cy="1439863"/>
          </a:xfrm>
          <a:prstGeom prst="downArrow">
            <a:avLst>
              <a:gd name="adj1" fmla="val 50000"/>
              <a:gd name="adj2" fmla="val 99890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1" name="AutoShape 25"/>
          <p:cNvSpPr>
            <a:spLocks noChangeArrowheads="1"/>
          </p:cNvSpPr>
          <p:nvPr/>
        </p:nvSpPr>
        <p:spPr bwMode="auto">
          <a:xfrm>
            <a:off x="6372225" y="3609975"/>
            <a:ext cx="360363" cy="2339975"/>
          </a:xfrm>
          <a:prstGeom prst="downArrow">
            <a:avLst>
              <a:gd name="adj1" fmla="val 49778"/>
              <a:gd name="adj2" fmla="val 8591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 flipV="1">
            <a:off x="2528888" y="4149725"/>
            <a:ext cx="0" cy="1079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528888" y="5229225"/>
            <a:ext cx="422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4032250" y="2889250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C</a:t>
            </a:r>
            <a:r>
              <a:rPr lang="en-US" sz="2000" b="1" baseline="-25000">
                <a:cs typeface="Arial" pitchFamily="34" charset="0"/>
              </a:rPr>
              <a:t>n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032250" y="2168525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C</a:t>
            </a:r>
            <a:r>
              <a:rPr lang="en-US" sz="2000" b="1" baseline="-25000">
                <a:cs typeface="Arial" pitchFamily="34" charset="0"/>
              </a:rPr>
              <a:t>n-1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4572000" y="4149725"/>
            <a:ext cx="7207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F</a:t>
            </a:r>
            <a:r>
              <a:rPr lang="en-US" sz="2000" b="1" baseline="-25000">
                <a:cs typeface="Arial" pitchFamily="34" charset="0"/>
              </a:rPr>
              <a:t>n-1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5472113" y="2349500"/>
            <a:ext cx="3603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A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7272338" y="2349500"/>
            <a:ext cx="360362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B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6372225" y="3290888"/>
            <a:ext cx="360363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sz="2000" b="1">
                <a:cs typeface="Arial" pitchFamily="34" charset="0"/>
              </a:rPr>
              <a:t>F</a:t>
            </a:r>
          </a:p>
        </p:txBody>
      </p:sp>
      <p:sp>
        <p:nvSpPr>
          <p:cNvPr id="354338" name="Line 3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295400" y="6172200"/>
            <a:ext cx="544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Figure   </a:t>
            </a:r>
            <a:r>
              <a:rPr lang="en-US" sz="2000" b="1">
                <a:latin typeface="Times New Roman" pitchFamily="18" charset="0"/>
              </a:rPr>
              <a:t>Format and different instruction types</a:t>
            </a: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0708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0"/>
            <a:ext cx="6562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                 Processing the instructions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6361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400">
                <a:latin typeface="Times New Roman" pitchFamily="18" charset="0"/>
              </a:rPr>
              <a:t>Simple computer, like most computers, uses machine cycles.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A cycle is made of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three phases: fetch, decode and execute.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algn="just" eaLnBrk="0" hangingPunct="0"/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fetch phase</a:t>
            </a:r>
            <a:r>
              <a:rPr lang="en-US" sz="2400">
                <a:latin typeface="Times New Roman" pitchFamily="18" charset="0"/>
              </a:rPr>
              <a:t>, the instruction whose address is determined by the PC is obtained from the memory and loaded into the IR. The PC is then incremented to point to the next instruction.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decode phase</a:t>
            </a:r>
            <a:r>
              <a:rPr lang="en-US" sz="2400">
                <a:latin typeface="Times New Roman" pitchFamily="18" charset="0"/>
              </a:rPr>
              <a:t>, the instruction in IR is decoded and the required operands are fetched from the register or from memory.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During the 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execute phase</a:t>
            </a:r>
            <a:r>
              <a:rPr lang="en-US" sz="2400">
                <a:latin typeface="Times New Roman" pitchFamily="18" charset="0"/>
              </a:rPr>
              <a:t>, the instruction is executed and the results are placed in the appropriate memory location or the register. </a:t>
            </a:r>
          </a:p>
          <a:p>
            <a:pPr algn="just" eaLnBrk="0" hangingPunct="0"/>
            <a:endParaRPr lang="en-US" sz="2400">
              <a:latin typeface="Times New Roman" pitchFamily="18" charset="0"/>
            </a:endParaRP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Once the third phase is completed, the control unit starts the cycle again, but now the PC is pointing to the next instruction.</a:t>
            </a:r>
          </a:p>
          <a:p>
            <a:pPr algn="just" eaLnBrk="0" hangingPunct="0"/>
            <a:r>
              <a:rPr lang="en-US" sz="2400">
                <a:latin typeface="Times New Roman" pitchFamily="18" charset="0"/>
              </a:rPr>
              <a:t> The process continues until the CPU reaches a HALT instruction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Types of Addressing Modes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448800" cy="5059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 different ways in which the location of the operand is specified in an instruction are referred to as addressing modes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Immediate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Direct Addressing </a:t>
            </a:r>
          </a:p>
          <a:p>
            <a:pPr>
              <a:lnSpc>
                <a:spcPct val="90000"/>
              </a:lnSpc>
            </a:pPr>
            <a:r>
              <a:rPr lang="en-US" sz="2800"/>
              <a:t>Indirect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Register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Register Indirect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Relative Addressing</a:t>
            </a:r>
          </a:p>
          <a:p>
            <a:pPr>
              <a:lnSpc>
                <a:spcPct val="90000"/>
              </a:lnSpc>
            </a:pPr>
            <a:r>
              <a:rPr lang="en-US" sz="2800"/>
              <a:t>Indexed Addressing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Immediate Addressing</a:t>
            </a:r>
            <a:br>
              <a:rPr lang="en-US" sz="4000"/>
            </a:br>
            <a:endParaRPr lang="en-US" sz="400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72000"/>
          </a:xfrm>
        </p:spPr>
        <p:txBody>
          <a:bodyPr/>
          <a:lstStyle/>
          <a:p>
            <a:r>
              <a:rPr lang="en-US" sz="2800"/>
              <a:t>Operand is given explicitly in the instruction</a:t>
            </a:r>
          </a:p>
          <a:p>
            <a:r>
              <a:rPr lang="en-US" sz="2800"/>
              <a:t>Operand = Value</a:t>
            </a:r>
          </a:p>
          <a:p>
            <a:r>
              <a:rPr lang="en-US" sz="2800"/>
              <a:t>e.g. ADD 5</a:t>
            </a:r>
          </a:p>
          <a:p>
            <a:pPr lvl="1"/>
            <a:r>
              <a:rPr lang="en-US" sz="2400"/>
              <a:t>Add 5 to contents of accumulator</a:t>
            </a:r>
          </a:p>
          <a:p>
            <a:pPr lvl="1"/>
            <a:r>
              <a:rPr lang="en-US" sz="2400"/>
              <a:t>5 is operand</a:t>
            </a:r>
          </a:p>
          <a:p>
            <a:r>
              <a:rPr lang="en-US" sz="2800"/>
              <a:t>No memory reference to fetch data</a:t>
            </a:r>
          </a:p>
          <a:p>
            <a:r>
              <a:rPr lang="en-US" sz="2800"/>
              <a:t>Fast</a:t>
            </a:r>
          </a:p>
          <a:p>
            <a:r>
              <a:rPr lang="en-US" sz="2800"/>
              <a:t>Limited range</a:t>
            </a:r>
          </a:p>
          <a:p>
            <a:endParaRPr lang="en-US" sz="2800"/>
          </a:p>
          <a:p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5715000"/>
            <a:ext cx="4722813" cy="604838"/>
            <a:chOff x="1105" y="1441"/>
            <a:chExt cx="2975" cy="381"/>
          </a:xfrm>
        </p:grpSpPr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3352800" y="53340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Instruction</a:t>
            </a:r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1752600" y="5715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opcode</a:t>
            </a: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3048000" y="5943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Direct Addressing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800"/>
              <a:t>Address field contains address of operand</a:t>
            </a:r>
          </a:p>
          <a:p>
            <a:r>
              <a:rPr lang="en-US" sz="2800"/>
              <a:t>Effective address (EA) = address field (A)</a:t>
            </a:r>
          </a:p>
          <a:p>
            <a:r>
              <a:rPr lang="en-US" sz="2800"/>
              <a:t>e.g.  ADD A</a:t>
            </a:r>
          </a:p>
          <a:p>
            <a:pPr lvl="1"/>
            <a:r>
              <a:rPr lang="en-US" sz="2400"/>
              <a:t>Add contents of cell A to accumulator</a:t>
            </a:r>
          </a:p>
          <a:p>
            <a:pPr lvl="1"/>
            <a:r>
              <a:rPr lang="en-US" sz="2400"/>
              <a:t>Look in memory at address A for operand</a:t>
            </a:r>
          </a:p>
          <a:p>
            <a:r>
              <a:rPr lang="en-US" sz="2800"/>
              <a:t>Single memory reference to access data</a:t>
            </a:r>
          </a:p>
          <a:p>
            <a:r>
              <a:rPr lang="en-US" sz="2800"/>
              <a:t>No additional calculations to work out effective address</a:t>
            </a:r>
          </a:p>
          <a:p>
            <a:r>
              <a:rPr lang="en-US" sz="2800"/>
              <a:t>Limited address space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229600" cy="944563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Register transfer notation (RTN)</a:t>
            </a:r>
            <a:r>
              <a:rPr lang="en-US" sz="4000">
                <a:solidFill>
                  <a:srgbClr val="00CCFF"/>
                </a:solidFill>
              </a:rPr>
              <a:t> </a:t>
            </a:r>
            <a:br>
              <a:rPr lang="en-US" sz="4000">
                <a:solidFill>
                  <a:srgbClr val="00CCFF"/>
                </a:solidFill>
              </a:rPr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839200" cy="53340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/>
              <a:t>Transfer between processor registers &amp; memory, between processor register &amp; I/O devices	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80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/>
              <a:t>Memory locations, registers and I/O register names are identified by a symbolic  name in uppercase alphabets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LOC,PLACE,MEM are the address of memory location</a:t>
            </a:r>
          </a:p>
          <a:p>
            <a:pPr>
              <a:lnSpc>
                <a:spcPct val="80000"/>
              </a:lnSpc>
            </a:pPr>
            <a:r>
              <a:rPr lang="en-US" sz="2800"/>
              <a:t>R1 , R2,… are processor registers</a:t>
            </a:r>
          </a:p>
          <a:p>
            <a:pPr>
              <a:lnSpc>
                <a:spcPct val="80000"/>
              </a:lnSpc>
            </a:pPr>
            <a:r>
              <a:rPr lang="en-US" sz="2800"/>
              <a:t>DATA_IN, DATA_OUT are I/O registers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Direct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287588"/>
            <a:ext cx="4722813" cy="604837"/>
            <a:chOff x="913" y="1441"/>
            <a:chExt cx="2975" cy="381"/>
          </a:xfrm>
        </p:grpSpPr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971800" y="2363788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Address A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762000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514600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5791200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791200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5791200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5791200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5791200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6324600" y="26685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6477000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200400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(1)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/>
              <a:t>Memory cell pointed to by address field contains the address of (pointer to) the operand</a:t>
            </a:r>
          </a:p>
          <a:p>
            <a:r>
              <a:rPr lang="en-US"/>
              <a:t>EA = [A]</a:t>
            </a:r>
          </a:p>
          <a:p>
            <a:pPr lvl="1"/>
            <a:r>
              <a:rPr lang="en-US"/>
              <a:t>Look in A, find address (A) and look there for operand</a:t>
            </a:r>
          </a:p>
          <a:p>
            <a:r>
              <a:rPr lang="en-US" sz="2800"/>
              <a:t>e.g. ADD (A)</a:t>
            </a:r>
          </a:p>
          <a:p>
            <a:pPr lvl="1"/>
            <a:r>
              <a:rPr lang="en-US"/>
              <a:t>Add contents of cell pointed to by contents of A to accumulator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(2)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Large address space </a:t>
            </a:r>
          </a:p>
          <a:p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where n = word length</a:t>
            </a:r>
          </a:p>
          <a:p>
            <a:r>
              <a:rPr lang="en-US"/>
              <a:t>May be nested, multilevel, cascaded</a:t>
            </a:r>
          </a:p>
          <a:p>
            <a:pPr lvl="1"/>
            <a:r>
              <a:rPr lang="en-US"/>
              <a:t>e.g. EA = (((A)))</a:t>
            </a:r>
          </a:p>
          <a:p>
            <a:pPr lvl="2"/>
            <a:r>
              <a:rPr lang="en-US"/>
              <a:t>Draw the diagram yourself</a:t>
            </a:r>
          </a:p>
          <a:p>
            <a:r>
              <a:rPr lang="en-US"/>
              <a:t>Multiple memory accesses to find operand</a:t>
            </a:r>
          </a:p>
          <a:p>
            <a:r>
              <a:rPr lang="en-US"/>
              <a:t>Hence slower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Indirect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264198" name="Rectangle 6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9" name="Line 7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2667000" y="1905000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Address A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57200" y="1905000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209800" y="13716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6019800" y="2209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6172200" y="42672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64210" name="Freeform 18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9"/>
              </a:cxn>
              <a:cxn ang="0">
                <a:pos x="1631" y="409"/>
              </a:cxn>
            </a:cxnLst>
            <a:rect l="0" t="0" r="r" b="b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5564188" y="2894013"/>
            <a:ext cx="2430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64212" name="Freeform 20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864"/>
              </a:cxn>
              <a:cxn ang="0">
                <a:pos x="1" y="864"/>
              </a:cxn>
            </a:cxnLst>
            <a:rect l="0" t="0" r="r" b="b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Register Addressing (1)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Operand is held in register named in address field</a:t>
            </a:r>
          </a:p>
          <a:p>
            <a:r>
              <a:rPr lang="en-US"/>
              <a:t>EA = R</a:t>
            </a:r>
          </a:p>
          <a:p>
            <a:r>
              <a:rPr lang="en-US"/>
              <a:t>Limited number of registers</a:t>
            </a:r>
          </a:p>
          <a:p>
            <a:r>
              <a:rPr lang="en-US"/>
              <a:t>Very small address field needed </a:t>
            </a:r>
          </a:p>
          <a:p>
            <a:pPr lvl="1"/>
            <a:r>
              <a:rPr lang="en-US"/>
              <a:t>Shorter instructions</a:t>
            </a:r>
          </a:p>
          <a:p>
            <a:pPr lvl="1"/>
            <a:r>
              <a:rPr lang="en-US"/>
              <a:t>Faster instruction fetch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Addressing (2)</a:t>
            </a:r>
          </a:p>
        </p:txBody>
      </p:sp>
      <p:sp>
        <p:nvSpPr>
          <p:cNvPr id="268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No memory access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Very fast execution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Very limited address space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Multiple registers helps performance</a:t>
            </a:r>
          </a:p>
          <a:p>
            <a:pPr lvl="1"/>
            <a:r>
              <a:rPr lang="en-US"/>
              <a:t>Requires good assembly programming or compiler writing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439988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Register Addressing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5175" y="2287588"/>
            <a:ext cx="4722813" cy="604837"/>
            <a:chOff x="913" y="1441"/>
            <a:chExt cx="2975" cy="381"/>
          </a:xfrm>
        </p:grpSpPr>
        <p:sp>
          <p:nvSpPr>
            <p:cNvPr id="270342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060575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Address R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688975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441575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5718175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718175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5718175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718175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5718175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auto">
          <a:xfrm>
            <a:off x="6251575" y="2668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6403975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0354" name="Freeform 18"/>
          <p:cNvSpPr>
            <a:spLocks/>
          </p:cNvSpPr>
          <p:nvPr/>
        </p:nvSpPr>
        <p:spPr bwMode="auto">
          <a:xfrm>
            <a:off x="3127375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>
            <a:normAutofit/>
          </a:bodyPr>
          <a:lstStyle/>
          <a:p>
            <a:r>
              <a:rPr lang="en-US" sz="4300"/>
              <a:t>Register Indirect Addressing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C.f. indirect addressing</a:t>
            </a:r>
          </a:p>
          <a:p>
            <a:r>
              <a:rPr lang="en-US"/>
              <a:t>EA = [R]</a:t>
            </a:r>
          </a:p>
          <a:p>
            <a:r>
              <a:rPr lang="en-US"/>
              <a:t>Operand is in memory cell pointed to by contents of register R</a:t>
            </a:r>
          </a:p>
          <a:p>
            <a:r>
              <a:rPr lang="en-US"/>
              <a:t>Large address space 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r>
              <a:rPr lang="en-US"/>
              <a:t>One fewer memory access than 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>
            <a:normAutofit/>
          </a:bodyPr>
          <a:lstStyle/>
          <a:p>
            <a:r>
              <a:rPr lang="en-US" sz="3800"/>
              <a:t>Register Indirect Addressing Diagram</a:t>
            </a:r>
            <a:endParaRPr lang="en-US" sz="43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9388" y="2287588"/>
            <a:ext cx="4722812" cy="604837"/>
            <a:chOff x="913" y="1441"/>
            <a:chExt cx="2975" cy="381"/>
          </a:xfrm>
        </p:grpSpPr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9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3009900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Address R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3731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6402388" y="3124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6402388" y="3810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6402388" y="4495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6402388" y="5181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6402388" y="5867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6935788" y="25908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7088188" y="46482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14493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14493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14493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3" name="Rectangle 21"/>
          <p:cNvSpPr>
            <a:spLocks noChangeArrowheads="1"/>
          </p:cNvSpPr>
          <p:nvPr/>
        </p:nvSpPr>
        <p:spPr bwMode="auto">
          <a:xfrm>
            <a:off x="14493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15255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34290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H="1">
            <a:off x="6810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21351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4458" name="Freeform 26"/>
          <p:cNvSpPr>
            <a:spLocks/>
          </p:cNvSpPr>
          <p:nvPr/>
        </p:nvSpPr>
        <p:spPr bwMode="auto">
          <a:xfrm>
            <a:off x="685800" y="3429000"/>
            <a:ext cx="763588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59" name="Line 27"/>
          <p:cNvSpPr>
            <a:spLocks noChangeShapeType="1"/>
          </p:cNvSpPr>
          <p:nvPr/>
        </p:nvSpPr>
        <p:spPr bwMode="auto">
          <a:xfrm>
            <a:off x="4038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Indexed  Addressing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EA = X + [R]</a:t>
            </a:r>
          </a:p>
          <a:p>
            <a:pPr>
              <a:lnSpc>
                <a:spcPct val="90000"/>
              </a:lnSpc>
            </a:pPr>
            <a:r>
              <a:rPr lang="en-US"/>
              <a:t>Address field hold two values</a:t>
            </a:r>
          </a:p>
          <a:p>
            <a:pPr lvl="1">
              <a:lnSpc>
                <a:spcPct val="90000"/>
              </a:lnSpc>
            </a:pPr>
            <a:r>
              <a:rPr lang="en-US"/>
              <a:t>X = constant value (offset)</a:t>
            </a:r>
          </a:p>
          <a:p>
            <a:pPr lvl="1">
              <a:lnSpc>
                <a:spcPct val="90000"/>
              </a:lnSpc>
            </a:pPr>
            <a:r>
              <a:rPr lang="en-US"/>
              <a:t>R = register that holds address of memory locations</a:t>
            </a:r>
          </a:p>
          <a:p>
            <a:pPr lvl="1">
              <a:lnSpc>
                <a:spcPct val="90000"/>
              </a:lnSpc>
            </a:pPr>
            <a:r>
              <a:rPr lang="en-US"/>
              <a:t>or vice versa</a:t>
            </a:r>
          </a:p>
          <a:p>
            <a:pPr>
              <a:lnSpc>
                <a:spcPct val="90000"/>
              </a:lnSpc>
              <a:buFont typeface="Monotype Sorts" pitchFamily="2" charset="2"/>
              <a:buChar char="y"/>
            </a:pPr>
            <a:r>
              <a:rPr lang="en-US" sz="2800"/>
              <a:t>(Offset given as constant or in the index register)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Add 20(R1),R2  or Add  1000(R1),R2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57200" y="1143000"/>
            <a:ext cx="8382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Contents of location is indicated by using square brackets [ ]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RHS of RTN always denotes a values, and is called </a:t>
            </a:r>
            <a:r>
              <a:rPr lang="en-US" sz="2800">
                <a:solidFill>
                  <a:srgbClr val="FF0000"/>
                </a:solidFill>
              </a:rPr>
              <a:t>Source</a:t>
            </a:r>
          </a:p>
          <a:p>
            <a:endParaRPr lang="en-US" sz="2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2800"/>
              <a:t>LHS of RTN always denotes a symbolic name where </a:t>
            </a:r>
            <a:r>
              <a:rPr lang="en-US" sz="2800">
                <a:solidFill>
                  <a:srgbClr val="FF0000"/>
                </a:solidFill>
              </a:rPr>
              <a:t>value</a:t>
            </a:r>
            <a:r>
              <a:rPr lang="en-US" sz="2800"/>
              <a:t> is to </a:t>
            </a:r>
            <a:r>
              <a:rPr lang="en-US" sz="2800">
                <a:solidFill>
                  <a:srgbClr val="FF0000"/>
                </a:solidFill>
              </a:rPr>
              <a:t>be stored</a:t>
            </a:r>
            <a:r>
              <a:rPr lang="en-US" sz="2800"/>
              <a:t> and is called </a:t>
            </a:r>
            <a:r>
              <a:rPr lang="en-US" sz="2800">
                <a:solidFill>
                  <a:srgbClr val="FF0000"/>
                </a:solidFill>
              </a:rPr>
              <a:t>destination </a:t>
            </a:r>
          </a:p>
          <a:p>
            <a:endParaRPr lang="en-US" sz="280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2800"/>
              <a:t>Source contents are not modified</a:t>
            </a:r>
          </a:p>
          <a:p>
            <a:endParaRPr lang="en-US" sz="2800"/>
          </a:p>
          <a:p>
            <a:pPr>
              <a:buFontTx/>
              <a:buChar char="•"/>
            </a:pPr>
            <a:r>
              <a:rPr lang="en-US" sz="2800"/>
              <a:t>Destination contents are overwritten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28448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Indexed  Addressing Diagram</a:t>
            </a:r>
            <a:endParaRPr lang="en-US" sz="4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9988" y="2287588"/>
            <a:ext cx="4722812" cy="604837"/>
            <a:chOff x="913" y="1441"/>
            <a:chExt cx="2975" cy="381"/>
          </a:xfrm>
        </p:grpSpPr>
        <p:sp>
          <p:nvSpPr>
            <p:cNvPr id="278533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4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084388" y="2363788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 R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0937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Opcode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28463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Instruction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6122988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6122988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6122988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6122988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6122988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6656388" y="26685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6808788" y="47259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Operand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11699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11699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19"/>
          <p:cNvSpPr>
            <a:spLocks noChangeArrowheads="1"/>
          </p:cNvSpPr>
          <p:nvPr/>
        </p:nvSpPr>
        <p:spPr bwMode="auto">
          <a:xfrm>
            <a:off x="11699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11699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12461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Pointer to Operand</a:t>
            </a: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31496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 flipH="1">
            <a:off x="4016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18557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278553" name="Freeform 25"/>
          <p:cNvSpPr>
            <a:spLocks/>
          </p:cNvSpPr>
          <p:nvPr/>
        </p:nvSpPr>
        <p:spPr bwMode="auto">
          <a:xfrm>
            <a:off x="406400" y="3429000"/>
            <a:ext cx="763588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54" name="Line 26"/>
          <p:cNvSpPr>
            <a:spLocks noChangeShapeType="1"/>
          </p:cNvSpPr>
          <p:nvPr/>
        </p:nvSpPr>
        <p:spPr bwMode="auto">
          <a:xfrm>
            <a:off x="3530600" y="2293938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5" name="Rectangle 27"/>
          <p:cNvSpPr>
            <a:spLocks noChangeArrowheads="1"/>
          </p:cNvSpPr>
          <p:nvPr/>
        </p:nvSpPr>
        <p:spPr bwMode="auto">
          <a:xfrm>
            <a:off x="3592513" y="2328863"/>
            <a:ext cx="2066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Constant Value</a:t>
            </a:r>
          </a:p>
        </p:txBody>
      </p:sp>
      <p:sp>
        <p:nvSpPr>
          <p:cNvPr id="278556" name="Oval 28"/>
          <p:cNvSpPr>
            <a:spLocks noChangeArrowheads="1"/>
          </p:cNvSpPr>
          <p:nvPr/>
        </p:nvSpPr>
        <p:spPr bwMode="auto">
          <a:xfrm>
            <a:off x="4522788" y="4727575"/>
            <a:ext cx="530225" cy="454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4624388" y="4727575"/>
            <a:ext cx="352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278558" name="Line 30"/>
          <p:cNvSpPr>
            <a:spLocks noChangeShapeType="1"/>
          </p:cNvSpPr>
          <p:nvPr/>
        </p:nvSpPr>
        <p:spPr bwMode="auto">
          <a:xfrm>
            <a:off x="4749800" y="2903538"/>
            <a:ext cx="0" cy="166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59" name="Line 31"/>
          <p:cNvSpPr>
            <a:spLocks noChangeShapeType="1"/>
          </p:cNvSpPr>
          <p:nvPr/>
        </p:nvSpPr>
        <p:spPr bwMode="auto">
          <a:xfrm>
            <a:off x="50292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8560" name="Line 32"/>
          <p:cNvSpPr>
            <a:spLocks noChangeShapeType="1"/>
          </p:cNvSpPr>
          <p:nvPr/>
        </p:nvSpPr>
        <p:spPr bwMode="auto">
          <a:xfrm>
            <a:off x="38100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Relative Addressing</a:t>
            </a: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version of displacement addressing</a:t>
            </a:r>
          </a:p>
          <a:p>
            <a:r>
              <a:rPr lang="en-US"/>
              <a:t>R = Program counter, PC</a:t>
            </a:r>
          </a:p>
          <a:p>
            <a:r>
              <a:rPr lang="en-US"/>
              <a:t>EA = X + (PC)</a:t>
            </a:r>
          </a:p>
          <a:p>
            <a:r>
              <a:rPr lang="en-US"/>
              <a:t>i.e. get operand from X bytes away from current location pointed to by PC</a:t>
            </a:r>
          </a:p>
          <a:p>
            <a:r>
              <a:rPr lang="en-US"/>
              <a:t>c.f locality of reference &amp; cache usage</a:t>
            </a:r>
          </a:p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increment mode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86800" cy="4678363"/>
          </a:xfrm>
        </p:spPr>
        <p:txBody>
          <a:bodyPr/>
          <a:lstStyle/>
          <a:p>
            <a:r>
              <a:rPr lang="en-US"/>
              <a:t>The effective address of the operand is the contents of a register specified in the instruction.</a:t>
            </a:r>
          </a:p>
          <a:p>
            <a:r>
              <a:rPr lang="en-US"/>
              <a:t>After accessing the operand, the contents of this register are automatically incremented to point to the next item in the list</a:t>
            </a:r>
          </a:p>
          <a:p>
            <a:r>
              <a:rPr lang="en-US"/>
              <a:t>EA=[Ri]; Increment Ri        ----  (Ri)+</a:t>
            </a:r>
          </a:p>
          <a:p>
            <a:pPr lvl="4">
              <a:buFontTx/>
              <a:buNone/>
            </a:pPr>
            <a:r>
              <a:rPr lang="en-US" sz="2400"/>
              <a:t>Eg:        </a:t>
            </a:r>
            <a:r>
              <a:rPr lang="en-US" sz="2800"/>
              <a:t>Add (R2)+,R0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decrement mode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contents of a register specified in the instruction are first automatically decremented and are then used as the effective address of the operand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Decrement Ri; EA= [Ri] -----   -(Ri)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Examples of RTN statements</a:t>
            </a:r>
            <a:r>
              <a:rPr lang="en-US" sz="4000">
                <a:solidFill>
                  <a:schemeClr val="tx1"/>
                </a:solidFill>
              </a:rPr>
              <a:t> 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dirty="0"/>
          </a:p>
          <a:p>
            <a:pPr marL="609600" indent="-609600"/>
            <a:endParaRPr lang="en-US" dirty="0"/>
          </a:p>
          <a:p>
            <a:pPr marL="609600" indent="-609600"/>
            <a:r>
              <a:rPr lang="en-US" dirty="0"/>
              <a:t>R2                             [LOCN]</a:t>
            </a:r>
          </a:p>
          <a:p>
            <a:pPr marL="609600" indent="-609600">
              <a:buFontTx/>
              <a:buNone/>
            </a:pPr>
            <a:endParaRPr lang="en-US" dirty="0"/>
          </a:p>
          <a:p>
            <a:pPr marL="609600" indent="-609600">
              <a:buFontTx/>
              <a:buNone/>
            </a:pPr>
            <a:endParaRPr lang="en-US" dirty="0"/>
          </a:p>
          <a:p>
            <a:pPr marL="609600" indent="-609600"/>
            <a:r>
              <a:rPr lang="en-US" dirty="0"/>
              <a:t>R4                             [R3] +[R2]</a:t>
            </a:r>
          </a:p>
          <a:p>
            <a:pPr marL="609600" indent="-6096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133600" y="3124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286000" y="4876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ASSEMBLY LANGUAGE NOTATION (ALN)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RTN is easy to understand and but cannot be used to represent machine instructions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Mnemonics can be converted to machine language, which processor understands using assembler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      Eg: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MOVE  LOCN, R2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ADD    R3, R2, R4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TYPES </a:t>
            </a:r>
            <a:r>
              <a:rPr lang="en-US" dirty="0">
                <a:solidFill>
                  <a:schemeClr val="accent2"/>
                </a:solidFill>
              </a:rPr>
              <a:t>OF INSTRUCTION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/>
              <a:t>Three address instruction</a:t>
            </a:r>
          </a:p>
          <a:p>
            <a:endParaRPr 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762000" y="2590800"/>
            <a:ext cx="8382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Syntax: </a:t>
            </a:r>
            <a:r>
              <a:rPr lang="en-US" sz="2800">
                <a:solidFill>
                  <a:srgbClr val="FF0000"/>
                </a:solidFill>
              </a:rPr>
              <a:t>Operation source 1, source 2, destination</a:t>
            </a:r>
          </a:p>
          <a:p>
            <a:pPr>
              <a:buFontTx/>
              <a:buChar char="•"/>
            </a:pPr>
            <a:r>
              <a:rPr lang="en-US" sz="2800"/>
              <a:t>Eg: ADD D,E,F      where D,E,F are memory location</a:t>
            </a:r>
          </a:p>
          <a:p>
            <a:pPr>
              <a:buFontTx/>
              <a:buChar char="•"/>
            </a:pPr>
            <a:r>
              <a:rPr lang="en-US" sz="2800"/>
              <a:t>Advantage: Single instruction can perform the complete operation</a:t>
            </a:r>
          </a:p>
          <a:p>
            <a:pPr>
              <a:buFontTx/>
              <a:buChar char="•"/>
            </a:pPr>
            <a:r>
              <a:rPr lang="en-US" sz="2800"/>
              <a:t>Disadvantage : Instruction code will be too large to fit in one word location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5334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TWO ADDRESS INSTRUCTION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457200" y="1447800"/>
            <a:ext cx="8001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Syntax : </a:t>
            </a:r>
            <a:r>
              <a:rPr lang="en-US" sz="2400">
                <a:solidFill>
                  <a:srgbClr val="FF0000"/>
                </a:solidFill>
              </a:rPr>
              <a:t>Operation  source, destination</a:t>
            </a:r>
            <a:r>
              <a:rPr lang="en-US" sz="2400"/>
              <a:t> 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Eg:     MOVE   E,F                                   MOVE  D,F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           ADD    D,F         OR                       ADD E,F</a:t>
            </a:r>
          </a:p>
          <a:p>
            <a:endParaRPr lang="en-US" sz="2400"/>
          </a:p>
          <a:p>
            <a:r>
              <a:rPr lang="en-US" sz="2400"/>
              <a:t>Perform ADD  A,B,C using 2 instructions</a:t>
            </a:r>
          </a:p>
          <a:p>
            <a:r>
              <a:rPr lang="en-US" sz="2400"/>
              <a:t>MOVE  B,C</a:t>
            </a:r>
          </a:p>
          <a:p>
            <a:r>
              <a:rPr lang="en-US" sz="2400"/>
              <a:t>ADD     A,C</a:t>
            </a:r>
          </a:p>
          <a:p>
            <a:endParaRPr lang="en-US" sz="2400"/>
          </a:p>
          <a:p>
            <a:endParaRPr lang="en-US" sz="2400"/>
          </a:p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/>
              <a:t>Disadvantage: Single instruction is not sufficient to perform the entire operation.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ONE ADDRESS INSTRUCTION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Syntax- </a:t>
            </a:r>
            <a:r>
              <a:rPr lang="en-US">
                <a:solidFill>
                  <a:srgbClr val="FF0000"/>
                </a:solidFill>
              </a:rPr>
              <a:t>Operation source/destination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In this type either a source or destination operand is mentioned in the instruction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Other operand is implied to be a processor register called </a:t>
            </a:r>
            <a:r>
              <a:rPr lang="en-US">
                <a:solidFill>
                  <a:srgbClr val="FF0000"/>
                </a:solidFill>
              </a:rPr>
              <a:t>Accumulator </a:t>
            </a:r>
          </a:p>
          <a:p>
            <a:pPr marL="609600" indent="-609600">
              <a:lnSpc>
                <a:spcPct val="90000"/>
              </a:lnSpc>
            </a:pPr>
            <a:r>
              <a:rPr lang="en-US"/>
              <a:t>Eg: ADD  B (general)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Load D;                ACC                      [memlocation _D]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ADD E;                ACC                      (ACC) +(E)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/>
              <a:t>STORE F;        memlocation_ F          (ACC  )</a:t>
            </a:r>
          </a:p>
          <a:p>
            <a:pPr marL="609600" indent="-6096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endParaRPr lang="en-US" sz="2400"/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 flipH="1">
            <a:off x="42672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1" name="Line 5"/>
          <p:cNvSpPr>
            <a:spLocks noChangeShapeType="1"/>
          </p:cNvSpPr>
          <p:nvPr/>
        </p:nvSpPr>
        <p:spPr bwMode="auto">
          <a:xfrm flipH="1">
            <a:off x="4191000" y="5181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 flipH="1">
            <a:off x="5486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84762F-1152-4491-B12F-1D39856A9CD5}"/>
</file>

<file path=customXml/itemProps2.xml><?xml version="1.0" encoding="utf-8"?>
<ds:datastoreItem xmlns:ds="http://schemas.openxmlformats.org/officeDocument/2006/customXml" ds:itemID="{E045767D-707A-4EC7-ADD9-BC2F5BB22C27}"/>
</file>

<file path=customXml/itemProps3.xml><?xml version="1.0" encoding="utf-8"?>
<ds:datastoreItem xmlns:ds="http://schemas.openxmlformats.org/officeDocument/2006/customXml" ds:itemID="{1EF42E8B-E1C7-42D1-BBC1-C46685A721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1670</Words>
  <Application>Microsoft Office PowerPoint</Application>
  <PresentationFormat>On-screen Show (4:3)</PresentationFormat>
  <Paragraphs>377</Paragraphs>
  <Slides>43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SimSun</vt:lpstr>
      <vt:lpstr>Arial</vt:lpstr>
      <vt:lpstr>Calibri</vt:lpstr>
      <vt:lpstr>굴림</vt:lpstr>
      <vt:lpstr>Monotype Sorts</vt:lpstr>
      <vt:lpstr>Symbol</vt:lpstr>
      <vt:lpstr>Times New Roman</vt:lpstr>
      <vt:lpstr>Wingdings</vt:lpstr>
      <vt:lpstr>Office Theme</vt:lpstr>
      <vt:lpstr>Visio</vt:lpstr>
      <vt:lpstr>Instruction and Instruction Sequencing</vt:lpstr>
      <vt:lpstr>PowerPoint Presentation</vt:lpstr>
      <vt:lpstr>   Register transfer notation (RTN)   </vt:lpstr>
      <vt:lpstr>PowerPoint Presentation</vt:lpstr>
      <vt:lpstr>Examples of RTN statements  </vt:lpstr>
      <vt:lpstr>ASSEMBLY LANGUAGE NOTATION (ALN)</vt:lpstr>
      <vt:lpstr>TYPES OF INSTRUCTION</vt:lpstr>
      <vt:lpstr>PowerPoint Presentation</vt:lpstr>
      <vt:lpstr>ONE ADDRESS INSTRUCTION </vt:lpstr>
      <vt:lpstr>Zero address instruction </vt:lpstr>
      <vt:lpstr>Continued</vt:lpstr>
      <vt:lpstr>Instruction Formats</vt:lpstr>
      <vt:lpstr>Instruction Formats</vt:lpstr>
      <vt:lpstr>Instruction Formats</vt:lpstr>
      <vt:lpstr>Instruction Formats</vt:lpstr>
      <vt:lpstr>Basic Instruction Cycle</vt:lpstr>
      <vt:lpstr>INSTRUCTION EXECUTION &amp; STRIAGHT LINE SEQUENCING</vt:lpstr>
      <vt:lpstr>PowerPoint Presentation</vt:lpstr>
      <vt:lpstr>BRANCHING</vt:lpstr>
      <vt:lpstr>BRANCHING</vt:lpstr>
      <vt:lpstr>CONDITION CODES </vt:lpstr>
      <vt:lpstr>Conditional Branch Instructions</vt:lpstr>
      <vt:lpstr>PowerPoint Presentation</vt:lpstr>
      <vt:lpstr>Status Bits</vt:lpstr>
      <vt:lpstr>PowerPoint Presentation</vt:lpstr>
      <vt:lpstr>PowerPoint Presentation</vt:lpstr>
      <vt:lpstr>Types of Addressing Modes</vt:lpstr>
      <vt:lpstr> Immediate Addressing </vt:lpstr>
      <vt:lpstr>Direct Addressing</vt:lpstr>
      <vt:lpstr>Direct Addressing Diagram</vt:lpstr>
      <vt:lpstr>Indirect Addressing (1)</vt:lpstr>
      <vt:lpstr>Indirect Addressing (2)</vt:lpstr>
      <vt:lpstr>Indirect Addressing Diagram</vt:lpstr>
      <vt:lpstr>Register Addressing (1)</vt:lpstr>
      <vt:lpstr>Register Addressing (2)</vt:lpstr>
      <vt:lpstr>Register Addressing Diagram</vt:lpstr>
      <vt:lpstr>Register Indirect Addressing</vt:lpstr>
      <vt:lpstr>Register Indirect Addressing Diagram</vt:lpstr>
      <vt:lpstr>Indexed  Addressing</vt:lpstr>
      <vt:lpstr>Indexed  Addressing Diagram</vt:lpstr>
      <vt:lpstr>Relative Addressing</vt:lpstr>
      <vt:lpstr>Auto increment mode</vt:lpstr>
      <vt:lpstr>Auto decrement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Sudha</cp:lastModifiedBy>
  <cp:revision>42</cp:revision>
  <dcterms:created xsi:type="dcterms:W3CDTF">2012-10-12T06:46:18Z</dcterms:created>
  <dcterms:modified xsi:type="dcterms:W3CDTF">2021-10-13T04:15:40Z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