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353" r:id="rId3"/>
    <p:sldId id="285" r:id="rId4"/>
    <p:sldId id="347" r:id="rId5"/>
    <p:sldId id="348" r:id="rId6"/>
    <p:sldId id="286" r:id="rId7"/>
    <p:sldId id="349" r:id="rId8"/>
    <p:sldId id="351" r:id="rId9"/>
    <p:sldId id="352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68" r:id="rId26"/>
    <p:sldId id="370" r:id="rId27"/>
    <p:sldId id="371" r:id="rId28"/>
    <p:sldId id="373" r:id="rId29"/>
    <p:sldId id="374" r:id="rId30"/>
    <p:sldId id="375" r:id="rId31"/>
    <p:sldId id="376" r:id="rId32"/>
    <p:sldId id="346" r:id="rId33"/>
    <p:sldId id="377" r:id="rId34"/>
    <p:sldId id="34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30-09-2021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D8FE-D2A5-4BA9-AF6F-7186CA73C207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2C98-BA7C-4EA6-99F7-428452D56997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FCB-5E04-4FE9-8DA3-7C4C367AFA5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1A23-E375-4B7A-9CA4-8D3BD8B1CF9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9F9-F88B-40DB-9DB1-3B0FE76A5CA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2486-624C-4395-A355-56A16BB8C28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B78-2C9F-4B14-9620-C54DD97FA7D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0BA3-51BA-41B4-A076-7C17EEE0F69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699-654A-4BF5-9D3D-5B512F27B21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477C-3A18-4C05-9CEA-ED59C1D9786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7A0-E550-4622-BB8F-5988EEE9195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B35778B-A417-4ACF-AEB0-92003A8D133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14350"/>
            <a:ext cx="6477000" cy="194626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Module 3</a:t>
            </a:r>
            <a:br>
              <a:rPr lang="en-IN" b="1" dirty="0" smtClean="0">
                <a:solidFill>
                  <a:srgbClr val="FFFF00"/>
                </a:solidFill>
              </a:rPr>
            </a:br>
            <a:r>
              <a:rPr lang="en-IN" b="1" dirty="0" smtClean="0">
                <a:solidFill>
                  <a:srgbClr val="FFFF00"/>
                </a:solidFill>
              </a:rPr>
              <a:t>   Part 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2800350"/>
            <a:ext cx="8001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Single Cycle Data Path - Multi Cycle Data </a:t>
            </a:r>
            <a:r>
              <a:rPr lang="en-US" sz="3200" b="1" dirty="0" smtClean="0"/>
              <a:t>Path</a:t>
            </a:r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Single Cycle Data Path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Complete Instruction Using Single Cycle Data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30195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control sequence for the instruction( ins) </a:t>
            </a:r>
            <a:r>
              <a:rPr lang="en-US" dirty="0"/>
              <a:t>execution </a:t>
            </a:r>
            <a:r>
              <a:rPr lang="en-US" dirty="0" smtClean="0"/>
              <a:t>Add R</a:t>
            </a:r>
            <a:r>
              <a:rPr lang="en-US" baseline="-25000" dirty="0" smtClean="0"/>
              <a:t>1 </a:t>
            </a:r>
            <a:r>
              <a:rPr lang="en-US" dirty="0" smtClean="0"/>
              <a:t>, (R</a:t>
            </a:r>
            <a:r>
              <a:rPr lang="en-US" baseline="-25000" dirty="0" smtClean="0"/>
              <a:t>2</a:t>
            </a:r>
            <a:r>
              <a:rPr lang="en-US" dirty="0" smtClean="0"/>
              <a:t>) for the single cycle data path is explained</a:t>
            </a:r>
          </a:p>
          <a:p>
            <a:endParaRPr lang="en-US" dirty="0" smtClean="0"/>
          </a:p>
          <a:p>
            <a:r>
              <a:rPr lang="en-US" dirty="0" smtClean="0"/>
              <a:t>The instruction value of the register (reg) R</a:t>
            </a:r>
            <a:r>
              <a:rPr lang="en-US" baseline="-25000" dirty="0" smtClean="0"/>
              <a:t>1</a:t>
            </a:r>
            <a:r>
              <a:rPr lang="en-US" dirty="0" smtClean="0"/>
              <a:t> and the value of the memory place indicated by the reg R</a:t>
            </a:r>
            <a:r>
              <a:rPr lang="en-US" baseline="-25000" dirty="0" smtClean="0"/>
              <a:t>2</a:t>
            </a:r>
            <a:r>
              <a:rPr lang="en-US" dirty="0" smtClean="0"/>
              <a:t> is added</a:t>
            </a:r>
          </a:p>
          <a:p>
            <a:endParaRPr lang="en-US" dirty="0"/>
          </a:p>
          <a:p>
            <a:r>
              <a:rPr lang="en-US" dirty="0" smtClean="0"/>
              <a:t>The result is stored in the register R</a:t>
            </a:r>
            <a:r>
              <a:rPr lang="en-US" baseline="-25000" dirty="0" smtClean="0"/>
              <a:t>1</a:t>
            </a:r>
          </a:p>
          <a:p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Single Cycle Data Path(Conti..)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81150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To execute the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 smtClean="0"/>
              <a:t>) instruction  the following actions are necessary</a:t>
            </a:r>
          </a:p>
          <a:p>
            <a:endParaRPr lang="en-US" dirty="0"/>
          </a:p>
          <a:p>
            <a:pPr marL="502920" indent="-457200">
              <a:buAutoNum type="alphaUcParenR"/>
            </a:pPr>
            <a:r>
              <a:rPr lang="en-US" dirty="0" smtClean="0"/>
              <a:t>Obtain the instruction from the memory location</a:t>
            </a:r>
          </a:p>
          <a:p>
            <a:pPr marL="502920" indent="-457200">
              <a:buAutoNum type="alphaUcParenR"/>
            </a:pPr>
            <a:r>
              <a:rPr lang="en-US" dirty="0" smtClean="0"/>
              <a:t>Obtain the operand from the memory location directed by 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502920" indent="-457200">
              <a:buAutoNum type="alphaUcParenR"/>
            </a:pPr>
            <a:r>
              <a:rPr lang="en-US" dirty="0" smtClean="0"/>
              <a:t>Carry out the ALU operation indicated by the instruction (i.e add in this example)  </a:t>
            </a:r>
          </a:p>
          <a:p>
            <a:pPr marL="502920" indent="-457200">
              <a:buAutoNum type="alphaUcParenR"/>
            </a:pPr>
            <a:r>
              <a:rPr lang="en-US" dirty="0" smtClean="0"/>
              <a:t>Store  the end result in 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Single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19065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of control steps using single cycle for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4634"/>
            <a:ext cx="8305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34861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3568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229600" cy="353187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Step1: </a:t>
            </a:r>
            <a:r>
              <a:rPr lang="en-US" dirty="0" smtClean="0"/>
              <a:t>The inst fetch step is performed by placing the value of the PC in MAR and Read signal is activated </a:t>
            </a:r>
            <a:r>
              <a:rPr lang="en-US" b="1" dirty="0" smtClean="0">
                <a:solidFill>
                  <a:srgbClr val="00B0F0"/>
                </a:solidFill>
              </a:rPr>
              <a:t>PC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At the same instance,  PC value are also placed in Y reg and added with const integer  by triggering the  select C  i/p of mux and add i/p of the ALU 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When Z</a:t>
            </a:r>
            <a:r>
              <a:rPr lang="en-US" baseline="-25000" dirty="0" smtClean="0"/>
              <a:t>in </a:t>
            </a:r>
            <a:r>
              <a:rPr lang="en-US" dirty="0" smtClean="0"/>
              <a:t> signal is activated the output is put in Z reg </a:t>
            </a:r>
            <a:r>
              <a:rPr lang="en-US" b="1" dirty="0" smtClean="0">
                <a:solidFill>
                  <a:srgbClr val="00B0F0"/>
                </a:solidFill>
              </a:rPr>
              <a:t>CONSTANT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endParaRPr lang="en-US" b="1" baseline="-25000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00150"/>
            <a:ext cx="7102522" cy="368427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>
                <a:solidFill>
                  <a:srgbClr val="FFC000"/>
                </a:solidFill>
              </a:rPr>
              <a:t>Step2: </a:t>
            </a:r>
            <a:r>
              <a:rPr lang="en-US" sz="1900" dirty="0" smtClean="0"/>
              <a:t>The Z reg value are moved  to PC </a:t>
            </a:r>
            <a:r>
              <a:rPr lang="en-US" sz="1900" dirty="0"/>
              <a:t> </a:t>
            </a:r>
            <a:r>
              <a:rPr lang="en-US" sz="1900" dirty="0" smtClean="0"/>
              <a:t>reg by actuating Z</a:t>
            </a:r>
            <a:r>
              <a:rPr lang="en-US" sz="1900" baseline="-25000" dirty="0" smtClean="0"/>
              <a:t>out </a:t>
            </a:r>
            <a:r>
              <a:rPr lang="en-US" sz="1900" dirty="0" smtClean="0"/>
              <a:t>  and PC </a:t>
            </a:r>
            <a:r>
              <a:rPr lang="en-US" sz="1900" baseline="-25000" dirty="0" smtClean="0"/>
              <a:t>in </a:t>
            </a:r>
            <a:r>
              <a:rPr lang="en-US" sz="1900" dirty="0" smtClean="0"/>
              <a:t> </a:t>
            </a:r>
          </a:p>
          <a:p>
            <a:pPr marL="4572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signal  </a:t>
            </a:r>
            <a:r>
              <a:rPr lang="en-US" sz="1900" b="1" dirty="0" smtClean="0">
                <a:solidFill>
                  <a:srgbClr val="00B0F0"/>
                </a:solidFill>
              </a:rPr>
              <a:t>Z </a:t>
            </a:r>
            <a:r>
              <a:rPr lang="en-US" sz="1900" b="1" dirty="0">
                <a:solidFill>
                  <a:srgbClr val="00B0F0"/>
                </a:solidFill>
                <a:sym typeface="Wingdings" panose="05000000000000000000" pitchFamily="2" charset="2"/>
              </a:rPr>
              <a:t> PC</a:t>
            </a:r>
            <a:endParaRPr lang="en-US" sz="1900" b="1" baseline="-25000" dirty="0">
              <a:solidFill>
                <a:srgbClr val="00B0F0"/>
              </a:solidFill>
            </a:endParaRPr>
          </a:p>
          <a:p>
            <a:endParaRPr lang="en-US" sz="1900" dirty="0" smtClean="0"/>
          </a:p>
          <a:p>
            <a:endParaRPr lang="en-US" sz="1900" baseline="-25000" dirty="0"/>
          </a:p>
          <a:p>
            <a:r>
              <a:rPr lang="en-US" sz="1900" dirty="0" smtClean="0"/>
              <a:t>By doing this, PC  increment process is completed and PC will indicate to next inst</a:t>
            </a:r>
          </a:p>
          <a:p>
            <a:endParaRPr lang="en-US" sz="1900" dirty="0"/>
          </a:p>
          <a:p>
            <a:r>
              <a:rPr lang="en-US" sz="1900" dirty="0" smtClean="0"/>
              <a:t>WMFC: Wait Till Memory Function Complete, will wait till memory replies the request of fetch instruction to the processor. </a:t>
            </a:r>
            <a:r>
              <a:rPr lang="en-US" sz="1900" b="1" dirty="0" smtClean="0">
                <a:solidFill>
                  <a:srgbClr val="00B0F0"/>
                </a:solidFill>
              </a:rPr>
              <a:t>WMFC</a:t>
            </a:r>
          </a:p>
          <a:p>
            <a:endParaRPr lang="en-US" sz="1900" dirty="0"/>
          </a:p>
          <a:p>
            <a:r>
              <a:rPr lang="en-US" sz="1900" dirty="0" smtClean="0"/>
              <a:t>Once WMFC signal is received from the memory  , the contents of the specified location are available in MDR register inside the processor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2763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Step3:  </a:t>
            </a:r>
            <a:r>
              <a:rPr lang="en-US" dirty="0" smtClean="0"/>
              <a:t>The contents of register MDR are moved to reg IR of the CPU  </a:t>
            </a:r>
            <a:r>
              <a:rPr lang="en-US" b="1" dirty="0" smtClean="0">
                <a:solidFill>
                  <a:srgbClr val="00B0F0"/>
                </a:solidFill>
              </a:rPr>
              <a:t>MDR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Step 1, 2 and 3 forms the inst fetch stage</a:t>
            </a:r>
          </a:p>
          <a:p>
            <a:endParaRPr lang="en-US" dirty="0" smtClean="0"/>
          </a:p>
          <a:p>
            <a:r>
              <a:rPr lang="en-US" dirty="0" smtClean="0"/>
              <a:t>In Step 4, inst decoder decodes  the IR contents </a:t>
            </a:r>
          </a:p>
          <a:p>
            <a:endParaRPr lang="en-US" dirty="0"/>
          </a:p>
          <a:p>
            <a:r>
              <a:rPr lang="en-US" dirty="0" smtClean="0"/>
              <a:t>Step 4, 5, 6, and 7 forms the instruction execution phase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16" y="18097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Step4:  </a:t>
            </a:r>
            <a:r>
              <a:rPr lang="en-US" dirty="0" smtClean="0"/>
              <a:t>The value of reg  R</a:t>
            </a:r>
            <a:r>
              <a:rPr lang="en-US" baseline="-25000" dirty="0" smtClean="0"/>
              <a:t>2 </a:t>
            </a:r>
            <a:r>
              <a:rPr lang="en-US" dirty="0" smtClean="0"/>
              <a:t> are moved to MAR , by actuating R</a:t>
            </a:r>
            <a:r>
              <a:rPr lang="en-US" baseline="-25000" dirty="0" smtClean="0"/>
              <a:t>2, out </a:t>
            </a:r>
            <a:r>
              <a:rPr lang="en-US" dirty="0" smtClean="0"/>
              <a:t> &amp;  MAR</a:t>
            </a:r>
            <a:r>
              <a:rPr lang="en-US" baseline="-25000" dirty="0" smtClean="0"/>
              <a:t>in</a:t>
            </a:r>
            <a:r>
              <a:rPr lang="en-US" dirty="0" smtClean="0"/>
              <a:t> 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 Read signal is activated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16" y="1809750"/>
            <a:ext cx="66294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Step5:  </a:t>
            </a:r>
            <a:r>
              <a:rPr lang="en-US" dirty="0" smtClean="0"/>
              <a:t>Reg  R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value are moved to Y reg by actuating R</a:t>
            </a:r>
            <a:r>
              <a:rPr lang="en-US" baseline="-25000" dirty="0"/>
              <a:t>1</a:t>
            </a:r>
            <a:r>
              <a:rPr lang="en-US" baseline="-25000" dirty="0" smtClean="0"/>
              <a:t>, out </a:t>
            </a:r>
            <a:r>
              <a:rPr lang="en-US" dirty="0" smtClean="0"/>
              <a:t> and Y</a:t>
            </a:r>
            <a:r>
              <a:rPr lang="en-US" baseline="-25000" dirty="0" smtClean="0"/>
              <a:t>in</a:t>
            </a:r>
            <a:r>
              <a:rPr lang="en-US" dirty="0" smtClean="0"/>
              <a:t>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Y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 After WMFC signal is received , the contents of the specified location are available in MDR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33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Path Architecture 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09750"/>
            <a:ext cx="7138916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Step6:  </a:t>
            </a:r>
            <a:r>
              <a:rPr lang="en-US" dirty="0" smtClean="0"/>
              <a:t>MDR </a:t>
            </a:r>
            <a:r>
              <a:rPr lang="en-US" baseline="-25000" dirty="0" smtClean="0"/>
              <a:t>out</a:t>
            </a:r>
            <a:r>
              <a:rPr lang="en-US" dirty="0" smtClean="0"/>
              <a:t>, select Y, Add and Z</a:t>
            </a:r>
            <a:r>
              <a:rPr lang="en-US" baseline="-25000" dirty="0" smtClean="0"/>
              <a:t>in</a:t>
            </a:r>
            <a:r>
              <a:rPr lang="en-US" dirty="0" smtClean="0"/>
              <a:t> signals are actuated to perform by adding of </a:t>
            </a:r>
            <a:r>
              <a:rPr lang="en-US" dirty="0"/>
              <a:t> </a:t>
            </a:r>
            <a:r>
              <a:rPr lang="en-US" dirty="0" smtClean="0"/>
              <a:t>values of reg Y and MDR. </a:t>
            </a:r>
            <a:r>
              <a:rPr lang="en-US" b="1" dirty="0" smtClean="0">
                <a:solidFill>
                  <a:srgbClr val="00B0F0"/>
                </a:solidFill>
              </a:rPr>
              <a:t>MDR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r>
              <a:rPr lang="en-US" b="1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in</a:t>
            </a:r>
            <a:endParaRPr lang="en-US" b="1" baseline="-25000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Step7:  </a:t>
            </a:r>
            <a:r>
              <a:rPr lang="en-US" dirty="0" smtClean="0"/>
              <a:t>The contents of register Z are moved to R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F0"/>
                </a:solidFill>
              </a:rPr>
              <a:t>Z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R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endParaRPr lang="en-US" b="1" baseline="-25000" dirty="0" smtClean="0">
              <a:solidFill>
                <a:srgbClr val="00B0F0"/>
              </a:solidFill>
            </a:endParaRPr>
          </a:p>
          <a:p>
            <a:endParaRPr lang="en-US" baseline="-25000" dirty="0"/>
          </a:p>
          <a:p>
            <a:r>
              <a:rPr lang="en-US" b="1" dirty="0" smtClean="0">
                <a:solidFill>
                  <a:srgbClr val="00B0F0"/>
                </a:solidFill>
              </a:rPr>
              <a:t>End </a:t>
            </a:r>
            <a:r>
              <a:rPr lang="en-US" dirty="0" smtClean="0"/>
              <a:t>function triggers a new inst to take the new instruction fetch cycle to begin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 Cycle Data Path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Multi Cycle Data Path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428750"/>
            <a:ext cx="5943600" cy="3531870"/>
          </a:xfrm>
        </p:spPr>
        <p:txBody>
          <a:bodyPr>
            <a:normAutofit/>
          </a:bodyPr>
          <a:lstStyle/>
          <a:p>
            <a:r>
              <a:rPr lang="en-US" dirty="0" smtClean="0"/>
              <a:t>In a single cycle data path architecture , exclusively single data word could be moved through the bus in a given clock cycle</a:t>
            </a:r>
          </a:p>
          <a:p>
            <a:endParaRPr lang="en-US" dirty="0"/>
          </a:p>
          <a:p>
            <a:r>
              <a:rPr lang="en-US" dirty="0" smtClean="0"/>
              <a:t>Because of this no of steps needed to execute the inst  increases</a:t>
            </a:r>
          </a:p>
          <a:p>
            <a:endParaRPr lang="en-US" dirty="0"/>
          </a:p>
          <a:p>
            <a:r>
              <a:rPr lang="en-US" dirty="0" smtClean="0"/>
              <a:t>To decrease the no of steps needed to execute the inst and to transfer more than one word in a clock cycle we go for multicycle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52550"/>
            <a:ext cx="6324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Three buses are use to link reg and ALU of the CPU</a:t>
            </a:r>
          </a:p>
          <a:p>
            <a:endParaRPr lang="en-US" dirty="0"/>
          </a:p>
          <a:p>
            <a:r>
              <a:rPr lang="en-US" dirty="0" smtClean="0"/>
              <a:t>All GPR , </a:t>
            </a:r>
          </a:p>
          <a:p>
            <a:pPr marL="45720" indent="0">
              <a:buNone/>
            </a:pPr>
            <a:r>
              <a:rPr lang="en-US" dirty="0" smtClean="0"/>
              <a:t>  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…R</a:t>
            </a:r>
            <a:r>
              <a:rPr lang="en-US" baseline="-25000" dirty="0" smtClean="0"/>
              <a:t>n</a:t>
            </a:r>
            <a:r>
              <a:rPr lang="en-US" dirty="0" smtClean="0"/>
              <a:t> are presented in one block known as reg files</a:t>
            </a:r>
          </a:p>
          <a:p>
            <a:endParaRPr lang="en-US" dirty="0"/>
          </a:p>
          <a:p>
            <a:r>
              <a:rPr lang="en-US" dirty="0" smtClean="0"/>
              <a:t>Figure 2. shows the register files has three 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Multi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41980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04950"/>
            <a:ext cx="6858000" cy="3352800"/>
          </a:xfrm>
        </p:spPr>
        <p:txBody>
          <a:bodyPr>
            <a:normAutofit/>
          </a:bodyPr>
          <a:lstStyle/>
          <a:p>
            <a:r>
              <a:rPr lang="en-US" dirty="0"/>
              <a:t>One input and two output ports</a:t>
            </a:r>
          </a:p>
          <a:p>
            <a:endParaRPr lang="en-US" dirty="0"/>
          </a:p>
          <a:p>
            <a:r>
              <a:rPr lang="en-US" dirty="0"/>
              <a:t>Therefore data of three registers are possible to access in </a:t>
            </a:r>
            <a:r>
              <a:rPr lang="en-US" dirty="0" smtClean="0"/>
              <a:t>single clk </a:t>
            </a:r>
            <a:r>
              <a:rPr lang="en-US" dirty="0"/>
              <a:t>cycle</a:t>
            </a:r>
          </a:p>
          <a:p>
            <a:endParaRPr lang="en-US" dirty="0" smtClean="0"/>
          </a:p>
          <a:p>
            <a:r>
              <a:rPr lang="en-US" dirty="0" smtClean="0"/>
              <a:t>Through Bus C, the value could be put in one reg</a:t>
            </a:r>
          </a:p>
          <a:p>
            <a:endParaRPr lang="en-US" dirty="0"/>
          </a:p>
          <a:p>
            <a:r>
              <a:rPr lang="en-US" dirty="0" smtClean="0"/>
              <a:t>Data from two regs is available through Bus A and Bus B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428750"/>
            <a:ext cx="6172200" cy="3505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Bus A and B are used to </a:t>
            </a:r>
            <a:r>
              <a:rPr lang="en-US" dirty="0" smtClean="0"/>
              <a:t>move </a:t>
            </a:r>
            <a:r>
              <a:rPr lang="en-US" dirty="0"/>
              <a:t>the </a:t>
            </a:r>
            <a:r>
              <a:rPr lang="en-US" dirty="0" smtClean="0"/>
              <a:t>source </a:t>
            </a:r>
            <a:r>
              <a:rPr lang="en-US" dirty="0"/>
              <a:t>operands </a:t>
            </a:r>
            <a:r>
              <a:rPr lang="en-US" dirty="0" smtClean="0"/>
              <a:t>to i/ps </a:t>
            </a:r>
            <a:r>
              <a:rPr lang="en-US" dirty="0"/>
              <a:t>of the ALU  A and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ALU </a:t>
            </a:r>
            <a:r>
              <a:rPr lang="en-US" dirty="0" smtClean="0"/>
              <a:t>process </a:t>
            </a:r>
            <a:r>
              <a:rPr lang="en-US" dirty="0"/>
              <a:t>is </a:t>
            </a:r>
            <a:r>
              <a:rPr lang="en-US" dirty="0" smtClean="0"/>
              <a:t>executed </a:t>
            </a:r>
            <a:r>
              <a:rPr lang="en-US" dirty="0"/>
              <a:t>the resultant is </a:t>
            </a:r>
            <a:r>
              <a:rPr lang="en-US" dirty="0" smtClean="0"/>
              <a:t>moved </a:t>
            </a:r>
            <a:r>
              <a:rPr lang="en-US" dirty="0"/>
              <a:t>to destination operand </a:t>
            </a:r>
            <a:r>
              <a:rPr lang="en-US" dirty="0" smtClean="0"/>
              <a:t>through </a:t>
            </a:r>
            <a:r>
              <a:rPr lang="en-US" dirty="0"/>
              <a:t>the bus C</a:t>
            </a:r>
          </a:p>
          <a:p>
            <a:endParaRPr lang="en-US" dirty="0"/>
          </a:p>
          <a:p>
            <a:r>
              <a:rPr lang="en-US" dirty="0"/>
              <a:t>Separate incremental unit is provided to </a:t>
            </a:r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PC  after </a:t>
            </a:r>
            <a:r>
              <a:rPr lang="en-US" dirty="0" smtClean="0"/>
              <a:t>every </a:t>
            </a:r>
            <a:r>
              <a:rPr lang="en-US" dirty="0"/>
              <a:t>instruction is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/>
              <a:t>Execution of Instruction using Multi 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Sequence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2395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inst adds the values of  register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and stores the resultant in 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66950"/>
            <a:ext cx="61817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33513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13" y="150495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Step 1: </a:t>
            </a:r>
            <a:r>
              <a:rPr lang="en-US" dirty="0" smtClean="0"/>
              <a:t>The value of the PC are moved to MAR by means of Bus B to begin Read operation.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MAR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Parallelly PC is incremented point towards the next instruction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33500"/>
            <a:ext cx="61722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Step 2: </a:t>
            </a:r>
            <a:r>
              <a:rPr lang="en-US" dirty="0" smtClean="0"/>
              <a:t>The processor waits for </a:t>
            </a:r>
            <a:r>
              <a:rPr lang="en-US" b="1" dirty="0" smtClean="0">
                <a:solidFill>
                  <a:srgbClr val="00B0F0"/>
                </a:solidFill>
              </a:rPr>
              <a:t>WMFC </a:t>
            </a:r>
            <a:r>
              <a:rPr lang="en-US" dirty="0" smtClean="0"/>
              <a:t>signal from the memory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Step </a:t>
            </a:r>
            <a:r>
              <a:rPr lang="en-US" b="1" dirty="0" smtClean="0">
                <a:solidFill>
                  <a:srgbClr val="FFFF00"/>
                </a:solidFill>
              </a:rPr>
              <a:t>3: </a:t>
            </a:r>
            <a:r>
              <a:rPr lang="en-US" dirty="0" smtClean="0"/>
              <a:t>The inst code is moved from MDR to IR  </a:t>
            </a:r>
            <a:r>
              <a:rPr lang="en-US" b="1" dirty="0" smtClean="0">
                <a:solidFill>
                  <a:srgbClr val="00B0F0"/>
                </a:solidFill>
              </a:rPr>
              <a:t>MDR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b="1" dirty="0">
                <a:solidFill>
                  <a:srgbClr val="FFFF00"/>
                </a:solidFill>
              </a:rPr>
              <a:t>Step 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The </a:t>
            </a:r>
            <a:r>
              <a:rPr lang="en-US" dirty="0" smtClean="0"/>
              <a:t>inst decoder decodes the IR contents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47750"/>
            <a:ext cx="4800600" cy="3886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 	Highest Level : Program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  <a:endParaRPr lang="en-US" dirty="0"/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algn="just"/>
            <a:r>
              <a:rPr lang="en-US" dirty="0" smtClean="0"/>
              <a:t>             Lowest Level : State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At each state small activity happens</a:t>
            </a:r>
          </a:p>
          <a:p>
            <a:pPr marL="45720" indent="0" algn="just">
              <a:buNone/>
            </a:pPr>
            <a:r>
              <a:rPr lang="en-US" dirty="0" smtClean="0"/>
              <a:t>                      (RTL Activities)</a:t>
            </a:r>
          </a:p>
          <a:p>
            <a:pPr marL="45720" indent="0" algn="just">
              <a:buNone/>
            </a:pPr>
            <a:r>
              <a:rPr lang="en-US" dirty="0" smtClean="0"/>
              <a:t>         (Register Transfer Level Activities)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RTL: The Sequence in which the register transfer actions should take place will be decided by the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65629"/>
            <a:ext cx="6172200" cy="3810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b="1" dirty="0">
                <a:solidFill>
                  <a:srgbClr val="FFFF00"/>
                </a:solidFill>
              </a:rPr>
              <a:t>Step 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Two values from reg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are made accessible at inputs A and B of ALU by means of Bus A </a:t>
            </a:r>
            <a:r>
              <a:rPr lang="en-US" dirty="0"/>
              <a:t>&amp;</a:t>
            </a:r>
            <a:r>
              <a:rPr lang="en-US" dirty="0" smtClean="0"/>
              <a:t> B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 activating the Add signal two </a:t>
            </a:r>
            <a:r>
              <a:rPr lang="en-US" dirty="0"/>
              <a:t>inputs are added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hrough Bus C the </a:t>
            </a:r>
            <a:r>
              <a:rPr lang="en-US" dirty="0"/>
              <a:t>resultant is stored in R1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23950"/>
            <a:ext cx="6172200" cy="3810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By providing more data paths it is possible to reduce number of clock cycles needed to execute an instruction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42118">
            <a:off x="1452344" y="1496142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Any Questions ?</a:t>
            </a:r>
            <a:endParaRPr lang="en-US" sz="6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914400" y="20773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21084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11277">
            <a:off x="1611015" y="1710104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9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Thank You!</a:t>
            </a:r>
            <a:endParaRPr lang="en-US" sz="9600" i="1" dirty="0">
              <a:solidFill>
                <a:schemeClr val="accent4">
                  <a:lumMod val="40000"/>
                  <a:lumOff val="6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consist of  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i) </a:t>
            </a:r>
            <a:r>
              <a:rPr lang="en-US" b="1" dirty="0" smtClean="0">
                <a:solidFill>
                  <a:srgbClr val="FFC000"/>
                </a:solidFill>
              </a:rPr>
              <a:t>Data Path </a:t>
            </a:r>
            <a:r>
              <a:rPr lang="en-US" dirty="0" smtClean="0"/>
              <a:t>: How a data travels inside the processor from one component to a another component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ii) </a:t>
            </a:r>
            <a:r>
              <a:rPr lang="en-US" b="1" dirty="0" smtClean="0">
                <a:solidFill>
                  <a:srgbClr val="FFC000"/>
                </a:solidFill>
              </a:rPr>
              <a:t>Control</a:t>
            </a:r>
            <a:r>
              <a:rPr lang="en-US" dirty="0" smtClean="0"/>
              <a:t> (Controlling the Data Path): Who is controlling the data and who decides which path it has to take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81915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Typical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190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Controller </a:t>
            </a:r>
            <a:r>
              <a:rPr lang="en-US" dirty="0"/>
              <a:t>will issue appropriate signals 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047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Architecture </a:t>
            </a:r>
            <a:r>
              <a:rPr lang="en-US" dirty="0"/>
              <a:t>means : </a:t>
            </a:r>
            <a:r>
              <a:rPr lang="en-US" dirty="0" smtClean="0"/>
              <a:t>How </a:t>
            </a:r>
            <a:r>
              <a:rPr lang="en-US" dirty="0"/>
              <a:t>you can put the various components together so that whenever the processor </a:t>
            </a:r>
            <a:r>
              <a:rPr lang="en-US" dirty="0" smtClean="0"/>
              <a:t>needs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328513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Physical </a:t>
            </a:r>
            <a:r>
              <a:rPr lang="en-US" dirty="0"/>
              <a:t>connections will be enabled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400550"/>
            <a:ext cx="586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That </a:t>
            </a:r>
            <a:r>
              <a:rPr lang="en-US" dirty="0"/>
              <a:t>data will move around</a:t>
            </a:r>
          </a:p>
        </p:txBody>
      </p: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>
            <a:off x="5753100" y="180975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53100" y="2904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53100" y="4047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848600" cy="9143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Components of Data Path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Multiplexer</a:t>
            </a:r>
          </a:p>
          <a:p>
            <a:endParaRPr lang="en-IN" dirty="0" smtClean="0"/>
          </a:p>
          <a:p>
            <a:r>
              <a:rPr lang="en-IN" dirty="0" smtClean="0"/>
              <a:t>ALU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Registers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Multiplexer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r>
              <a:rPr lang="en-IN" dirty="0" smtClean="0"/>
              <a:t>Multiple inputs </a:t>
            </a:r>
          </a:p>
          <a:p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ne output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b="1" dirty="0" smtClean="0">
                <a:solidFill>
                  <a:srgbClr val="FFC000"/>
                </a:solidFill>
              </a:rPr>
              <a:t>one</a:t>
            </a:r>
            <a:r>
              <a:rPr lang="en-IN" dirty="0" smtClean="0"/>
              <a:t> output from many inputs will be selected, will be decided by the select line (otherwise  called as controller).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Digital Circuits - Multiplexers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"/>
            <a:ext cx="2971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plexer(MUX) and Multiplex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" y="2876550"/>
            <a:ext cx="2971800" cy="21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ALU (Arithmetic and Logic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>
            <a:normAutofit/>
          </a:bodyPr>
          <a:lstStyle/>
          <a:p>
            <a:r>
              <a:rPr lang="en-IN" dirty="0" smtClean="0"/>
              <a:t>For example, a 32 ALU can perform: 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16 Arithmetic Operations</a:t>
            </a:r>
          </a:p>
          <a:p>
            <a:pPr marL="45720" indent="0">
              <a:buNone/>
            </a:pPr>
            <a:r>
              <a:rPr lang="en-IN" dirty="0" smtClean="0"/>
              <a:t>	16 Logical Operations </a:t>
            </a:r>
          </a:p>
          <a:p>
            <a:endParaRPr lang="en-IN" dirty="0" smtClean="0"/>
          </a:p>
          <a:p>
            <a:r>
              <a:rPr lang="en-IN" dirty="0" smtClean="0"/>
              <a:t>5 bit control lines to select any one of the ALU operations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ALU performs the role of both Mux and ALU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-116574"/>
            <a:ext cx="5486400" cy="914399"/>
          </a:xfrm>
        </p:spPr>
        <p:txBody>
          <a:bodyPr>
            <a:normAutofit/>
          </a:bodyPr>
          <a:lstStyle/>
          <a:p>
            <a:r>
              <a:rPr lang="en-IN" dirty="0" smtClean="0"/>
              <a:t>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809750"/>
            <a:ext cx="4572000" cy="3333750"/>
          </a:xfrm>
        </p:spPr>
        <p:txBody>
          <a:bodyPr>
            <a:normAutofit/>
          </a:bodyPr>
          <a:lstStyle/>
          <a:p>
            <a:r>
              <a:rPr lang="en-IN" dirty="0" smtClean="0"/>
              <a:t>General Purpose Registers (GPR) are the ones which stores the data on the processors side</a:t>
            </a:r>
          </a:p>
          <a:p>
            <a:endParaRPr lang="en-IN" dirty="0"/>
          </a:p>
          <a:p>
            <a:r>
              <a:rPr lang="en-IN" dirty="0" smtClean="0"/>
              <a:t>Example, R</a:t>
            </a:r>
            <a:r>
              <a:rPr lang="en-IN" baseline="-25000" dirty="0" smtClean="0"/>
              <a:t>0</a:t>
            </a:r>
            <a:r>
              <a:rPr lang="en-IN" dirty="0" smtClean="0"/>
              <a:t>, R</a:t>
            </a:r>
            <a:r>
              <a:rPr lang="en-IN" baseline="-25000" dirty="0" smtClean="0"/>
              <a:t>1</a:t>
            </a:r>
            <a:r>
              <a:rPr lang="en-IN" dirty="0" smtClean="0"/>
              <a:t>, R</a:t>
            </a:r>
            <a:r>
              <a:rPr lang="en-IN" baseline="-25000" dirty="0" smtClean="0"/>
              <a:t>2</a:t>
            </a:r>
            <a:r>
              <a:rPr lang="en-IN" dirty="0" smtClean="0"/>
              <a:t>… R</a:t>
            </a:r>
            <a:r>
              <a:rPr lang="en-IN" baseline="-25000" dirty="0" smtClean="0"/>
              <a:t>n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2133600" cy="34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BFA56-0F08-49D6-958B-A7C4DE7F6737}"/>
</file>

<file path=customXml/itemProps2.xml><?xml version="1.0" encoding="utf-8"?>
<ds:datastoreItem xmlns:ds="http://schemas.openxmlformats.org/officeDocument/2006/customXml" ds:itemID="{6007EAFD-43D0-4899-A03E-50D1F75CF877}"/>
</file>

<file path=customXml/itemProps3.xml><?xml version="1.0" encoding="utf-8"?>
<ds:datastoreItem xmlns:ds="http://schemas.openxmlformats.org/officeDocument/2006/customXml" ds:itemID="{AC3C4FBF-6001-46C5-A245-36E7A5700A0D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3458</TotalTime>
  <Words>1319</Words>
  <Application>Microsoft Office PowerPoint</Application>
  <PresentationFormat>On-screen Show (16:9)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Rounded MT Bold</vt:lpstr>
      <vt:lpstr>Brush Script MT</vt:lpstr>
      <vt:lpstr>Calibri</vt:lpstr>
      <vt:lpstr>Wingdings</vt:lpstr>
      <vt:lpstr>Perspective</vt:lpstr>
      <vt:lpstr>Module 3    Part B</vt:lpstr>
      <vt:lpstr>Data Path Architecture Introduction </vt:lpstr>
      <vt:lpstr>Data Path Architecture</vt:lpstr>
      <vt:lpstr>Data Path Architecture</vt:lpstr>
      <vt:lpstr>Data Path Typical Architecture</vt:lpstr>
      <vt:lpstr>Components of Data Path Architecture</vt:lpstr>
      <vt:lpstr>     Multiplexer </vt:lpstr>
      <vt:lpstr>ALU (Arithmetic and Logic Unit)</vt:lpstr>
      <vt:lpstr>Registers</vt:lpstr>
      <vt:lpstr>Single Cycle Data Path Architecture</vt:lpstr>
      <vt:lpstr>Execution of Complete Instruction Using Single Cycle Data Path</vt:lpstr>
      <vt:lpstr>Execution of Single Cycle Data Path(Conti..)</vt:lpstr>
      <vt:lpstr>     Figure 1. Single Cycle  Data Path Architecture  </vt:lpstr>
      <vt:lpstr>Sequence of control steps using single cycle for Add R1 , (R2) 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Multi Cycle Data Path Architecture</vt:lpstr>
      <vt:lpstr>Why Multi Cycle Data Path ?</vt:lpstr>
      <vt:lpstr>How Multi Cycle Data Path Works</vt:lpstr>
      <vt:lpstr>     Figure 2. Multi Cycle  Data Path Architecture  </vt:lpstr>
      <vt:lpstr>How Multi Cycle Data Path Works</vt:lpstr>
      <vt:lpstr>How Multi Cycle Data Path Works</vt:lpstr>
      <vt:lpstr>Execution of Instruction using Multi Cycle Data Path Add R1, R2, R3 Control Sequence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Sudha</cp:lastModifiedBy>
  <cp:revision>181</cp:revision>
  <dcterms:created xsi:type="dcterms:W3CDTF">2006-08-16T00:00:00Z</dcterms:created>
  <dcterms:modified xsi:type="dcterms:W3CDTF">2021-09-30T09:11:57Z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