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5.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6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34.xml" ContentType="application/vnd.openxmlformats-officedocument.presentationml.slide+xml"/>
  <Override PartName="/ppt/slides/slide11.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71"/>
  </p:notesMasterIdLst>
  <p:sldIdLst>
    <p:sldId id="324" r:id="rId3"/>
    <p:sldId id="296" r:id="rId4"/>
    <p:sldId id="297" r:id="rId5"/>
    <p:sldId id="298" r:id="rId6"/>
    <p:sldId id="308" r:id="rId7"/>
    <p:sldId id="309" r:id="rId8"/>
    <p:sldId id="310" r:id="rId9"/>
    <p:sldId id="311" r:id="rId10"/>
    <p:sldId id="312" r:id="rId11"/>
    <p:sldId id="313" r:id="rId12"/>
    <p:sldId id="314" r:id="rId13"/>
    <p:sldId id="315" r:id="rId14"/>
    <p:sldId id="334" r:id="rId15"/>
    <p:sldId id="316" r:id="rId16"/>
    <p:sldId id="317" r:id="rId17"/>
    <p:sldId id="318" r:id="rId18"/>
    <p:sldId id="319" r:id="rId19"/>
    <p:sldId id="320" r:id="rId20"/>
    <p:sldId id="321" r:id="rId21"/>
    <p:sldId id="322" r:id="rId22"/>
    <p:sldId id="323" r:id="rId23"/>
    <p:sldId id="299" r:id="rId24"/>
    <p:sldId id="335" r:id="rId25"/>
    <p:sldId id="333" r:id="rId26"/>
    <p:sldId id="32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 id="272" r:id="rId43"/>
    <p:sldId id="273" r:id="rId44"/>
    <p:sldId id="274" r:id="rId45"/>
    <p:sldId id="275" r:id="rId46"/>
    <p:sldId id="276" r:id="rId47"/>
    <p:sldId id="277" r:id="rId48"/>
    <p:sldId id="278" r:id="rId49"/>
    <p:sldId id="279" r:id="rId50"/>
    <p:sldId id="280" r:id="rId51"/>
    <p:sldId id="281" r:id="rId52"/>
    <p:sldId id="282" r:id="rId53"/>
    <p:sldId id="283" r:id="rId54"/>
    <p:sldId id="284" r:id="rId55"/>
    <p:sldId id="285" r:id="rId56"/>
    <p:sldId id="286" r:id="rId57"/>
    <p:sldId id="287" r:id="rId58"/>
    <p:sldId id="288" r:id="rId59"/>
    <p:sldId id="289" r:id="rId60"/>
    <p:sldId id="290" r:id="rId61"/>
    <p:sldId id="291" r:id="rId62"/>
    <p:sldId id="292" r:id="rId63"/>
    <p:sldId id="293" r:id="rId64"/>
    <p:sldId id="294" r:id="rId65"/>
    <p:sldId id="328" r:id="rId66"/>
    <p:sldId id="329" r:id="rId67"/>
    <p:sldId id="330" r:id="rId68"/>
    <p:sldId id="331" r:id="rId69"/>
    <p:sldId id="332" r:id="rId70"/>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680" autoAdjust="0"/>
  </p:normalViewPr>
  <p:slideViewPr>
    <p:cSldViewPr>
      <p:cViewPr varScale="1">
        <p:scale>
          <a:sx n="63" d="100"/>
          <a:sy n="63" d="100"/>
        </p:scale>
        <p:origin x="91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customXml" Target="../customXml/item2.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78"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customXml" Target="../customXml/item1.xml"/><Relationship Id="rId7" Type="http://schemas.openxmlformats.org/officeDocument/2006/relationships/slide" Target="slides/slide5.xml"/><Relationship Id="rId71" Type="http://schemas.openxmlformats.org/officeDocument/2006/relationships/notesMaster" Target="notesMasters/notesMaster1.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E2C4BC39-BBC8-4242-AC36-EFD648BC1144}" type="datetimeFigureOut">
              <a:rPr lang="en-US" smtClean="0"/>
              <a:t>9/20/2021</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4B2526A0-A353-4FE4-93A3-D1EEC4E00080}" type="slidenum">
              <a:rPr lang="en-US" smtClean="0"/>
              <a:t>‹#›</a:t>
            </a:fld>
            <a:endParaRPr lang="en-US"/>
          </a:p>
        </p:txBody>
      </p:sp>
    </p:spTree>
    <p:extLst>
      <p:ext uri="{BB962C8B-B14F-4D97-AF65-F5344CB8AC3E}">
        <p14:creationId xmlns:p14="http://schemas.microsoft.com/office/powerpoint/2010/main" val="2318899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690880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7171" name="Rectangle 3"/>
          <p:cNvSpPr>
            <a:spLocks noChangeArrowheads="1"/>
          </p:cNvSpPr>
          <p:nvPr/>
        </p:nvSpPr>
        <p:spPr bwMode="auto">
          <a:xfrm>
            <a:off x="690880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prstClr val="black"/>
                </a:solidFill>
              </a:rPr>
              <a:t>2</a:t>
            </a:r>
          </a:p>
        </p:txBody>
      </p:sp>
      <p:sp>
        <p:nvSpPr>
          <p:cNvPr id="7172" name="Rectangle 4"/>
          <p:cNvSpPr>
            <a:spLocks noChangeArrowheads="1"/>
          </p:cNvSpPr>
          <p:nvPr/>
        </p:nvSpPr>
        <p:spPr bwMode="auto">
          <a:xfrm>
            <a:off x="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7173" name="Rectangle 5"/>
          <p:cNvSpPr>
            <a:spLocks noChangeArrowheads="1"/>
          </p:cNvSpPr>
          <p:nvPr/>
        </p:nvSpPr>
        <p:spPr bwMode="auto">
          <a:xfrm>
            <a:off x="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7174" name="Rectangle 6"/>
          <p:cNvSpPr>
            <a:spLocks noGrp="1" noRot="1" noChangeAspect="1" noChangeArrowheads="1" noTextEdit="1"/>
          </p:cNvSpPr>
          <p:nvPr>
            <p:ph type="sldImg"/>
          </p:nvPr>
        </p:nvSpPr>
        <p:spPr>
          <a:xfrm>
            <a:off x="3819525" y="519113"/>
            <a:ext cx="4552950" cy="2562225"/>
          </a:xfrm>
          <a:ln cap="flat"/>
        </p:spPr>
      </p:sp>
      <p:sp>
        <p:nvSpPr>
          <p:cNvPr id="7175" name="Rectangle 7"/>
          <p:cNvSpPr>
            <a:spLocks noGrp="1" noChangeArrowheads="1"/>
          </p:cNvSpPr>
          <p:nvPr>
            <p:ph type="body" idx="1"/>
          </p:nvPr>
        </p:nvSpPr>
        <p:spPr>
          <a:ln/>
        </p:spPr>
        <p:txBody>
          <a:bodyPr/>
          <a:lstStyle/>
          <a:p>
            <a:endParaRPr lang="en-GB" altLang="en-US"/>
          </a:p>
        </p:txBody>
      </p:sp>
    </p:spTree>
    <p:extLst>
      <p:ext uri="{BB962C8B-B14F-4D97-AF65-F5344CB8AC3E}">
        <p14:creationId xmlns:p14="http://schemas.microsoft.com/office/powerpoint/2010/main" val="1696386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690880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9219" name="Rectangle 3"/>
          <p:cNvSpPr>
            <a:spLocks noChangeArrowheads="1"/>
          </p:cNvSpPr>
          <p:nvPr/>
        </p:nvSpPr>
        <p:spPr bwMode="auto">
          <a:xfrm>
            <a:off x="690880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prstClr val="black"/>
                </a:solidFill>
              </a:rPr>
              <a:t>3</a:t>
            </a:r>
          </a:p>
        </p:txBody>
      </p:sp>
      <p:sp>
        <p:nvSpPr>
          <p:cNvPr id="9220" name="Rectangle 4"/>
          <p:cNvSpPr>
            <a:spLocks noChangeArrowheads="1"/>
          </p:cNvSpPr>
          <p:nvPr/>
        </p:nvSpPr>
        <p:spPr bwMode="auto">
          <a:xfrm>
            <a:off x="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9221" name="Rectangle 5"/>
          <p:cNvSpPr>
            <a:spLocks noChangeArrowheads="1"/>
          </p:cNvSpPr>
          <p:nvPr/>
        </p:nvSpPr>
        <p:spPr bwMode="auto">
          <a:xfrm>
            <a:off x="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9222" name="Rectangle 6"/>
          <p:cNvSpPr>
            <a:spLocks noGrp="1" noRot="1" noChangeAspect="1" noChangeArrowheads="1" noTextEdit="1"/>
          </p:cNvSpPr>
          <p:nvPr>
            <p:ph type="sldImg"/>
          </p:nvPr>
        </p:nvSpPr>
        <p:spPr>
          <a:xfrm>
            <a:off x="3819525" y="519113"/>
            <a:ext cx="4552950" cy="2562225"/>
          </a:xfrm>
          <a:ln cap="flat"/>
        </p:spPr>
      </p:sp>
      <p:sp>
        <p:nvSpPr>
          <p:cNvPr id="9223" name="Rectangle 7"/>
          <p:cNvSpPr>
            <a:spLocks noGrp="1" noChangeArrowheads="1"/>
          </p:cNvSpPr>
          <p:nvPr>
            <p:ph type="body" idx="1"/>
          </p:nvPr>
        </p:nvSpPr>
        <p:spPr>
          <a:ln/>
        </p:spPr>
        <p:txBody>
          <a:bodyPr/>
          <a:lstStyle/>
          <a:p>
            <a:endParaRPr lang="en-GB" altLang="en-US"/>
          </a:p>
        </p:txBody>
      </p:sp>
    </p:spTree>
    <p:extLst>
      <p:ext uri="{BB962C8B-B14F-4D97-AF65-F5344CB8AC3E}">
        <p14:creationId xmlns:p14="http://schemas.microsoft.com/office/powerpoint/2010/main" val="3112716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690880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3315" name="Rectangle 3"/>
          <p:cNvSpPr>
            <a:spLocks noChangeArrowheads="1"/>
          </p:cNvSpPr>
          <p:nvPr/>
        </p:nvSpPr>
        <p:spPr bwMode="auto">
          <a:xfrm>
            <a:off x="690880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prstClr val="black"/>
                </a:solidFill>
              </a:rPr>
              <a:t>5</a:t>
            </a:r>
          </a:p>
        </p:txBody>
      </p:sp>
      <p:sp>
        <p:nvSpPr>
          <p:cNvPr id="13316" name="Rectangle 4"/>
          <p:cNvSpPr>
            <a:spLocks noChangeArrowheads="1"/>
          </p:cNvSpPr>
          <p:nvPr/>
        </p:nvSpPr>
        <p:spPr bwMode="auto">
          <a:xfrm>
            <a:off x="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3317" name="Rectangle 5"/>
          <p:cNvSpPr>
            <a:spLocks noChangeArrowheads="1"/>
          </p:cNvSpPr>
          <p:nvPr/>
        </p:nvSpPr>
        <p:spPr bwMode="auto">
          <a:xfrm>
            <a:off x="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3318" name="Rectangle 6"/>
          <p:cNvSpPr>
            <a:spLocks noGrp="1" noRot="1" noChangeAspect="1" noChangeArrowheads="1" noTextEdit="1"/>
          </p:cNvSpPr>
          <p:nvPr>
            <p:ph type="sldImg"/>
          </p:nvPr>
        </p:nvSpPr>
        <p:spPr>
          <a:xfrm>
            <a:off x="3819525" y="519113"/>
            <a:ext cx="4552950" cy="2562225"/>
          </a:xfrm>
          <a:ln cap="flat"/>
        </p:spPr>
      </p:sp>
      <p:sp>
        <p:nvSpPr>
          <p:cNvPr id="13319" name="Rectangle 7"/>
          <p:cNvSpPr>
            <a:spLocks noGrp="1" noChangeArrowheads="1"/>
          </p:cNvSpPr>
          <p:nvPr>
            <p:ph type="body" idx="1"/>
          </p:nvPr>
        </p:nvSpPr>
        <p:spPr>
          <a:ln/>
        </p:spPr>
        <p:txBody>
          <a:bodyPr/>
          <a:lstStyle/>
          <a:p>
            <a:endParaRPr lang="en-GB" altLang="en-US"/>
          </a:p>
        </p:txBody>
      </p:sp>
    </p:spTree>
    <p:extLst>
      <p:ext uri="{BB962C8B-B14F-4D97-AF65-F5344CB8AC3E}">
        <p14:creationId xmlns:p14="http://schemas.microsoft.com/office/powerpoint/2010/main" val="3505124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690880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5363" name="Rectangle 3"/>
          <p:cNvSpPr>
            <a:spLocks noChangeArrowheads="1"/>
          </p:cNvSpPr>
          <p:nvPr/>
        </p:nvSpPr>
        <p:spPr bwMode="auto">
          <a:xfrm>
            <a:off x="690880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prstClr val="black"/>
                </a:solidFill>
              </a:rPr>
              <a:t>6</a:t>
            </a:r>
          </a:p>
        </p:txBody>
      </p:sp>
      <p:sp>
        <p:nvSpPr>
          <p:cNvPr id="15364" name="Rectangle 4"/>
          <p:cNvSpPr>
            <a:spLocks noChangeArrowheads="1"/>
          </p:cNvSpPr>
          <p:nvPr/>
        </p:nvSpPr>
        <p:spPr bwMode="auto">
          <a:xfrm>
            <a:off x="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5365" name="Rectangle 5"/>
          <p:cNvSpPr>
            <a:spLocks noChangeArrowheads="1"/>
          </p:cNvSpPr>
          <p:nvPr/>
        </p:nvSpPr>
        <p:spPr bwMode="auto">
          <a:xfrm>
            <a:off x="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5366" name="Rectangle 6"/>
          <p:cNvSpPr>
            <a:spLocks noGrp="1" noRot="1" noChangeAspect="1" noChangeArrowheads="1" noTextEdit="1"/>
          </p:cNvSpPr>
          <p:nvPr>
            <p:ph type="sldImg"/>
          </p:nvPr>
        </p:nvSpPr>
        <p:spPr>
          <a:xfrm>
            <a:off x="3819525" y="519113"/>
            <a:ext cx="4552950" cy="2562225"/>
          </a:xfrm>
          <a:ln cap="flat"/>
        </p:spPr>
      </p:sp>
      <p:sp>
        <p:nvSpPr>
          <p:cNvPr id="15367" name="Rectangle 7"/>
          <p:cNvSpPr>
            <a:spLocks noGrp="1" noChangeArrowheads="1"/>
          </p:cNvSpPr>
          <p:nvPr>
            <p:ph type="body" idx="1"/>
          </p:nvPr>
        </p:nvSpPr>
        <p:spPr>
          <a:ln/>
        </p:spPr>
        <p:txBody>
          <a:bodyPr/>
          <a:lstStyle/>
          <a:p>
            <a:endParaRPr lang="en-GB" altLang="en-US"/>
          </a:p>
        </p:txBody>
      </p:sp>
    </p:spTree>
    <p:extLst>
      <p:ext uri="{BB962C8B-B14F-4D97-AF65-F5344CB8AC3E}">
        <p14:creationId xmlns:p14="http://schemas.microsoft.com/office/powerpoint/2010/main" val="2792102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690880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7411" name="Rectangle 3"/>
          <p:cNvSpPr>
            <a:spLocks noChangeArrowheads="1"/>
          </p:cNvSpPr>
          <p:nvPr/>
        </p:nvSpPr>
        <p:spPr bwMode="auto">
          <a:xfrm>
            <a:off x="690880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prstClr val="black"/>
                </a:solidFill>
              </a:rPr>
              <a:t>7</a:t>
            </a:r>
          </a:p>
        </p:txBody>
      </p:sp>
      <p:sp>
        <p:nvSpPr>
          <p:cNvPr id="17412" name="Rectangle 4"/>
          <p:cNvSpPr>
            <a:spLocks noChangeArrowheads="1"/>
          </p:cNvSpPr>
          <p:nvPr/>
        </p:nvSpPr>
        <p:spPr bwMode="auto">
          <a:xfrm>
            <a:off x="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7413" name="Rectangle 5"/>
          <p:cNvSpPr>
            <a:spLocks noChangeArrowheads="1"/>
          </p:cNvSpPr>
          <p:nvPr/>
        </p:nvSpPr>
        <p:spPr bwMode="auto">
          <a:xfrm>
            <a:off x="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7414" name="Rectangle 6"/>
          <p:cNvSpPr>
            <a:spLocks noGrp="1" noRot="1" noChangeAspect="1" noChangeArrowheads="1" noTextEdit="1"/>
          </p:cNvSpPr>
          <p:nvPr>
            <p:ph type="sldImg"/>
          </p:nvPr>
        </p:nvSpPr>
        <p:spPr>
          <a:xfrm>
            <a:off x="3819525" y="519113"/>
            <a:ext cx="4552950" cy="2562225"/>
          </a:xfrm>
          <a:ln cap="flat"/>
        </p:spPr>
      </p:sp>
      <p:sp>
        <p:nvSpPr>
          <p:cNvPr id="17415" name="Rectangle 7"/>
          <p:cNvSpPr>
            <a:spLocks noGrp="1" noChangeArrowheads="1"/>
          </p:cNvSpPr>
          <p:nvPr>
            <p:ph type="body" idx="1"/>
          </p:nvPr>
        </p:nvSpPr>
        <p:spPr>
          <a:ln/>
        </p:spPr>
        <p:txBody>
          <a:bodyPr/>
          <a:lstStyle/>
          <a:p>
            <a:endParaRPr lang="en-GB" altLang="en-US"/>
          </a:p>
        </p:txBody>
      </p:sp>
    </p:spTree>
    <p:extLst>
      <p:ext uri="{BB962C8B-B14F-4D97-AF65-F5344CB8AC3E}">
        <p14:creationId xmlns:p14="http://schemas.microsoft.com/office/powerpoint/2010/main" val="1135806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690880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9459" name="Rectangle 3"/>
          <p:cNvSpPr>
            <a:spLocks noChangeArrowheads="1"/>
          </p:cNvSpPr>
          <p:nvPr/>
        </p:nvSpPr>
        <p:spPr bwMode="auto">
          <a:xfrm>
            <a:off x="690880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prstClr val="black"/>
                </a:solidFill>
              </a:rPr>
              <a:t>8</a:t>
            </a:r>
          </a:p>
        </p:txBody>
      </p:sp>
      <p:sp>
        <p:nvSpPr>
          <p:cNvPr id="19460" name="Rectangle 4"/>
          <p:cNvSpPr>
            <a:spLocks noChangeArrowheads="1"/>
          </p:cNvSpPr>
          <p:nvPr/>
        </p:nvSpPr>
        <p:spPr bwMode="auto">
          <a:xfrm>
            <a:off x="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9461" name="Rectangle 5"/>
          <p:cNvSpPr>
            <a:spLocks noChangeArrowheads="1"/>
          </p:cNvSpPr>
          <p:nvPr/>
        </p:nvSpPr>
        <p:spPr bwMode="auto">
          <a:xfrm>
            <a:off x="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9462" name="Rectangle 6"/>
          <p:cNvSpPr>
            <a:spLocks noGrp="1" noRot="1" noChangeAspect="1" noChangeArrowheads="1" noTextEdit="1"/>
          </p:cNvSpPr>
          <p:nvPr>
            <p:ph type="sldImg"/>
          </p:nvPr>
        </p:nvSpPr>
        <p:spPr>
          <a:xfrm>
            <a:off x="3819525" y="519113"/>
            <a:ext cx="4552950" cy="2562225"/>
          </a:xfrm>
          <a:ln cap="flat"/>
        </p:spPr>
      </p:sp>
      <p:sp>
        <p:nvSpPr>
          <p:cNvPr id="19463" name="Rectangle 7"/>
          <p:cNvSpPr>
            <a:spLocks noGrp="1" noChangeArrowheads="1"/>
          </p:cNvSpPr>
          <p:nvPr>
            <p:ph type="body" idx="1"/>
          </p:nvPr>
        </p:nvSpPr>
        <p:spPr>
          <a:ln/>
        </p:spPr>
        <p:txBody>
          <a:bodyPr/>
          <a:lstStyle/>
          <a:p>
            <a:endParaRPr lang="en-GB" altLang="en-US"/>
          </a:p>
        </p:txBody>
      </p:sp>
    </p:spTree>
    <p:extLst>
      <p:ext uri="{BB962C8B-B14F-4D97-AF65-F5344CB8AC3E}">
        <p14:creationId xmlns:p14="http://schemas.microsoft.com/office/powerpoint/2010/main" val="714699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690880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1507" name="Rectangle 3"/>
          <p:cNvSpPr>
            <a:spLocks noChangeArrowheads="1"/>
          </p:cNvSpPr>
          <p:nvPr/>
        </p:nvSpPr>
        <p:spPr bwMode="auto">
          <a:xfrm>
            <a:off x="690880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prstClr val="black"/>
                </a:solidFill>
              </a:rPr>
              <a:t>9</a:t>
            </a:r>
          </a:p>
        </p:txBody>
      </p:sp>
      <p:sp>
        <p:nvSpPr>
          <p:cNvPr id="21508" name="Rectangle 4"/>
          <p:cNvSpPr>
            <a:spLocks noChangeArrowheads="1"/>
          </p:cNvSpPr>
          <p:nvPr/>
        </p:nvSpPr>
        <p:spPr bwMode="auto">
          <a:xfrm>
            <a:off x="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1509" name="Rectangle 5"/>
          <p:cNvSpPr>
            <a:spLocks noChangeArrowheads="1"/>
          </p:cNvSpPr>
          <p:nvPr/>
        </p:nvSpPr>
        <p:spPr bwMode="auto">
          <a:xfrm>
            <a:off x="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1510" name="Rectangle 6"/>
          <p:cNvSpPr>
            <a:spLocks noGrp="1" noRot="1" noChangeAspect="1" noChangeArrowheads="1" noTextEdit="1"/>
          </p:cNvSpPr>
          <p:nvPr>
            <p:ph type="sldImg"/>
          </p:nvPr>
        </p:nvSpPr>
        <p:spPr>
          <a:xfrm>
            <a:off x="3819525" y="519113"/>
            <a:ext cx="4552950" cy="2562225"/>
          </a:xfrm>
          <a:ln cap="flat"/>
        </p:spPr>
      </p:sp>
      <p:sp>
        <p:nvSpPr>
          <p:cNvPr id="21511" name="Rectangle 7"/>
          <p:cNvSpPr>
            <a:spLocks noGrp="1" noChangeArrowheads="1"/>
          </p:cNvSpPr>
          <p:nvPr>
            <p:ph type="body" idx="1"/>
          </p:nvPr>
        </p:nvSpPr>
        <p:spPr>
          <a:ln/>
        </p:spPr>
        <p:txBody>
          <a:bodyPr/>
          <a:lstStyle/>
          <a:p>
            <a:endParaRPr lang="en-GB" altLang="en-US"/>
          </a:p>
        </p:txBody>
      </p:sp>
    </p:spTree>
    <p:extLst>
      <p:ext uri="{BB962C8B-B14F-4D97-AF65-F5344CB8AC3E}">
        <p14:creationId xmlns:p14="http://schemas.microsoft.com/office/powerpoint/2010/main" val="3450338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690880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3555" name="Rectangle 3"/>
          <p:cNvSpPr>
            <a:spLocks noChangeArrowheads="1"/>
          </p:cNvSpPr>
          <p:nvPr/>
        </p:nvSpPr>
        <p:spPr bwMode="auto">
          <a:xfrm>
            <a:off x="690880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nchor="b"/>
          <a:lstStyle/>
          <a:p>
            <a:pPr algn="r"/>
            <a:r>
              <a:rPr lang="en-US" altLang="en-US" sz="1200">
                <a:solidFill>
                  <a:prstClr val="black"/>
                </a:solidFill>
              </a:rPr>
              <a:t>10</a:t>
            </a:r>
          </a:p>
        </p:txBody>
      </p:sp>
      <p:sp>
        <p:nvSpPr>
          <p:cNvPr id="23556" name="Rectangle 4"/>
          <p:cNvSpPr>
            <a:spLocks noChangeArrowheads="1"/>
          </p:cNvSpPr>
          <p:nvPr/>
        </p:nvSpPr>
        <p:spPr bwMode="auto">
          <a:xfrm>
            <a:off x="0" y="651510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3557" name="Rectangle 5"/>
          <p:cNvSpPr>
            <a:spLocks noChangeArrowheads="1"/>
          </p:cNvSpPr>
          <p:nvPr/>
        </p:nvSpPr>
        <p:spPr bwMode="auto">
          <a:xfrm>
            <a:off x="0" y="0"/>
            <a:ext cx="5283200" cy="34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3558" name="Rectangle 6"/>
          <p:cNvSpPr>
            <a:spLocks noGrp="1" noRot="1" noChangeAspect="1" noChangeArrowheads="1" noTextEdit="1"/>
          </p:cNvSpPr>
          <p:nvPr>
            <p:ph type="sldImg"/>
          </p:nvPr>
        </p:nvSpPr>
        <p:spPr>
          <a:xfrm>
            <a:off x="3819525" y="519113"/>
            <a:ext cx="4552950" cy="2562225"/>
          </a:xfrm>
          <a:ln cap="flat"/>
        </p:spPr>
      </p:sp>
      <p:sp>
        <p:nvSpPr>
          <p:cNvPr id="23559" name="Rectangle 7"/>
          <p:cNvSpPr>
            <a:spLocks noGrp="1" noChangeArrowheads="1"/>
          </p:cNvSpPr>
          <p:nvPr>
            <p:ph type="body" idx="1"/>
          </p:nvPr>
        </p:nvSpPr>
        <p:spPr>
          <a:ln/>
        </p:spPr>
        <p:txBody>
          <a:bodyPr/>
          <a:lstStyle/>
          <a:p>
            <a:endParaRPr lang="en-GB" altLang="en-US"/>
          </a:p>
        </p:txBody>
      </p:sp>
    </p:spTree>
    <p:extLst>
      <p:ext uri="{BB962C8B-B14F-4D97-AF65-F5344CB8AC3E}">
        <p14:creationId xmlns:p14="http://schemas.microsoft.com/office/powerpoint/2010/main" val="2458245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2526A0-A353-4FE4-93A3-D1EEC4E00080}" type="slidenum">
              <a:rPr lang="en-US" smtClean="0"/>
              <a:t>63</a:t>
            </a:fld>
            <a:endParaRPr lang="en-US"/>
          </a:p>
        </p:txBody>
      </p:sp>
    </p:spTree>
    <p:extLst>
      <p:ext uri="{BB962C8B-B14F-4D97-AF65-F5344CB8AC3E}">
        <p14:creationId xmlns:p14="http://schemas.microsoft.com/office/powerpoint/2010/main" val="4121373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92333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9/20/2021</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Cambria"/>
                <a:cs typeface="Cambria"/>
              </a:defRPr>
            </a:lvl1pPr>
          </a:lstStyle>
          <a:p>
            <a:pPr marL="12700">
              <a:lnSpc>
                <a:spcPct val="100000"/>
              </a:lnSpc>
              <a:spcBef>
                <a:spcPts val="10"/>
              </a:spcBef>
            </a:pPr>
            <a:r>
              <a:rPr spc="-15" dirty="0"/>
              <a:t>Effective </a:t>
            </a:r>
            <a:r>
              <a:rPr spc="-10" dirty="0"/>
              <a:t>address </a:t>
            </a:r>
            <a:r>
              <a:rPr dirty="0"/>
              <a:t>of </a:t>
            </a:r>
            <a:r>
              <a:rPr spc="-10" dirty="0"/>
              <a:t>operand </a:t>
            </a:r>
            <a:r>
              <a:rPr dirty="0"/>
              <a:t>=</a:t>
            </a:r>
            <a:r>
              <a:rPr spc="20" dirty="0"/>
              <a:t> </a:t>
            </a:r>
            <a:fld id="{81D60167-4931-47E6-BA6A-407CBD079E47}" type="slidenum">
              <a:rPr b="1" dirty="0">
                <a:solidFill>
                  <a:srgbClr val="00AF50"/>
                </a:solidFill>
                <a:latin typeface="Cambria"/>
                <a:cs typeface="Cambria"/>
              </a:rPr>
              <a:t>‹#›</a:t>
            </a:fld>
            <a:r>
              <a:rPr b="1" dirty="0">
                <a:solidFill>
                  <a:srgbClr val="00AF50"/>
                </a:solidFill>
                <a:latin typeface="Cambria"/>
                <a:cs typeface="Cambria"/>
              </a:rPr>
              <a:t>h</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CCBED6C-EAA3-476B-ADED-B3F343C21516}" type="datetimeFigureOut">
              <a:rPr lang="en-US" smtClean="0">
                <a:solidFill>
                  <a:prstClr val="black">
                    <a:tint val="75000"/>
                  </a:prstClr>
                </a:solidFill>
              </a:rPr>
              <a:pPr/>
              <a:t>9/20/2021</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8CB0E0E5-8DE0-4C3D-A3C9-44F74D118B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2417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CCBED6C-EAA3-476B-ADED-B3F343C21516}" type="datetimeFigureOut">
              <a:rPr lang="en-US" smtClean="0">
                <a:solidFill>
                  <a:prstClr val="black">
                    <a:tint val="75000"/>
                  </a:prstClr>
                </a:solidFill>
              </a:rPr>
              <a:pPr/>
              <a:t>9/20/2021</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8CB0E0E5-8DE0-4C3D-A3C9-44F74D118B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1033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BED6C-EAA3-476B-ADED-B3F343C21516}" type="datetimeFigureOut">
              <a:rPr lang="en-US" smtClean="0">
                <a:solidFill>
                  <a:prstClr val="black">
                    <a:tint val="75000"/>
                  </a:prstClr>
                </a:solidFill>
              </a:rPr>
              <a:pPr/>
              <a:t>9/20/2021</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8CB0E0E5-8DE0-4C3D-A3C9-44F74D118B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451765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BED6C-EAA3-476B-ADED-B3F343C21516}" type="datetimeFigureOut">
              <a:rPr lang="en-US" smtClean="0">
                <a:solidFill>
                  <a:prstClr val="black">
                    <a:tint val="75000"/>
                  </a:prstClr>
                </a:solidFill>
              </a:rPr>
              <a:pPr/>
              <a:t>9/20/2021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CB0E0E5-8DE0-4C3D-A3C9-44F74D118B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90774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CBED6C-EAA3-476B-ADED-B3F343C21516}" type="datetimeFigureOut">
              <a:rPr lang="en-US" smtClean="0">
                <a:solidFill>
                  <a:prstClr val="black">
                    <a:tint val="75000"/>
                  </a:prstClr>
                </a:solidFill>
              </a:rPr>
              <a:pPr/>
              <a:t>9/20/2021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CB0E0E5-8DE0-4C3D-A3C9-44F74D118B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06020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CBED6C-EAA3-476B-ADED-B3F343C21516}" type="datetimeFigureOut">
              <a:rPr lang="en-US" smtClean="0">
                <a:solidFill>
                  <a:prstClr val="black">
                    <a:tint val="75000"/>
                  </a:prstClr>
                </a:solidFill>
              </a:rPr>
              <a:pPr/>
              <a:t>9/20/2021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B0E0E5-8DE0-4C3D-A3C9-44F74D118B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663707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CBED6C-EAA3-476B-ADED-B3F343C21516}" type="datetimeFigureOut">
              <a:rPr lang="en-US" smtClean="0">
                <a:solidFill>
                  <a:prstClr val="black">
                    <a:tint val="75000"/>
                  </a:prstClr>
                </a:solidFill>
              </a:rPr>
              <a:pPr/>
              <a:t>9/20/2021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B0E0E5-8DE0-4C3D-A3C9-44F74D118B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5781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9/20/2021</a:t>
            </a:fld>
            <a:endParaRPr lang="en-US"/>
          </a:p>
        </p:txBody>
      </p:sp>
      <p:sp>
        <p:nvSpPr>
          <p:cNvPr id="6" name="Holder 6"/>
          <p:cNvSpPr>
            <a:spLocks noGrp="1"/>
          </p:cNvSpPr>
          <p:nvPr>
            <p:ph type="sldNum" sz="quarter" idx="7"/>
          </p:nvPr>
        </p:nvSpPr>
        <p:spPr/>
        <p:txBody>
          <a:bodyPr lIns="0" tIns="0" rIns="0" bIns="0"/>
          <a:lstStyle>
            <a:lvl1pPr>
              <a:defRPr sz="1800" b="0" i="0">
                <a:solidFill>
                  <a:schemeClr val="tx1"/>
                </a:solidFill>
                <a:latin typeface="Cambria"/>
                <a:cs typeface="Cambria"/>
              </a:defRPr>
            </a:lvl1pPr>
          </a:lstStyle>
          <a:p>
            <a:pPr marL="12700">
              <a:lnSpc>
                <a:spcPct val="100000"/>
              </a:lnSpc>
              <a:spcBef>
                <a:spcPts val="10"/>
              </a:spcBef>
            </a:pPr>
            <a:r>
              <a:rPr spc="-15" dirty="0"/>
              <a:t>Effective </a:t>
            </a:r>
            <a:r>
              <a:rPr spc="-10" dirty="0"/>
              <a:t>address </a:t>
            </a:r>
            <a:r>
              <a:rPr dirty="0"/>
              <a:t>of </a:t>
            </a:r>
            <a:r>
              <a:rPr spc="-10" dirty="0"/>
              <a:t>operand </a:t>
            </a:r>
            <a:r>
              <a:rPr dirty="0"/>
              <a:t>=</a:t>
            </a:r>
            <a:r>
              <a:rPr spc="20" dirty="0"/>
              <a:t> </a:t>
            </a:r>
            <a:fld id="{81D60167-4931-47E6-BA6A-407CBD079E47}" type="slidenum">
              <a:rPr b="1" dirty="0">
                <a:solidFill>
                  <a:srgbClr val="00AF50"/>
                </a:solidFill>
                <a:latin typeface="Cambria"/>
                <a:cs typeface="Cambria"/>
              </a:rPr>
              <a:t>‹#›</a:t>
            </a:fld>
            <a:r>
              <a:rPr b="1" dirty="0">
                <a:solidFill>
                  <a:srgbClr val="00AF50"/>
                </a:solidFill>
                <a:latin typeface="Cambria"/>
                <a:cs typeface="Cambria"/>
              </a:rPr>
              <a:t>h</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mbria"/>
                <a:cs typeface="Cambria"/>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9/20/2021</a:t>
            </a:fld>
            <a:endParaRPr lang="en-US"/>
          </a:p>
        </p:txBody>
      </p:sp>
      <p:sp>
        <p:nvSpPr>
          <p:cNvPr id="7" name="Holder 7"/>
          <p:cNvSpPr>
            <a:spLocks noGrp="1"/>
          </p:cNvSpPr>
          <p:nvPr>
            <p:ph type="sldNum" sz="quarter" idx="7"/>
          </p:nvPr>
        </p:nvSpPr>
        <p:spPr/>
        <p:txBody>
          <a:bodyPr lIns="0" tIns="0" rIns="0" bIns="0"/>
          <a:lstStyle>
            <a:lvl1pPr>
              <a:defRPr sz="1800" b="0" i="0">
                <a:solidFill>
                  <a:schemeClr val="tx1"/>
                </a:solidFill>
                <a:latin typeface="Cambria"/>
                <a:cs typeface="Cambria"/>
              </a:defRPr>
            </a:lvl1pPr>
          </a:lstStyle>
          <a:p>
            <a:pPr marL="12700">
              <a:lnSpc>
                <a:spcPct val="100000"/>
              </a:lnSpc>
              <a:spcBef>
                <a:spcPts val="10"/>
              </a:spcBef>
            </a:pPr>
            <a:r>
              <a:rPr spc="-15" dirty="0"/>
              <a:t>Effective </a:t>
            </a:r>
            <a:r>
              <a:rPr spc="-10" dirty="0"/>
              <a:t>address </a:t>
            </a:r>
            <a:r>
              <a:rPr dirty="0"/>
              <a:t>of </a:t>
            </a:r>
            <a:r>
              <a:rPr spc="-10" dirty="0"/>
              <a:t>operand </a:t>
            </a:r>
            <a:r>
              <a:rPr dirty="0"/>
              <a:t>=</a:t>
            </a:r>
            <a:r>
              <a:rPr spc="20" dirty="0"/>
              <a:t> </a:t>
            </a:r>
            <a:fld id="{81D60167-4931-47E6-BA6A-407CBD079E47}" type="slidenum">
              <a:rPr b="1" dirty="0">
                <a:solidFill>
                  <a:srgbClr val="00AF50"/>
                </a:solidFill>
                <a:latin typeface="Cambria"/>
                <a:cs typeface="Cambria"/>
              </a:rPr>
              <a:t>‹#›</a:t>
            </a:fld>
            <a:r>
              <a:rPr b="1" dirty="0">
                <a:solidFill>
                  <a:srgbClr val="00AF50"/>
                </a:solidFill>
                <a:latin typeface="Cambria"/>
                <a:cs typeface="Cambria"/>
              </a:rPr>
              <a:t>h</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chemeClr val="tx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9/20/2021</a:t>
            </a:fld>
            <a:endParaRPr lang="en-US"/>
          </a:p>
        </p:txBody>
      </p:sp>
      <p:sp>
        <p:nvSpPr>
          <p:cNvPr id="5" name="Holder 5"/>
          <p:cNvSpPr>
            <a:spLocks noGrp="1"/>
          </p:cNvSpPr>
          <p:nvPr>
            <p:ph type="sldNum" sz="quarter" idx="7"/>
          </p:nvPr>
        </p:nvSpPr>
        <p:spPr/>
        <p:txBody>
          <a:bodyPr lIns="0" tIns="0" rIns="0" bIns="0"/>
          <a:lstStyle>
            <a:lvl1pPr>
              <a:defRPr sz="1800" b="0" i="0">
                <a:solidFill>
                  <a:schemeClr val="tx1"/>
                </a:solidFill>
                <a:latin typeface="Cambria"/>
                <a:cs typeface="Cambria"/>
              </a:defRPr>
            </a:lvl1pPr>
          </a:lstStyle>
          <a:p>
            <a:pPr marL="12700">
              <a:lnSpc>
                <a:spcPct val="100000"/>
              </a:lnSpc>
              <a:spcBef>
                <a:spcPts val="10"/>
              </a:spcBef>
            </a:pPr>
            <a:r>
              <a:rPr spc="-15" dirty="0"/>
              <a:t>Effective </a:t>
            </a:r>
            <a:r>
              <a:rPr spc="-10" dirty="0"/>
              <a:t>address </a:t>
            </a:r>
            <a:r>
              <a:rPr dirty="0"/>
              <a:t>of </a:t>
            </a:r>
            <a:r>
              <a:rPr spc="-10" dirty="0"/>
              <a:t>operand </a:t>
            </a:r>
            <a:r>
              <a:rPr dirty="0"/>
              <a:t>=</a:t>
            </a:r>
            <a:r>
              <a:rPr spc="20" dirty="0"/>
              <a:t> </a:t>
            </a:r>
            <a:fld id="{81D60167-4931-47E6-BA6A-407CBD079E47}" type="slidenum">
              <a:rPr b="1" dirty="0">
                <a:solidFill>
                  <a:srgbClr val="00AF50"/>
                </a:solidFill>
                <a:latin typeface="Cambria"/>
                <a:cs typeface="Cambria"/>
              </a:rPr>
              <a:t>‹#›</a:t>
            </a:fld>
            <a:r>
              <a:rPr b="1" dirty="0">
                <a:solidFill>
                  <a:srgbClr val="00AF50"/>
                </a:solidFill>
                <a:latin typeface="Cambria"/>
                <a:cs typeface="Cambria"/>
              </a:rPr>
              <a:t>h</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9/20/2021</a:t>
            </a:fld>
            <a:endParaRPr lang="en-US"/>
          </a:p>
        </p:txBody>
      </p:sp>
      <p:sp>
        <p:nvSpPr>
          <p:cNvPr id="4" name="Holder 4"/>
          <p:cNvSpPr>
            <a:spLocks noGrp="1"/>
          </p:cNvSpPr>
          <p:nvPr>
            <p:ph type="sldNum" sz="quarter" idx="7"/>
          </p:nvPr>
        </p:nvSpPr>
        <p:spPr/>
        <p:txBody>
          <a:bodyPr lIns="0" tIns="0" rIns="0" bIns="0"/>
          <a:lstStyle>
            <a:lvl1pPr>
              <a:defRPr sz="1800" b="0" i="0">
                <a:solidFill>
                  <a:schemeClr val="tx1"/>
                </a:solidFill>
                <a:latin typeface="Cambria"/>
                <a:cs typeface="Cambria"/>
              </a:defRPr>
            </a:lvl1pPr>
          </a:lstStyle>
          <a:p>
            <a:pPr marL="12700">
              <a:lnSpc>
                <a:spcPct val="100000"/>
              </a:lnSpc>
              <a:spcBef>
                <a:spcPts val="10"/>
              </a:spcBef>
            </a:pPr>
            <a:r>
              <a:rPr spc="-15" dirty="0"/>
              <a:t>Effective </a:t>
            </a:r>
            <a:r>
              <a:rPr spc="-10" dirty="0"/>
              <a:t>address </a:t>
            </a:r>
            <a:r>
              <a:rPr dirty="0"/>
              <a:t>of </a:t>
            </a:r>
            <a:r>
              <a:rPr spc="-10" dirty="0"/>
              <a:t>operand </a:t>
            </a:r>
            <a:r>
              <a:rPr dirty="0"/>
              <a:t>=</a:t>
            </a:r>
            <a:r>
              <a:rPr spc="20" dirty="0"/>
              <a:t> </a:t>
            </a:r>
            <a:fld id="{81D60167-4931-47E6-BA6A-407CBD079E47}" type="slidenum">
              <a:rPr b="1" dirty="0">
                <a:solidFill>
                  <a:srgbClr val="00AF50"/>
                </a:solidFill>
                <a:latin typeface="Cambria"/>
                <a:cs typeface="Cambria"/>
              </a:rPr>
              <a:t>‹#›</a:t>
            </a:fld>
            <a:r>
              <a:rPr b="1" dirty="0">
                <a:solidFill>
                  <a:srgbClr val="00AF50"/>
                </a:solidFill>
                <a:latin typeface="Cambria"/>
                <a:cs typeface="Cambria"/>
              </a:rPr>
              <a:t>h</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CBED6C-EAA3-476B-ADED-B3F343C21516}" type="datetimeFigureOut">
              <a:rPr lang="en-US" smtClean="0">
                <a:solidFill>
                  <a:prstClr val="black">
                    <a:tint val="75000"/>
                  </a:prstClr>
                </a:solidFill>
              </a:rPr>
              <a:pPr/>
              <a:t>9/20/2021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B0E0E5-8DE0-4C3D-A3C9-44F74D118B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58994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CBED6C-EAA3-476B-ADED-B3F343C21516}" type="datetimeFigureOut">
              <a:rPr lang="en-US" smtClean="0">
                <a:solidFill>
                  <a:prstClr val="black">
                    <a:tint val="75000"/>
                  </a:prstClr>
                </a:solidFill>
              </a:rPr>
              <a:pPr/>
              <a:t>9/20/2021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B0E0E5-8DE0-4C3D-A3C9-44F74D118B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5455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CBED6C-EAA3-476B-ADED-B3F343C21516}" type="datetimeFigureOut">
              <a:rPr lang="en-US" smtClean="0">
                <a:solidFill>
                  <a:prstClr val="black">
                    <a:tint val="75000"/>
                  </a:prstClr>
                </a:solidFill>
              </a:rPr>
              <a:pPr/>
              <a:t>9/20/2021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8CB0E0E5-8DE0-4C3D-A3C9-44F74D118B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3773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CCBED6C-EAA3-476B-ADED-B3F343C21516}" type="datetimeFigureOut">
              <a:rPr lang="en-US" smtClean="0">
                <a:solidFill>
                  <a:prstClr val="black">
                    <a:tint val="75000"/>
                  </a:prstClr>
                </a:solidFill>
              </a:rPr>
              <a:pPr/>
              <a:t>9/20/2021</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8CB0E0E5-8DE0-4C3D-A3C9-44F74D118B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6551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older 2"/>
          <p:cNvSpPr>
            <a:spLocks noGrp="1"/>
          </p:cNvSpPr>
          <p:nvPr>
            <p:ph type="title"/>
          </p:nvPr>
        </p:nvSpPr>
        <p:spPr>
          <a:xfrm>
            <a:off x="3094738" y="2516504"/>
            <a:ext cx="6002527" cy="939800"/>
          </a:xfrm>
          <a:prstGeom prst="rect">
            <a:avLst/>
          </a:prstGeom>
        </p:spPr>
        <p:txBody>
          <a:bodyPr wrap="square" lIns="0" tIns="0" rIns="0" bIns="0">
            <a:spAutoFit/>
          </a:bodyPr>
          <a:lstStyle>
            <a:lvl1pPr>
              <a:defRPr sz="6000" b="0" i="0">
                <a:solidFill>
                  <a:schemeClr val="tx1"/>
                </a:solidFill>
                <a:latin typeface="Cambria"/>
                <a:cs typeface="Cambria"/>
              </a:defRPr>
            </a:lvl1pPr>
          </a:lstStyle>
          <a:p>
            <a:endParaRPr/>
          </a:p>
        </p:txBody>
      </p:sp>
      <p:sp>
        <p:nvSpPr>
          <p:cNvPr id="3" name="Holder 3"/>
          <p:cNvSpPr>
            <a:spLocks noGrp="1"/>
          </p:cNvSpPr>
          <p:nvPr>
            <p:ph type="body" idx="1"/>
          </p:nvPr>
        </p:nvSpPr>
        <p:spPr>
          <a:xfrm>
            <a:off x="956234" y="1983740"/>
            <a:ext cx="778446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1"/>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1"/>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9/20/2021</a:t>
            </a:fld>
            <a:endParaRPr lang="en-US"/>
          </a:p>
        </p:txBody>
      </p:sp>
      <p:sp>
        <p:nvSpPr>
          <p:cNvPr id="6" name="Holder 6"/>
          <p:cNvSpPr>
            <a:spLocks noGrp="1"/>
          </p:cNvSpPr>
          <p:nvPr>
            <p:ph type="sldNum" sz="quarter" idx="7"/>
          </p:nvPr>
        </p:nvSpPr>
        <p:spPr>
          <a:xfrm>
            <a:off x="916939" y="5884998"/>
            <a:ext cx="3695700" cy="276999"/>
          </a:xfrm>
          <a:prstGeom prst="rect">
            <a:avLst/>
          </a:prstGeom>
        </p:spPr>
        <p:txBody>
          <a:bodyPr wrap="square" lIns="0" tIns="0" rIns="0" bIns="0">
            <a:spAutoFit/>
          </a:bodyPr>
          <a:lstStyle>
            <a:lvl1pPr>
              <a:defRPr sz="1800" b="0" i="0">
                <a:solidFill>
                  <a:schemeClr val="tx1"/>
                </a:solidFill>
                <a:latin typeface="Cambria"/>
                <a:cs typeface="Cambria"/>
              </a:defRPr>
            </a:lvl1pPr>
          </a:lstStyle>
          <a:p>
            <a:pPr marL="12700">
              <a:lnSpc>
                <a:spcPct val="100000"/>
              </a:lnSpc>
              <a:spcBef>
                <a:spcPts val="10"/>
              </a:spcBef>
            </a:pPr>
            <a:r>
              <a:rPr spc="-15" dirty="0"/>
              <a:t>Effective </a:t>
            </a:r>
            <a:r>
              <a:rPr spc="-10" dirty="0"/>
              <a:t>address </a:t>
            </a:r>
            <a:r>
              <a:rPr dirty="0"/>
              <a:t>of </a:t>
            </a:r>
            <a:r>
              <a:rPr spc="-10" dirty="0"/>
              <a:t>operand </a:t>
            </a:r>
            <a:r>
              <a:rPr dirty="0"/>
              <a:t>=</a:t>
            </a:r>
            <a:r>
              <a:rPr spc="20" dirty="0"/>
              <a:t> </a:t>
            </a:r>
            <a:fld id="{81D60167-4931-47E6-BA6A-407CBD079E47}" type="slidenum">
              <a:rPr b="1" dirty="0">
                <a:solidFill>
                  <a:srgbClr val="00AF50"/>
                </a:solidFill>
                <a:latin typeface="Cambria"/>
                <a:cs typeface="Cambria"/>
              </a:rPr>
              <a:t>‹#›</a:t>
            </a:fld>
            <a:r>
              <a:rPr b="1" dirty="0">
                <a:solidFill>
                  <a:srgbClr val="00AF50"/>
                </a:solidFill>
                <a:latin typeface="Cambria"/>
                <a:cs typeface="Cambria"/>
              </a:rPr>
              <a:t>h</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BED6C-EAA3-476B-ADED-B3F343C21516}" type="datetimeFigureOut">
              <a:rPr lang="en-US" smtClean="0">
                <a:solidFill>
                  <a:prstClr val="black">
                    <a:tint val="75000"/>
                  </a:prstClr>
                </a:solidFill>
              </a:rPr>
              <a:pPr/>
              <a:t>9/20/2021</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B0E0E5-8DE0-4C3D-A3C9-44F74D118BE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780347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10363200" cy="923330"/>
          </a:xfrm>
        </p:spPr>
        <p:txBody>
          <a:bodyPr>
            <a:normAutofit fontScale="90000"/>
          </a:bodyPr>
          <a:lstStyle/>
          <a:p>
            <a:r>
              <a:rPr lang="en-US" altLang="en-US" dirty="0" smtClean="0"/>
              <a:t>MODULE 3 - </a:t>
            </a:r>
            <a:r>
              <a:rPr lang="en-US" dirty="0" smtClean="0"/>
              <a:t>Fundamentals </a:t>
            </a:r>
            <a:r>
              <a:rPr lang="en-US" dirty="0"/>
              <a:t>of Computer Architecture</a:t>
            </a:r>
            <a:r>
              <a:rPr lang="en-US" altLang="en-US" dirty="0" smtClean="0"/>
              <a:t/>
            </a:r>
            <a:br>
              <a:rPr lang="en-US" altLang="en-US" dirty="0" smtClean="0"/>
            </a:br>
            <a:r>
              <a:rPr lang="en-US" altLang="en-US" dirty="0" smtClean="0"/>
              <a:t/>
            </a:r>
            <a:br>
              <a:rPr lang="en-US" altLang="en-US" dirty="0" smtClean="0"/>
            </a:br>
            <a:r>
              <a:rPr lang="en-US" altLang="en-US" sz="3600" dirty="0" smtClean="0"/>
              <a:t>Instruction Sets:</a:t>
            </a:r>
            <a:br>
              <a:rPr lang="en-US" altLang="en-US" sz="3600" dirty="0" smtClean="0"/>
            </a:br>
            <a:r>
              <a:rPr lang="en-US" altLang="en-US" sz="3600" dirty="0" smtClean="0"/>
              <a:t>Characteristics and Functions</a:t>
            </a:r>
            <a:r>
              <a:rPr lang="en-US" altLang="en-US" dirty="0" smtClean="0"/>
              <a:t/>
            </a:r>
            <a:br>
              <a:rPr lang="en-US" altLang="en-US" dirty="0" smtClean="0"/>
            </a:br>
            <a:endParaRPr lang="en-US" dirty="0"/>
          </a:p>
        </p:txBody>
      </p:sp>
      <p:sp>
        <p:nvSpPr>
          <p:cNvPr id="3" name="Subtitle 2"/>
          <p:cNvSpPr>
            <a:spLocks noGrp="1"/>
          </p:cNvSpPr>
          <p:nvPr>
            <p:ph type="subTitle" idx="4294967295"/>
          </p:nvPr>
        </p:nvSpPr>
        <p:spPr>
          <a:xfrm>
            <a:off x="685800" y="4724400"/>
            <a:ext cx="8534400" cy="1107996"/>
          </a:xfrm>
          <a:prstGeom prst="rect">
            <a:avLst/>
          </a:prstGeom>
        </p:spPr>
        <p:txBody>
          <a:bodyPr/>
          <a:lstStyle/>
          <a:p>
            <a:r>
              <a:rPr lang="en-US" sz="2400" dirty="0" smtClean="0"/>
              <a:t>Dr. A. </a:t>
            </a:r>
            <a:r>
              <a:rPr lang="en-US" sz="2400" dirty="0" err="1" smtClean="0"/>
              <a:t>Bhuvaneswari</a:t>
            </a:r>
            <a:endParaRPr lang="en-US" sz="2400" dirty="0" smtClean="0"/>
          </a:p>
          <a:p>
            <a:r>
              <a:rPr lang="en-US" sz="2400" dirty="0" smtClean="0"/>
              <a:t>Assistant Professor Sr. </a:t>
            </a:r>
          </a:p>
          <a:p>
            <a:r>
              <a:rPr lang="en-US" sz="2400" dirty="0" smtClean="0"/>
              <a:t>VIT Chennai</a:t>
            </a:r>
            <a:endParaRPr lang="en-US" sz="2400" dirty="0"/>
          </a:p>
        </p:txBody>
      </p:sp>
    </p:spTree>
    <p:extLst>
      <p:ext uri="{BB962C8B-B14F-4D97-AF65-F5344CB8AC3E}">
        <p14:creationId xmlns:p14="http://schemas.microsoft.com/office/powerpoint/2010/main" val="4201066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2" y="34636"/>
            <a:ext cx="11638553" cy="563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3849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99" y="1371600"/>
            <a:ext cx="11776433"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71082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575733" y="622935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4339" name="Rectangle 3"/>
          <p:cNvSpPr>
            <a:spLocks noChangeArrowheads="1"/>
          </p:cNvSpPr>
          <p:nvPr/>
        </p:nvSpPr>
        <p:spPr bwMode="auto">
          <a:xfrm>
            <a:off x="4165600" y="622935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4340"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Instruction Types</a:t>
            </a:r>
          </a:p>
        </p:txBody>
      </p:sp>
      <p:sp>
        <p:nvSpPr>
          <p:cNvPr id="14341"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Data processing</a:t>
            </a:r>
          </a:p>
          <a:p>
            <a:r>
              <a:rPr lang="en-US" altLang="en-US" dirty="0"/>
              <a:t>Data storage (main memory)</a:t>
            </a:r>
          </a:p>
          <a:p>
            <a:r>
              <a:rPr lang="en-US" altLang="en-US" dirty="0"/>
              <a:t>Data movement (I/O)</a:t>
            </a:r>
          </a:p>
          <a:p>
            <a:r>
              <a:rPr lang="en-US" altLang="en-US" dirty="0"/>
              <a:t>Program flow control </a:t>
            </a:r>
          </a:p>
        </p:txBody>
      </p:sp>
    </p:spTree>
    <p:extLst>
      <p:ext uri="{BB962C8B-B14F-4D97-AF65-F5344CB8AC3E}">
        <p14:creationId xmlns:p14="http://schemas.microsoft.com/office/powerpoint/2010/main" val="28655023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B42DCA6-502B-43CF-AF24-CC1D9EA02ECA}"/>
              </a:ext>
            </a:extLst>
          </p:cNvPr>
          <p:cNvSpPr>
            <a:spLocks noGrp="1"/>
          </p:cNvSpPr>
          <p:nvPr>
            <p:ph type="title"/>
          </p:nvPr>
        </p:nvSpPr>
        <p:spPr>
          <a:xfrm>
            <a:off x="1422400" y="2851952"/>
            <a:ext cx="9753600" cy="923330"/>
          </a:xfrm>
        </p:spPr>
        <p:txBody>
          <a:bodyPr>
            <a:normAutofit fontScale="90000"/>
          </a:bodyPr>
          <a:lstStyle/>
          <a:p>
            <a:pPr algn="ctr"/>
            <a:r>
              <a:rPr lang="en-IN" sz="5900" dirty="0"/>
              <a:t>INSTRUCTION</a:t>
            </a:r>
            <a:r>
              <a:rPr lang="en-IN" dirty="0"/>
              <a:t> FORMATS</a:t>
            </a:r>
          </a:p>
        </p:txBody>
      </p:sp>
      <p:sp>
        <p:nvSpPr>
          <p:cNvPr id="5" name="Slide Number Placeholder 4">
            <a:extLst>
              <a:ext uri="{FF2B5EF4-FFF2-40B4-BE49-F238E27FC236}">
                <a16:creationId xmlns="" xmlns:a16="http://schemas.microsoft.com/office/drawing/2014/main" id="{46683E03-CD40-4BB3-9D5F-45D2836660B3}"/>
              </a:ext>
            </a:extLst>
          </p:cNvPr>
          <p:cNvSpPr>
            <a:spLocks noGrp="1"/>
          </p:cNvSpPr>
          <p:nvPr>
            <p:ph type="sldNum" sz="quarter" idx="4294967295"/>
          </p:nvPr>
        </p:nvSpPr>
        <p:spPr>
          <a:xfrm>
            <a:off x="9752557" y="548797"/>
            <a:ext cx="1254937" cy="301752"/>
          </a:xfrm>
          <a:prstGeom prst="rect">
            <a:avLst/>
          </a:prstGeom>
        </p:spPr>
        <p:txBody>
          <a:bodyPr lIns="121917" tIns="60958" rIns="121917" bIns="60958"/>
          <a:lstStyle/>
          <a:p>
            <a:fld id="{B6F15528-21DE-4FAA-801E-634DDDAF4B2B}" type="slidenum">
              <a:rPr lang="en-US" smtClean="0"/>
              <a:pPr/>
              <a:t>13</a:t>
            </a:fld>
            <a:endParaRPr lang="en-US"/>
          </a:p>
        </p:txBody>
      </p:sp>
    </p:spTree>
    <p:extLst>
      <p:ext uri="{BB962C8B-B14F-4D97-AF65-F5344CB8AC3E}">
        <p14:creationId xmlns:p14="http://schemas.microsoft.com/office/powerpoint/2010/main" val="403514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75733" y="622935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6387" name="Rectangle 3"/>
          <p:cNvSpPr>
            <a:spLocks noChangeArrowheads="1"/>
          </p:cNvSpPr>
          <p:nvPr/>
        </p:nvSpPr>
        <p:spPr bwMode="auto">
          <a:xfrm>
            <a:off x="4165600" y="622935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6388"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Number of Addresses (a)</a:t>
            </a:r>
          </a:p>
        </p:txBody>
      </p:sp>
      <p:sp>
        <p:nvSpPr>
          <p:cNvPr id="16389"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3 addresses</a:t>
            </a:r>
          </a:p>
          <a:p>
            <a:pPr lvl="1"/>
            <a:r>
              <a:rPr lang="en-US" altLang="en-US"/>
              <a:t>Operand 1, Operand 2, Result</a:t>
            </a:r>
          </a:p>
          <a:p>
            <a:pPr lvl="1"/>
            <a:r>
              <a:rPr lang="en-US" altLang="en-US"/>
              <a:t>a = b + c;</a:t>
            </a:r>
          </a:p>
          <a:p>
            <a:pPr lvl="1"/>
            <a:r>
              <a:rPr lang="en-US" altLang="en-US"/>
              <a:t>May be a forth - next instruction (usually implicit)</a:t>
            </a:r>
          </a:p>
          <a:p>
            <a:pPr lvl="1"/>
            <a:r>
              <a:rPr lang="en-US" altLang="en-US"/>
              <a:t>Not common</a:t>
            </a:r>
          </a:p>
          <a:p>
            <a:pPr lvl="1"/>
            <a:r>
              <a:rPr lang="en-US" altLang="en-US"/>
              <a:t>Needs very long words to hold everything</a:t>
            </a:r>
          </a:p>
        </p:txBody>
      </p:sp>
    </p:spTree>
    <p:extLst>
      <p:ext uri="{BB962C8B-B14F-4D97-AF65-F5344CB8AC3E}">
        <p14:creationId xmlns:p14="http://schemas.microsoft.com/office/powerpoint/2010/main" val="25223933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7602" y="762000"/>
            <a:ext cx="10379332"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8909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575733" y="622935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8435" name="Rectangle 3"/>
          <p:cNvSpPr>
            <a:spLocks noChangeArrowheads="1"/>
          </p:cNvSpPr>
          <p:nvPr/>
        </p:nvSpPr>
        <p:spPr bwMode="auto">
          <a:xfrm>
            <a:off x="4165600" y="622935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8436"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Number of Addresses (b)</a:t>
            </a:r>
          </a:p>
        </p:txBody>
      </p:sp>
      <p:sp>
        <p:nvSpPr>
          <p:cNvPr id="18437"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2 addresses</a:t>
            </a:r>
          </a:p>
          <a:p>
            <a:pPr lvl="1"/>
            <a:r>
              <a:rPr lang="en-US" altLang="en-US"/>
              <a:t>One address doubles as operand and result</a:t>
            </a:r>
          </a:p>
          <a:p>
            <a:pPr lvl="1"/>
            <a:r>
              <a:rPr lang="en-US" altLang="en-US"/>
              <a:t>a = a + b</a:t>
            </a:r>
          </a:p>
          <a:p>
            <a:pPr lvl="1"/>
            <a:r>
              <a:rPr lang="en-US" altLang="en-US"/>
              <a:t>Reduces length of instruction</a:t>
            </a:r>
          </a:p>
          <a:p>
            <a:pPr lvl="1"/>
            <a:r>
              <a:rPr lang="en-US" altLang="en-US"/>
              <a:t>Requires some extra work</a:t>
            </a:r>
          </a:p>
          <a:p>
            <a:pPr lvl="2"/>
            <a:r>
              <a:rPr lang="en-US" altLang="en-US"/>
              <a:t>Temporary storage to hold some results</a:t>
            </a:r>
          </a:p>
        </p:txBody>
      </p:sp>
    </p:spTree>
    <p:extLst>
      <p:ext uri="{BB962C8B-B14F-4D97-AF65-F5344CB8AC3E}">
        <p14:creationId xmlns:p14="http://schemas.microsoft.com/office/powerpoint/2010/main" val="188767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838200"/>
            <a:ext cx="9773424"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651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75733" y="622935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0483" name="Rectangle 3"/>
          <p:cNvSpPr>
            <a:spLocks noChangeArrowheads="1"/>
          </p:cNvSpPr>
          <p:nvPr/>
        </p:nvSpPr>
        <p:spPr bwMode="auto">
          <a:xfrm>
            <a:off x="4165600" y="622935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0484"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Number of Addresses (c)</a:t>
            </a:r>
          </a:p>
        </p:txBody>
      </p:sp>
      <p:sp>
        <p:nvSpPr>
          <p:cNvPr id="20485"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1 address</a:t>
            </a:r>
          </a:p>
          <a:p>
            <a:pPr lvl="1"/>
            <a:r>
              <a:rPr lang="en-US" altLang="en-US"/>
              <a:t>Implicit second address</a:t>
            </a:r>
          </a:p>
          <a:p>
            <a:pPr lvl="1"/>
            <a:r>
              <a:rPr lang="en-US" altLang="en-US"/>
              <a:t>Usually a register (accumulator)</a:t>
            </a:r>
          </a:p>
          <a:p>
            <a:pPr lvl="1"/>
            <a:r>
              <a:rPr lang="en-US" altLang="en-US"/>
              <a:t>Common on early machines</a:t>
            </a:r>
          </a:p>
          <a:p>
            <a:pPr>
              <a:buFont typeface="Monotype Sorts" pitchFamily="2" charset="2"/>
              <a:buChar char="y"/>
            </a:pPr>
            <a:endParaRPr lang="en-US" altLang="en-US" sz="2400"/>
          </a:p>
        </p:txBody>
      </p:sp>
    </p:spTree>
    <p:extLst>
      <p:ext uri="{BB962C8B-B14F-4D97-AF65-F5344CB8AC3E}">
        <p14:creationId xmlns:p14="http://schemas.microsoft.com/office/powerpoint/2010/main" val="2180734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400" y="533400"/>
            <a:ext cx="10058400" cy="5210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3833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0F0D33-96D2-4198-B978-C9188E054297}"/>
              </a:ext>
            </a:extLst>
          </p:cNvPr>
          <p:cNvSpPr>
            <a:spLocks noGrp="1"/>
          </p:cNvSpPr>
          <p:nvPr>
            <p:ph type="title"/>
          </p:nvPr>
        </p:nvSpPr>
        <p:spPr>
          <a:xfrm>
            <a:off x="1253892" y="381002"/>
            <a:ext cx="9753600" cy="923330"/>
          </a:xfrm>
        </p:spPr>
        <p:txBody>
          <a:bodyPr/>
          <a:lstStyle/>
          <a:p>
            <a:pPr algn="ctr"/>
            <a:r>
              <a:rPr lang="en-IN" dirty="0"/>
              <a:t>Instruction Set Architecture</a:t>
            </a:r>
          </a:p>
        </p:txBody>
      </p:sp>
      <p:sp>
        <p:nvSpPr>
          <p:cNvPr id="5" name="Slide Number Placeholder 4">
            <a:extLst>
              <a:ext uri="{FF2B5EF4-FFF2-40B4-BE49-F238E27FC236}">
                <a16:creationId xmlns="" xmlns:a16="http://schemas.microsoft.com/office/drawing/2014/main" id="{AEDBA550-E8A7-4D46-803D-E04ED2DF0F3B}"/>
              </a:ext>
            </a:extLst>
          </p:cNvPr>
          <p:cNvSpPr>
            <a:spLocks noGrp="1"/>
          </p:cNvSpPr>
          <p:nvPr>
            <p:ph type="sldNum" sz="quarter" idx="4294967295"/>
          </p:nvPr>
        </p:nvSpPr>
        <p:spPr>
          <a:xfrm>
            <a:off x="9752557" y="548797"/>
            <a:ext cx="1254937" cy="301752"/>
          </a:xfrm>
          <a:prstGeom prst="rect">
            <a:avLst/>
          </a:prstGeom>
        </p:spPr>
        <p:txBody>
          <a:bodyPr lIns="121917" tIns="60958" rIns="121917" bIns="60958"/>
          <a:lstStyle/>
          <a:p>
            <a:fld id="{B6F15528-21DE-4FAA-801E-634DDDAF4B2B}" type="slidenum">
              <a:rPr lang="en-US" smtClean="0"/>
              <a:pPr/>
              <a:t>2</a:t>
            </a:fld>
            <a:endParaRPr lang="en-US"/>
          </a:p>
        </p:txBody>
      </p:sp>
      <p:sp>
        <p:nvSpPr>
          <p:cNvPr id="6" name="Rectangle 5">
            <a:extLst>
              <a:ext uri="{FF2B5EF4-FFF2-40B4-BE49-F238E27FC236}">
                <a16:creationId xmlns="" xmlns:a16="http://schemas.microsoft.com/office/drawing/2014/main" id="{2BE236EB-AE93-4C10-B18B-E68F3A592F9B}"/>
              </a:ext>
            </a:extLst>
          </p:cNvPr>
          <p:cNvSpPr/>
          <p:nvPr/>
        </p:nvSpPr>
        <p:spPr>
          <a:xfrm>
            <a:off x="4267200" y="3327400"/>
            <a:ext cx="4064000" cy="711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lIns="121917" tIns="60958" rIns="121917" bIns="60958" rtlCol="0" anchor="ctr"/>
          <a:lstStyle/>
          <a:p>
            <a:pPr algn="ctr"/>
            <a:r>
              <a:rPr lang="en-IN" dirty="0"/>
              <a:t>Instruction Set</a:t>
            </a:r>
          </a:p>
        </p:txBody>
      </p:sp>
      <p:sp>
        <p:nvSpPr>
          <p:cNvPr id="7" name="Rectangle 6">
            <a:extLst>
              <a:ext uri="{FF2B5EF4-FFF2-40B4-BE49-F238E27FC236}">
                <a16:creationId xmlns="" xmlns:a16="http://schemas.microsoft.com/office/drawing/2014/main" id="{C9148E55-086C-4690-9AD9-38A641DDBD3C}"/>
              </a:ext>
            </a:extLst>
          </p:cNvPr>
          <p:cNvSpPr/>
          <p:nvPr/>
        </p:nvSpPr>
        <p:spPr>
          <a:xfrm>
            <a:off x="4978400" y="2329712"/>
            <a:ext cx="2336800" cy="997688"/>
          </a:xfrm>
          <a:prstGeom prst="rect">
            <a:avLst/>
          </a:prstGeom>
          <a:solidFill>
            <a:schemeClr val="accent4">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lIns="121917" tIns="60958" rIns="121917" bIns="60958" rtlCol="0" anchor="ctr"/>
          <a:lstStyle/>
          <a:p>
            <a:pPr algn="ctr"/>
            <a:r>
              <a:rPr lang="en-IN" dirty="0"/>
              <a:t>Software</a:t>
            </a:r>
          </a:p>
        </p:txBody>
      </p:sp>
      <p:sp>
        <p:nvSpPr>
          <p:cNvPr id="8" name="Rectangle 7">
            <a:extLst>
              <a:ext uri="{FF2B5EF4-FFF2-40B4-BE49-F238E27FC236}">
                <a16:creationId xmlns="" xmlns:a16="http://schemas.microsoft.com/office/drawing/2014/main" id="{E09D29AB-CCC3-4454-B6AE-F6988DFFFD0D}"/>
              </a:ext>
            </a:extLst>
          </p:cNvPr>
          <p:cNvSpPr/>
          <p:nvPr/>
        </p:nvSpPr>
        <p:spPr>
          <a:xfrm>
            <a:off x="4962292" y="4038600"/>
            <a:ext cx="2336800" cy="997688"/>
          </a:xfrm>
          <a:prstGeom prst="rect">
            <a:avLst/>
          </a:prstGeom>
          <a:solidFill>
            <a:schemeClr val="accent4">
              <a:lumMod val="60000"/>
              <a:lumOff val="40000"/>
            </a:schemeClr>
          </a:solidFill>
        </p:spPr>
        <p:style>
          <a:lnRef idx="2">
            <a:schemeClr val="accent2">
              <a:shade val="50000"/>
            </a:schemeClr>
          </a:lnRef>
          <a:fillRef idx="1">
            <a:schemeClr val="accent2"/>
          </a:fillRef>
          <a:effectRef idx="0">
            <a:schemeClr val="accent2"/>
          </a:effectRef>
          <a:fontRef idx="minor">
            <a:schemeClr val="lt1"/>
          </a:fontRef>
        </p:style>
        <p:txBody>
          <a:bodyPr lIns="121917" tIns="60958" rIns="121917" bIns="60958" rtlCol="0" anchor="ctr"/>
          <a:lstStyle/>
          <a:p>
            <a:pPr algn="ctr"/>
            <a:r>
              <a:rPr lang="en-IN" dirty="0"/>
              <a:t>Hardware</a:t>
            </a:r>
          </a:p>
        </p:txBody>
      </p:sp>
      <p:cxnSp>
        <p:nvCxnSpPr>
          <p:cNvPr id="10" name="Straight Arrow Connector 9">
            <a:extLst>
              <a:ext uri="{FF2B5EF4-FFF2-40B4-BE49-F238E27FC236}">
                <a16:creationId xmlns="" xmlns:a16="http://schemas.microsoft.com/office/drawing/2014/main" id="{C9C15BE6-A86E-4267-9CD9-130F927B16DD}"/>
              </a:ext>
            </a:extLst>
          </p:cNvPr>
          <p:cNvCxnSpPr>
            <a:cxnSpLocks/>
          </p:cNvCxnSpPr>
          <p:nvPr/>
        </p:nvCxnSpPr>
        <p:spPr>
          <a:xfrm flipV="1">
            <a:off x="4470400" y="2209800"/>
            <a:ext cx="0" cy="12192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 xmlns:a16="http://schemas.microsoft.com/office/drawing/2014/main" id="{FDBCCE6D-7D52-46C3-9E8A-2B7B2E9CEC2F}"/>
              </a:ext>
            </a:extLst>
          </p:cNvPr>
          <p:cNvCxnSpPr>
            <a:cxnSpLocks/>
          </p:cNvCxnSpPr>
          <p:nvPr/>
        </p:nvCxnSpPr>
        <p:spPr>
          <a:xfrm>
            <a:off x="4470400" y="4038601"/>
            <a:ext cx="0" cy="11084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pic>
        <p:nvPicPr>
          <p:cNvPr id="3" name="Picture 2">
            <a:extLst>
              <a:ext uri="{FF2B5EF4-FFF2-40B4-BE49-F238E27FC236}">
                <a16:creationId xmlns="" xmlns:a16="http://schemas.microsoft.com/office/drawing/2014/main" id="{BD64D284-2787-4073-B39E-71EB81F7A35C}"/>
              </a:ext>
            </a:extLst>
          </p:cNvPr>
          <p:cNvPicPr>
            <a:picLocks noChangeAspect="1"/>
          </p:cNvPicPr>
          <p:nvPr/>
        </p:nvPicPr>
        <p:blipFill>
          <a:blip r:embed="rId2"/>
          <a:stretch>
            <a:fillRect/>
          </a:stretch>
        </p:blipFill>
        <p:spPr>
          <a:xfrm>
            <a:off x="241300" y="5191494"/>
            <a:ext cx="12115800" cy="1130300"/>
          </a:xfrm>
          <a:prstGeom prst="rect">
            <a:avLst/>
          </a:prstGeom>
        </p:spPr>
      </p:pic>
    </p:spTree>
    <p:extLst>
      <p:ext uri="{BB962C8B-B14F-4D97-AF65-F5344CB8AC3E}">
        <p14:creationId xmlns:p14="http://schemas.microsoft.com/office/powerpoint/2010/main" val="2187388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575733" y="622935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2531" name="Rectangle 3"/>
          <p:cNvSpPr>
            <a:spLocks noChangeArrowheads="1"/>
          </p:cNvSpPr>
          <p:nvPr/>
        </p:nvSpPr>
        <p:spPr bwMode="auto">
          <a:xfrm>
            <a:off x="4165600" y="622935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2532"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Number of Addresses (d)</a:t>
            </a:r>
          </a:p>
        </p:txBody>
      </p:sp>
      <p:sp>
        <p:nvSpPr>
          <p:cNvPr id="22533"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lnSpcReduction="10000"/>
          </a:bodyPr>
          <a:lstStyle/>
          <a:p>
            <a:r>
              <a:rPr lang="en-US" altLang="en-US"/>
              <a:t>0 (zero) addresses</a:t>
            </a:r>
          </a:p>
          <a:p>
            <a:pPr lvl="1"/>
            <a:r>
              <a:rPr lang="en-US" altLang="en-US"/>
              <a:t>All addresses implicit</a:t>
            </a:r>
          </a:p>
          <a:p>
            <a:pPr lvl="1"/>
            <a:r>
              <a:rPr lang="en-US" altLang="en-US"/>
              <a:t>Uses a stack</a:t>
            </a:r>
          </a:p>
          <a:p>
            <a:pPr lvl="1"/>
            <a:r>
              <a:rPr lang="en-US" altLang="en-US"/>
              <a:t>e.g. push a</a:t>
            </a:r>
          </a:p>
          <a:p>
            <a:pPr lvl="1"/>
            <a:r>
              <a:rPr lang="en-US" altLang="en-US"/>
              <a:t>      push b</a:t>
            </a:r>
          </a:p>
          <a:p>
            <a:pPr lvl="1"/>
            <a:r>
              <a:rPr lang="en-US" altLang="en-US"/>
              <a:t>      add</a:t>
            </a:r>
          </a:p>
          <a:p>
            <a:pPr lvl="1"/>
            <a:r>
              <a:rPr lang="en-US" altLang="en-US"/>
              <a:t>      pop c</a:t>
            </a:r>
          </a:p>
          <a:p>
            <a:pPr lvl="1"/>
            <a:endParaRPr lang="en-US" altLang="en-US"/>
          </a:p>
          <a:p>
            <a:pPr lvl="1"/>
            <a:r>
              <a:rPr lang="en-US" altLang="en-US"/>
              <a:t>c = a + b</a:t>
            </a:r>
          </a:p>
          <a:p>
            <a:pPr>
              <a:buFont typeface="Monotype Sorts" pitchFamily="2" charset="2"/>
              <a:buChar char="y"/>
            </a:pPr>
            <a:endParaRPr lang="en-US" altLang="en-US" sz="2400"/>
          </a:p>
        </p:txBody>
      </p:sp>
    </p:spTree>
    <p:extLst>
      <p:ext uri="{BB962C8B-B14F-4D97-AF65-F5344CB8AC3E}">
        <p14:creationId xmlns:p14="http://schemas.microsoft.com/office/powerpoint/2010/main" val="1144829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2" y="838200"/>
            <a:ext cx="1030874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9922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501F0E-C633-44DC-B19F-AD0FE0C95DF4}"/>
              </a:ext>
            </a:extLst>
          </p:cNvPr>
          <p:cNvSpPr>
            <a:spLocks noGrp="1"/>
          </p:cNvSpPr>
          <p:nvPr>
            <p:ph type="title"/>
          </p:nvPr>
        </p:nvSpPr>
        <p:spPr>
          <a:xfrm>
            <a:off x="1117600" y="273502"/>
            <a:ext cx="9753600" cy="923330"/>
          </a:xfrm>
        </p:spPr>
        <p:txBody>
          <a:bodyPr/>
          <a:lstStyle/>
          <a:p>
            <a:r>
              <a:rPr lang="en-IN" dirty="0"/>
              <a:t>Characteristics of good ISA</a:t>
            </a:r>
          </a:p>
        </p:txBody>
      </p:sp>
      <p:sp>
        <p:nvSpPr>
          <p:cNvPr id="3" name="Content Placeholder 2">
            <a:extLst>
              <a:ext uri="{FF2B5EF4-FFF2-40B4-BE49-F238E27FC236}">
                <a16:creationId xmlns="" xmlns:a16="http://schemas.microsoft.com/office/drawing/2014/main" id="{2272C539-0A2A-4CCA-AB0D-77B9A5B4D268}"/>
              </a:ext>
            </a:extLst>
          </p:cNvPr>
          <p:cNvSpPr>
            <a:spLocks noGrp="1"/>
          </p:cNvSpPr>
          <p:nvPr>
            <p:ph idx="1"/>
          </p:nvPr>
        </p:nvSpPr>
        <p:spPr>
          <a:xfrm>
            <a:off x="1291696" y="1682529"/>
            <a:ext cx="9753600" cy="2554545"/>
          </a:xfrm>
        </p:spPr>
        <p:txBody>
          <a:bodyPr/>
          <a:lstStyle/>
          <a:p>
            <a:r>
              <a:rPr lang="en-IN" sz="3700" dirty="0"/>
              <a:t>Must be Clear</a:t>
            </a:r>
          </a:p>
          <a:p>
            <a:r>
              <a:rPr lang="en-IN" sz="3700" dirty="0"/>
              <a:t>Less usage of complex instructions</a:t>
            </a:r>
          </a:p>
          <a:p>
            <a:r>
              <a:rPr lang="en-IN" sz="3700" dirty="0"/>
              <a:t>Ease of compilation</a:t>
            </a:r>
          </a:p>
          <a:p>
            <a:r>
              <a:rPr lang="en-IN" sz="3700" dirty="0"/>
              <a:t>Ease of implementation</a:t>
            </a:r>
          </a:p>
          <a:p>
            <a:endParaRPr lang="en-IN" dirty="0"/>
          </a:p>
        </p:txBody>
      </p:sp>
      <p:sp>
        <p:nvSpPr>
          <p:cNvPr id="5" name="Slide Number Placeholder 4">
            <a:extLst>
              <a:ext uri="{FF2B5EF4-FFF2-40B4-BE49-F238E27FC236}">
                <a16:creationId xmlns="" xmlns:a16="http://schemas.microsoft.com/office/drawing/2014/main" id="{517B32BE-2D35-4F76-BF1C-7184833CFD70}"/>
              </a:ext>
            </a:extLst>
          </p:cNvPr>
          <p:cNvSpPr>
            <a:spLocks noGrp="1"/>
          </p:cNvSpPr>
          <p:nvPr>
            <p:ph type="sldNum" sz="quarter" idx="4294967295"/>
          </p:nvPr>
        </p:nvSpPr>
        <p:spPr>
          <a:xfrm>
            <a:off x="9752557" y="548797"/>
            <a:ext cx="1254937" cy="301752"/>
          </a:xfrm>
          <a:prstGeom prst="rect">
            <a:avLst/>
          </a:prstGeom>
        </p:spPr>
        <p:txBody>
          <a:bodyPr lIns="121917" tIns="60958" rIns="121917" bIns="60958"/>
          <a:lstStyle/>
          <a:p>
            <a:fld id="{B6F15528-21DE-4FAA-801E-634DDDAF4B2B}" type="slidenum">
              <a:rPr lang="en-US" smtClean="0"/>
              <a:pPr/>
              <a:t>22</a:t>
            </a:fld>
            <a:endParaRPr lang="en-US"/>
          </a:p>
        </p:txBody>
      </p:sp>
    </p:spTree>
    <p:extLst>
      <p:ext uri="{BB962C8B-B14F-4D97-AF65-F5344CB8AC3E}">
        <p14:creationId xmlns:p14="http://schemas.microsoft.com/office/powerpoint/2010/main" val="4271448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4F311-2835-400A-84F1-8B76FC864401}"/>
              </a:ext>
            </a:extLst>
          </p:cNvPr>
          <p:cNvSpPr>
            <a:spLocks noGrp="1"/>
          </p:cNvSpPr>
          <p:nvPr>
            <p:ph type="title"/>
          </p:nvPr>
        </p:nvSpPr>
        <p:spPr>
          <a:xfrm>
            <a:off x="1253892" y="381001"/>
            <a:ext cx="9753600" cy="923330"/>
          </a:xfrm>
        </p:spPr>
        <p:txBody>
          <a:bodyPr/>
          <a:lstStyle/>
          <a:p>
            <a:r>
              <a:rPr lang="en-IN" dirty="0"/>
              <a:t>Instruction Formats…</a:t>
            </a:r>
          </a:p>
        </p:txBody>
      </p:sp>
      <p:sp>
        <p:nvSpPr>
          <p:cNvPr id="3" name="Content Placeholder 2">
            <a:extLst>
              <a:ext uri="{FF2B5EF4-FFF2-40B4-BE49-F238E27FC236}">
                <a16:creationId xmlns:mc="http://schemas.openxmlformats.org/markup-compatibility/2006" xmlns:a14="http://schemas.microsoft.com/office/drawing/2010/main" xmlns="" xmlns:a16="http://schemas.microsoft.com/office/drawing/2014/main" id="{02B862E7-EA42-4838-A824-8F6E17A3BA5C}"/>
              </a:ext>
            </a:extLst>
          </p:cNvPr>
          <p:cNvSpPr>
            <a:spLocks noGrp="1"/>
          </p:cNvSpPr>
          <p:nvPr>
            <p:ph idx="1"/>
          </p:nvPr>
        </p:nvSpPr>
        <p:spPr>
          <a:xfrm>
            <a:off x="381000" y="1304332"/>
            <a:ext cx="11582400" cy="5005032"/>
          </a:xfrm>
        </p:spPr>
        <p:txBody>
          <a:bodyPr>
            <a:normAutofit/>
          </a:bodyPr>
          <a:lstStyle/>
          <a:p>
            <a:pPr>
              <a:tabLst>
                <a:tab pos="2861662" algn="l"/>
                <a:tab pos="6696966" algn="l"/>
              </a:tabLst>
            </a:pPr>
            <a:r>
              <a:rPr lang="en-US" altLang="en-US" sz="2400" b="1" dirty="0" smtClean="0"/>
              <a:t>A machine has 24 bits instruction format. It has 32 registers and each of which is 32 bit long. It needs to support 49 instructions. Each instruction has two register operands and one immediate operand. If the immediate operand is signed integer, then the minimum value of it can be ________?</a:t>
            </a:r>
          </a:p>
          <a:p>
            <a:pPr>
              <a:tabLst>
                <a:tab pos="2861662" algn="l"/>
                <a:tab pos="6696966" algn="l"/>
              </a:tabLst>
            </a:pPr>
            <a:endParaRPr lang="en-US" altLang="en-US" sz="2400" dirty="0"/>
          </a:p>
          <a:p>
            <a:pPr>
              <a:tabLst>
                <a:tab pos="2861662" algn="l"/>
                <a:tab pos="6696966" algn="l"/>
              </a:tabLst>
            </a:pPr>
            <a:endParaRPr lang="en-US" altLang="en-US" sz="2400" dirty="0"/>
          </a:p>
          <a:p>
            <a:pPr>
              <a:tabLst>
                <a:tab pos="2861662" algn="l"/>
                <a:tab pos="6696966" algn="l"/>
              </a:tabLst>
            </a:pPr>
            <a:endParaRPr lang="en-US" altLang="en-US" sz="2400" dirty="0"/>
          </a:p>
          <a:p>
            <a:pPr marL="711182" indent="-711182">
              <a:tabLst>
                <a:tab pos="2861662" algn="l"/>
                <a:tab pos="6696966" algn="l"/>
              </a:tabLst>
            </a:pPr>
            <a:endParaRPr lang="en-US" altLang="en-US" dirty="0"/>
          </a:p>
          <a:p>
            <a:endParaRPr lang="en-IN" dirty="0"/>
          </a:p>
        </p:txBody>
      </p:sp>
      <p:sp>
        <p:nvSpPr>
          <p:cNvPr id="5" name="Slide Number Placeholder 4">
            <a:extLst>
              <a:ext uri="{FF2B5EF4-FFF2-40B4-BE49-F238E27FC236}">
                <a16:creationId xmlns="" xmlns:a16="http://schemas.microsoft.com/office/drawing/2014/main" id="{6B75F6DD-D27E-49DD-AB87-C42459666CB3}"/>
              </a:ext>
            </a:extLst>
          </p:cNvPr>
          <p:cNvSpPr>
            <a:spLocks noGrp="1"/>
          </p:cNvSpPr>
          <p:nvPr>
            <p:ph type="sldNum" sz="quarter" idx="4294967295"/>
          </p:nvPr>
        </p:nvSpPr>
        <p:spPr>
          <a:xfrm>
            <a:off x="9752557" y="548797"/>
            <a:ext cx="1254937" cy="301752"/>
          </a:xfrm>
          <a:prstGeom prst="rect">
            <a:avLst/>
          </a:prstGeom>
        </p:spPr>
        <p:txBody>
          <a:bodyPr lIns="121917" tIns="60958" rIns="121917" bIns="60958"/>
          <a:lstStyle/>
          <a:p>
            <a:fld id="{B6F15528-21DE-4FAA-801E-634DDDAF4B2B}" type="slidenum">
              <a:rPr lang="en-US" smtClean="0"/>
              <a:pPr/>
              <a:t>23</a:t>
            </a:fld>
            <a:endParaRPr lang="en-US"/>
          </a:p>
        </p:txBody>
      </p:sp>
    </p:spTree>
    <p:extLst>
      <p:ext uri="{BB962C8B-B14F-4D97-AF65-F5344CB8AC3E}">
        <p14:creationId xmlns:p14="http://schemas.microsoft.com/office/powerpoint/2010/main" val="858908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A04F311-2835-400A-84F1-8B76FC864401}"/>
              </a:ext>
            </a:extLst>
          </p:cNvPr>
          <p:cNvSpPr>
            <a:spLocks noGrp="1"/>
          </p:cNvSpPr>
          <p:nvPr>
            <p:ph type="title"/>
          </p:nvPr>
        </p:nvSpPr>
        <p:spPr>
          <a:xfrm>
            <a:off x="1253892" y="381001"/>
            <a:ext cx="9753600" cy="923330"/>
          </a:xfrm>
        </p:spPr>
        <p:txBody>
          <a:bodyPr/>
          <a:lstStyle/>
          <a:p>
            <a:r>
              <a:rPr lang="en-IN" dirty="0"/>
              <a:t>Instruction Formats…</a:t>
            </a:r>
          </a:p>
        </p:txBody>
      </p:sp>
      <p:sp>
        <p:nvSpPr>
          <p:cNvPr id="3" name="Content Placeholder 2">
            <a:extLst>
              <a:ext uri="{FF2B5EF4-FFF2-40B4-BE49-F238E27FC236}">
                <a16:creationId xmlns:mc="http://schemas.openxmlformats.org/markup-compatibility/2006" xmlns:a14="http://schemas.microsoft.com/office/drawing/2010/main" xmlns="" xmlns:a16="http://schemas.microsoft.com/office/drawing/2014/main" id="{02B862E7-EA42-4838-A824-8F6E17A3BA5C}"/>
              </a:ext>
            </a:extLst>
          </p:cNvPr>
          <p:cNvSpPr>
            <a:spLocks noGrp="1"/>
          </p:cNvSpPr>
          <p:nvPr>
            <p:ph idx="1"/>
          </p:nvPr>
        </p:nvSpPr>
        <p:spPr>
          <a:xfrm>
            <a:off x="381000" y="1304332"/>
            <a:ext cx="11582400" cy="5005032"/>
          </a:xfrm>
        </p:spPr>
        <p:txBody>
          <a:bodyPr>
            <a:normAutofit/>
          </a:bodyPr>
          <a:lstStyle/>
          <a:p>
            <a:pPr>
              <a:tabLst>
                <a:tab pos="2861662" algn="l"/>
                <a:tab pos="6696966" algn="l"/>
              </a:tabLst>
            </a:pPr>
            <a:r>
              <a:rPr lang="en-US" altLang="en-US" sz="2400" b="1" dirty="0" smtClean="0"/>
              <a:t>A machine has 24 bits instruction format. It has 32 registers and each of which is 32 bit long. It needs to support 49 instructions. Each instruction has two register operands and one immediate operand. If the immediate operand is signed integer, then the minimum value of it can be ________?</a:t>
            </a:r>
          </a:p>
          <a:p>
            <a:pPr>
              <a:tabLst>
                <a:tab pos="2861662" algn="l"/>
                <a:tab pos="6696966" algn="l"/>
              </a:tabLst>
            </a:pPr>
            <a:endParaRPr lang="en-US" altLang="en-US" sz="2400" dirty="0"/>
          </a:p>
          <a:p>
            <a:pPr marL="342900" indent="-342900">
              <a:buFont typeface="Arial" panose="020B0604020202020204" pitchFamily="34" charset="0"/>
              <a:buChar char="•"/>
              <a:tabLst>
                <a:tab pos="2861662" algn="l"/>
                <a:tab pos="6696966" algn="l"/>
              </a:tabLst>
            </a:pPr>
            <a:r>
              <a:rPr lang="en-US" altLang="en-US" sz="2400" dirty="0" smtClean="0"/>
              <a:t>Instruction = 24bits (opcode,reg1,reg2,immediate_operand)</a:t>
            </a:r>
          </a:p>
          <a:p>
            <a:pPr marL="342900" indent="-342900">
              <a:buFont typeface="Arial" panose="020B0604020202020204" pitchFamily="34" charset="0"/>
              <a:buChar char="•"/>
              <a:tabLst>
                <a:tab pos="2861662" algn="l"/>
                <a:tab pos="6696966" algn="l"/>
              </a:tabLst>
            </a:pPr>
            <a:r>
              <a:rPr lang="en-US" altLang="en-US" sz="2400" dirty="0" smtClean="0"/>
              <a:t>Opcode implies the instruction number =&gt; 49 instructions can be represented using 6bits (2</a:t>
            </a:r>
            <a:r>
              <a:rPr lang="en-US" altLang="en-US" sz="2400" baseline="30000" dirty="0" smtClean="0"/>
              <a:t>6</a:t>
            </a:r>
            <a:r>
              <a:rPr lang="en-US" altLang="en-US" sz="2400" dirty="0" smtClean="0"/>
              <a:t>=64 instructions and 2</a:t>
            </a:r>
            <a:r>
              <a:rPr lang="en-US" altLang="en-US" sz="2400" baseline="30000" dirty="0" smtClean="0"/>
              <a:t>5</a:t>
            </a:r>
            <a:r>
              <a:rPr lang="en-US" altLang="en-US" sz="2400" dirty="0" smtClean="0"/>
              <a:t>=32 instructions )</a:t>
            </a:r>
          </a:p>
          <a:p>
            <a:pPr marL="342900" indent="-342900">
              <a:buFont typeface="Arial" panose="020B0604020202020204" pitchFamily="34" charset="0"/>
              <a:buChar char="•"/>
              <a:tabLst>
                <a:tab pos="2861662" algn="l"/>
                <a:tab pos="6696966" algn="l"/>
              </a:tabLst>
            </a:pPr>
            <a:r>
              <a:rPr lang="en-US" altLang="en-US" sz="2400" dirty="0" smtClean="0"/>
              <a:t>32 Registers </a:t>
            </a:r>
            <a:r>
              <a:rPr lang="en-US" altLang="en-US" sz="2400" dirty="0"/>
              <a:t>can be represented using </a:t>
            </a:r>
            <a:r>
              <a:rPr lang="en-US" altLang="en-US" sz="2400" dirty="0" smtClean="0"/>
              <a:t>5bits (2</a:t>
            </a:r>
            <a:r>
              <a:rPr lang="en-US" altLang="en-US" sz="2400" baseline="30000" dirty="0" smtClean="0"/>
              <a:t>5</a:t>
            </a:r>
            <a:r>
              <a:rPr lang="en-US" altLang="en-US" sz="2400" dirty="0" smtClean="0"/>
              <a:t>=32)</a:t>
            </a:r>
          </a:p>
          <a:p>
            <a:pPr marL="342900" indent="-342900">
              <a:buFont typeface="Arial" panose="020B0604020202020204" pitchFamily="34" charset="0"/>
              <a:buChar char="•"/>
              <a:tabLst>
                <a:tab pos="2861662" algn="l"/>
                <a:tab pos="6696966" algn="l"/>
              </a:tabLst>
            </a:pPr>
            <a:r>
              <a:rPr lang="en-US" altLang="en-US" sz="2400" dirty="0" smtClean="0"/>
              <a:t>2 registers in instruction = 10 bits</a:t>
            </a:r>
          </a:p>
          <a:p>
            <a:pPr marL="342900" indent="-342900">
              <a:buFont typeface="Arial" panose="020B0604020202020204" pitchFamily="34" charset="0"/>
              <a:buChar char="•"/>
              <a:tabLst>
                <a:tab pos="2861662" algn="l"/>
                <a:tab pos="6696966" algn="l"/>
              </a:tabLst>
            </a:pPr>
            <a:r>
              <a:rPr lang="en-US" altLang="en-US" sz="2400" dirty="0" smtClean="0"/>
              <a:t>Immediate operand = 8 bits (24-6-5-5)</a:t>
            </a:r>
          </a:p>
          <a:p>
            <a:pPr marL="342900" indent="-342900">
              <a:buFont typeface="Arial" panose="020B0604020202020204" pitchFamily="34" charset="0"/>
              <a:buChar char="•"/>
              <a:tabLst>
                <a:tab pos="2861662" algn="l"/>
                <a:tab pos="6696966" algn="l"/>
              </a:tabLst>
            </a:pPr>
            <a:r>
              <a:rPr lang="en-US" altLang="en-US" sz="2400" dirty="0" smtClean="0"/>
              <a:t>Signed integer for immediate operand hence range = -128 to 127</a:t>
            </a:r>
          </a:p>
          <a:p>
            <a:pPr marL="342900" indent="-342900">
              <a:buFont typeface="Arial" panose="020B0604020202020204" pitchFamily="34" charset="0"/>
              <a:buChar char="•"/>
              <a:tabLst>
                <a:tab pos="2861662" algn="l"/>
                <a:tab pos="6696966" algn="l"/>
              </a:tabLst>
            </a:pPr>
            <a:r>
              <a:rPr lang="en-US" altLang="en-US" sz="2400" dirty="0" smtClean="0"/>
              <a:t>Hence, minimum value = -128</a:t>
            </a:r>
          </a:p>
          <a:p>
            <a:pPr>
              <a:tabLst>
                <a:tab pos="2861662" algn="l"/>
                <a:tab pos="6696966" algn="l"/>
              </a:tabLst>
            </a:pPr>
            <a:endParaRPr lang="en-US" altLang="en-US" sz="2400" dirty="0"/>
          </a:p>
          <a:p>
            <a:pPr>
              <a:tabLst>
                <a:tab pos="2861662" algn="l"/>
                <a:tab pos="6696966" algn="l"/>
              </a:tabLst>
            </a:pPr>
            <a:endParaRPr lang="en-US" altLang="en-US" sz="2400" dirty="0"/>
          </a:p>
          <a:p>
            <a:pPr marL="711182" indent="-711182">
              <a:tabLst>
                <a:tab pos="2861662" algn="l"/>
                <a:tab pos="6696966" algn="l"/>
              </a:tabLst>
            </a:pPr>
            <a:endParaRPr lang="en-US" altLang="en-US" dirty="0"/>
          </a:p>
          <a:p>
            <a:endParaRPr lang="en-IN" dirty="0"/>
          </a:p>
        </p:txBody>
      </p:sp>
      <p:sp>
        <p:nvSpPr>
          <p:cNvPr id="5" name="Slide Number Placeholder 4">
            <a:extLst>
              <a:ext uri="{FF2B5EF4-FFF2-40B4-BE49-F238E27FC236}">
                <a16:creationId xmlns="" xmlns:a16="http://schemas.microsoft.com/office/drawing/2014/main" id="{6B75F6DD-D27E-49DD-AB87-C42459666CB3}"/>
              </a:ext>
            </a:extLst>
          </p:cNvPr>
          <p:cNvSpPr>
            <a:spLocks noGrp="1"/>
          </p:cNvSpPr>
          <p:nvPr>
            <p:ph type="sldNum" sz="quarter" idx="4294967295"/>
          </p:nvPr>
        </p:nvSpPr>
        <p:spPr>
          <a:xfrm>
            <a:off x="9752557" y="548797"/>
            <a:ext cx="1254937" cy="301752"/>
          </a:xfrm>
          <a:prstGeom prst="rect">
            <a:avLst/>
          </a:prstGeom>
        </p:spPr>
        <p:txBody>
          <a:bodyPr lIns="121917" tIns="60958" rIns="121917" bIns="60958"/>
          <a:lstStyle/>
          <a:p>
            <a:fld id="{B6F15528-21DE-4FAA-801E-634DDDAF4B2B}" type="slidenum">
              <a:rPr lang="en-US" smtClean="0"/>
              <a:pPr/>
              <a:t>24</a:t>
            </a:fld>
            <a:endParaRPr lang="en-US"/>
          </a:p>
        </p:txBody>
      </p:sp>
    </p:spTree>
    <p:extLst>
      <p:ext uri="{BB962C8B-B14F-4D97-AF65-F5344CB8AC3E}">
        <p14:creationId xmlns:p14="http://schemas.microsoft.com/office/powerpoint/2010/main" val="1456562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94738" y="2516505"/>
            <a:ext cx="6002527" cy="936154"/>
          </a:xfrm>
          <a:prstGeom prst="rect">
            <a:avLst/>
          </a:prstGeom>
        </p:spPr>
        <p:txBody>
          <a:bodyPr vert="horz" wrap="square" lIns="0" tIns="12700" rIns="0" bIns="0" rtlCol="0">
            <a:spAutoFit/>
          </a:bodyPr>
          <a:lstStyle/>
          <a:p>
            <a:pPr marL="14604">
              <a:lnSpc>
                <a:spcPct val="100000"/>
              </a:lnSpc>
              <a:spcBef>
                <a:spcPts val="100"/>
              </a:spcBef>
            </a:pPr>
            <a:r>
              <a:rPr spc="-15" dirty="0"/>
              <a:t>Addressing</a:t>
            </a:r>
            <a:r>
              <a:rPr spc="-80" dirty="0"/>
              <a:t> </a:t>
            </a:r>
            <a:r>
              <a:rPr spc="-5" dirty="0"/>
              <a:t>Modes</a:t>
            </a:r>
          </a:p>
        </p:txBody>
      </p:sp>
    </p:spTree>
    <p:extLst>
      <p:ext uri="{BB962C8B-B14F-4D97-AF65-F5344CB8AC3E}">
        <p14:creationId xmlns:p14="http://schemas.microsoft.com/office/powerpoint/2010/main" val="34056161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31012"/>
            <a:ext cx="10091420" cy="690574"/>
          </a:xfrm>
          <a:prstGeom prst="rect">
            <a:avLst/>
          </a:prstGeom>
        </p:spPr>
        <p:txBody>
          <a:bodyPr vert="horz" wrap="square" lIns="0" tIns="13335" rIns="0" bIns="0" rtlCol="0">
            <a:spAutoFit/>
          </a:bodyPr>
          <a:lstStyle/>
          <a:p>
            <a:pPr marL="12700">
              <a:lnSpc>
                <a:spcPct val="100000"/>
              </a:lnSpc>
              <a:spcBef>
                <a:spcPts val="105"/>
              </a:spcBef>
            </a:pPr>
            <a:r>
              <a:rPr sz="4400" spc="-15" dirty="0">
                <a:solidFill>
                  <a:srgbClr val="001F5F"/>
                </a:solidFill>
              </a:rPr>
              <a:t>Prerequisite </a:t>
            </a:r>
            <a:r>
              <a:rPr sz="4400" dirty="0">
                <a:solidFill>
                  <a:srgbClr val="001F5F"/>
                </a:solidFill>
              </a:rPr>
              <a:t>- </a:t>
            </a:r>
            <a:r>
              <a:rPr sz="4400" spc="-5" dirty="0">
                <a:solidFill>
                  <a:srgbClr val="001F5F"/>
                </a:solidFill>
              </a:rPr>
              <a:t>Introduction </a:t>
            </a:r>
            <a:r>
              <a:rPr sz="4400" spc="-20" dirty="0">
                <a:solidFill>
                  <a:srgbClr val="001F5F"/>
                </a:solidFill>
              </a:rPr>
              <a:t>to </a:t>
            </a:r>
            <a:r>
              <a:rPr sz="4400" spc="-5" dirty="0">
                <a:solidFill>
                  <a:srgbClr val="001F5F"/>
                </a:solidFill>
              </a:rPr>
              <a:t>parts </a:t>
            </a:r>
            <a:r>
              <a:rPr sz="4400" dirty="0">
                <a:solidFill>
                  <a:srgbClr val="001F5F"/>
                </a:solidFill>
              </a:rPr>
              <a:t>of</a:t>
            </a:r>
            <a:r>
              <a:rPr sz="4400" spc="-25" dirty="0">
                <a:solidFill>
                  <a:srgbClr val="001F5F"/>
                </a:solidFill>
              </a:rPr>
              <a:t> </a:t>
            </a:r>
            <a:r>
              <a:rPr sz="4400" spc="-5" dirty="0">
                <a:solidFill>
                  <a:srgbClr val="001F5F"/>
                </a:solidFill>
              </a:rPr>
              <a:t>CPU</a:t>
            </a:r>
            <a:endParaRPr sz="4400"/>
          </a:p>
        </p:txBody>
      </p:sp>
      <p:sp>
        <p:nvSpPr>
          <p:cNvPr id="3" name="object 3"/>
          <p:cNvSpPr txBox="1"/>
          <p:nvPr/>
        </p:nvSpPr>
        <p:spPr>
          <a:xfrm>
            <a:off x="5378959" y="1641476"/>
            <a:ext cx="4210685" cy="4422877"/>
          </a:xfrm>
          <a:prstGeom prst="rect">
            <a:avLst/>
          </a:prstGeom>
        </p:spPr>
        <p:txBody>
          <a:bodyPr vert="horz" wrap="square" lIns="0" tIns="13335" rIns="0" bIns="0" rtlCol="0">
            <a:spAutoFit/>
          </a:bodyPr>
          <a:lstStyle/>
          <a:p>
            <a:pPr marL="241300" indent="-228600">
              <a:lnSpc>
                <a:spcPts val="1735"/>
              </a:lnSpc>
              <a:spcBef>
                <a:spcPts val="105"/>
              </a:spcBef>
              <a:buFont typeface="Arial"/>
              <a:buChar char="•"/>
              <a:tabLst>
                <a:tab pos="240665" algn="l"/>
                <a:tab pos="241300" algn="l"/>
              </a:tabLst>
            </a:pPr>
            <a:r>
              <a:rPr sz="1700" spc="-5" dirty="0">
                <a:solidFill>
                  <a:srgbClr val="6F2F9F"/>
                </a:solidFill>
                <a:latin typeface="Cambria"/>
                <a:cs typeface="Cambria"/>
              </a:rPr>
              <a:t>Arithmetic and Logic Unit </a:t>
            </a:r>
            <a:r>
              <a:rPr sz="1700" spc="-15" dirty="0">
                <a:solidFill>
                  <a:srgbClr val="6F2F9F"/>
                </a:solidFill>
                <a:latin typeface="Cambria"/>
                <a:cs typeface="Cambria"/>
              </a:rPr>
              <a:t>(ALU)</a:t>
            </a:r>
            <a:endParaRPr sz="1700">
              <a:latin typeface="Cambria"/>
              <a:cs typeface="Cambria"/>
            </a:endParaRPr>
          </a:p>
          <a:p>
            <a:pPr marL="241300" marR="259079">
              <a:lnSpc>
                <a:spcPct val="70000"/>
              </a:lnSpc>
              <a:spcBef>
                <a:spcPts val="305"/>
              </a:spcBef>
            </a:pPr>
            <a:r>
              <a:rPr sz="1700" spc="-5" dirty="0">
                <a:latin typeface="Cambria"/>
                <a:cs typeface="Cambria"/>
              </a:rPr>
              <a:t>It performs all the arithmetic and logical  micro</a:t>
            </a:r>
            <a:r>
              <a:rPr sz="1700" spc="-25" dirty="0">
                <a:latin typeface="Cambria"/>
                <a:cs typeface="Cambria"/>
              </a:rPr>
              <a:t> </a:t>
            </a:r>
            <a:r>
              <a:rPr sz="1700" spc="-5" dirty="0">
                <a:latin typeface="Cambria"/>
                <a:cs typeface="Cambria"/>
              </a:rPr>
              <a:t>operations.</a:t>
            </a:r>
            <a:endParaRPr sz="1700">
              <a:latin typeface="Cambria"/>
              <a:cs typeface="Cambria"/>
            </a:endParaRPr>
          </a:p>
          <a:p>
            <a:pPr>
              <a:lnSpc>
                <a:spcPct val="100000"/>
              </a:lnSpc>
              <a:spcBef>
                <a:spcPts val="5"/>
              </a:spcBef>
            </a:pPr>
            <a:endParaRPr sz="2400">
              <a:latin typeface="Cambria"/>
              <a:cs typeface="Cambria"/>
            </a:endParaRPr>
          </a:p>
          <a:p>
            <a:pPr marL="241300" indent="-228600">
              <a:lnSpc>
                <a:spcPts val="1735"/>
              </a:lnSpc>
              <a:buFont typeface="Arial"/>
              <a:buChar char="•"/>
              <a:tabLst>
                <a:tab pos="240665" algn="l"/>
                <a:tab pos="241300" algn="l"/>
              </a:tabLst>
            </a:pPr>
            <a:r>
              <a:rPr sz="1700" spc="-5" dirty="0">
                <a:solidFill>
                  <a:srgbClr val="6F2F9F"/>
                </a:solidFill>
                <a:latin typeface="Cambria"/>
                <a:cs typeface="Cambria"/>
              </a:rPr>
              <a:t>Floating </a:t>
            </a:r>
            <a:r>
              <a:rPr sz="1700" spc="-10" dirty="0">
                <a:solidFill>
                  <a:srgbClr val="6F2F9F"/>
                </a:solidFill>
                <a:latin typeface="Cambria"/>
                <a:cs typeface="Cambria"/>
              </a:rPr>
              <a:t>Point </a:t>
            </a:r>
            <a:r>
              <a:rPr sz="1700" spc="-5" dirty="0">
                <a:solidFill>
                  <a:srgbClr val="6F2F9F"/>
                </a:solidFill>
                <a:latin typeface="Cambria"/>
                <a:cs typeface="Cambria"/>
              </a:rPr>
              <a:t>Unit</a:t>
            </a:r>
            <a:r>
              <a:rPr sz="1700" dirty="0">
                <a:solidFill>
                  <a:srgbClr val="6F2F9F"/>
                </a:solidFill>
                <a:latin typeface="Cambria"/>
                <a:cs typeface="Cambria"/>
              </a:rPr>
              <a:t> (FPU)</a:t>
            </a:r>
            <a:endParaRPr sz="1700">
              <a:latin typeface="Cambria"/>
              <a:cs typeface="Cambria"/>
            </a:endParaRPr>
          </a:p>
          <a:p>
            <a:pPr marL="241300" marR="311785">
              <a:lnSpc>
                <a:spcPct val="70000"/>
              </a:lnSpc>
              <a:spcBef>
                <a:spcPts val="309"/>
              </a:spcBef>
            </a:pPr>
            <a:r>
              <a:rPr sz="1700" spc="-5" dirty="0">
                <a:latin typeface="Cambria"/>
                <a:cs typeface="Cambria"/>
              </a:rPr>
              <a:t>It performs operations </a:t>
            </a:r>
            <a:r>
              <a:rPr sz="1700" dirty="0">
                <a:latin typeface="Cambria"/>
                <a:cs typeface="Cambria"/>
              </a:rPr>
              <a:t>on </a:t>
            </a:r>
            <a:r>
              <a:rPr sz="1700" spc="-5" dirty="0">
                <a:latin typeface="Cambria"/>
                <a:cs typeface="Cambria"/>
              </a:rPr>
              <a:t>floating </a:t>
            </a:r>
            <a:r>
              <a:rPr sz="1700" spc="-10" dirty="0">
                <a:latin typeface="Cambria"/>
                <a:cs typeface="Cambria"/>
              </a:rPr>
              <a:t>point  </a:t>
            </a:r>
            <a:r>
              <a:rPr sz="1700" spc="-5" dirty="0">
                <a:latin typeface="Cambria"/>
                <a:cs typeface="Cambria"/>
              </a:rPr>
              <a:t>numbers.</a:t>
            </a:r>
            <a:endParaRPr sz="1700">
              <a:latin typeface="Cambria"/>
              <a:cs typeface="Cambria"/>
            </a:endParaRPr>
          </a:p>
          <a:p>
            <a:pPr>
              <a:lnSpc>
                <a:spcPct val="100000"/>
              </a:lnSpc>
              <a:spcBef>
                <a:spcPts val="5"/>
              </a:spcBef>
            </a:pPr>
            <a:endParaRPr sz="2400">
              <a:latin typeface="Cambria"/>
              <a:cs typeface="Cambria"/>
            </a:endParaRPr>
          </a:p>
          <a:p>
            <a:pPr marL="241300" indent="-228600">
              <a:lnSpc>
                <a:spcPts val="1735"/>
              </a:lnSpc>
              <a:buFont typeface="Arial"/>
              <a:buChar char="•"/>
              <a:tabLst>
                <a:tab pos="240665" algn="l"/>
                <a:tab pos="241300" algn="l"/>
              </a:tabLst>
            </a:pPr>
            <a:r>
              <a:rPr sz="1700" spc="-5" dirty="0">
                <a:solidFill>
                  <a:srgbClr val="6F2F9F"/>
                </a:solidFill>
                <a:latin typeface="Cambria"/>
                <a:cs typeface="Cambria"/>
              </a:rPr>
              <a:t>Memory Unit</a:t>
            </a:r>
            <a:r>
              <a:rPr sz="1700" spc="-20" dirty="0">
                <a:solidFill>
                  <a:srgbClr val="6F2F9F"/>
                </a:solidFill>
                <a:latin typeface="Cambria"/>
                <a:cs typeface="Cambria"/>
              </a:rPr>
              <a:t> </a:t>
            </a:r>
            <a:r>
              <a:rPr sz="1700" spc="-5" dirty="0">
                <a:solidFill>
                  <a:srgbClr val="6F2F9F"/>
                </a:solidFill>
                <a:latin typeface="Cambria"/>
                <a:cs typeface="Cambria"/>
              </a:rPr>
              <a:t>(MU)</a:t>
            </a:r>
            <a:endParaRPr sz="1700">
              <a:latin typeface="Cambria"/>
              <a:cs typeface="Cambria"/>
            </a:endParaRPr>
          </a:p>
          <a:p>
            <a:pPr marL="241300">
              <a:lnSpc>
                <a:spcPts val="1735"/>
              </a:lnSpc>
            </a:pPr>
            <a:r>
              <a:rPr sz="1700" spc="-5" dirty="0">
                <a:latin typeface="Cambria"/>
                <a:cs typeface="Cambria"/>
              </a:rPr>
              <a:t>It </a:t>
            </a:r>
            <a:r>
              <a:rPr sz="1700" spc="-10" dirty="0">
                <a:latin typeface="Cambria"/>
                <a:cs typeface="Cambria"/>
              </a:rPr>
              <a:t>stores </a:t>
            </a:r>
            <a:r>
              <a:rPr sz="1700" spc="-5" dirty="0">
                <a:latin typeface="Cambria"/>
                <a:cs typeface="Cambria"/>
              </a:rPr>
              <a:t>the set </a:t>
            </a:r>
            <a:r>
              <a:rPr sz="1700" dirty="0">
                <a:latin typeface="Cambria"/>
                <a:cs typeface="Cambria"/>
              </a:rPr>
              <a:t>of</a:t>
            </a:r>
            <a:r>
              <a:rPr sz="1700" spc="-50" dirty="0">
                <a:latin typeface="Cambria"/>
                <a:cs typeface="Cambria"/>
              </a:rPr>
              <a:t> </a:t>
            </a:r>
            <a:r>
              <a:rPr sz="1700" spc="-5" dirty="0">
                <a:latin typeface="Cambria"/>
                <a:cs typeface="Cambria"/>
              </a:rPr>
              <a:t>instructions.</a:t>
            </a:r>
            <a:endParaRPr sz="1700">
              <a:latin typeface="Cambria"/>
              <a:cs typeface="Cambria"/>
            </a:endParaRPr>
          </a:p>
          <a:p>
            <a:pPr>
              <a:lnSpc>
                <a:spcPct val="100000"/>
              </a:lnSpc>
              <a:spcBef>
                <a:spcPts val="50"/>
              </a:spcBef>
            </a:pPr>
            <a:endParaRPr sz="2350">
              <a:latin typeface="Cambria"/>
              <a:cs typeface="Cambria"/>
            </a:endParaRPr>
          </a:p>
          <a:p>
            <a:pPr marL="241300" indent="-228600">
              <a:lnSpc>
                <a:spcPts val="1735"/>
              </a:lnSpc>
              <a:buFont typeface="Arial"/>
              <a:buChar char="•"/>
              <a:tabLst>
                <a:tab pos="240665" algn="l"/>
                <a:tab pos="241300" algn="l"/>
              </a:tabLst>
            </a:pPr>
            <a:r>
              <a:rPr sz="1700" spc="-5" dirty="0">
                <a:solidFill>
                  <a:srgbClr val="6F2F9F"/>
                </a:solidFill>
                <a:latin typeface="Cambria"/>
                <a:cs typeface="Cambria"/>
              </a:rPr>
              <a:t>Control Unit</a:t>
            </a:r>
            <a:r>
              <a:rPr sz="1700" spc="-10" dirty="0">
                <a:solidFill>
                  <a:srgbClr val="6F2F9F"/>
                </a:solidFill>
                <a:latin typeface="Cambria"/>
                <a:cs typeface="Cambria"/>
              </a:rPr>
              <a:t> </a:t>
            </a:r>
            <a:r>
              <a:rPr sz="1700" dirty="0">
                <a:solidFill>
                  <a:srgbClr val="6F2F9F"/>
                </a:solidFill>
                <a:latin typeface="Cambria"/>
                <a:cs typeface="Cambria"/>
              </a:rPr>
              <a:t>(CU)</a:t>
            </a:r>
            <a:endParaRPr sz="1700">
              <a:latin typeface="Cambria"/>
              <a:cs typeface="Cambria"/>
            </a:endParaRPr>
          </a:p>
          <a:p>
            <a:pPr marL="241300" marR="724535">
              <a:lnSpc>
                <a:spcPct val="70000"/>
              </a:lnSpc>
              <a:spcBef>
                <a:spcPts val="309"/>
              </a:spcBef>
            </a:pPr>
            <a:r>
              <a:rPr sz="1700" spc="-5" dirty="0">
                <a:latin typeface="Cambria"/>
                <a:cs typeface="Cambria"/>
              </a:rPr>
              <a:t>It supervises the sequence </a:t>
            </a:r>
            <a:r>
              <a:rPr sz="1700" dirty="0">
                <a:latin typeface="Cambria"/>
                <a:cs typeface="Cambria"/>
              </a:rPr>
              <a:t>of </a:t>
            </a:r>
            <a:r>
              <a:rPr sz="1700" spc="-10" dirty="0">
                <a:latin typeface="Cambria"/>
                <a:cs typeface="Cambria"/>
              </a:rPr>
              <a:t>micro  </a:t>
            </a:r>
            <a:r>
              <a:rPr sz="1700" spc="-5" dirty="0">
                <a:latin typeface="Cambria"/>
                <a:cs typeface="Cambria"/>
              </a:rPr>
              <a:t>operations.</a:t>
            </a:r>
            <a:endParaRPr sz="1700">
              <a:latin typeface="Cambria"/>
              <a:cs typeface="Cambria"/>
            </a:endParaRPr>
          </a:p>
          <a:p>
            <a:pPr>
              <a:lnSpc>
                <a:spcPct val="100000"/>
              </a:lnSpc>
              <a:spcBef>
                <a:spcPts val="5"/>
              </a:spcBef>
            </a:pPr>
            <a:endParaRPr sz="2400">
              <a:latin typeface="Cambria"/>
              <a:cs typeface="Cambria"/>
            </a:endParaRPr>
          </a:p>
          <a:p>
            <a:pPr marL="241300" indent="-228600">
              <a:lnSpc>
                <a:spcPts val="1735"/>
              </a:lnSpc>
              <a:buFont typeface="Arial"/>
              <a:buChar char="•"/>
              <a:tabLst>
                <a:tab pos="240665" algn="l"/>
                <a:tab pos="241300" algn="l"/>
              </a:tabLst>
            </a:pPr>
            <a:r>
              <a:rPr sz="1700" spc="-10" dirty="0">
                <a:solidFill>
                  <a:srgbClr val="6F2F9F"/>
                </a:solidFill>
                <a:latin typeface="Cambria"/>
                <a:cs typeface="Cambria"/>
              </a:rPr>
              <a:t>Registers</a:t>
            </a:r>
            <a:endParaRPr sz="1700">
              <a:latin typeface="Cambria"/>
              <a:cs typeface="Cambria"/>
            </a:endParaRPr>
          </a:p>
          <a:p>
            <a:pPr marL="241300" marR="5080">
              <a:lnSpc>
                <a:spcPct val="70000"/>
              </a:lnSpc>
              <a:spcBef>
                <a:spcPts val="305"/>
              </a:spcBef>
            </a:pPr>
            <a:r>
              <a:rPr sz="1700" spc="-20" dirty="0">
                <a:latin typeface="Cambria"/>
                <a:cs typeface="Cambria"/>
              </a:rPr>
              <a:t>Temporary </a:t>
            </a:r>
            <a:r>
              <a:rPr sz="1700" spc="-10" dirty="0">
                <a:latin typeface="Cambria"/>
                <a:cs typeface="Cambria"/>
              </a:rPr>
              <a:t>storage area, </a:t>
            </a:r>
            <a:r>
              <a:rPr sz="1700" spc="-5" dirty="0">
                <a:latin typeface="Cambria"/>
                <a:cs typeface="Cambria"/>
              </a:rPr>
              <a:t>which holds the  </a:t>
            </a:r>
            <a:r>
              <a:rPr sz="1700" dirty="0">
                <a:latin typeface="Cambria"/>
                <a:cs typeface="Cambria"/>
              </a:rPr>
              <a:t>data during </a:t>
            </a:r>
            <a:r>
              <a:rPr sz="1700" spc="-5" dirty="0">
                <a:latin typeface="Cambria"/>
                <a:cs typeface="Cambria"/>
              </a:rPr>
              <a:t>the </a:t>
            </a:r>
            <a:r>
              <a:rPr sz="1700" spc="-10" dirty="0">
                <a:latin typeface="Cambria"/>
                <a:cs typeface="Cambria"/>
              </a:rPr>
              <a:t>execution </a:t>
            </a:r>
            <a:r>
              <a:rPr sz="1700" spc="-5" dirty="0">
                <a:latin typeface="Cambria"/>
                <a:cs typeface="Cambria"/>
              </a:rPr>
              <a:t>of an</a:t>
            </a:r>
            <a:r>
              <a:rPr sz="1700" spc="-65" dirty="0">
                <a:latin typeface="Cambria"/>
                <a:cs typeface="Cambria"/>
              </a:rPr>
              <a:t> </a:t>
            </a:r>
            <a:r>
              <a:rPr sz="1700" spc="-5" dirty="0">
                <a:latin typeface="Cambria"/>
                <a:cs typeface="Cambria"/>
              </a:rPr>
              <a:t>instruction.</a:t>
            </a:r>
            <a:endParaRPr sz="1700">
              <a:latin typeface="Cambria"/>
              <a:cs typeface="Cambria"/>
            </a:endParaRPr>
          </a:p>
        </p:txBody>
      </p:sp>
      <p:sp>
        <p:nvSpPr>
          <p:cNvPr id="4" name="object 4"/>
          <p:cNvSpPr/>
          <p:nvPr/>
        </p:nvSpPr>
        <p:spPr>
          <a:xfrm>
            <a:off x="1432560" y="1688592"/>
            <a:ext cx="3235960" cy="4349750"/>
          </a:xfrm>
          <a:custGeom>
            <a:avLst/>
            <a:gdLst/>
            <a:ahLst/>
            <a:cxnLst/>
            <a:rect l="l" t="t" r="r" b="b"/>
            <a:pathLst>
              <a:path w="3235960" h="4349750">
                <a:moveTo>
                  <a:pt x="0" y="4349496"/>
                </a:moveTo>
                <a:lnTo>
                  <a:pt x="3235452" y="4349496"/>
                </a:lnTo>
                <a:lnTo>
                  <a:pt x="3235452" y="0"/>
                </a:lnTo>
                <a:lnTo>
                  <a:pt x="0" y="0"/>
                </a:lnTo>
                <a:lnTo>
                  <a:pt x="0" y="4349496"/>
                </a:lnTo>
                <a:close/>
              </a:path>
            </a:pathLst>
          </a:custGeom>
          <a:ln w="12192">
            <a:solidFill>
              <a:srgbClr val="000000"/>
            </a:solidFill>
          </a:ln>
        </p:spPr>
        <p:txBody>
          <a:bodyPr wrap="square" lIns="0" tIns="0" rIns="0" bIns="0" rtlCol="0"/>
          <a:lstStyle/>
          <a:p>
            <a:endParaRPr/>
          </a:p>
        </p:txBody>
      </p:sp>
      <p:sp>
        <p:nvSpPr>
          <p:cNvPr id="5" name="object 5"/>
          <p:cNvSpPr txBox="1"/>
          <p:nvPr/>
        </p:nvSpPr>
        <p:spPr>
          <a:xfrm>
            <a:off x="1698499" y="1998726"/>
            <a:ext cx="1481455" cy="622606"/>
          </a:xfrm>
          <a:prstGeom prst="rect">
            <a:avLst/>
          </a:prstGeom>
          <a:solidFill>
            <a:srgbClr val="5B9BD4"/>
          </a:solidFill>
        </p:spPr>
        <p:txBody>
          <a:bodyPr vert="horz" wrap="square" lIns="0" tIns="128905" rIns="0" bIns="0" rtlCol="0">
            <a:spAutoFit/>
          </a:bodyPr>
          <a:lstStyle/>
          <a:p>
            <a:pPr marL="484505">
              <a:lnSpc>
                <a:spcPct val="100000"/>
              </a:lnSpc>
              <a:spcBef>
                <a:spcPts val="1015"/>
              </a:spcBef>
            </a:pPr>
            <a:r>
              <a:rPr sz="3200" b="1" dirty="0">
                <a:solidFill>
                  <a:srgbClr val="FFFFFF"/>
                </a:solidFill>
                <a:latin typeface="Cambria"/>
                <a:cs typeface="Cambria"/>
              </a:rPr>
              <a:t>CU</a:t>
            </a:r>
            <a:endParaRPr sz="3200">
              <a:latin typeface="Cambria"/>
              <a:cs typeface="Cambria"/>
            </a:endParaRPr>
          </a:p>
        </p:txBody>
      </p:sp>
      <p:sp>
        <p:nvSpPr>
          <p:cNvPr id="6" name="object 6"/>
          <p:cNvSpPr txBox="1"/>
          <p:nvPr/>
        </p:nvSpPr>
        <p:spPr>
          <a:xfrm>
            <a:off x="1693927" y="3964687"/>
            <a:ext cx="1481455" cy="623889"/>
          </a:xfrm>
          <a:prstGeom prst="rect">
            <a:avLst/>
          </a:prstGeom>
          <a:solidFill>
            <a:srgbClr val="FFC000"/>
          </a:solidFill>
        </p:spPr>
        <p:txBody>
          <a:bodyPr vert="horz" wrap="square" lIns="0" tIns="130175" rIns="0" bIns="0" rtlCol="0">
            <a:spAutoFit/>
          </a:bodyPr>
          <a:lstStyle/>
          <a:p>
            <a:pPr marL="363855">
              <a:lnSpc>
                <a:spcPct val="100000"/>
              </a:lnSpc>
              <a:spcBef>
                <a:spcPts val="1025"/>
              </a:spcBef>
            </a:pPr>
            <a:r>
              <a:rPr sz="3200" b="1" spc="-5" dirty="0">
                <a:solidFill>
                  <a:srgbClr val="FFFFFF"/>
                </a:solidFill>
                <a:latin typeface="Cambria"/>
                <a:cs typeface="Cambria"/>
              </a:rPr>
              <a:t>FPU</a:t>
            </a:r>
            <a:endParaRPr sz="3200">
              <a:latin typeface="Cambria"/>
              <a:cs typeface="Cambria"/>
            </a:endParaRPr>
          </a:p>
        </p:txBody>
      </p:sp>
      <p:sp>
        <p:nvSpPr>
          <p:cNvPr id="7" name="object 7"/>
          <p:cNvSpPr txBox="1"/>
          <p:nvPr/>
        </p:nvSpPr>
        <p:spPr>
          <a:xfrm>
            <a:off x="1698499" y="4926331"/>
            <a:ext cx="1481455" cy="623889"/>
          </a:xfrm>
          <a:prstGeom prst="rect">
            <a:avLst/>
          </a:prstGeom>
          <a:solidFill>
            <a:srgbClr val="EC7C30"/>
          </a:solidFill>
        </p:spPr>
        <p:txBody>
          <a:bodyPr vert="horz" wrap="square" lIns="0" tIns="130175" rIns="0" bIns="0" rtlCol="0">
            <a:spAutoFit/>
          </a:bodyPr>
          <a:lstStyle/>
          <a:p>
            <a:pPr marL="429895">
              <a:lnSpc>
                <a:spcPct val="100000"/>
              </a:lnSpc>
              <a:spcBef>
                <a:spcPts val="1025"/>
              </a:spcBef>
            </a:pPr>
            <a:r>
              <a:rPr sz="3200" b="1" dirty="0">
                <a:solidFill>
                  <a:srgbClr val="FFFFFF"/>
                </a:solidFill>
                <a:latin typeface="Cambria"/>
                <a:cs typeface="Cambria"/>
              </a:rPr>
              <a:t>MU</a:t>
            </a:r>
            <a:endParaRPr sz="3200">
              <a:latin typeface="Cambria"/>
              <a:cs typeface="Cambria"/>
            </a:endParaRPr>
          </a:p>
        </p:txBody>
      </p:sp>
      <p:sp>
        <p:nvSpPr>
          <p:cNvPr id="8" name="object 8"/>
          <p:cNvSpPr txBox="1"/>
          <p:nvPr/>
        </p:nvSpPr>
        <p:spPr>
          <a:xfrm>
            <a:off x="3444241" y="1997964"/>
            <a:ext cx="492443" cy="3728085"/>
          </a:xfrm>
          <a:prstGeom prst="rect">
            <a:avLst/>
          </a:prstGeom>
          <a:solidFill>
            <a:srgbClr val="6FAC46"/>
          </a:solidFill>
          <a:ln w="12192">
            <a:solidFill>
              <a:srgbClr val="507D31"/>
            </a:solidFill>
          </a:ln>
        </p:spPr>
        <p:txBody>
          <a:bodyPr vert="vert270" wrap="square" lIns="0" tIns="224154" rIns="0" bIns="0" rtlCol="0">
            <a:spAutoFit/>
          </a:bodyPr>
          <a:lstStyle/>
          <a:p>
            <a:pPr marL="822325">
              <a:lnSpc>
                <a:spcPct val="100000"/>
              </a:lnSpc>
              <a:spcBef>
                <a:spcPts val="1764"/>
              </a:spcBef>
            </a:pPr>
            <a:r>
              <a:rPr sz="3200" b="1" spc="-15" dirty="0">
                <a:solidFill>
                  <a:srgbClr val="FFFFFF"/>
                </a:solidFill>
                <a:latin typeface="Cambria"/>
                <a:cs typeface="Cambria"/>
              </a:rPr>
              <a:t>REGISTERS</a:t>
            </a:r>
            <a:endParaRPr sz="3200">
              <a:latin typeface="Cambria"/>
              <a:cs typeface="Cambria"/>
            </a:endParaRPr>
          </a:p>
        </p:txBody>
      </p:sp>
      <p:sp>
        <p:nvSpPr>
          <p:cNvPr id="9" name="object 9"/>
          <p:cNvSpPr txBox="1"/>
          <p:nvPr/>
        </p:nvSpPr>
        <p:spPr>
          <a:xfrm>
            <a:off x="1693927" y="2998470"/>
            <a:ext cx="1481455" cy="622606"/>
          </a:xfrm>
          <a:prstGeom prst="rect">
            <a:avLst/>
          </a:prstGeom>
          <a:solidFill>
            <a:srgbClr val="A4A4A4"/>
          </a:solidFill>
        </p:spPr>
        <p:txBody>
          <a:bodyPr vert="horz" wrap="square" lIns="0" tIns="128905" rIns="0" bIns="0" rtlCol="0">
            <a:spAutoFit/>
          </a:bodyPr>
          <a:lstStyle/>
          <a:p>
            <a:pPr marL="362585">
              <a:lnSpc>
                <a:spcPct val="100000"/>
              </a:lnSpc>
              <a:spcBef>
                <a:spcPts val="1015"/>
              </a:spcBef>
            </a:pPr>
            <a:r>
              <a:rPr sz="3200" b="1" spc="-30" dirty="0">
                <a:solidFill>
                  <a:srgbClr val="FFFFFF"/>
                </a:solidFill>
                <a:latin typeface="Cambria"/>
                <a:cs typeface="Cambria"/>
              </a:rPr>
              <a:t>ALU</a:t>
            </a:r>
            <a:endParaRPr sz="32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8289925" cy="690574"/>
          </a:xfrm>
          <a:prstGeom prst="rect">
            <a:avLst/>
          </a:prstGeom>
        </p:spPr>
        <p:txBody>
          <a:bodyPr vert="horz" wrap="square" lIns="0" tIns="13335" rIns="0" bIns="0" rtlCol="0">
            <a:spAutoFit/>
          </a:bodyPr>
          <a:lstStyle/>
          <a:p>
            <a:pPr marL="12700">
              <a:lnSpc>
                <a:spcPct val="100000"/>
              </a:lnSpc>
              <a:spcBef>
                <a:spcPts val="105"/>
              </a:spcBef>
            </a:pPr>
            <a:r>
              <a:rPr sz="4400" spc="-15" dirty="0">
                <a:solidFill>
                  <a:srgbClr val="001F5F"/>
                </a:solidFill>
              </a:rPr>
              <a:t>Prerequisite </a:t>
            </a:r>
            <a:r>
              <a:rPr sz="4400" dirty="0">
                <a:solidFill>
                  <a:srgbClr val="001F5F"/>
                </a:solidFill>
              </a:rPr>
              <a:t>- </a:t>
            </a:r>
            <a:r>
              <a:rPr sz="4400" spc="-15" dirty="0">
                <a:solidFill>
                  <a:srgbClr val="001F5F"/>
                </a:solidFill>
              </a:rPr>
              <a:t>Registers </a:t>
            </a:r>
            <a:r>
              <a:rPr sz="4400" dirty="0">
                <a:solidFill>
                  <a:srgbClr val="001F5F"/>
                </a:solidFill>
              </a:rPr>
              <a:t>inside</a:t>
            </a:r>
            <a:r>
              <a:rPr sz="4400" spc="-15" dirty="0">
                <a:solidFill>
                  <a:srgbClr val="001F5F"/>
                </a:solidFill>
              </a:rPr>
              <a:t> </a:t>
            </a:r>
            <a:r>
              <a:rPr sz="4400" spc="-5" dirty="0">
                <a:solidFill>
                  <a:srgbClr val="001F5F"/>
                </a:solidFill>
              </a:rPr>
              <a:t>CPU</a:t>
            </a:r>
            <a:endParaRPr sz="4400"/>
          </a:p>
        </p:txBody>
      </p:sp>
      <p:sp>
        <p:nvSpPr>
          <p:cNvPr id="3" name="object 3"/>
          <p:cNvSpPr txBox="1"/>
          <p:nvPr/>
        </p:nvSpPr>
        <p:spPr>
          <a:xfrm>
            <a:off x="2225039" y="2202179"/>
            <a:ext cx="2308860" cy="393056"/>
          </a:xfrm>
          <a:prstGeom prst="rect">
            <a:avLst/>
          </a:prstGeom>
          <a:solidFill>
            <a:srgbClr val="5B9BD4"/>
          </a:solidFill>
          <a:ln w="12192">
            <a:solidFill>
              <a:srgbClr val="41709C"/>
            </a:solidFill>
          </a:ln>
        </p:spPr>
        <p:txBody>
          <a:bodyPr vert="horz" wrap="square" lIns="0" tIns="114935" rIns="0" bIns="0" rtlCol="0">
            <a:spAutoFit/>
          </a:bodyPr>
          <a:lstStyle/>
          <a:p>
            <a:pPr marL="709930">
              <a:lnSpc>
                <a:spcPct val="100000"/>
              </a:lnSpc>
              <a:spcBef>
                <a:spcPts val="905"/>
              </a:spcBef>
            </a:pPr>
            <a:r>
              <a:rPr sz="1800" b="1" dirty="0">
                <a:solidFill>
                  <a:srgbClr val="FFFFFF"/>
                </a:solidFill>
                <a:latin typeface="Cambria"/>
                <a:cs typeface="Cambria"/>
              </a:rPr>
              <a:t>A</a:t>
            </a:r>
            <a:r>
              <a:rPr sz="1800" b="1" spc="-5" dirty="0">
                <a:solidFill>
                  <a:srgbClr val="FFFFFF"/>
                </a:solidFill>
                <a:latin typeface="Cambria"/>
                <a:cs typeface="Cambria"/>
              </a:rPr>
              <a:t> (8-bit)</a:t>
            </a:r>
            <a:endParaRPr sz="1800">
              <a:latin typeface="Cambria"/>
              <a:cs typeface="Cambria"/>
            </a:endParaRPr>
          </a:p>
        </p:txBody>
      </p:sp>
      <p:sp>
        <p:nvSpPr>
          <p:cNvPr id="4" name="object 4"/>
          <p:cNvSpPr txBox="1"/>
          <p:nvPr/>
        </p:nvSpPr>
        <p:spPr>
          <a:xfrm>
            <a:off x="2225039" y="2830068"/>
            <a:ext cx="2308860" cy="392415"/>
          </a:xfrm>
          <a:prstGeom prst="rect">
            <a:avLst/>
          </a:prstGeom>
          <a:solidFill>
            <a:srgbClr val="6FAC46"/>
          </a:solidFill>
          <a:ln w="12192">
            <a:solidFill>
              <a:srgbClr val="507D31"/>
            </a:solidFill>
          </a:ln>
        </p:spPr>
        <p:txBody>
          <a:bodyPr vert="horz" wrap="square" lIns="0" tIns="114300" rIns="0" bIns="0" rtlCol="0">
            <a:spAutoFit/>
          </a:bodyPr>
          <a:lstStyle/>
          <a:p>
            <a:pPr marL="709930">
              <a:lnSpc>
                <a:spcPct val="100000"/>
              </a:lnSpc>
              <a:spcBef>
                <a:spcPts val="900"/>
              </a:spcBef>
            </a:pPr>
            <a:r>
              <a:rPr sz="1800" b="1" dirty="0">
                <a:solidFill>
                  <a:srgbClr val="FFFFFF"/>
                </a:solidFill>
                <a:latin typeface="Cambria"/>
                <a:cs typeface="Cambria"/>
              </a:rPr>
              <a:t>B</a:t>
            </a:r>
            <a:r>
              <a:rPr sz="1800" b="1" spc="-10" dirty="0">
                <a:solidFill>
                  <a:srgbClr val="FFFFFF"/>
                </a:solidFill>
                <a:latin typeface="Cambria"/>
                <a:cs typeface="Cambria"/>
              </a:rPr>
              <a:t> </a:t>
            </a:r>
            <a:r>
              <a:rPr sz="1800" b="1" spc="-5" dirty="0">
                <a:solidFill>
                  <a:srgbClr val="FFFFFF"/>
                </a:solidFill>
                <a:latin typeface="Cambria"/>
                <a:cs typeface="Cambria"/>
              </a:rPr>
              <a:t>(8-bit)</a:t>
            </a:r>
            <a:endParaRPr sz="1800">
              <a:latin typeface="Cambria"/>
              <a:cs typeface="Cambria"/>
            </a:endParaRPr>
          </a:p>
        </p:txBody>
      </p:sp>
      <p:sp>
        <p:nvSpPr>
          <p:cNvPr id="5" name="object 5"/>
          <p:cNvSpPr txBox="1"/>
          <p:nvPr/>
        </p:nvSpPr>
        <p:spPr>
          <a:xfrm>
            <a:off x="4645153" y="2830068"/>
            <a:ext cx="2307591" cy="392415"/>
          </a:xfrm>
          <a:prstGeom prst="rect">
            <a:avLst/>
          </a:prstGeom>
          <a:solidFill>
            <a:srgbClr val="6FAC46"/>
          </a:solidFill>
          <a:ln w="12192">
            <a:solidFill>
              <a:srgbClr val="507D31"/>
            </a:solidFill>
          </a:ln>
        </p:spPr>
        <p:txBody>
          <a:bodyPr vert="horz" wrap="square" lIns="0" tIns="114300" rIns="0" bIns="0" rtlCol="0">
            <a:spAutoFit/>
          </a:bodyPr>
          <a:lstStyle/>
          <a:p>
            <a:pPr marL="716915">
              <a:lnSpc>
                <a:spcPct val="100000"/>
              </a:lnSpc>
              <a:spcBef>
                <a:spcPts val="900"/>
              </a:spcBef>
            </a:pPr>
            <a:r>
              <a:rPr sz="1800" b="1" dirty="0">
                <a:solidFill>
                  <a:srgbClr val="FFFFFF"/>
                </a:solidFill>
                <a:latin typeface="Cambria"/>
                <a:cs typeface="Cambria"/>
              </a:rPr>
              <a:t>C </a:t>
            </a:r>
            <a:r>
              <a:rPr sz="1800" b="1" spc="-5" dirty="0">
                <a:solidFill>
                  <a:srgbClr val="FFFFFF"/>
                </a:solidFill>
                <a:latin typeface="Cambria"/>
                <a:cs typeface="Cambria"/>
              </a:rPr>
              <a:t>(8-bit)</a:t>
            </a:r>
            <a:endParaRPr sz="1800">
              <a:latin typeface="Cambria"/>
              <a:cs typeface="Cambria"/>
            </a:endParaRPr>
          </a:p>
        </p:txBody>
      </p:sp>
      <p:sp>
        <p:nvSpPr>
          <p:cNvPr id="6" name="object 6"/>
          <p:cNvSpPr txBox="1"/>
          <p:nvPr/>
        </p:nvSpPr>
        <p:spPr>
          <a:xfrm>
            <a:off x="2225039" y="3442715"/>
            <a:ext cx="2308860" cy="393698"/>
          </a:xfrm>
          <a:prstGeom prst="rect">
            <a:avLst/>
          </a:prstGeom>
          <a:solidFill>
            <a:srgbClr val="EC7C30"/>
          </a:solidFill>
          <a:ln w="12192">
            <a:solidFill>
              <a:srgbClr val="AD5A20"/>
            </a:solidFill>
          </a:ln>
        </p:spPr>
        <p:txBody>
          <a:bodyPr vert="horz" wrap="square" lIns="0" tIns="115570" rIns="0" bIns="0" rtlCol="0">
            <a:spAutoFit/>
          </a:bodyPr>
          <a:lstStyle/>
          <a:p>
            <a:pPr marL="703580">
              <a:lnSpc>
                <a:spcPct val="100000"/>
              </a:lnSpc>
              <a:spcBef>
                <a:spcPts val="910"/>
              </a:spcBef>
            </a:pPr>
            <a:r>
              <a:rPr sz="1800" b="1" dirty="0">
                <a:solidFill>
                  <a:srgbClr val="FFFFFF"/>
                </a:solidFill>
                <a:latin typeface="Cambria"/>
                <a:cs typeface="Cambria"/>
              </a:rPr>
              <a:t>D</a:t>
            </a:r>
            <a:r>
              <a:rPr sz="1800" b="1" spc="-5" dirty="0">
                <a:solidFill>
                  <a:srgbClr val="FFFFFF"/>
                </a:solidFill>
                <a:latin typeface="Cambria"/>
                <a:cs typeface="Cambria"/>
              </a:rPr>
              <a:t> (8-bit)</a:t>
            </a:r>
            <a:endParaRPr sz="1800">
              <a:latin typeface="Cambria"/>
              <a:cs typeface="Cambria"/>
            </a:endParaRPr>
          </a:p>
        </p:txBody>
      </p:sp>
      <p:sp>
        <p:nvSpPr>
          <p:cNvPr id="7" name="object 7"/>
          <p:cNvSpPr txBox="1"/>
          <p:nvPr/>
        </p:nvSpPr>
        <p:spPr>
          <a:xfrm>
            <a:off x="4645153" y="3442715"/>
            <a:ext cx="2307591" cy="393698"/>
          </a:xfrm>
          <a:prstGeom prst="rect">
            <a:avLst/>
          </a:prstGeom>
          <a:solidFill>
            <a:srgbClr val="EC7C30"/>
          </a:solidFill>
          <a:ln w="12192">
            <a:solidFill>
              <a:srgbClr val="AD5A20"/>
            </a:solidFill>
          </a:ln>
        </p:spPr>
        <p:txBody>
          <a:bodyPr vert="horz" wrap="square" lIns="0" tIns="115570" rIns="0" bIns="0" rtlCol="0">
            <a:spAutoFit/>
          </a:bodyPr>
          <a:lstStyle/>
          <a:p>
            <a:pPr marL="716915">
              <a:lnSpc>
                <a:spcPct val="100000"/>
              </a:lnSpc>
              <a:spcBef>
                <a:spcPts val="910"/>
              </a:spcBef>
            </a:pPr>
            <a:r>
              <a:rPr sz="1800" b="1" dirty="0">
                <a:solidFill>
                  <a:srgbClr val="FFFFFF"/>
                </a:solidFill>
                <a:latin typeface="Cambria"/>
                <a:cs typeface="Cambria"/>
              </a:rPr>
              <a:t>E</a:t>
            </a:r>
            <a:r>
              <a:rPr sz="1800" b="1" spc="-5" dirty="0">
                <a:solidFill>
                  <a:srgbClr val="FFFFFF"/>
                </a:solidFill>
                <a:latin typeface="Cambria"/>
                <a:cs typeface="Cambria"/>
              </a:rPr>
              <a:t> (8-bit)</a:t>
            </a:r>
            <a:endParaRPr sz="1800">
              <a:latin typeface="Cambria"/>
              <a:cs typeface="Cambria"/>
            </a:endParaRPr>
          </a:p>
        </p:txBody>
      </p:sp>
      <p:sp>
        <p:nvSpPr>
          <p:cNvPr id="8" name="object 8"/>
          <p:cNvSpPr txBox="1"/>
          <p:nvPr/>
        </p:nvSpPr>
        <p:spPr>
          <a:xfrm>
            <a:off x="2225039" y="4038601"/>
            <a:ext cx="2308860" cy="392415"/>
          </a:xfrm>
          <a:prstGeom prst="rect">
            <a:avLst/>
          </a:prstGeom>
          <a:solidFill>
            <a:srgbClr val="A4A4A4"/>
          </a:solidFill>
          <a:ln w="12192">
            <a:solidFill>
              <a:srgbClr val="787878"/>
            </a:solidFill>
          </a:ln>
        </p:spPr>
        <p:txBody>
          <a:bodyPr vert="horz" wrap="square" lIns="0" tIns="114300" rIns="0" bIns="0" rtlCol="0">
            <a:spAutoFit/>
          </a:bodyPr>
          <a:lstStyle/>
          <a:p>
            <a:pPr marL="701040">
              <a:lnSpc>
                <a:spcPct val="100000"/>
              </a:lnSpc>
              <a:spcBef>
                <a:spcPts val="900"/>
              </a:spcBef>
            </a:pPr>
            <a:r>
              <a:rPr sz="1800" b="1" dirty="0">
                <a:solidFill>
                  <a:srgbClr val="FFFFFF"/>
                </a:solidFill>
                <a:latin typeface="Cambria"/>
                <a:cs typeface="Cambria"/>
              </a:rPr>
              <a:t>H</a:t>
            </a:r>
            <a:r>
              <a:rPr sz="1800" b="1" spc="-5" dirty="0">
                <a:solidFill>
                  <a:srgbClr val="FFFFFF"/>
                </a:solidFill>
                <a:latin typeface="Cambria"/>
                <a:cs typeface="Cambria"/>
              </a:rPr>
              <a:t> (8-bit)</a:t>
            </a:r>
            <a:endParaRPr sz="1800">
              <a:latin typeface="Cambria"/>
              <a:cs typeface="Cambria"/>
            </a:endParaRPr>
          </a:p>
        </p:txBody>
      </p:sp>
      <p:sp>
        <p:nvSpPr>
          <p:cNvPr id="9" name="object 9"/>
          <p:cNvSpPr txBox="1"/>
          <p:nvPr/>
        </p:nvSpPr>
        <p:spPr>
          <a:xfrm>
            <a:off x="4645153" y="4038601"/>
            <a:ext cx="2307591" cy="392415"/>
          </a:xfrm>
          <a:prstGeom prst="rect">
            <a:avLst/>
          </a:prstGeom>
          <a:solidFill>
            <a:srgbClr val="A4A4A4"/>
          </a:solidFill>
          <a:ln w="12192">
            <a:solidFill>
              <a:srgbClr val="787878"/>
            </a:solidFill>
          </a:ln>
        </p:spPr>
        <p:txBody>
          <a:bodyPr vert="horz" wrap="square" lIns="0" tIns="114300" rIns="0" bIns="0" rtlCol="0">
            <a:spAutoFit/>
          </a:bodyPr>
          <a:lstStyle/>
          <a:p>
            <a:pPr marL="720090">
              <a:lnSpc>
                <a:spcPct val="100000"/>
              </a:lnSpc>
              <a:spcBef>
                <a:spcPts val="900"/>
              </a:spcBef>
            </a:pPr>
            <a:r>
              <a:rPr sz="1800" b="1" dirty="0">
                <a:solidFill>
                  <a:srgbClr val="FFFFFF"/>
                </a:solidFill>
                <a:latin typeface="Cambria"/>
                <a:cs typeface="Cambria"/>
              </a:rPr>
              <a:t>L</a:t>
            </a:r>
            <a:r>
              <a:rPr sz="1800" b="1" spc="-5" dirty="0">
                <a:solidFill>
                  <a:srgbClr val="FFFFFF"/>
                </a:solidFill>
                <a:latin typeface="Cambria"/>
                <a:cs typeface="Cambria"/>
              </a:rPr>
              <a:t> (8-bit)</a:t>
            </a:r>
            <a:endParaRPr sz="1800">
              <a:latin typeface="Cambria"/>
              <a:cs typeface="Cambria"/>
            </a:endParaRPr>
          </a:p>
        </p:txBody>
      </p:sp>
      <p:sp>
        <p:nvSpPr>
          <p:cNvPr id="10" name="object 10"/>
          <p:cNvSpPr txBox="1"/>
          <p:nvPr/>
        </p:nvSpPr>
        <p:spPr>
          <a:xfrm>
            <a:off x="2225802" y="4633722"/>
            <a:ext cx="4727575" cy="392415"/>
          </a:xfrm>
          <a:prstGeom prst="rect">
            <a:avLst/>
          </a:prstGeom>
          <a:solidFill>
            <a:srgbClr val="6FAC46"/>
          </a:solidFill>
        </p:spPr>
        <p:txBody>
          <a:bodyPr vert="horz" wrap="square" lIns="0" tIns="114300" rIns="0" bIns="0" rtlCol="0">
            <a:spAutoFit/>
          </a:bodyPr>
          <a:lstStyle/>
          <a:p>
            <a:pPr algn="ctr">
              <a:lnSpc>
                <a:spcPct val="100000"/>
              </a:lnSpc>
              <a:spcBef>
                <a:spcPts val="900"/>
              </a:spcBef>
            </a:pPr>
            <a:r>
              <a:rPr sz="1800" b="1" spc="-10" dirty="0">
                <a:solidFill>
                  <a:srgbClr val="FFFFFF"/>
                </a:solidFill>
                <a:latin typeface="Cambria"/>
                <a:cs typeface="Cambria"/>
              </a:rPr>
              <a:t>PC </a:t>
            </a:r>
            <a:r>
              <a:rPr sz="1800" b="1" spc="-5" dirty="0">
                <a:solidFill>
                  <a:srgbClr val="FFFFFF"/>
                </a:solidFill>
                <a:latin typeface="Cambria"/>
                <a:cs typeface="Cambria"/>
              </a:rPr>
              <a:t>(16-bit)</a:t>
            </a:r>
            <a:endParaRPr sz="1800">
              <a:latin typeface="Cambria"/>
              <a:cs typeface="Cambria"/>
            </a:endParaRPr>
          </a:p>
        </p:txBody>
      </p:sp>
      <p:sp>
        <p:nvSpPr>
          <p:cNvPr id="11" name="object 11"/>
          <p:cNvSpPr txBox="1"/>
          <p:nvPr/>
        </p:nvSpPr>
        <p:spPr>
          <a:xfrm>
            <a:off x="2225041" y="5227320"/>
            <a:ext cx="4727575" cy="393698"/>
          </a:xfrm>
          <a:prstGeom prst="rect">
            <a:avLst/>
          </a:prstGeom>
          <a:solidFill>
            <a:srgbClr val="5B9BD4"/>
          </a:solidFill>
          <a:ln w="12192">
            <a:solidFill>
              <a:srgbClr val="41709C"/>
            </a:solidFill>
          </a:ln>
        </p:spPr>
        <p:txBody>
          <a:bodyPr vert="horz" wrap="square" lIns="0" tIns="115570" rIns="0" bIns="0" rtlCol="0">
            <a:spAutoFit/>
          </a:bodyPr>
          <a:lstStyle/>
          <a:p>
            <a:pPr algn="ctr">
              <a:lnSpc>
                <a:spcPct val="100000"/>
              </a:lnSpc>
              <a:spcBef>
                <a:spcPts val="910"/>
              </a:spcBef>
            </a:pPr>
            <a:r>
              <a:rPr sz="1800" b="1" spc="-5" dirty="0">
                <a:solidFill>
                  <a:srgbClr val="FFFFFF"/>
                </a:solidFill>
                <a:latin typeface="Cambria"/>
                <a:cs typeface="Cambria"/>
              </a:rPr>
              <a:t>SP</a:t>
            </a:r>
            <a:r>
              <a:rPr sz="1800" b="1" spc="-10" dirty="0">
                <a:solidFill>
                  <a:srgbClr val="FFFFFF"/>
                </a:solidFill>
                <a:latin typeface="Cambria"/>
                <a:cs typeface="Cambria"/>
              </a:rPr>
              <a:t> </a:t>
            </a:r>
            <a:r>
              <a:rPr sz="1800" b="1" spc="-5" dirty="0">
                <a:solidFill>
                  <a:srgbClr val="FFFFFF"/>
                </a:solidFill>
                <a:latin typeface="Cambria"/>
                <a:cs typeface="Cambria"/>
              </a:rPr>
              <a:t>(16-bit)</a:t>
            </a:r>
            <a:endParaRPr sz="1800">
              <a:latin typeface="Cambria"/>
              <a:cs typeface="Cambria"/>
            </a:endParaRPr>
          </a:p>
        </p:txBody>
      </p:sp>
      <p:graphicFrame>
        <p:nvGraphicFramePr>
          <p:cNvPr id="12" name="object 12"/>
          <p:cNvGraphicFramePr>
            <a:graphicFrameLocks noGrp="1"/>
          </p:cNvGraphicFramePr>
          <p:nvPr/>
        </p:nvGraphicFramePr>
        <p:xfrm>
          <a:off x="4639057" y="2206751"/>
          <a:ext cx="2308861" cy="518160"/>
        </p:xfrm>
        <a:graphic>
          <a:graphicData uri="http://schemas.openxmlformats.org/drawingml/2006/table">
            <a:tbl>
              <a:tblPr firstRow="1" bandRow="1">
                <a:tableStyleId>{2D5ABB26-0587-4C30-8999-92F81FD0307C}</a:tableStyleId>
              </a:tblPr>
              <a:tblGrid>
                <a:gridCol w="288291"/>
                <a:gridCol w="288291"/>
                <a:gridCol w="289560"/>
                <a:gridCol w="288291"/>
                <a:gridCol w="288291"/>
                <a:gridCol w="289559"/>
                <a:gridCol w="288289"/>
                <a:gridCol w="288289"/>
              </a:tblGrid>
              <a:tr h="518160">
                <a:tc>
                  <a:txBody>
                    <a:bodyPr/>
                    <a:lstStyle/>
                    <a:p>
                      <a:pPr marL="85090">
                        <a:lnSpc>
                          <a:spcPct val="100000"/>
                        </a:lnSpc>
                        <a:spcBef>
                          <a:spcPts val="915"/>
                        </a:spcBef>
                      </a:pPr>
                      <a:r>
                        <a:rPr sz="1800" b="1" dirty="0">
                          <a:solidFill>
                            <a:srgbClr val="FFFFFF"/>
                          </a:solidFill>
                          <a:latin typeface="Cambria"/>
                          <a:cs typeface="Cambria"/>
                        </a:rPr>
                        <a:t>S</a:t>
                      </a:r>
                      <a:endParaRPr sz="1800">
                        <a:latin typeface="Cambria"/>
                        <a:cs typeface="Cambria"/>
                      </a:endParaRPr>
                    </a:p>
                  </a:txBody>
                  <a:tcPr marL="0" marR="0" marT="116205" marB="0">
                    <a:lnL w="12700">
                      <a:solidFill>
                        <a:srgbClr val="AD5A20"/>
                      </a:solidFill>
                      <a:prstDash val="solid"/>
                    </a:lnL>
                    <a:lnR w="12700">
                      <a:solidFill>
                        <a:srgbClr val="AD5A20"/>
                      </a:solidFill>
                      <a:prstDash val="solid"/>
                    </a:lnR>
                    <a:lnT w="12700">
                      <a:solidFill>
                        <a:srgbClr val="AD5A20"/>
                      </a:solidFill>
                      <a:prstDash val="solid"/>
                    </a:lnT>
                    <a:lnB w="12700">
                      <a:solidFill>
                        <a:srgbClr val="AD5A20"/>
                      </a:solidFill>
                      <a:prstDash val="solid"/>
                    </a:lnB>
                    <a:solidFill>
                      <a:srgbClr val="EC7C30"/>
                    </a:solidFill>
                  </a:tcPr>
                </a:tc>
                <a:tc>
                  <a:txBody>
                    <a:bodyPr/>
                    <a:lstStyle/>
                    <a:p>
                      <a:pPr marL="79375">
                        <a:lnSpc>
                          <a:spcPct val="100000"/>
                        </a:lnSpc>
                        <a:spcBef>
                          <a:spcPts val="915"/>
                        </a:spcBef>
                      </a:pPr>
                      <a:r>
                        <a:rPr sz="1800" b="1" dirty="0">
                          <a:solidFill>
                            <a:srgbClr val="FFFFFF"/>
                          </a:solidFill>
                          <a:latin typeface="Cambria"/>
                          <a:cs typeface="Cambria"/>
                        </a:rPr>
                        <a:t>Z</a:t>
                      </a:r>
                      <a:endParaRPr sz="1800">
                        <a:latin typeface="Cambria"/>
                        <a:cs typeface="Cambria"/>
                      </a:endParaRPr>
                    </a:p>
                  </a:txBody>
                  <a:tcPr marL="0" marR="0" marT="116205" marB="0">
                    <a:lnL w="12700">
                      <a:solidFill>
                        <a:srgbClr val="AD5A20"/>
                      </a:solidFill>
                      <a:prstDash val="solid"/>
                    </a:lnL>
                    <a:lnR w="12700">
                      <a:solidFill>
                        <a:srgbClr val="AD5A20"/>
                      </a:solidFill>
                      <a:prstDash val="solid"/>
                    </a:lnR>
                    <a:lnT w="12700">
                      <a:solidFill>
                        <a:srgbClr val="AD5A20"/>
                      </a:solidFill>
                      <a:prstDash val="solid"/>
                    </a:lnT>
                    <a:lnB w="12700">
                      <a:solidFill>
                        <a:srgbClr val="AD5A20"/>
                      </a:solidFill>
                      <a:prstDash val="solid"/>
                    </a:lnB>
                    <a:solidFill>
                      <a:srgbClr val="EC7C30"/>
                    </a:solidFill>
                  </a:tcPr>
                </a:tc>
                <a:tc>
                  <a:txBody>
                    <a:bodyPr/>
                    <a:lstStyle/>
                    <a:p>
                      <a:pPr>
                        <a:lnSpc>
                          <a:spcPct val="100000"/>
                        </a:lnSpc>
                      </a:pPr>
                      <a:endParaRPr sz="2000">
                        <a:latin typeface="Times New Roman"/>
                        <a:cs typeface="Times New Roman"/>
                      </a:endParaRPr>
                    </a:p>
                  </a:txBody>
                  <a:tcPr marL="0" marR="0" marT="0" marB="0">
                    <a:lnL w="12700">
                      <a:solidFill>
                        <a:srgbClr val="AD5A20"/>
                      </a:solidFill>
                      <a:prstDash val="solid"/>
                    </a:lnL>
                    <a:lnR w="12700">
                      <a:solidFill>
                        <a:srgbClr val="AD5A20"/>
                      </a:solidFill>
                      <a:prstDash val="solid"/>
                    </a:lnR>
                    <a:lnT w="12700">
                      <a:solidFill>
                        <a:srgbClr val="AD5A20"/>
                      </a:solidFill>
                      <a:prstDash val="solid"/>
                    </a:lnT>
                    <a:lnB w="12700">
                      <a:solidFill>
                        <a:srgbClr val="AD5A20"/>
                      </a:solidFill>
                      <a:prstDash val="solid"/>
                    </a:lnB>
                    <a:solidFill>
                      <a:srgbClr val="EC7C30"/>
                    </a:solidFill>
                  </a:tcPr>
                </a:tc>
                <a:tc>
                  <a:txBody>
                    <a:bodyPr/>
                    <a:lstStyle/>
                    <a:p>
                      <a:pPr marL="87630" marR="77470" indent="-1905">
                        <a:lnSpc>
                          <a:spcPct val="100000"/>
                        </a:lnSpc>
                        <a:spcBef>
                          <a:spcPts val="305"/>
                        </a:spcBef>
                      </a:pPr>
                      <a:r>
                        <a:rPr sz="1400" b="1" dirty="0">
                          <a:solidFill>
                            <a:srgbClr val="FFFFFF"/>
                          </a:solidFill>
                          <a:latin typeface="Cambria"/>
                          <a:cs typeface="Cambria"/>
                        </a:rPr>
                        <a:t>A  C</a:t>
                      </a:r>
                      <a:endParaRPr sz="1400">
                        <a:latin typeface="Cambria"/>
                        <a:cs typeface="Cambria"/>
                      </a:endParaRPr>
                    </a:p>
                  </a:txBody>
                  <a:tcPr marL="0" marR="0" marT="38735" marB="0">
                    <a:lnL w="12700">
                      <a:solidFill>
                        <a:srgbClr val="AD5A20"/>
                      </a:solidFill>
                      <a:prstDash val="solid"/>
                    </a:lnL>
                    <a:lnR w="12700">
                      <a:solidFill>
                        <a:srgbClr val="AD5A20"/>
                      </a:solidFill>
                      <a:prstDash val="solid"/>
                    </a:lnR>
                    <a:lnT w="12700">
                      <a:solidFill>
                        <a:srgbClr val="AD5A20"/>
                      </a:solidFill>
                      <a:prstDash val="solid"/>
                    </a:lnT>
                    <a:lnB w="12700">
                      <a:solidFill>
                        <a:srgbClr val="AD5A20"/>
                      </a:solidFill>
                      <a:prstDash val="solid"/>
                    </a:lnB>
                    <a:solidFill>
                      <a:srgbClr val="EC7C30"/>
                    </a:solidFill>
                  </a:tcPr>
                </a:tc>
                <a:tc>
                  <a:txBody>
                    <a:bodyPr/>
                    <a:lstStyle/>
                    <a:p>
                      <a:pPr>
                        <a:lnSpc>
                          <a:spcPct val="100000"/>
                        </a:lnSpc>
                      </a:pPr>
                      <a:endParaRPr sz="2000">
                        <a:latin typeface="Times New Roman"/>
                        <a:cs typeface="Times New Roman"/>
                      </a:endParaRPr>
                    </a:p>
                  </a:txBody>
                  <a:tcPr marL="0" marR="0" marT="0" marB="0">
                    <a:lnL w="12700">
                      <a:solidFill>
                        <a:srgbClr val="AD5A20"/>
                      </a:solidFill>
                      <a:prstDash val="solid"/>
                    </a:lnL>
                    <a:lnR w="12700">
                      <a:solidFill>
                        <a:srgbClr val="AD5A20"/>
                      </a:solidFill>
                      <a:prstDash val="solid"/>
                    </a:lnR>
                    <a:lnT w="12700">
                      <a:solidFill>
                        <a:srgbClr val="AD5A20"/>
                      </a:solidFill>
                      <a:prstDash val="solid"/>
                    </a:lnT>
                    <a:lnB w="12700">
                      <a:solidFill>
                        <a:srgbClr val="AD5A20"/>
                      </a:solidFill>
                      <a:prstDash val="solid"/>
                    </a:lnB>
                    <a:solidFill>
                      <a:srgbClr val="EC7C30"/>
                    </a:solidFill>
                  </a:tcPr>
                </a:tc>
                <a:tc>
                  <a:txBody>
                    <a:bodyPr/>
                    <a:lstStyle/>
                    <a:p>
                      <a:pPr marL="75565">
                        <a:lnSpc>
                          <a:spcPct val="100000"/>
                        </a:lnSpc>
                        <a:spcBef>
                          <a:spcPts val="900"/>
                        </a:spcBef>
                      </a:pPr>
                      <a:r>
                        <a:rPr sz="1800" b="1" dirty="0">
                          <a:solidFill>
                            <a:srgbClr val="FFFFFF"/>
                          </a:solidFill>
                          <a:latin typeface="Cambria"/>
                          <a:cs typeface="Cambria"/>
                        </a:rPr>
                        <a:t>P</a:t>
                      </a:r>
                      <a:endParaRPr sz="1800">
                        <a:latin typeface="Cambria"/>
                        <a:cs typeface="Cambria"/>
                      </a:endParaRPr>
                    </a:p>
                  </a:txBody>
                  <a:tcPr marL="0" marR="0" marT="114300" marB="0">
                    <a:lnL w="12700">
                      <a:solidFill>
                        <a:srgbClr val="AD5A20"/>
                      </a:solidFill>
                      <a:prstDash val="solid"/>
                    </a:lnL>
                    <a:lnR w="12700">
                      <a:solidFill>
                        <a:srgbClr val="AD5A20"/>
                      </a:solidFill>
                      <a:prstDash val="solid"/>
                    </a:lnR>
                    <a:lnT w="12700">
                      <a:solidFill>
                        <a:srgbClr val="AD5A20"/>
                      </a:solidFill>
                      <a:prstDash val="solid"/>
                    </a:lnT>
                    <a:lnB w="12700">
                      <a:solidFill>
                        <a:srgbClr val="AD5A20"/>
                      </a:solidFill>
                      <a:prstDash val="solid"/>
                    </a:lnB>
                    <a:solidFill>
                      <a:srgbClr val="EC7C30"/>
                    </a:solidFill>
                  </a:tcPr>
                </a:tc>
                <a:tc>
                  <a:txBody>
                    <a:bodyPr/>
                    <a:lstStyle/>
                    <a:p>
                      <a:pPr>
                        <a:lnSpc>
                          <a:spcPct val="100000"/>
                        </a:lnSpc>
                      </a:pPr>
                      <a:endParaRPr sz="2000">
                        <a:latin typeface="Times New Roman"/>
                        <a:cs typeface="Times New Roman"/>
                      </a:endParaRPr>
                    </a:p>
                  </a:txBody>
                  <a:tcPr marL="0" marR="0" marT="0" marB="0">
                    <a:lnL w="12700">
                      <a:solidFill>
                        <a:srgbClr val="AD5A20"/>
                      </a:solidFill>
                      <a:prstDash val="solid"/>
                    </a:lnL>
                    <a:lnR w="12700">
                      <a:solidFill>
                        <a:srgbClr val="AD5A20"/>
                      </a:solidFill>
                      <a:prstDash val="solid"/>
                    </a:lnR>
                    <a:lnT w="12700">
                      <a:solidFill>
                        <a:srgbClr val="AD5A20"/>
                      </a:solidFill>
                      <a:prstDash val="solid"/>
                    </a:lnT>
                    <a:lnB w="12700">
                      <a:solidFill>
                        <a:srgbClr val="AD5A20"/>
                      </a:solidFill>
                      <a:prstDash val="solid"/>
                    </a:lnB>
                    <a:solidFill>
                      <a:srgbClr val="EC7C30"/>
                    </a:solidFill>
                  </a:tcPr>
                </a:tc>
                <a:tc>
                  <a:txBody>
                    <a:bodyPr/>
                    <a:lstStyle/>
                    <a:p>
                      <a:pPr marL="90805" marR="81280" indent="1270">
                        <a:lnSpc>
                          <a:spcPct val="100000"/>
                        </a:lnSpc>
                        <a:spcBef>
                          <a:spcPts val="305"/>
                        </a:spcBef>
                      </a:pPr>
                      <a:r>
                        <a:rPr sz="1400" b="1" dirty="0">
                          <a:solidFill>
                            <a:srgbClr val="FFFFFF"/>
                          </a:solidFill>
                          <a:latin typeface="Cambria"/>
                          <a:cs typeface="Cambria"/>
                        </a:rPr>
                        <a:t>C  Y</a:t>
                      </a:r>
                      <a:endParaRPr sz="1400">
                        <a:latin typeface="Cambria"/>
                        <a:cs typeface="Cambria"/>
                      </a:endParaRPr>
                    </a:p>
                  </a:txBody>
                  <a:tcPr marL="0" marR="0" marT="38735" marB="0">
                    <a:lnL w="12700">
                      <a:solidFill>
                        <a:srgbClr val="AD5A20"/>
                      </a:solidFill>
                      <a:prstDash val="solid"/>
                    </a:lnL>
                    <a:lnR w="12700">
                      <a:solidFill>
                        <a:srgbClr val="AD5A20"/>
                      </a:solidFill>
                      <a:prstDash val="solid"/>
                    </a:lnR>
                    <a:lnT w="12700">
                      <a:solidFill>
                        <a:srgbClr val="AD5A20"/>
                      </a:solidFill>
                      <a:prstDash val="solid"/>
                    </a:lnT>
                    <a:lnB w="12700">
                      <a:solidFill>
                        <a:srgbClr val="AD5A20"/>
                      </a:solidFill>
                      <a:prstDash val="solid"/>
                    </a:lnB>
                    <a:solidFill>
                      <a:srgbClr val="EC7C30"/>
                    </a:solidFill>
                  </a:tcPr>
                </a:tc>
              </a:tr>
            </a:tbl>
          </a:graphicData>
        </a:graphic>
      </p:graphicFrame>
      <p:sp>
        <p:nvSpPr>
          <p:cNvPr id="13" name="object 13"/>
          <p:cNvSpPr/>
          <p:nvPr/>
        </p:nvSpPr>
        <p:spPr>
          <a:xfrm>
            <a:off x="7064503" y="2824735"/>
            <a:ext cx="283845" cy="1729739"/>
          </a:xfrm>
          <a:custGeom>
            <a:avLst/>
            <a:gdLst/>
            <a:ahLst/>
            <a:cxnLst/>
            <a:rect l="l" t="t" r="r" b="b"/>
            <a:pathLst>
              <a:path w="283845" h="1729739">
                <a:moveTo>
                  <a:pt x="0" y="1729739"/>
                </a:moveTo>
                <a:lnTo>
                  <a:pt x="55149" y="1720534"/>
                </a:lnTo>
                <a:lnTo>
                  <a:pt x="100202" y="1695434"/>
                </a:lnTo>
                <a:lnTo>
                  <a:pt x="130587" y="1658213"/>
                </a:lnTo>
                <a:lnTo>
                  <a:pt x="141731" y="1612645"/>
                </a:lnTo>
                <a:lnTo>
                  <a:pt x="141731" y="981963"/>
                </a:lnTo>
                <a:lnTo>
                  <a:pt x="152876" y="936396"/>
                </a:lnTo>
                <a:lnTo>
                  <a:pt x="183261" y="899175"/>
                </a:lnTo>
                <a:lnTo>
                  <a:pt x="228314" y="874075"/>
                </a:lnTo>
                <a:lnTo>
                  <a:pt x="283464" y="864869"/>
                </a:lnTo>
                <a:lnTo>
                  <a:pt x="228314" y="855664"/>
                </a:lnTo>
                <a:lnTo>
                  <a:pt x="183260" y="830564"/>
                </a:lnTo>
                <a:lnTo>
                  <a:pt x="152876" y="793343"/>
                </a:lnTo>
                <a:lnTo>
                  <a:pt x="141731" y="747776"/>
                </a:lnTo>
                <a:lnTo>
                  <a:pt x="141731" y="117093"/>
                </a:lnTo>
                <a:lnTo>
                  <a:pt x="130587" y="71526"/>
                </a:lnTo>
                <a:lnTo>
                  <a:pt x="100202" y="34305"/>
                </a:lnTo>
                <a:lnTo>
                  <a:pt x="55149" y="9205"/>
                </a:lnTo>
                <a:lnTo>
                  <a:pt x="0" y="0"/>
                </a:lnTo>
              </a:path>
            </a:pathLst>
          </a:custGeom>
          <a:ln w="19812">
            <a:solidFill>
              <a:srgbClr val="000000"/>
            </a:solidFill>
          </a:ln>
        </p:spPr>
        <p:txBody>
          <a:bodyPr wrap="square" lIns="0" tIns="0" rIns="0" bIns="0" rtlCol="0"/>
          <a:lstStyle/>
          <a:p>
            <a:endParaRPr/>
          </a:p>
        </p:txBody>
      </p:sp>
      <p:sp>
        <p:nvSpPr>
          <p:cNvPr id="14" name="object 14"/>
          <p:cNvSpPr/>
          <p:nvPr/>
        </p:nvSpPr>
        <p:spPr>
          <a:xfrm>
            <a:off x="7064503" y="4633721"/>
            <a:ext cx="283845" cy="1109980"/>
          </a:xfrm>
          <a:custGeom>
            <a:avLst/>
            <a:gdLst/>
            <a:ahLst/>
            <a:cxnLst/>
            <a:rect l="l" t="t" r="r" b="b"/>
            <a:pathLst>
              <a:path w="283845" h="1109979">
                <a:moveTo>
                  <a:pt x="0" y="1109471"/>
                </a:moveTo>
                <a:lnTo>
                  <a:pt x="55149" y="1100274"/>
                </a:lnTo>
                <a:lnTo>
                  <a:pt x="100202" y="1075191"/>
                </a:lnTo>
                <a:lnTo>
                  <a:pt x="130587" y="1037988"/>
                </a:lnTo>
                <a:lnTo>
                  <a:pt x="141731" y="992428"/>
                </a:lnTo>
                <a:lnTo>
                  <a:pt x="141731" y="671829"/>
                </a:lnTo>
                <a:lnTo>
                  <a:pt x="152876" y="626262"/>
                </a:lnTo>
                <a:lnTo>
                  <a:pt x="183261" y="589041"/>
                </a:lnTo>
                <a:lnTo>
                  <a:pt x="228314" y="563941"/>
                </a:lnTo>
                <a:lnTo>
                  <a:pt x="283464" y="554735"/>
                </a:lnTo>
                <a:lnTo>
                  <a:pt x="228314" y="545530"/>
                </a:lnTo>
                <a:lnTo>
                  <a:pt x="183260" y="520430"/>
                </a:lnTo>
                <a:lnTo>
                  <a:pt x="152876" y="483209"/>
                </a:lnTo>
                <a:lnTo>
                  <a:pt x="141731" y="437641"/>
                </a:lnTo>
                <a:lnTo>
                  <a:pt x="141731" y="117093"/>
                </a:lnTo>
                <a:lnTo>
                  <a:pt x="130587" y="71526"/>
                </a:lnTo>
                <a:lnTo>
                  <a:pt x="100202" y="34305"/>
                </a:lnTo>
                <a:lnTo>
                  <a:pt x="55149" y="9205"/>
                </a:lnTo>
                <a:lnTo>
                  <a:pt x="0" y="0"/>
                </a:lnTo>
              </a:path>
            </a:pathLst>
          </a:custGeom>
          <a:ln w="19811">
            <a:solidFill>
              <a:srgbClr val="000000"/>
            </a:solidFill>
          </a:ln>
        </p:spPr>
        <p:txBody>
          <a:bodyPr wrap="square" lIns="0" tIns="0" rIns="0" bIns="0" rtlCol="0"/>
          <a:lstStyle/>
          <a:p>
            <a:endParaRPr/>
          </a:p>
        </p:txBody>
      </p:sp>
      <p:sp>
        <p:nvSpPr>
          <p:cNvPr id="15" name="object 15"/>
          <p:cNvSpPr txBox="1"/>
          <p:nvPr/>
        </p:nvSpPr>
        <p:spPr>
          <a:xfrm>
            <a:off x="7537452" y="3529329"/>
            <a:ext cx="2592705" cy="289823"/>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6F2F9F"/>
                </a:solidFill>
                <a:latin typeface="Cambria"/>
                <a:cs typeface="Cambria"/>
              </a:rPr>
              <a:t>General </a:t>
            </a:r>
            <a:r>
              <a:rPr sz="1800" spc="-5" dirty="0">
                <a:solidFill>
                  <a:srgbClr val="6F2F9F"/>
                </a:solidFill>
                <a:latin typeface="Cambria"/>
                <a:cs typeface="Cambria"/>
              </a:rPr>
              <a:t>Purpose </a:t>
            </a:r>
            <a:r>
              <a:rPr sz="1800" spc="-10" dirty="0">
                <a:solidFill>
                  <a:srgbClr val="6F2F9F"/>
                </a:solidFill>
                <a:latin typeface="Cambria"/>
                <a:cs typeface="Cambria"/>
              </a:rPr>
              <a:t>Registers</a:t>
            </a:r>
            <a:endParaRPr sz="1800">
              <a:latin typeface="Cambria"/>
              <a:cs typeface="Cambria"/>
            </a:endParaRPr>
          </a:p>
        </p:txBody>
      </p:sp>
      <p:sp>
        <p:nvSpPr>
          <p:cNvPr id="16" name="object 16"/>
          <p:cNvSpPr txBox="1"/>
          <p:nvPr/>
        </p:nvSpPr>
        <p:spPr>
          <a:xfrm>
            <a:off x="7537449" y="4989067"/>
            <a:ext cx="1527811" cy="289823"/>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6F2F9F"/>
                </a:solidFill>
                <a:latin typeface="Cambria"/>
                <a:cs typeface="Cambria"/>
              </a:rPr>
              <a:t>Index</a:t>
            </a:r>
            <a:r>
              <a:rPr sz="1800" spc="-35" dirty="0">
                <a:solidFill>
                  <a:srgbClr val="6F2F9F"/>
                </a:solidFill>
                <a:latin typeface="Cambria"/>
                <a:cs typeface="Cambria"/>
              </a:rPr>
              <a:t> </a:t>
            </a:r>
            <a:r>
              <a:rPr sz="1800" spc="-10" dirty="0">
                <a:solidFill>
                  <a:srgbClr val="6F2F9F"/>
                </a:solidFill>
                <a:latin typeface="Cambria"/>
                <a:cs typeface="Cambria"/>
              </a:rPr>
              <a:t>Registers</a:t>
            </a:r>
            <a:endParaRPr sz="1800">
              <a:latin typeface="Cambria"/>
              <a:cs typeface="Cambria"/>
            </a:endParaRPr>
          </a:p>
        </p:txBody>
      </p:sp>
      <p:sp>
        <p:nvSpPr>
          <p:cNvPr id="17" name="object 17"/>
          <p:cNvSpPr txBox="1"/>
          <p:nvPr/>
        </p:nvSpPr>
        <p:spPr>
          <a:xfrm>
            <a:off x="2304670" y="1828291"/>
            <a:ext cx="1276351" cy="289823"/>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6F2F9F"/>
                </a:solidFill>
                <a:latin typeface="Cambria"/>
                <a:cs typeface="Cambria"/>
              </a:rPr>
              <a:t>A</a:t>
            </a:r>
            <a:r>
              <a:rPr sz="1800" dirty="0">
                <a:solidFill>
                  <a:srgbClr val="6F2F9F"/>
                </a:solidFill>
                <a:latin typeface="Cambria"/>
                <a:cs typeface="Cambria"/>
              </a:rPr>
              <a:t>ccumu</a:t>
            </a:r>
            <a:r>
              <a:rPr sz="1800" spc="5" dirty="0">
                <a:solidFill>
                  <a:srgbClr val="6F2F9F"/>
                </a:solidFill>
                <a:latin typeface="Cambria"/>
                <a:cs typeface="Cambria"/>
              </a:rPr>
              <a:t>l</a:t>
            </a:r>
            <a:r>
              <a:rPr sz="1800" spc="-5" dirty="0">
                <a:solidFill>
                  <a:srgbClr val="6F2F9F"/>
                </a:solidFill>
                <a:latin typeface="Cambria"/>
                <a:cs typeface="Cambria"/>
              </a:rPr>
              <a:t>a</a:t>
            </a:r>
            <a:r>
              <a:rPr sz="1800" spc="-15" dirty="0">
                <a:solidFill>
                  <a:srgbClr val="6F2F9F"/>
                </a:solidFill>
                <a:latin typeface="Cambria"/>
                <a:cs typeface="Cambria"/>
              </a:rPr>
              <a:t>t</a:t>
            </a:r>
            <a:r>
              <a:rPr sz="1800" dirty="0">
                <a:solidFill>
                  <a:srgbClr val="6F2F9F"/>
                </a:solidFill>
                <a:latin typeface="Cambria"/>
                <a:cs typeface="Cambria"/>
              </a:rPr>
              <a:t>or</a:t>
            </a:r>
            <a:endParaRPr sz="1800">
              <a:latin typeface="Cambria"/>
              <a:cs typeface="Cambria"/>
            </a:endParaRPr>
          </a:p>
        </p:txBody>
      </p:sp>
      <p:sp>
        <p:nvSpPr>
          <p:cNvPr id="18" name="object 18"/>
          <p:cNvSpPr txBox="1"/>
          <p:nvPr/>
        </p:nvSpPr>
        <p:spPr>
          <a:xfrm>
            <a:off x="4613276" y="1824609"/>
            <a:ext cx="4271645" cy="289823"/>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6F2F9F"/>
                </a:solidFill>
                <a:latin typeface="Cambria"/>
                <a:cs typeface="Cambria"/>
              </a:rPr>
              <a:t>Flag </a:t>
            </a:r>
            <a:r>
              <a:rPr sz="1800" spc="-10" dirty="0">
                <a:solidFill>
                  <a:srgbClr val="6F2F9F"/>
                </a:solidFill>
                <a:latin typeface="Cambria"/>
                <a:cs typeface="Cambria"/>
              </a:rPr>
              <a:t>Register </a:t>
            </a:r>
            <a:r>
              <a:rPr sz="1800" dirty="0">
                <a:solidFill>
                  <a:srgbClr val="6F2F9F"/>
                </a:solidFill>
                <a:latin typeface="Cambria"/>
                <a:cs typeface="Cambria"/>
              </a:rPr>
              <a:t>/ </a:t>
            </a:r>
            <a:r>
              <a:rPr sz="1800" spc="-10" dirty="0">
                <a:solidFill>
                  <a:srgbClr val="6F2F9F"/>
                </a:solidFill>
                <a:latin typeface="Cambria"/>
                <a:cs typeface="Cambria"/>
              </a:rPr>
              <a:t>Program </a:t>
            </a:r>
            <a:r>
              <a:rPr sz="1800" spc="-5" dirty="0">
                <a:solidFill>
                  <a:srgbClr val="6F2F9F"/>
                </a:solidFill>
                <a:latin typeface="Cambria"/>
                <a:cs typeface="Cambria"/>
              </a:rPr>
              <a:t>Status </a:t>
            </a:r>
            <a:r>
              <a:rPr sz="1800" spc="-35" dirty="0">
                <a:solidFill>
                  <a:srgbClr val="6F2F9F"/>
                </a:solidFill>
                <a:latin typeface="Cambria"/>
                <a:cs typeface="Cambria"/>
              </a:rPr>
              <a:t>Word</a:t>
            </a:r>
            <a:r>
              <a:rPr sz="1800" spc="-25" dirty="0">
                <a:solidFill>
                  <a:srgbClr val="6F2F9F"/>
                </a:solidFill>
                <a:latin typeface="Cambria"/>
                <a:cs typeface="Cambria"/>
              </a:rPr>
              <a:t> </a:t>
            </a:r>
            <a:r>
              <a:rPr sz="1800" spc="-5" dirty="0">
                <a:solidFill>
                  <a:srgbClr val="6F2F9F"/>
                </a:solidFill>
                <a:latin typeface="Cambria"/>
                <a:cs typeface="Cambria"/>
              </a:rPr>
              <a:t>(PSW)</a:t>
            </a:r>
            <a:endParaRPr sz="1800">
              <a:latin typeface="Cambria"/>
              <a:cs typeface="Cambria"/>
            </a:endParaRPr>
          </a:p>
        </p:txBody>
      </p:sp>
      <p:sp>
        <p:nvSpPr>
          <p:cNvPr id="19" name="object 19"/>
          <p:cNvSpPr txBox="1"/>
          <p:nvPr/>
        </p:nvSpPr>
        <p:spPr>
          <a:xfrm>
            <a:off x="7143368" y="2229105"/>
            <a:ext cx="2904491" cy="475771"/>
          </a:xfrm>
          <a:prstGeom prst="rect">
            <a:avLst/>
          </a:prstGeom>
        </p:spPr>
        <p:txBody>
          <a:bodyPr vert="horz" wrap="square" lIns="0" tIns="39370" rIns="0" bIns="0" rtlCol="0">
            <a:spAutoFit/>
          </a:bodyPr>
          <a:lstStyle/>
          <a:p>
            <a:pPr marL="12700" marR="5080">
              <a:lnSpc>
                <a:spcPts val="1730"/>
              </a:lnSpc>
              <a:spcBef>
                <a:spcPts val="310"/>
              </a:spcBef>
            </a:pPr>
            <a:r>
              <a:rPr sz="1600" b="1" spc="-5" dirty="0">
                <a:solidFill>
                  <a:srgbClr val="FF0000"/>
                </a:solidFill>
                <a:latin typeface="Cambria"/>
                <a:cs typeface="Cambria"/>
              </a:rPr>
              <a:t>S </a:t>
            </a:r>
            <a:r>
              <a:rPr sz="1600" b="1" spc="-5" dirty="0">
                <a:solidFill>
                  <a:srgbClr val="6F2F9F"/>
                </a:solidFill>
                <a:latin typeface="Cambria"/>
                <a:cs typeface="Cambria"/>
              </a:rPr>
              <a:t>= </a:t>
            </a:r>
            <a:r>
              <a:rPr sz="1600" b="1" spc="-10" dirty="0">
                <a:solidFill>
                  <a:srgbClr val="6F2F9F"/>
                </a:solidFill>
                <a:latin typeface="Cambria"/>
                <a:cs typeface="Cambria"/>
              </a:rPr>
              <a:t>Sign, </a:t>
            </a:r>
            <a:r>
              <a:rPr sz="1600" b="1" spc="-5" dirty="0">
                <a:solidFill>
                  <a:srgbClr val="FF0000"/>
                </a:solidFill>
                <a:latin typeface="Cambria"/>
                <a:cs typeface="Cambria"/>
              </a:rPr>
              <a:t>Z </a:t>
            </a:r>
            <a:r>
              <a:rPr sz="1600" b="1" spc="-5" dirty="0">
                <a:solidFill>
                  <a:srgbClr val="6F2F9F"/>
                </a:solidFill>
                <a:latin typeface="Cambria"/>
                <a:cs typeface="Cambria"/>
              </a:rPr>
              <a:t>= </a:t>
            </a:r>
            <a:r>
              <a:rPr sz="1600" b="1" spc="-15" dirty="0">
                <a:solidFill>
                  <a:srgbClr val="6F2F9F"/>
                </a:solidFill>
                <a:latin typeface="Cambria"/>
                <a:cs typeface="Cambria"/>
              </a:rPr>
              <a:t>Zero, </a:t>
            </a:r>
            <a:r>
              <a:rPr sz="1600" b="1" spc="-5" dirty="0">
                <a:solidFill>
                  <a:srgbClr val="FF0000"/>
                </a:solidFill>
                <a:latin typeface="Cambria"/>
                <a:cs typeface="Cambria"/>
              </a:rPr>
              <a:t>CY </a:t>
            </a:r>
            <a:r>
              <a:rPr sz="1600" b="1" spc="-5" dirty="0">
                <a:solidFill>
                  <a:srgbClr val="6F2F9F"/>
                </a:solidFill>
                <a:latin typeface="Cambria"/>
                <a:cs typeface="Cambria"/>
              </a:rPr>
              <a:t>= </a:t>
            </a:r>
            <a:r>
              <a:rPr sz="1600" b="1" spc="-35" dirty="0">
                <a:solidFill>
                  <a:srgbClr val="6F2F9F"/>
                </a:solidFill>
                <a:latin typeface="Cambria"/>
                <a:cs typeface="Cambria"/>
              </a:rPr>
              <a:t>Carry,  </a:t>
            </a:r>
            <a:r>
              <a:rPr sz="1600" b="1" spc="-20" dirty="0">
                <a:solidFill>
                  <a:srgbClr val="FF0000"/>
                </a:solidFill>
                <a:latin typeface="Cambria"/>
                <a:cs typeface="Cambria"/>
              </a:rPr>
              <a:t>AC </a:t>
            </a:r>
            <a:r>
              <a:rPr sz="1600" b="1" spc="-5" dirty="0">
                <a:solidFill>
                  <a:srgbClr val="6F2F9F"/>
                </a:solidFill>
                <a:latin typeface="Cambria"/>
                <a:cs typeface="Cambria"/>
              </a:rPr>
              <a:t>= </a:t>
            </a:r>
            <a:r>
              <a:rPr sz="1600" b="1" spc="-10" dirty="0">
                <a:solidFill>
                  <a:srgbClr val="6F2F9F"/>
                </a:solidFill>
                <a:latin typeface="Cambria"/>
                <a:cs typeface="Cambria"/>
              </a:rPr>
              <a:t>Auxiliary </a:t>
            </a:r>
            <a:r>
              <a:rPr sz="1600" b="1" spc="-35" dirty="0">
                <a:solidFill>
                  <a:srgbClr val="6F2F9F"/>
                </a:solidFill>
                <a:latin typeface="Cambria"/>
                <a:cs typeface="Cambria"/>
              </a:rPr>
              <a:t>Carry, </a:t>
            </a:r>
            <a:r>
              <a:rPr sz="1600" b="1" spc="-5" dirty="0">
                <a:solidFill>
                  <a:srgbClr val="FF0000"/>
                </a:solidFill>
                <a:latin typeface="Cambria"/>
                <a:cs typeface="Cambria"/>
              </a:rPr>
              <a:t>P </a:t>
            </a:r>
            <a:r>
              <a:rPr sz="1600" b="1" spc="-5" dirty="0">
                <a:solidFill>
                  <a:srgbClr val="6F2F9F"/>
                </a:solidFill>
                <a:latin typeface="Cambria"/>
                <a:cs typeface="Cambria"/>
              </a:rPr>
              <a:t>=</a:t>
            </a:r>
            <a:r>
              <a:rPr sz="1600" b="1" spc="30" dirty="0">
                <a:solidFill>
                  <a:srgbClr val="6F2F9F"/>
                </a:solidFill>
                <a:latin typeface="Cambria"/>
                <a:cs typeface="Cambria"/>
              </a:rPr>
              <a:t> </a:t>
            </a:r>
            <a:r>
              <a:rPr sz="1600" b="1" spc="-30" dirty="0">
                <a:solidFill>
                  <a:srgbClr val="6F2F9F"/>
                </a:solidFill>
                <a:latin typeface="Cambria"/>
                <a:cs typeface="Cambria"/>
              </a:rPr>
              <a:t>Parity,</a:t>
            </a:r>
            <a:endParaRPr sz="16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4408805" cy="690574"/>
          </a:xfrm>
          <a:prstGeom prst="rect">
            <a:avLst/>
          </a:prstGeom>
        </p:spPr>
        <p:txBody>
          <a:bodyPr vert="horz" wrap="square" lIns="0" tIns="13335" rIns="0" bIns="0" rtlCol="0">
            <a:spAutoFit/>
          </a:bodyPr>
          <a:lstStyle/>
          <a:p>
            <a:pPr marL="12700">
              <a:lnSpc>
                <a:spcPct val="100000"/>
              </a:lnSpc>
              <a:spcBef>
                <a:spcPts val="105"/>
              </a:spcBef>
            </a:pPr>
            <a:r>
              <a:rPr sz="4400" spc="-10" dirty="0">
                <a:solidFill>
                  <a:srgbClr val="001F5F"/>
                </a:solidFill>
              </a:rPr>
              <a:t>Addressing</a:t>
            </a:r>
            <a:r>
              <a:rPr sz="4400" spc="-85" dirty="0">
                <a:solidFill>
                  <a:srgbClr val="001F5F"/>
                </a:solidFill>
              </a:rPr>
              <a:t> </a:t>
            </a:r>
            <a:r>
              <a:rPr sz="4400" spc="-5" dirty="0">
                <a:solidFill>
                  <a:srgbClr val="001F5F"/>
                </a:solidFill>
              </a:rPr>
              <a:t>Modes</a:t>
            </a:r>
            <a:endParaRPr sz="4400"/>
          </a:p>
        </p:txBody>
      </p:sp>
      <p:sp>
        <p:nvSpPr>
          <p:cNvPr id="3" name="object 3"/>
          <p:cNvSpPr txBox="1"/>
          <p:nvPr/>
        </p:nvSpPr>
        <p:spPr>
          <a:xfrm>
            <a:off x="916940" y="1723999"/>
            <a:ext cx="9693275" cy="2823850"/>
          </a:xfrm>
          <a:prstGeom prst="rect">
            <a:avLst/>
          </a:prstGeom>
        </p:spPr>
        <p:txBody>
          <a:bodyPr vert="horz" wrap="square" lIns="0" tIns="99060" rIns="0" bIns="0" rtlCol="0">
            <a:spAutoFit/>
          </a:bodyPr>
          <a:lstStyle/>
          <a:p>
            <a:pPr marL="241300" indent="-229235">
              <a:lnSpc>
                <a:spcPct val="100000"/>
              </a:lnSpc>
              <a:spcBef>
                <a:spcPts val="780"/>
              </a:spcBef>
              <a:buFont typeface="Arial"/>
              <a:buChar char="•"/>
              <a:tabLst>
                <a:tab pos="241935" algn="l"/>
              </a:tabLst>
            </a:pPr>
            <a:r>
              <a:rPr sz="2600" spc="-10" dirty="0">
                <a:latin typeface="Cambria"/>
                <a:cs typeface="Cambria"/>
              </a:rPr>
              <a:t>Microprocessor </a:t>
            </a:r>
            <a:r>
              <a:rPr sz="2600" spc="-15" dirty="0">
                <a:latin typeface="Cambria"/>
                <a:cs typeface="Cambria"/>
              </a:rPr>
              <a:t>executes </a:t>
            </a:r>
            <a:r>
              <a:rPr sz="2600" spc="-5" dirty="0">
                <a:latin typeface="Cambria"/>
                <a:cs typeface="Cambria"/>
              </a:rPr>
              <a:t>the instructions </a:t>
            </a:r>
            <a:r>
              <a:rPr sz="2600" spc="-15" dirty="0">
                <a:latin typeface="Cambria"/>
                <a:cs typeface="Cambria"/>
              </a:rPr>
              <a:t>stored </a:t>
            </a:r>
            <a:r>
              <a:rPr sz="2600" dirty="0">
                <a:latin typeface="Cambria"/>
                <a:cs typeface="Cambria"/>
              </a:rPr>
              <a:t>in </a:t>
            </a:r>
            <a:r>
              <a:rPr sz="2600" spc="-5" dirty="0">
                <a:latin typeface="Cambria"/>
                <a:cs typeface="Cambria"/>
              </a:rPr>
              <a:t>memory</a:t>
            </a:r>
            <a:r>
              <a:rPr sz="2600" spc="-40" dirty="0">
                <a:latin typeface="Cambria"/>
                <a:cs typeface="Cambria"/>
              </a:rPr>
              <a:t> </a:t>
            </a:r>
            <a:r>
              <a:rPr sz="2600" dirty="0">
                <a:latin typeface="Cambria"/>
                <a:cs typeface="Cambria"/>
              </a:rPr>
              <a:t>(RAM).</a:t>
            </a:r>
            <a:endParaRPr sz="2600">
              <a:latin typeface="Cambria"/>
              <a:cs typeface="Cambria"/>
            </a:endParaRPr>
          </a:p>
          <a:p>
            <a:pPr marL="241300" indent="-229235">
              <a:lnSpc>
                <a:spcPct val="100000"/>
              </a:lnSpc>
              <a:spcBef>
                <a:spcPts val="685"/>
              </a:spcBef>
              <a:buFont typeface="Arial"/>
              <a:buChar char="•"/>
              <a:tabLst>
                <a:tab pos="241935" algn="l"/>
              </a:tabLst>
            </a:pPr>
            <a:r>
              <a:rPr sz="2600" spc="-5" dirty="0">
                <a:latin typeface="Cambria"/>
                <a:cs typeface="Cambria"/>
              </a:rPr>
              <a:t>It </a:t>
            </a:r>
            <a:r>
              <a:rPr sz="2600" spc="-15" dirty="0">
                <a:latin typeface="Cambria"/>
                <a:cs typeface="Cambria"/>
              </a:rPr>
              <a:t>executes </a:t>
            </a:r>
            <a:r>
              <a:rPr sz="2600" dirty="0">
                <a:latin typeface="Cambria"/>
                <a:cs typeface="Cambria"/>
              </a:rPr>
              <a:t>one </a:t>
            </a:r>
            <a:r>
              <a:rPr sz="2600" spc="-5" dirty="0">
                <a:latin typeface="Cambria"/>
                <a:cs typeface="Cambria"/>
              </a:rPr>
              <a:t>instruction at </a:t>
            </a:r>
            <a:r>
              <a:rPr sz="2600" dirty="0">
                <a:latin typeface="Cambria"/>
                <a:cs typeface="Cambria"/>
              </a:rPr>
              <a:t>a</a:t>
            </a:r>
            <a:r>
              <a:rPr sz="2600" spc="-65" dirty="0">
                <a:latin typeface="Cambria"/>
                <a:cs typeface="Cambria"/>
              </a:rPr>
              <a:t> </a:t>
            </a:r>
            <a:r>
              <a:rPr sz="2600" spc="-5" dirty="0">
                <a:latin typeface="Cambria"/>
                <a:cs typeface="Cambria"/>
              </a:rPr>
              <a:t>time.</a:t>
            </a:r>
            <a:endParaRPr sz="2600">
              <a:latin typeface="Cambria"/>
              <a:cs typeface="Cambria"/>
            </a:endParaRPr>
          </a:p>
          <a:p>
            <a:pPr marL="241300" indent="-229235">
              <a:lnSpc>
                <a:spcPct val="100000"/>
              </a:lnSpc>
              <a:spcBef>
                <a:spcPts val="690"/>
              </a:spcBef>
              <a:buFont typeface="Arial"/>
              <a:buChar char="•"/>
              <a:tabLst>
                <a:tab pos="241935" algn="l"/>
              </a:tabLst>
            </a:pPr>
            <a:r>
              <a:rPr sz="2600" spc="-5" dirty="0">
                <a:latin typeface="Cambria"/>
                <a:cs typeface="Cambria"/>
              </a:rPr>
              <a:t>Each </a:t>
            </a:r>
            <a:r>
              <a:rPr sz="2600" dirty="0">
                <a:latin typeface="Cambria"/>
                <a:cs typeface="Cambria"/>
              </a:rPr>
              <a:t>of </a:t>
            </a:r>
            <a:r>
              <a:rPr sz="2600" spc="-5" dirty="0">
                <a:latin typeface="Cambria"/>
                <a:cs typeface="Cambria"/>
              </a:rPr>
              <a:t>the instruction </a:t>
            </a:r>
            <a:r>
              <a:rPr sz="2600" dirty="0">
                <a:latin typeface="Cambria"/>
                <a:cs typeface="Cambria"/>
              </a:rPr>
              <a:t>contains </a:t>
            </a:r>
            <a:r>
              <a:rPr sz="2600" spc="-10" dirty="0">
                <a:latin typeface="Cambria"/>
                <a:cs typeface="Cambria"/>
              </a:rPr>
              <a:t>operations </a:t>
            </a:r>
            <a:r>
              <a:rPr sz="2600" spc="-5" dirty="0">
                <a:latin typeface="Cambria"/>
                <a:cs typeface="Cambria"/>
              </a:rPr>
              <a:t>and</a:t>
            </a:r>
            <a:r>
              <a:rPr sz="2600" spc="-25" dirty="0">
                <a:latin typeface="Cambria"/>
                <a:cs typeface="Cambria"/>
              </a:rPr>
              <a:t> </a:t>
            </a:r>
            <a:r>
              <a:rPr sz="2600" spc="-10" dirty="0">
                <a:latin typeface="Cambria"/>
                <a:cs typeface="Cambria"/>
              </a:rPr>
              <a:t>operands.</a:t>
            </a:r>
            <a:endParaRPr sz="2600">
              <a:latin typeface="Cambria"/>
              <a:cs typeface="Cambria"/>
            </a:endParaRPr>
          </a:p>
          <a:p>
            <a:pPr marL="241300" indent="-229235">
              <a:lnSpc>
                <a:spcPct val="100000"/>
              </a:lnSpc>
              <a:spcBef>
                <a:spcPts val="695"/>
              </a:spcBef>
              <a:buFont typeface="Arial"/>
              <a:buChar char="•"/>
              <a:tabLst>
                <a:tab pos="241935" algn="l"/>
              </a:tabLst>
            </a:pPr>
            <a:r>
              <a:rPr sz="2600" spc="-10" dirty="0">
                <a:latin typeface="Cambria"/>
                <a:cs typeface="Cambria"/>
              </a:rPr>
              <a:t>Operation </a:t>
            </a:r>
            <a:r>
              <a:rPr sz="2600" dirty="0">
                <a:latin typeface="Cambria"/>
                <a:cs typeface="Cambria"/>
              </a:rPr>
              <a:t>specifies </a:t>
            </a:r>
            <a:r>
              <a:rPr sz="2600" spc="-5" dirty="0">
                <a:latin typeface="Cambria"/>
                <a:cs typeface="Cambria"/>
              </a:rPr>
              <a:t>the type </a:t>
            </a:r>
            <a:r>
              <a:rPr sz="2600" dirty="0">
                <a:latin typeface="Cambria"/>
                <a:cs typeface="Cambria"/>
              </a:rPr>
              <a:t>of </a:t>
            </a:r>
            <a:r>
              <a:rPr sz="2600" spc="-5" dirty="0">
                <a:latin typeface="Cambria"/>
                <a:cs typeface="Cambria"/>
              </a:rPr>
              <a:t>action </a:t>
            </a:r>
            <a:r>
              <a:rPr sz="2600" spc="-15" dirty="0">
                <a:latin typeface="Cambria"/>
                <a:cs typeface="Cambria"/>
              </a:rPr>
              <a:t>to </a:t>
            </a:r>
            <a:r>
              <a:rPr sz="2600" spc="-5" dirty="0">
                <a:latin typeface="Cambria"/>
                <a:cs typeface="Cambria"/>
              </a:rPr>
              <a:t>be</a:t>
            </a:r>
            <a:r>
              <a:rPr sz="2600" spc="-60" dirty="0">
                <a:latin typeface="Cambria"/>
                <a:cs typeface="Cambria"/>
              </a:rPr>
              <a:t> </a:t>
            </a:r>
            <a:r>
              <a:rPr sz="2600" spc="-5" dirty="0">
                <a:latin typeface="Cambria"/>
                <a:cs typeface="Cambria"/>
              </a:rPr>
              <a:t>performed.</a:t>
            </a:r>
            <a:endParaRPr sz="2600">
              <a:latin typeface="Cambria"/>
              <a:cs typeface="Cambria"/>
            </a:endParaRPr>
          </a:p>
          <a:p>
            <a:pPr marL="698500" lvl="1" indent="-229235">
              <a:lnSpc>
                <a:spcPct val="100000"/>
              </a:lnSpc>
              <a:spcBef>
                <a:spcPts val="244"/>
              </a:spcBef>
              <a:buFont typeface="Arial"/>
              <a:buChar char="•"/>
              <a:tabLst>
                <a:tab pos="698500" algn="l"/>
                <a:tab pos="699135" algn="l"/>
              </a:tabLst>
            </a:pPr>
            <a:r>
              <a:rPr sz="2200" spc="-35" dirty="0">
                <a:latin typeface="Cambria"/>
                <a:cs typeface="Cambria"/>
              </a:rPr>
              <a:t>For </a:t>
            </a:r>
            <a:r>
              <a:rPr sz="2200" spc="-15" dirty="0">
                <a:latin typeface="Cambria"/>
                <a:cs typeface="Cambria"/>
              </a:rPr>
              <a:t>example: </a:t>
            </a:r>
            <a:r>
              <a:rPr sz="2200" spc="-20" dirty="0">
                <a:latin typeface="Cambria"/>
                <a:cs typeface="Cambria"/>
              </a:rPr>
              <a:t>ADD, </a:t>
            </a:r>
            <a:r>
              <a:rPr sz="2200" spc="-5" dirty="0">
                <a:latin typeface="Cambria"/>
                <a:cs typeface="Cambria"/>
              </a:rPr>
              <a:t>SUB, </a:t>
            </a:r>
            <a:r>
              <a:rPr sz="2200" spc="-75" dirty="0">
                <a:latin typeface="Cambria"/>
                <a:cs typeface="Cambria"/>
              </a:rPr>
              <a:t>MOV, </a:t>
            </a:r>
            <a:r>
              <a:rPr sz="2200" spc="-10" dirty="0">
                <a:latin typeface="Cambria"/>
                <a:cs typeface="Cambria"/>
              </a:rPr>
              <a:t>INC, </a:t>
            </a:r>
            <a:r>
              <a:rPr sz="2200" spc="-30" dirty="0">
                <a:latin typeface="Cambria"/>
                <a:cs typeface="Cambria"/>
              </a:rPr>
              <a:t>LOAD,</a:t>
            </a:r>
            <a:r>
              <a:rPr sz="2200" spc="170" dirty="0">
                <a:latin typeface="Cambria"/>
                <a:cs typeface="Cambria"/>
              </a:rPr>
              <a:t> </a:t>
            </a:r>
            <a:r>
              <a:rPr sz="2200" spc="-15" dirty="0">
                <a:latin typeface="Cambria"/>
                <a:cs typeface="Cambria"/>
              </a:rPr>
              <a:t>STORE</a:t>
            </a:r>
            <a:endParaRPr sz="2200">
              <a:latin typeface="Cambria"/>
              <a:cs typeface="Cambria"/>
            </a:endParaRPr>
          </a:p>
          <a:p>
            <a:pPr marL="241300" indent="-229235">
              <a:lnSpc>
                <a:spcPct val="100000"/>
              </a:lnSpc>
              <a:spcBef>
                <a:spcPts val="680"/>
              </a:spcBef>
              <a:buFont typeface="Arial"/>
              <a:buChar char="•"/>
              <a:tabLst>
                <a:tab pos="241935" algn="l"/>
              </a:tabLst>
            </a:pPr>
            <a:r>
              <a:rPr sz="2600" spc="-10" dirty="0">
                <a:latin typeface="Cambria"/>
                <a:cs typeface="Cambria"/>
              </a:rPr>
              <a:t>Operands </a:t>
            </a:r>
            <a:r>
              <a:rPr sz="2600" spc="-15" dirty="0">
                <a:latin typeface="Cambria"/>
                <a:cs typeface="Cambria"/>
              </a:rPr>
              <a:t>are </a:t>
            </a:r>
            <a:r>
              <a:rPr sz="2600" spc="-5" dirty="0">
                <a:latin typeface="Cambria"/>
                <a:cs typeface="Cambria"/>
              </a:rPr>
              <a:t>the </a:t>
            </a:r>
            <a:r>
              <a:rPr sz="2600" dirty="0">
                <a:latin typeface="Cambria"/>
                <a:cs typeface="Cambria"/>
              </a:rPr>
              <a:t>data on </a:t>
            </a:r>
            <a:r>
              <a:rPr sz="2600" spc="-5" dirty="0">
                <a:latin typeface="Cambria"/>
                <a:cs typeface="Cambria"/>
              </a:rPr>
              <a:t>which the </a:t>
            </a:r>
            <a:r>
              <a:rPr sz="2600" spc="-10" dirty="0">
                <a:latin typeface="Cambria"/>
                <a:cs typeface="Cambria"/>
              </a:rPr>
              <a:t>operation </a:t>
            </a:r>
            <a:r>
              <a:rPr sz="2600" dirty="0">
                <a:latin typeface="Cambria"/>
                <a:cs typeface="Cambria"/>
              </a:rPr>
              <a:t>is </a:t>
            </a:r>
            <a:r>
              <a:rPr sz="2600" spc="-15" dirty="0">
                <a:latin typeface="Cambria"/>
                <a:cs typeface="Cambria"/>
              </a:rPr>
              <a:t>to </a:t>
            </a:r>
            <a:r>
              <a:rPr sz="2600" dirty="0">
                <a:latin typeface="Cambria"/>
                <a:cs typeface="Cambria"/>
              </a:rPr>
              <a:t>be</a:t>
            </a:r>
            <a:r>
              <a:rPr sz="2600" spc="-35" dirty="0">
                <a:latin typeface="Cambria"/>
                <a:cs typeface="Cambria"/>
              </a:rPr>
              <a:t> </a:t>
            </a:r>
            <a:r>
              <a:rPr sz="2600" spc="-5" dirty="0">
                <a:latin typeface="Cambria"/>
                <a:cs typeface="Cambria"/>
              </a:rPr>
              <a:t>performed.</a:t>
            </a:r>
            <a:endParaRPr sz="2600">
              <a:latin typeface="Cambria"/>
              <a:cs typeface="Cambria"/>
            </a:endParaRPr>
          </a:p>
        </p:txBody>
      </p:sp>
      <p:sp>
        <p:nvSpPr>
          <p:cNvPr id="4" name="object 4"/>
          <p:cNvSpPr txBox="1"/>
          <p:nvPr/>
        </p:nvSpPr>
        <p:spPr>
          <a:xfrm>
            <a:off x="2970023" y="4989403"/>
            <a:ext cx="1404620" cy="988476"/>
          </a:xfrm>
          <a:prstGeom prst="rect">
            <a:avLst/>
          </a:prstGeom>
        </p:spPr>
        <p:txBody>
          <a:bodyPr vert="horz" wrap="square" lIns="0" tIns="12065" rIns="0" bIns="0" rtlCol="0">
            <a:spAutoFit/>
          </a:bodyPr>
          <a:lstStyle/>
          <a:p>
            <a:pPr marL="419734" marR="5080" indent="-407670">
              <a:lnSpc>
                <a:spcPct val="122300"/>
              </a:lnSpc>
              <a:spcBef>
                <a:spcPts val="95"/>
              </a:spcBef>
            </a:pPr>
            <a:r>
              <a:rPr sz="2600" b="1" spc="-20" dirty="0">
                <a:latin typeface="Cambria"/>
                <a:cs typeface="Cambria"/>
              </a:rPr>
              <a:t>MOV </a:t>
            </a:r>
            <a:r>
              <a:rPr sz="2600" b="1" spc="-5" dirty="0">
                <a:solidFill>
                  <a:srgbClr val="00AF50"/>
                </a:solidFill>
                <a:latin typeface="Cambria"/>
                <a:cs typeface="Cambria"/>
              </a:rPr>
              <a:t>B, </a:t>
            </a:r>
            <a:r>
              <a:rPr sz="2600" b="1" dirty="0">
                <a:solidFill>
                  <a:srgbClr val="00AF50"/>
                </a:solidFill>
                <a:latin typeface="Cambria"/>
                <a:cs typeface="Cambria"/>
              </a:rPr>
              <a:t>A  </a:t>
            </a:r>
            <a:r>
              <a:rPr sz="2600" b="1" dirty="0">
                <a:latin typeface="Cambria"/>
                <a:cs typeface="Cambria"/>
              </a:rPr>
              <a:t>ADD</a:t>
            </a:r>
            <a:r>
              <a:rPr sz="2600" b="1" spc="-80" dirty="0">
                <a:latin typeface="Cambria"/>
                <a:cs typeface="Cambria"/>
              </a:rPr>
              <a:t> </a:t>
            </a:r>
            <a:r>
              <a:rPr sz="2600" b="1" dirty="0">
                <a:solidFill>
                  <a:srgbClr val="00AF50"/>
                </a:solidFill>
                <a:latin typeface="Cambria"/>
                <a:cs typeface="Cambria"/>
              </a:rPr>
              <a:t>B</a:t>
            </a:r>
            <a:endParaRPr sz="2600">
              <a:latin typeface="Cambria"/>
              <a:cs typeface="Cambria"/>
            </a:endParaRPr>
          </a:p>
        </p:txBody>
      </p:sp>
      <p:sp>
        <p:nvSpPr>
          <p:cNvPr id="5" name="object 5"/>
          <p:cNvSpPr txBox="1"/>
          <p:nvPr/>
        </p:nvSpPr>
        <p:spPr>
          <a:xfrm>
            <a:off x="4698619" y="5191126"/>
            <a:ext cx="4523105" cy="274434"/>
          </a:xfrm>
          <a:prstGeom prst="rect">
            <a:avLst/>
          </a:prstGeom>
        </p:spPr>
        <p:txBody>
          <a:bodyPr vert="horz" wrap="square" lIns="0" tIns="12700" rIns="0" bIns="0" rtlCol="0">
            <a:spAutoFit/>
          </a:bodyPr>
          <a:lstStyle/>
          <a:p>
            <a:pPr marL="12700">
              <a:lnSpc>
                <a:spcPct val="100000"/>
              </a:lnSpc>
              <a:spcBef>
                <a:spcPts val="100"/>
              </a:spcBef>
            </a:pPr>
            <a:r>
              <a:rPr sz="1700" spc="-10" dirty="0">
                <a:latin typeface="Cambria"/>
                <a:cs typeface="Cambria"/>
              </a:rPr>
              <a:t>Here MOV </a:t>
            </a:r>
            <a:r>
              <a:rPr sz="1700" spc="-5" dirty="0">
                <a:latin typeface="Cambria"/>
                <a:cs typeface="Cambria"/>
              </a:rPr>
              <a:t>is </a:t>
            </a:r>
            <a:r>
              <a:rPr sz="1700" spc="-10" dirty="0">
                <a:latin typeface="Cambria"/>
                <a:cs typeface="Cambria"/>
              </a:rPr>
              <a:t>operation </a:t>
            </a:r>
            <a:r>
              <a:rPr sz="1700" spc="-5" dirty="0">
                <a:latin typeface="Cambria"/>
                <a:cs typeface="Cambria"/>
              </a:rPr>
              <a:t>and </a:t>
            </a:r>
            <a:r>
              <a:rPr sz="1700" dirty="0">
                <a:latin typeface="Cambria"/>
                <a:cs typeface="Cambria"/>
              </a:rPr>
              <a:t>(B &amp; </a:t>
            </a:r>
            <a:r>
              <a:rPr sz="1700" spc="-5" dirty="0">
                <a:latin typeface="Cambria"/>
                <a:cs typeface="Cambria"/>
              </a:rPr>
              <a:t>A) </a:t>
            </a:r>
            <a:r>
              <a:rPr sz="1700" spc="-10" dirty="0">
                <a:latin typeface="Cambria"/>
                <a:cs typeface="Cambria"/>
              </a:rPr>
              <a:t>are</a:t>
            </a:r>
            <a:r>
              <a:rPr sz="1700" spc="-30" dirty="0">
                <a:latin typeface="Cambria"/>
                <a:cs typeface="Cambria"/>
              </a:rPr>
              <a:t> </a:t>
            </a:r>
            <a:r>
              <a:rPr sz="1700" spc="-5" dirty="0">
                <a:latin typeface="Cambria"/>
                <a:cs typeface="Cambria"/>
              </a:rPr>
              <a:t>operands.</a:t>
            </a:r>
            <a:endParaRPr sz="1700">
              <a:latin typeface="Cambria"/>
              <a:cs typeface="Cambria"/>
            </a:endParaRPr>
          </a:p>
        </p:txBody>
      </p:sp>
      <p:sp>
        <p:nvSpPr>
          <p:cNvPr id="6" name="object 6"/>
          <p:cNvSpPr txBox="1"/>
          <p:nvPr/>
        </p:nvSpPr>
        <p:spPr>
          <a:xfrm>
            <a:off x="4931792" y="5675478"/>
            <a:ext cx="3883025" cy="275075"/>
          </a:xfrm>
          <a:prstGeom prst="rect">
            <a:avLst/>
          </a:prstGeom>
        </p:spPr>
        <p:txBody>
          <a:bodyPr vert="horz" wrap="square" lIns="0" tIns="13335" rIns="0" bIns="0" rtlCol="0">
            <a:spAutoFit/>
          </a:bodyPr>
          <a:lstStyle/>
          <a:p>
            <a:pPr marL="12700">
              <a:lnSpc>
                <a:spcPct val="100000"/>
              </a:lnSpc>
              <a:spcBef>
                <a:spcPts val="105"/>
              </a:spcBef>
            </a:pPr>
            <a:r>
              <a:rPr sz="1700" spc="-10" dirty="0">
                <a:latin typeface="Cambria"/>
                <a:cs typeface="Cambria"/>
              </a:rPr>
              <a:t>Here </a:t>
            </a:r>
            <a:r>
              <a:rPr sz="1700" dirty="0">
                <a:latin typeface="Cambria"/>
                <a:cs typeface="Cambria"/>
              </a:rPr>
              <a:t>ADD </a:t>
            </a:r>
            <a:r>
              <a:rPr sz="1700" spc="-5" dirty="0">
                <a:latin typeface="Cambria"/>
                <a:cs typeface="Cambria"/>
              </a:rPr>
              <a:t>is </a:t>
            </a:r>
            <a:r>
              <a:rPr sz="1700" spc="-10" dirty="0">
                <a:latin typeface="Cambria"/>
                <a:cs typeface="Cambria"/>
              </a:rPr>
              <a:t>operation </a:t>
            </a:r>
            <a:r>
              <a:rPr sz="1700" spc="-5" dirty="0">
                <a:latin typeface="Cambria"/>
                <a:cs typeface="Cambria"/>
              </a:rPr>
              <a:t>and </a:t>
            </a:r>
            <a:r>
              <a:rPr sz="1700" dirty="0">
                <a:latin typeface="Cambria"/>
                <a:cs typeface="Cambria"/>
              </a:rPr>
              <a:t>(B) </a:t>
            </a:r>
            <a:r>
              <a:rPr sz="1700" spc="-5" dirty="0">
                <a:latin typeface="Cambria"/>
                <a:cs typeface="Cambria"/>
              </a:rPr>
              <a:t>is</a:t>
            </a:r>
            <a:r>
              <a:rPr sz="1700" spc="-30" dirty="0">
                <a:latin typeface="Cambria"/>
                <a:cs typeface="Cambria"/>
              </a:rPr>
              <a:t> </a:t>
            </a:r>
            <a:r>
              <a:rPr sz="1700" spc="-10" dirty="0">
                <a:latin typeface="Cambria"/>
                <a:cs typeface="Cambria"/>
              </a:rPr>
              <a:t>operand.</a:t>
            </a:r>
            <a:endParaRPr sz="17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4408805" cy="690574"/>
          </a:xfrm>
          <a:prstGeom prst="rect">
            <a:avLst/>
          </a:prstGeom>
        </p:spPr>
        <p:txBody>
          <a:bodyPr vert="horz" wrap="square" lIns="0" tIns="13335" rIns="0" bIns="0" rtlCol="0">
            <a:spAutoFit/>
          </a:bodyPr>
          <a:lstStyle/>
          <a:p>
            <a:pPr marL="12700">
              <a:lnSpc>
                <a:spcPct val="100000"/>
              </a:lnSpc>
              <a:spcBef>
                <a:spcPts val="105"/>
              </a:spcBef>
            </a:pPr>
            <a:r>
              <a:rPr sz="4400" spc="-10" dirty="0">
                <a:solidFill>
                  <a:srgbClr val="001F5F"/>
                </a:solidFill>
              </a:rPr>
              <a:t>Addressing</a:t>
            </a:r>
            <a:r>
              <a:rPr sz="4400" spc="-85" dirty="0">
                <a:solidFill>
                  <a:srgbClr val="001F5F"/>
                </a:solidFill>
              </a:rPr>
              <a:t> </a:t>
            </a:r>
            <a:r>
              <a:rPr sz="4400" spc="-5" dirty="0">
                <a:solidFill>
                  <a:srgbClr val="001F5F"/>
                </a:solidFill>
              </a:rPr>
              <a:t>Modes</a:t>
            </a:r>
            <a:endParaRPr sz="4400"/>
          </a:p>
        </p:txBody>
      </p:sp>
      <p:sp>
        <p:nvSpPr>
          <p:cNvPr id="3" name="object 3"/>
          <p:cNvSpPr txBox="1"/>
          <p:nvPr/>
        </p:nvSpPr>
        <p:spPr>
          <a:xfrm>
            <a:off x="916941" y="1807212"/>
            <a:ext cx="10238105" cy="3310522"/>
          </a:xfrm>
          <a:prstGeom prst="rect">
            <a:avLst/>
          </a:prstGeom>
        </p:spPr>
        <p:txBody>
          <a:bodyPr vert="horz" wrap="square" lIns="0" tIns="12065" rIns="0" bIns="0" rtlCol="0">
            <a:spAutoFit/>
          </a:bodyPr>
          <a:lstStyle/>
          <a:p>
            <a:pPr marL="241300" indent="-229235">
              <a:lnSpc>
                <a:spcPts val="3190"/>
              </a:lnSpc>
              <a:spcBef>
                <a:spcPts val="95"/>
              </a:spcBef>
              <a:buFont typeface="Arial"/>
              <a:buChar char="•"/>
              <a:tabLst>
                <a:tab pos="241935" algn="l"/>
              </a:tabLst>
            </a:pPr>
            <a:r>
              <a:rPr sz="2800" spc="-15" dirty="0">
                <a:latin typeface="Cambria"/>
                <a:cs typeface="Cambria"/>
              </a:rPr>
              <a:t>Operand </a:t>
            </a:r>
            <a:r>
              <a:rPr sz="2800" spc="-5" dirty="0">
                <a:latin typeface="Cambria"/>
                <a:cs typeface="Cambria"/>
              </a:rPr>
              <a:t>can </a:t>
            </a:r>
            <a:r>
              <a:rPr sz="2800" dirty="0">
                <a:latin typeface="Cambria"/>
                <a:cs typeface="Cambria"/>
              </a:rPr>
              <a:t>be </a:t>
            </a:r>
            <a:r>
              <a:rPr sz="2800" spc="-5" dirty="0">
                <a:latin typeface="Cambria"/>
                <a:cs typeface="Cambria"/>
              </a:rPr>
              <a:t>place either in one of </a:t>
            </a:r>
            <a:r>
              <a:rPr sz="2800" spc="-10" dirty="0">
                <a:latin typeface="Cambria"/>
                <a:cs typeface="Cambria"/>
              </a:rPr>
              <a:t>the processor </a:t>
            </a:r>
            <a:r>
              <a:rPr sz="2800" b="1" spc="-15" dirty="0">
                <a:solidFill>
                  <a:srgbClr val="00AF50"/>
                </a:solidFill>
                <a:latin typeface="Cambria"/>
                <a:cs typeface="Cambria"/>
              </a:rPr>
              <a:t>register </a:t>
            </a:r>
            <a:r>
              <a:rPr sz="2800" spc="-5" dirty="0">
                <a:latin typeface="Cambria"/>
                <a:cs typeface="Cambria"/>
              </a:rPr>
              <a:t>or</a:t>
            </a:r>
            <a:r>
              <a:rPr sz="2800" spc="100" dirty="0">
                <a:latin typeface="Cambria"/>
                <a:cs typeface="Cambria"/>
              </a:rPr>
              <a:t> </a:t>
            </a:r>
            <a:r>
              <a:rPr sz="2800" dirty="0">
                <a:latin typeface="Cambria"/>
                <a:cs typeface="Cambria"/>
              </a:rPr>
              <a:t>in</a:t>
            </a:r>
            <a:endParaRPr sz="2800">
              <a:latin typeface="Cambria"/>
              <a:cs typeface="Cambria"/>
            </a:endParaRPr>
          </a:p>
          <a:p>
            <a:pPr marL="241300">
              <a:lnSpc>
                <a:spcPts val="3190"/>
              </a:lnSpc>
            </a:pPr>
            <a:r>
              <a:rPr sz="2800" b="1" spc="-10" dirty="0">
                <a:solidFill>
                  <a:srgbClr val="00AF50"/>
                </a:solidFill>
                <a:latin typeface="Cambria"/>
                <a:cs typeface="Cambria"/>
              </a:rPr>
              <a:t>memory</a:t>
            </a:r>
            <a:r>
              <a:rPr sz="2800" spc="-10" dirty="0">
                <a:latin typeface="Cambria"/>
                <a:cs typeface="Cambria"/>
              </a:rPr>
              <a:t>.</a:t>
            </a:r>
            <a:endParaRPr sz="2800">
              <a:latin typeface="Cambria"/>
              <a:cs typeface="Cambria"/>
            </a:endParaRPr>
          </a:p>
          <a:p>
            <a:pPr>
              <a:lnSpc>
                <a:spcPct val="100000"/>
              </a:lnSpc>
              <a:spcBef>
                <a:spcPts val="5"/>
              </a:spcBef>
            </a:pPr>
            <a:endParaRPr sz="4000">
              <a:latin typeface="Cambria"/>
              <a:cs typeface="Cambria"/>
            </a:endParaRPr>
          </a:p>
          <a:p>
            <a:pPr marL="241300" indent="-229235">
              <a:lnSpc>
                <a:spcPct val="100000"/>
              </a:lnSpc>
              <a:buFont typeface="Arial"/>
              <a:buChar char="•"/>
              <a:tabLst>
                <a:tab pos="241935" algn="l"/>
              </a:tabLst>
            </a:pPr>
            <a:r>
              <a:rPr sz="2800" spc="-10" dirty="0">
                <a:latin typeface="Cambria"/>
                <a:cs typeface="Cambria"/>
              </a:rPr>
              <a:t>There </a:t>
            </a:r>
            <a:r>
              <a:rPr sz="2800" spc="-20" dirty="0">
                <a:latin typeface="Cambria"/>
                <a:cs typeface="Cambria"/>
              </a:rPr>
              <a:t>are </a:t>
            </a:r>
            <a:r>
              <a:rPr sz="2800" spc="-10" dirty="0">
                <a:latin typeface="Cambria"/>
                <a:cs typeface="Cambria"/>
              </a:rPr>
              <a:t>different </a:t>
            </a:r>
            <a:r>
              <a:rPr sz="2800" spc="-40" dirty="0">
                <a:latin typeface="Cambria"/>
                <a:cs typeface="Cambria"/>
              </a:rPr>
              <a:t>ways </a:t>
            </a:r>
            <a:r>
              <a:rPr sz="2800" spc="-10" dirty="0">
                <a:latin typeface="Cambria"/>
                <a:cs typeface="Cambria"/>
              </a:rPr>
              <a:t>to get </a:t>
            </a:r>
            <a:r>
              <a:rPr sz="2800" spc="-5" dirty="0">
                <a:latin typeface="Cambria"/>
                <a:cs typeface="Cambria"/>
              </a:rPr>
              <a:t>the</a:t>
            </a:r>
            <a:r>
              <a:rPr sz="2800" spc="55" dirty="0">
                <a:latin typeface="Cambria"/>
                <a:cs typeface="Cambria"/>
              </a:rPr>
              <a:t> </a:t>
            </a:r>
            <a:r>
              <a:rPr sz="2800" spc="-10" dirty="0">
                <a:latin typeface="Cambria"/>
                <a:cs typeface="Cambria"/>
              </a:rPr>
              <a:t>operands.</a:t>
            </a:r>
            <a:endParaRPr sz="2800">
              <a:latin typeface="Cambria"/>
              <a:cs typeface="Cambria"/>
            </a:endParaRPr>
          </a:p>
          <a:p>
            <a:pPr>
              <a:lnSpc>
                <a:spcPct val="100000"/>
              </a:lnSpc>
              <a:spcBef>
                <a:spcPts val="25"/>
              </a:spcBef>
              <a:buFont typeface="Arial"/>
              <a:buChar char="•"/>
            </a:pPr>
            <a:endParaRPr sz="4300">
              <a:latin typeface="Cambria"/>
              <a:cs typeface="Cambria"/>
            </a:endParaRPr>
          </a:p>
          <a:p>
            <a:pPr marL="241300" marR="5080" indent="-229235">
              <a:lnSpc>
                <a:spcPts val="3020"/>
              </a:lnSpc>
              <a:buFont typeface="Arial"/>
              <a:buChar char="•"/>
              <a:tabLst>
                <a:tab pos="241935" algn="l"/>
              </a:tabLst>
            </a:pPr>
            <a:r>
              <a:rPr sz="2800" spc="-5" dirty="0">
                <a:latin typeface="Cambria"/>
                <a:cs typeface="Cambria"/>
              </a:rPr>
              <a:t>The </a:t>
            </a:r>
            <a:r>
              <a:rPr sz="2800" spc="-45" dirty="0">
                <a:latin typeface="Cambria"/>
                <a:cs typeface="Cambria"/>
              </a:rPr>
              <a:t>way </a:t>
            </a:r>
            <a:r>
              <a:rPr sz="2800" spc="-5" dirty="0">
                <a:latin typeface="Cambria"/>
                <a:cs typeface="Cambria"/>
              </a:rPr>
              <a:t>in </a:t>
            </a:r>
            <a:r>
              <a:rPr sz="2800" spc="-10" dirty="0">
                <a:latin typeface="Cambria"/>
                <a:cs typeface="Cambria"/>
              </a:rPr>
              <a:t>which </a:t>
            </a:r>
            <a:r>
              <a:rPr sz="2800" spc="-5" dirty="0">
                <a:latin typeface="Cambria"/>
                <a:cs typeface="Cambria"/>
              </a:rPr>
              <a:t>the </a:t>
            </a:r>
            <a:r>
              <a:rPr sz="2800" spc="-10" dirty="0">
                <a:latin typeface="Cambria"/>
                <a:cs typeface="Cambria"/>
              </a:rPr>
              <a:t>operand </a:t>
            </a:r>
            <a:r>
              <a:rPr sz="2800" spc="-5" dirty="0">
                <a:latin typeface="Cambria"/>
                <a:cs typeface="Cambria"/>
              </a:rPr>
              <a:t>is </a:t>
            </a:r>
            <a:r>
              <a:rPr sz="2800" spc="-15" dirty="0">
                <a:latin typeface="Cambria"/>
                <a:cs typeface="Cambria"/>
              </a:rPr>
              <a:t>taken from </a:t>
            </a:r>
            <a:r>
              <a:rPr sz="2800" spc="-10" dirty="0">
                <a:latin typeface="Cambria"/>
                <a:cs typeface="Cambria"/>
              </a:rPr>
              <a:t>register </a:t>
            </a:r>
            <a:r>
              <a:rPr sz="2800" dirty="0">
                <a:latin typeface="Cambria"/>
                <a:cs typeface="Cambria"/>
              </a:rPr>
              <a:t>or </a:t>
            </a:r>
            <a:r>
              <a:rPr sz="2800" spc="-5" dirty="0">
                <a:latin typeface="Cambria"/>
                <a:cs typeface="Cambria"/>
              </a:rPr>
              <a:t>memory is  named as </a:t>
            </a:r>
            <a:r>
              <a:rPr sz="2800" b="1" spc="-10" dirty="0">
                <a:solidFill>
                  <a:srgbClr val="00AF50"/>
                </a:solidFill>
                <a:latin typeface="Cambria"/>
                <a:cs typeface="Cambria"/>
              </a:rPr>
              <a:t>addressing</a:t>
            </a:r>
            <a:r>
              <a:rPr sz="2800" b="1" spc="-20" dirty="0">
                <a:solidFill>
                  <a:srgbClr val="00AF50"/>
                </a:solidFill>
                <a:latin typeface="Cambria"/>
                <a:cs typeface="Cambria"/>
              </a:rPr>
              <a:t> </a:t>
            </a:r>
            <a:r>
              <a:rPr sz="2800" b="1" spc="-10" dirty="0">
                <a:solidFill>
                  <a:srgbClr val="00AF50"/>
                </a:solidFill>
                <a:latin typeface="Cambria"/>
                <a:cs typeface="Cambria"/>
              </a:rPr>
              <a:t>mode</a:t>
            </a:r>
            <a:r>
              <a:rPr sz="2800" spc="-10" dirty="0">
                <a:latin typeface="Cambria"/>
                <a:cs typeface="Cambria"/>
              </a:rPr>
              <a:t>.</a:t>
            </a:r>
            <a:endParaRPr sz="28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A5693F8-49E7-420B-82D8-33FDBD68E8A6}"/>
              </a:ext>
            </a:extLst>
          </p:cNvPr>
          <p:cNvSpPr>
            <a:spLocks noGrp="1"/>
          </p:cNvSpPr>
          <p:nvPr>
            <p:ph type="title"/>
          </p:nvPr>
        </p:nvSpPr>
        <p:spPr>
          <a:xfrm>
            <a:off x="1219200" y="482601"/>
            <a:ext cx="9753600" cy="923330"/>
          </a:xfrm>
        </p:spPr>
        <p:txBody>
          <a:bodyPr/>
          <a:lstStyle/>
          <a:p>
            <a:pPr algn="ctr"/>
            <a:r>
              <a:rPr lang="en-IN" dirty="0"/>
              <a:t>ISA…</a:t>
            </a:r>
          </a:p>
        </p:txBody>
      </p:sp>
      <p:pic>
        <p:nvPicPr>
          <p:cNvPr id="6" name="Content Placeholder 5">
            <a:extLst>
              <a:ext uri="{FF2B5EF4-FFF2-40B4-BE49-F238E27FC236}">
                <a16:creationId xmlns="" xmlns:a16="http://schemas.microsoft.com/office/drawing/2014/main" id="{AC721855-A618-4FC1-8B7E-4C3C86758269}"/>
              </a:ext>
            </a:extLst>
          </p:cNvPr>
          <p:cNvPicPr>
            <a:picLocks noGrp="1" noChangeAspect="1"/>
          </p:cNvPicPr>
          <p:nvPr>
            <p:ph idx="1"/>
          </p:nvPr>
        </p:nvPicPr>
        <p:blipFill>
          <a:blip r:embed="rId2"/>
          <a:stretch>
            <a:fillRect/>
          </a:stretch>
        </p:blipFill>
        <p:spPr>
          <a:xfrm>
            <a:off x="2812351" y="1703919"/>
            <a:ext cx="6567300" cy="4605867"/>
          </a:xfrm>
          <a:prstGeom prst="rect">
            <a:avLst/>
          </a:prstGeom>
        </p:spPr>
      </p:pic>
      <p:sp>
        <p:nvSpPr>
          <p:cNvPr id="5" name="Slide Number Placeholder 4">
            <a:extLst>
              <a:ext uri="{FF2B5EF4-FFF2-40B4-BE49-F238E27FC236}">
                <a16:creationId xmlns="" xmlns:a16="http://schemas.microsoft.com/office/drawing/2014/main" id="{7BFB3BC0-3819-45C1-AC01-A06DC05B1202}"/>
              </a:ext>
            </a:extLst>
          </p:cNvPr>
          <p:cNvSpPr>
            <a:spLocks noGrp="1"/>
          </p:cNvSpPr>
          <p:nvPr>
            <p:ph type="sldNum" sz="quarter" idx="4294967295"/>
          </p:nvPr>
        </p:nvSpPr>
        <p:spPr>
          <a:xfrm>
            <a:off x="9752557" y="548797"/>
            <a:ext cx="1254937" cy="301752"/>
          </a:xfrm>
          <a:prstGeom prst="rect">
            <a:avLst/>
          </a:prstGeom>
        </p:spPr>
        <p:txBody>
          <a:bodyPr lIns="121917" tIns="60958" rIns="121917" bIns="60958"/>
          <a:lstStyle/>
          <a:p>
            <a:fld id="{B6F15528-21DE-4FAA-801E-634DDDAF4B2B}" type="slidenum">
              <a:rPr lang="en-US" smtClean="0"/>
              <a:pPr/>
              <a:t>3</a:t>
            </a:fld>
            <a:endParaRPr lang="en-US"/>
          </a:p>
        </p:txBody>
      </p:sp>
    </p:spTree>
    <p:extLst>
      <p:ext uri="{BB962C8B-B14F-4D97-AF65-F5344CB8AC3E}">
        <p14:creationId xmlns:p14="http://schemas.microsoft.com/office/powerpoint/2010/main" val="1900747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4408805" cy="690574"/>
          </a:xfrm>
          <a:prstGeom prst="rect">
            <a:avLst/>
          </a:prstGeom>
        </p:spPr>
        <p:txBody>
          <a:bodyPr vert="horz" wrap="square" lIns="0" tIns="13335" rIns="0" bIns="0" rtlCol="0">
            <a:spAutoFit/>
          </a:bodyPr>
          <a:lstStyle/>
          <a:p>
            <a:pPr marL="12700">
              <a:lnSpc>
                <a:spcPct val="100000"/>
              </a:lnSpc>
              <a:spcBef>
                <a:spcPts val="105"/>
              </a:spcBef>
            </a:pPr>
            <a:r>
              <a:rPr sz="4400" spc="-10" dirty="0">
                <a:solidFill>
                  <a:srgbClr val="001F5F"/>
                </a:solidFill>
              </a:rPr>
              <a:t>Addressing</a:t>
            </a:r>
            <a:r>
              <a:rPr sz="4400" spc="-85" dirty="0">
                <a:solidFill>
                  <a:srgbClr val="001F5F"/>
                </a:solidFill>
              </a:rPr>
              <a:t> </a:t>
            </a:r>
            <a:r>
              <a:rPr sz="4400" spc="-5" dirty="0">
                <a:solidFill>
                  <a:srgbClr val="001F5F"/>
                </a:solidFill>
              </a:rPr>
              <a:t>Modes</a:t>
            </a:r>
            <a:endParaRPr sz="4400"/>
          </a:p>
        </p:txBody>
      </p:sp>
      <p:sp>
        <p:nvSpPr>
          <p:cNvPr id="3" name="object 3"/>
          <p:cNvSpPr txBox="1"/>
          <p:nvPr/>
        </p:nvSpPr>
        <p:spPr>
          <a:xfrm>
            <a:off x="916941" y="1737107"/>
            <a:ext cx="7807959" cy="4129977"/>
          </a:xfrm>
          <a:prstGeom prst="rect">
            <a:avLst/>
          </a:prstGeom>
        </p:spPr>
        <p:txBody>
          <a:bodyPr vert="horz" wrap="square" lIns="0" tIns="13335" rIns="0" bIns="0" rtlCol="0">
            <a:spAutoFit/>
          </a:bodyPr>
          <a:lstStyle/>
          <a:p>
            <a:pPr marL="527685" indent="-515620">
              <a:lnSpc>
                <a:spcPct val="100000"/>
              </a:lnSpc>
              <a:spcBef>
                <a:spcPts val="105"/>
              </a:spcBef>
              <a:buAutoNum type="arabicPeriod"/>
              <a:tabLst>
                <a:tab pos="527685" algn="l"/>
                <a:tab pos="528320" algn="l"/>
              </a:tabLst>
            </a:pPr>
            <a:r>
              <a:rPr sz="2600" spc="-5" dirty="0">
                <a:latin typeface="Cambria"/>
                <a:cs typeface="Cambria"/>
              </a:rPr>
              <a:t>Immediate </a:t>
            </a:r>
            <a:r>
              <a:rPr sz="2600" spc="-10" dirty="0">
                <a:latin typeface="Cambria"/>
                <a:cs typeface="Cambria"/>
              </a:rPr>
              <a:t>Addressing</a:t>
            </a:r>
            <a:r>
              <a:rPr sz="2600" spc="-45" dirty="0">
                <a:latin typeface="Cambria"/>
                <a:cs typeface="Cambria"/>
              </a:rPr>
              <a:t> </a:t>
            </a:r>
            <a:r>
              <a:rPr sz="2600" spc="-5" dirty="0">
                <a:latin typeface="Cambria"/>
                <a:cs typeface="Cambria"/>
              </a:rPr>
              <a:t>Mode</a:t>
            </a:r>
            <a:endParaRPr sz="2600">
              <a:latin typeface="Cambria"/>
              <a:cs typeface="Cambria"/>
            </a:endParaRPr>
          </a:p>
          <a:p>
            <a:pPr marL="527685" indent="-515620">
              <a:lnSpc>
                <a:spcPct val="100000"/>
              </a:lnSpc>
              <a:spcBef>
                <a:spcPts val="55"/>
              </a:spcBef>
              <a:buAutoNum type="arabicPeriod"/>
              <a:tabLst>
                <a:tab pos="527685" algn="l"/>
                <a:tab pos="528320" algn="l"/>
              </a:tabLst>
            </a:pPr>
            <a:r>
              <a:rPr sz="2600" spc="-10" dirty="0">
                <a:latin typeface="Cambria"/>
                <a:cs typeface="Cambria"/>
              </a:rPr>
              <a:t>Register Addressing</a:t>
            </a:r>
            <a:r>
              <a:rPr sz="2600" spc="-30" dirty="0">
                <a:latin typeface="Cambria"/>
                <a:cs typeface="Cambria"/>
              </a:rPr>
              <a:t> </a:t>
            </a:r>
            <a:r>
              <a:rPr sz="2600" spc="-5" dirty="0">
                <a:latin typeface="Cambria"/>
                <a:cs typeface="Cambria"/>
              </a:rPr>
              <a:t>Mode</a:t>
            </a:r>
            <a:endParaRPr sz="2600">
              <a:latin typeface="Cambria"/>
              <a:cs typeface="Cambria"/>
            </a:endParaRPr>
          </a:p>
          <a:p>
            <a:pPr marL="527685" indent="-515620">
              <a:lnSpc>
                <a:spcPct val="100000"/>
              </a:lnSpc>
              <a:spcBef>
                <a:spcPts val="65"/>
              </a:spcBef>
              <a:buAutoNum type="arabicPeriod"/>
              <a:tabLst>
                <a:tab pos="527685" algn="l"/>
                <a:tab pos="528320" algn="l"/>
              </a:tabLst>
            </a:pPr>
            <a:r>
              <a:rPr sz="2600" spc="-10" dirty="0">
                <a:latin typeface="Cambria"/>
                <a:cs typeface="Cambria"/>
              </a:rPr>
              <a:t>Register Indirect Addressing</a:t>
            </a:r>
            <a:r>
              <a:rPr sz="2600" spc="-50" dirty="0">
                <a:latin typeface="Cambria"/>
                <a:cs typeface="Cambria"/>
              </a:rPr>
              <a:t> </a:t>
            </a:r>
            <a:r>
              <a:rPr sz="2600" spc="-5" dirty="0">
                <a:latin typeface="Cambria"/>
                <a:cs typeface="Cambria"/>
              </a:rPr>
              <a:t>Mode</a:t>
            </a:r>
            <a:endParaRPr sz="2600">
              <a:latin typeface="Cambria"/>
              <a:cs typeface="Cambria"/>
            </a:endParaRPr>
          </a:p>
          <a:p>
            <a:pPr marL="527685" indent="-515620">
              <a:lnSpc>
                <a:spcPct val="100000"/>
              </a:lnSpc>
              <a:spcBef>
                <a:spcPts val="70"/>
              </a:spcBef>
              <a:buAutoNum type="arabicPeriod"/>
              <a:tabLst>
                <a:tab pos="527685" algn="l"/>
                <a:tab pos="528320" algn="l"/>
              </a:tabLst>
            </a:pPr>
            <a:r>
              <a:rPr sz="2600" spc="-5" dirty="0">
                <a:latin typeface="Cambria"/>
                <a:cs typeface="Cambria"/>
              </a:rPr>
              <a:t>Direct </a:t>
            </a:r>
            <a:r>
              <a:rPr sz="2600" spc="-10" dirty="0">
                <a:latin typeface="Cambria"/>
                <a:cs typeface="Cambria"/>
              </a:rPr>
              <a:t>Addressing</a:t>
            </a:r>
            <a:r>
              <a:rPr sz="2600" spc="-35" dirty="0">
                <a:latin typeface="Cambria"/>
                <a:cs typeface="Cambria"/>
              </a:rPr>
              <a:t> </a:t>
            </a:r>
            <a:r>
              <a:rPr sz="2600" spc="-5" dirty="0">
                <a:latin typeface="Cambria"/>
                <a:cs typeface="Cambria"/>
              </a:rPr>
              <a:t>Mode</a:t>
            </a:r>
            <a:endParaRPr sz="2600">
              <a:latin typeface="Cambria"/>
              <a:cs typeface="Cambria"/>
            </a:endParaRPr>
          </a:p>
          <a:p>
            <a:pPr marL="527685" indent="-515620">
              <a:lnSpc>
                <a:spcPct val="100000"/>
              </a:lnSpc>
              <a:spcBef>
                <a:spcPts val="60"/>
              </a:spcBef>
              <a:buAutoNum type="arabicPeriod"/>
              <a:tabLst>
                <a:tab pos="527685" algn="l"/>
                <a:tab pos="528320" algn="l"/>
              </a:tabLst>
            </a:pPr>
            <a:r>
              <a:rPr sz="2600" spc="-10" dirty="0">
                <a:latin typeface="Cambria"/>
                <a:cs typeface="Cambria"/>
              </a:rPr>
              <a:t>Indirect Addressing</a:t>
            </a:r>
            <a:r>
              <a:rPr sz="2600" spc="-30" dirty="0">
                <a:latin typeface="Cambria"/>
                <a:cs typeface="Cambria"/>
              </a:rPr>
              <a:t> </a:t>
            </a:r>
            <a:r>
              <a:rPr sz="2600" spc="-5" dirty="0">
                <a:latin typeface="Cambria"/>
                <a:cs typeface="Cambria"/>
              </a:rPr>
              <a:t>Mode</a:t>
            </a:r>
            <a:endParaRPr sz="2600">
              <a:latin typeface="Cambria"/>
              <a:cs typeface="Cambria"/>
            </a:endParaRPr>
          </a:p>
          <a:p>
            <a:pPr marL="527685" indent="-515620">
              <a:lnSpc>
                <a:spcPct val="100000"/>
              </a:lnSpc>
              <a:spcBef>
                <a:spcPts val="60"/>
              </a:spcBef>
              <a:buAutoNum type="arabicPeriod"/>
              <a:tabLst>
                <a:tab pos="527685" algn="l"/>
                <a:tab pos="528320" algn="l"/>
              </a:tabLst>
            </a:pPr>
            <a:r>
              <a:rPr sz="2600" spc="-5" dirty="0">
                <a:latin typeface="Cambria"/>
                <a:cs typeface="Cambria"/>
              </a:rPr>
              <a:t>Implied </a:t>
            </a:r>
            <a:r>
              <a:rPr sz="2600" spc="-10" dirty="0">
                <a:latin typeface="Cambria"/>
                <a:cs typeface="Cambria"/>
              </a:rPr>
              <a:t>Addressing</a:t>
            </a:r>
            <a:r>
              <a:rPr sz="2600" spc="-60" dirty="0">
                <a:latin typeface="Cambria"/>
                <a:cs typeface="Cambria"/>
              </a:rPr>
              <a:t> </a:t>
            </a:r>
            <a:r>
              <a:rPr sz="2600" spc="-5" dirty="0">
                <a:latin typeface="Cambria"/>
                <a:cs typeface="Cambria"/>
              </a:rPr>
              <a:t>Mode</a:t>
            </a:r>
            <a:endParaRPr sz="2600">
              <a:latin typeface="Cambria"/>
              <a:cs typeface="Cambria"/>
            </a:endParaRPr>
          </a:p>
          <a:p>
            <a:pPr marL="527685" indent="-515620">
              <a:lnSpc>
                <a:spcPct val="100000"/>
              </a:lnSpc>
              <a:spcBef>
                <a:spcPts val="75"/>
              </a:spcBef>
              <a:buAutoNum type="arabicPeriod"/>
              <a:tabLst>
                <a:tab pos="527685" algn="l"/>
                <a:tab pos="528320" algn="l"/>
              </a:tabLst>
            </a:pPr>
            <a:r>
              <a:rPr sz="2600" spc="-20" dirty="0">
                <a:latin typeface="Cambria"/>
                <a:cs typeface="Cambria"/>
              </a:rPr>
              <a:t>Relative </a:t>
            </a:r>
            <a:r>
              <a:rPr sz="2600" spc="-10" dirty="0">
                <a:latin typeface="Cambria"/>
                <a:cs typeface="Cambria"/>
              </a:rPr>
              <a:t>Addressing</a:t>
            </a:r>
            <a:r>
              <a:rPr sz="2600" spc="-70" dirty="0">
                <a:latin typeface="Cambria"/>
                <a:cs typeface="Cambria"/>
              </a:rPr>
              <a:t> </a:t>
            </a:r>
            <a:r>
              <a:rPr sz="2600" spc="-5" dirty="0">
                <a:latin typeface="Cambria"/>
                <a:cs typeface="Cambria"/>
              </a:rPr>
              <a:t>Mode</a:t>
            </a:r>
            <a:endParaRPr sz="2600">
              <a:latin typeface="Cambria"/>
              <a:cs typeface="Cambria"/>
            </a:endParaRPr>
          </a:p>
          <a:p>
            <a:pPr marL="527685" indent="-515620">
              <a:lnSpc>
                <a:spcPct val="100000"/>
              </a:lnSpc>
              <a:spcBef>
                <a:spcPts val="60"/>
              </a:spcBef>
              <a:buAutoNum type="arabicPeriod"/>
              <a:tabLst>
                <a:tab pos="527685" algn="l"/>
                <a:tab pos="528320" algn="l"/>
              </a:tabLst>
            </a:pPr>
            <a:r>
              <a:rPr sz="2600" spc="-20" dirty="0">
                <a:latin typeface="Cambria"/>
                <a:cs typeface="Cambria"/>
              </a:rPr>
              <a:t>Indexed </a:t>
            </a:r>
            <a:r>
              <a:rPr sz="2600" spc="-10" dirty="0">
                <a:latin typeface="Cambria"/>
                <a:cs typeface="Cambria"/>
              </a:rPr>
              <a:t>Addressing</a:t>
            </a:r>
            <a:r>
              <a:rPr sz="2600" spc="-50" dirty="0">
                <a:latin typeface="Cambria"/>
                <a:cs typeface="Cambria"/>
              </a:rPr>
              <a:t> </a:t>
            </a:r>
            <a:r>
              <a:rPr sz="2600" spc="-5" dirty="0">
                <a:latin typeface="Cambria"/>
                <a:cs typeface="Cambria"/>
              </a:rPr>
              <a:t>Mode</a:t>
            </a:r>
            <a:endParaRPr sz="2600">
              <a:latin typeface="Cambria"/>
              <a:cs typeface="Cambria"/>
            </a:endParaRPr>
          </a:p>
          <a:p>
            <a:pPr marL="527685" indent="-515620">
              <a:lnSpc>
                <a:spcPct val="100000"/>
              </a:lnSpc>
              <a:spcBef>
                <a:spcPts val="60"/>
              </a:spcBef>
              <a:buAutoNum type="arabicPeriod"/>
              <a:tabLst>
                <a:tab pos="527685" algn="l"/>
                <a:tab pos="528320" algn="l"/>
              </a:tabLst>
            </a:pPr>
            <a:r>
              <a:rPr sz="2600" spc="-5" dirty="0">
                <a:latin typeface="Cambria"/>
                <a:cs typeface="Cambria"/>
              </a:rPr>
              <a:t>Base </a:t>
            </a:r>
            <a:r>
              <a:rPr sz="2600" spc="-10" dirty="0">
                <a:latin typeface="Cambria"/>
                <a:cs typeface="Cambria"/>
              </a:rPr>
              <a:t>Register Addressing</a:t>
            </a:r>
            <a:r>
              <a:rPr sz="2600" spc="-45" dirty="0">
                <a:latin typeface="Cambria"/>
                <a:cs typeface="Cambria"/>
              </a:rPr>
              <a:t> </a:t>
            </a:r>
            <a:r>
              <a:rPr sz="2600" spc="-5" dirty="0">
                <a:latin typeface="Cambria"/>
                <a:cs typeface="Cambria"/>
              </a:rPr>
              <a:t>Mode</a:t>
            </a:r>
            <a:endParaRPr sz="2600">
              <a:latin typeface="Cambria"/>
              <a:cs typeface="Cambria"/>
            </a:endParaRPr>
          </a:p>
          <a:p>
            <a:pPr marL="527685" indent="-515620">
              <a:lnSpc>
                <a:spcPct val="100000"/>
              </a:lnSpc>
              <a:spcBef>
                <a:spcPts val="75"/>
              </a:spcBef>
              <a:buAutoNum type="arabicPeriod"/>
              <a:tabLst>
                <a:tab pos="528320" algn="l"/>
              </a:tabLst>
            </a:pPr>
            <a:r>
              <a:rPr sz="2600" spc="-10" dirty="0">
                <a:latin typeface="Cambria"/>
                <a:cs typeface="Cambria"/>
              </a:rPr>
              <a:t>Autoincrement </a:t>
            </a:r>
            <a:r>
              <a:rPr sz="2600" dirty="0">
                <a:latin typeface="Cambria"/>
                <a:cs typeface="Cambria"/>
              </a:rPr>
              <a:t>or </a:t>
            </a:r>
            <a:r>
              <a:rPr sz="2600" spc="-10" dirty="0">
                <a:latin typeface="Cambria"/>
                <a:cs typeface="Cambria"/>
              </a:rPr>
              <a:t>Autodecrement Addressing</a:t>
            </a:r>
            <a:r>
              <a:rPr sz="2600" spc="-80" dirty="0">
                <a:latin typeface="Cambria"/>
                <a:cs typeface="Cambria"/>
              </a:rPr>
              <a:t> </a:t>
            </a:r>
            <a:r>
              <a:rPr sz="2600" spc="-5" dirty="0">
                <a:latin typeface="Cambria"/>
                <a:cs typeface="Cambria"/>
              </a:rPr>
              <a:t>Mode</a:t>
            </a:r>
            <a:endParaRPr sz="26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1" y="631012"/>
            <a:ext cx="7419975"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1. </a:t>
            </a:r>
            <a:r>
              <a:rPr sz="4400" spc="-10" dirty="0">
                <a:solidFill>
                  <a:srgbClr val="001F5F"/>
                </a:solidFill>
              </a:rPr>
              <a:t>Immediate Addressing</a:t>
            </a:r>
            <a:r>
              <a:rPr sz="4400" spc="-45" dirty="0">
                <a:solidFill>
                  <a:srgbClr val="001F5F"/>
                </a:solidFill>
              </a:rPr>
              <a:t> </a:t>
            </a:r>
            <a:r>
              <a:rPr sz="4400" spc="-5" dirty="0">
                <a:solidFill>
                  <a:srgbClr val="001F5F"/>
                </a:solidFill>
              </a:rPr>
              <a:t>Mode</a:t>
            </a:r>
            <a:endParaRPr sz="4400"/>
          </a:p>
        </p:txBody>
      </p:sp>
      <p:sp>
        <p:nvSpPr>
          <p:cNvPr id="3" name="object 3"/>
          <p:cNvSpPr txBox="1"/>
          <p:nvPr/>
        </p:nvSpPr>
        <p:spPr>
          <a:xfrm>
            <a:off x="916939" y="1723159"/>
            <a:ext cx="9113520" cy="1884490"/>
          </a:xfrm>
          <a:prstGeom prst="rect">
            <a:avLst/>
          </a:prstGeom>
        </p:spPr>
        <p:txBody>
          <a:bodyPr vert="horz" wrap="square" lIns="0" tIns="95885" rIns="0" bIns="0" rtlCol="0">
            <a:spAutoFit/>
          </a:bodyPr>
          <a:lstStyle/>
          <a:p>
            <a:pPr marL="241300" indent="-229235">
              <a:lnSpc>
                <a:spcPct val="100000"/>
              </a:lnSpc>
              <a:spcBef>
                <a:spcPts val="755"/>
              </a:spcBef>
              <a:buFont typeface="Arial"/>
              <a:buChar char="•"/>
              <a:tabLst>
                <a:tab pos="241935" algn="l"/>
              </a:tabLst>
            </a:pPr>
            <a:r>
              <a:rPr sz="2800" spc="-5" dirty="0">
                <a:latin typeface="Cambria"/>
                <a:cs typeface="Cambria"/>
              </a:rPr>
              <a:t>The </a:t>
            </a:r>
            <a:r>
              <a:rPr sz="2800" spc="-10" dirty="0">
                <a:latin typeface="Cambria"/>
                <a:cs typeface="Cambria"/>
              </a:rPr>
              <a:t>operand </a:t>
            </a:r>
            <a:r>
              <a:rPr sz="2800" spc="-5" dirty="0">
                <a:latin typeface="Cambria"/>
                <a:cs typeface="Cambria"/>
              </a:rPr>
              <a:t>is specified </a:t>
            </a:r>
            <a:r>
              <a:rPr sz="2800" spc="-10" dirty="0">
                <a:latin typeface="Cambria"/>
                <a:cs typeface="Cambria"/>
              </a:rPr>
              <a:t>with </a:t>
            </a:r>
            <a:r>
              <a:rPr sz="2800" spc="-5" dirty="0">
                <a:latin typeface="Cambria"/>
                <a:cs typeface="Cambria"/>
              </a:rPr>
              <a:t>in the instruction.</a:t>
            </a:r>
            <a:endParaRPr sz="2800">
              <a:latin typeface="Cambria"/>
              <a:cs typeface="Cambria"/>
            </a:endParaRPr>
          </a:p>
          <a:p>
            <a:pPr marL="241300" marR="5080" indent="-229235">
              <a:lnSpc>
                <a:spcPts val="3030"/>
              </a:lnSpc>
              <a:spcBef>
                <a:spcPts val="1035"/>
              </a:spcBef>
              <a:buFont typeface="Arial"/>
              <a:buChar char="•"/>
              <a:tabLst>
                <a:tab pos="241935" algn="l"/>
              </a:tabLst>
            </a:pPr>
            <a:r>
              <a:rPr sz="2800" spc="-15" dirty="0">
                <a:latin typeface="Cambria"/>
                <a:cs typeface="Cambria"/>
              </a:rPr>
              <a:t>Operand </a:t>
            </a:r>
            <a:r>
              <a:rPr sz="2800" spc="-5" dirty="0">
                <a:latin typeface="Cambria"/>
                <a:cs typeface="Cambria"/>
              </a:rPr>
              <a:t>itself is </a:t>
            </a:r>
            <a:r>
              <a:rPr sz="2800" spc="-15" dirty="0">
                <a:latin typeface="Cambria"/>
                <a:cs typeface="Cambria"/>
              </a:rPr>
              <a:t>provided </a:t>
            </a:r>
            <a:r>
              <a:rPr sz="2800" spc="-5" dirty="0">
                <a:latin typeface="Cambria"/>
                <a:cs typeface="Cambria"/>
              </a:rPr>
              <a:t>in the instruction </a:t>
            </a:r>
            <a:r>
              <a:rPr sz="2800" spc="-15" dirty="0">
                <a:latin typeface="Cambria"/>
                <a:cs typeface="Cambria"/>
              </a:rPr>
              <a:t>rather </a:t>
            </a:r>
            <a:r>
              <a:rPr sz="2800" spc="-5" dirty="0">
                <a:latin typeface="Cambria"/>
                <a:cs typeface="Cambria"/>
              </a:rPr>
              <a:t>than its  </a:t>
            </a:r>
            <a:r>
              <a:rPr sz="2800" spc="-10" dirty="0">
                <a:latin typeface="Cambria"/>
                <a:cs typeface="Cambria"/>
              </a:rPr>
              <a:t>address.</a:t>
            </a:r>
            <a:endParaRPr sz="2800">
              <a:latin typeface="Cambria"/>
              <a:cs typeface="Cambria"/>
            </a:endParaRPr>
          </a:p>
          <a:p>
            <a:pPr marL="4015104">
              <a:lnSpc>
                <a:spcPct val="100000"/>
              </a:lnSpc>
              <a:spcBef>
                <a:spcPts val="675"/>
              </a:spcBef>
            </a:pPr>
            <a:r>
              <a:rPr sz="2400" b="1" spc="-35" dirty="0">
                <a:solidFill>
                  <a:srgbClr val="6F2F9F"/>
                </a:solidFill>
                <a:latin typeface="Cambria"/>
                <a:cs typeface="Cambria"/>
              </a:rPr>
              <a:t>Move</a:t>
            </a:r>
            <a:r>
              <a:rPr sz="2400" b="1" spc="-5" dirty="0">
                <a:solidFill>
                  <a:srgbClr val="6F2F9F"/>
                </a:solidFill>
                <a:latin typeface="Cambria"/>
                <a:cs typeface="Cambria"/>
              </a:rPr>
              <a:t> </a:t>
            </a:r>
            <a:r>
              <a:rPr sz="2400" b="1" spc="-10" dirty="0">
                <a:solidFill>
                  <a:srgbClr val="6F2F9F"/>
                </a:solidFill>
                <a:latin typeface="Cambria"/>
                <a:cs typeface="Cambria"/>
              </a:rPr>
              <a:t>Immediate</a:t>
            </a:r>
            <a:endParaRPr sz="2400">
              <a:latin typeface="Cambria"/>
              <a:cs typeface="Cambria"/>
            </a:endParaRPr>
          </a:p>
        </p:txBody>
      </p:sp>
      <p:sp>
        <p:nvSpPr>
          <p:cNvPr id="4" name="object 4"/>
          <p:cNvSpPr txBox="1"/>
          <p:nvPr/>
        </p:nvSpPr>
        <p:spPr>
          <a:xfrm>
            <a:off x="1999233" y="3669920"/>
            <a:ext cx="3825240" cy="443070"/>
          </a:xfrm>
          <a:prstGeom prst="rect">
            <a:avLst/>
          </a:prstGeom>
        </p:spPr>
        <p:txBody>
          <a:bodyPr vert="horz" wrap="square" lIns="0" tIns="12065" rIns="0" bIns="0" rtlCol="0">
            <a:spAutoFit/>
          </a:bodyPr>
          <a:lstStyle/>
          <a:p>
            <a:pPr marL="12700">
              <a:lnSpc>
                <a:spcPct val="100000"/>
              </a:lnSpc>
              <a:spcBef>
                <a:spcPts val="95"/>
              </a:spcBef>
              <a:tabLst>
                <a:tab pos="2546985" algn="l"/>
              </a:tabLst>
            </a:pPr>
            <a:r>
              <a:rPr sz="2800" b="1" spc="-10" dirty="0">
                <a:latin typeface="Cambria"/>
                <a:cs typeface="Cambria"/>
              </a:rPr>
              <a:t>MVI </a:t>
            </a:r>
            <a:r>
              <a:rPr sz="2800" b="1" spc="-5" dirty="0">
                <a:solidFill>
                  <a:srgbClr val="00AF50"/>
                </a:solidFill>
                <a:latin typeface="Cambria"/>
                <a:cs typeface="Cambria"/>
              </a:rPr>
              <a:t>A</a:t>
            </a:r>
            <a:r>
              <a:rPr sz="2800" b="1" spc="15" dirty="0">
                <a:solidFill>
                  <a:srgbClr val="00AF50"/>
                </a:solidFill>
                <a:latin typeface="Cambria"/>
                <a:cs typeface="Cambria"/>
              </a:rPr>
              <a:t> </a:t>
            </a:r>
            <a:r>
              <a:rPr sz="2800" b="1" spc="-5" dirty="0">
                <a:solidFill>
                  <a:srgbClr val="00AF50"/>
                </a:solidFill>
                <a:latin typeface="Cambria"/>
                <a:cs typeface="Cambria"/>
              </a:rPr>
              <a:t>,</a:t>
            </a:r>
            <a:r>
              <a:rPr sz="2800" b="1" dirty="0">
                <a:solidFill>
                  <a:srgbClr val="00AF50"/>
                </a:solidFill>
                <a:latin typeface="Cambria"/>
                <a:cs typeface="Cambria"/>
              </a:rPr>
              <a:t> </a:t>
            </a:r>
            <a:r>
              <a:rPr sz="2800" b="1" spc="-10" dirty="0">
                <a:solidFill>
                  <a:srgbClr val="00AF50"/>
                </a:solidFill>
                <a:latin typeface="Cambria"/>
                <a:cs typeface="Cambria"/>
              </a:rPr>
              <a:t>15h	</a:t>
            </a:r>
            <a:r>
              <a:rPr sz="2800" spc="-5" dirty="0">
                <a:latin typeface="Cambria"/>
                <a:cs typeface="Cambria"/>
              </a:rPr>
              <a:t>A ←</a:t>
            </a:r>
            <a:r>
              <a:rPr sz="2800" spc="-85" dirty="0">
                <a:latin typeface="Cambria"/>
                <a:cs typeface="Cambria"/>
              </a:rPr>
              <a:t> </a:t>
            </a:r>
            <a:r>
              <a:rPr sz="2800" spc="-5" dirty="0">
                <a:latin typeface="Cambria"/>
                <a:cs typeface="Cambria"/>
              </a:rPr>
              <a:t>15h</a:t>
            </a:r>
            <a:endParaRPr sz="2800">
              <a:latin typeface="Cambria"/>
              <a:cs typeface="Cambria"/>
            </a:endParaRPr>
          </a:p>
        </p:txBody>
      </p:sp>
      <p:sp>
        <p:nvSpPr>
          <p:cNvPr id="5" name="object 5"/>
          <p:cNvSpPr txBox="1"/>
          <p:nvPr/>
        </p:nvSpPr>
        <p:spPr>
          <a:xfrm>
            <a:off x="6344792" y="3770504"/>
            <a:ext cx="3846829" cy="320601"/>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mbria"/>
                <a:cs typeface="Cambria"/>
              </a:rPr>
              <a:t>Here </a:t>
            </a:r>
            <a:r>
              <a:rPr sz="2000" spc="-5" dirty="0">
                <a:latin typeface="Cambria"/>
                <a:cs typeface="Cambria"/>
              </a:rPr>
              <a:t>15h </a:t>
            </a:r>
            <a:r>
              <a:rPr sz="2000" dirty="0">
                <a:latin typeface="Cambria"/>
                <a:cs typeface="Cambria"/>
              </a:rPr>
              <a:t>is the immediate</a:t>
            </a:r>
            <a:r>
              <a:rPr sz="2000" spc="-95" dirty="0">
                <a:latin typeface="Cambria"/>
                <a:cs typeface="Cambria"/>
              </a:rPr>
              <a:t> </a:t>
            </a:r>
            <a:r>
              <a:rPr sz="2000" spc="-10" dirty="0">
                <a:latin typeface="Cambria"/>
                <a:cs typeface="Cambria"/>
              </a:rPr>
              <a:t>operand</a:t>
            </a:r>
            <a:endParaRPr sz="2000">
              <a:latin typeface="Cambria"/>
              <a:cs typeface="Cambria"/>
            </a:endParaRPr>
          </a:p>
        </p:txBody>
      </p:sp>
      <p:sp>
        <p:nvSpPr>
          <p:cNvPr id="6" name="object 6"/>
          <p:cNvSpPr txBox="1"/>
          <p:nvPr/>
        </p:nvSpPr>
        <p:spPr>
          <a:xfrm>
            <a:off x="5009515" y="4644008"/>
            <a:ext cx="2171700" cy="382156"/>
          </a:xfrm>
          <a:prstGeom prst="rect">
            <a:avLst/>
          </a:prstGeom>
        </p:spPr>
        <p:txBody>
          <a:bodyPr vert="horz" wrap="square" lIns="0" tIns="12700" rIns="0" bIns="0" rtlCol="0">
            <a:spAutoFit/>
          </a:bodyPr>
          <a:lstStyle/>
          <a:p>
            <a:pPr marL="12700">
              <a:lnSpc>
                <a:spcPct val="100000"/>
              </a:lnSpc>
              <a:spcBef>
                <a:spcPts val="100"/>
              </a:spcBef>
            </a:pPr>
            <a:r>
              <a:rPr sz="2400" b="1" spc="-20" dirty="0">
                <a:solidFill>
                  <a:srgbClr val="6F2F9F"/>
                </a:solidFill>
                <a:latin typeface="Cambria"/>
                <a:cs typeface="Cambria"/>
              </a:rPr>
              <a:t>Add</a:t>
            </a:r>
            <a:r>
              <a:rPr sz="2400" b="1" spc="-35" dirty="0">
                <a:solidFill>
                  <a:srgbClr val="6F2F9F"/>
                </a:solidFill>
                <a:latin typeface="Cambria"/>
                <a:cs typeface="Cambria"/>
              </a:rPr>
              <a:t> </a:t>
            </a:r>
            <a:r>
              <a:rPr sz="2400" b="1" spc="-10" dirty="0">
                <a:solidFill>
                  <a:srgbClr val="6F2F9F"/>
                </a:solidFill>
                <a:latin typeface="Cambria"/>
                <a:cs typeface="Cambria"/>
              </a:rPr>
              <a:t>Immediate</a:t>
            </a:r>
            <a:endParaRPr sz="2400">
              <a:latin typeface="Cambria"/>
              <a:cs typeface="Cambria"/>
            </a:endParaRPr>
          </a:p>
        </p:txBody>
      </p:sp>
      <p:sp>
        <p:nvSpPr>
          <p:cNvPr id="7" name="object 7"/>
          <p:cNvSpPr txBox="1"/>
          <p:nvPr/>
        </p:nvSpPr>
        <p:spPr>
          <a:xfrm>
            <a:off x="1967229" y="5093590"/>
            <a:ext cx="1336675" cy="44307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mbria"/>
                <a:cs typeface="Cambria"/>
              </a:rPr>
              <a:t>ADI</a:t>
            </a:r>
            <a:r>
              <a:rPr sz="2800" b="1" spc="-75" dirty="0">
                <a:latin typeface="Cambria"/>
                <a:cs typeface="Cambria"/>
              </a:rPr>
              <a:t> </a:t>
            </a:r>
            <a:r>
              <a:rPr sz="2800" b="1" spc="-10" dirty="0">
                <a:solidFill>
                  <a:srgbClr val="00AF50"/>
                </a:solidFill>
                <a:latin typeface="Cambria"/>
                <a:cs typeface="Cambria"/>
              </a:rPr>
              <a:t>3Eh</a:t>
            </a:r>
            <a:endParaRPr sz="2800">
              <a:latin typeface="Cambria"/>
              <a:cs typeface="Cambria"/>
            </a:endParaRPr>
          </a:p>
        </p:txBody>
      </p:sp>
      <p:sp>
        <p:nvSpPr>
          <p:cNvPr id="8" name="object 8"/>
          <p:cNvSpPr txBox="1"/>
          <p:nvPr/>
        </p:nvSpPr>
        <p:spPr>
          <a:xfrm>
            <a:off x="3980816" y="5093590"/>
            <a:ext cx="1873885" cy="44307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a:cs typeface="Cambria"/>
              </a:rPr>
              <a:t>A ← A +</a:t>
            </a:r>
            <a:r>
              <a:rPr sz="2800" spc="-65" dirty="0">
                <a:latin typeface="Cambria"/>
                <a:cs typeface="Cambria"/>
              </a:rPr>
              <a:t> </a:t>
            </a:r>
            <a:r>
              <a:rPr sz="2800" spc="-5" dirty="0">
                <a:latin typeface="Cambria"/>
                <a:cs typeface="Cambria"/>
              </a:rPr>
              <a:t>3Eh</a:t>
            </a:r>
            <a:endParaRPr sz="2800">
              <a:latin typeface="Cambria"/>
              <a:cs typeface="Cambria"/>
            </a:endParaRPr>
          </a:p>
        </p:txBody>
      </p:sp>
      <p:sp>
        <p:nvSpPr>
          <p:cNvPr id="9" name="object 9"/>
          <p:cNvSpPr txBox="1"/>
          <p:nvPr/>
        </p:nvSpPr>
        <p:spPr>
          <a:xfrm>
            <a:off x="6375272" y="5194174"/>
            <a:ext cx="3849371" cy="320601"/>
          </a:xfrm>
          <a:prstGeom prst="rect">
            <a:avLst/>
          </a:prstGeom>
        </p:spPr>
        <p:txBody>
          <a:bodyPr vert="horz" wrap="square" lIns="0" tIns="12700" rIns="0" bIns="0" rtlCol="0">
            <a:spAutoFit/>
          </a:bodyPr>
          <a:lstStyle/>
          <a:p>
            <a:pPr marL="12700">
              <a:lnSpc>
                <a:spcPct val="100000"/>
              </a:lnSpc>
              <a:spcBef>
                <a:spcPts val="100"/>
              </a:spcBef>
            </a:pPr>
            <a:r>
              <a:rPr sz="2000" spc="-10" dirty="0">
                <a:latin typeface="Cambria"/>
                <a:cs typeface="Cambria"/>
              </a:rPr>
              <a:t>Here </a:t>
            </a:r>
            <a:r>
              <a:rPr sz="2000" spc="-5" dirty="0">
                <a:latin typeface="Cambria"/>
                <a:cs typeface="Cambria"/>
              </a:rPr>
              <a:t>3Eh </a:t>
            </a:r>
            <a:r>
              <a:rPr sz="2000" dirty="0">
                <a:latin typeface="Cambria"/>
                <a:cs typeface="Cambria"/>
              </a:rPr>
              <a:t>is the immediate</a:t>
            </a:r>
            <a:r>
              <a:rPr sz="2000" spc="-125" dirty="0">
                <a:latin typeface="Cambria"/>
                <a:cs typeface="Cambria"/>
              </a:rPr>
              <a:t> </a:t>
            </a:r>
            <a:r>
              <a:rPr sz="2000" spc="-10" dirty="0">
                <a:latin typeface="Cambria"/>
                <a:cs typeface="Cambria"/>
              </a:rPr>
              <a:t>operand</a:t>
            </a:r>
            <a:endParaRPr sz="20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6812915"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2. </a:t>
            </a:r>
            <a:r>
              <a:rPr sz="4400" spc="-15" dirty="0">
                <a:solidFill>
                  <a:srgbClr val="001F5F"/>
                </a:solidFill>
              </a:rPr>
              <a:t>Register </a:t>
            </a:r>
            <a:r>
              <a:rPr sz="4400" spc="-10" dirty="0">
                <a:solidFill>
                  <a:srgbClr val="001F5F"/>
                </a:solidFill>
              </a:rPr>
              <a:t>Addressing</a:t>
            </a:r>
            <a:r>
              <a:rPr sz="4400" spc="-45" dirty="0">
                <a:solidFill>
                  <a:srgbClr val="001F5F"/>
                </a:solidFill>
              </a:rPr>
              <a:t> </a:t>
            </a:r>
            <a:r>
              <a:rPr sz="4400" spc="-5" dirty="0">
                <a:solidFill>
                  <a:srgbClr val="001F5F"/>
                </a:solidFill>
              </a:rPr>
              <a:t>Mode</a:t>
            </a:r>
            <a:endParaRPr sz="4400"/>
          </a:p>
        </p:txBody>
      </p:sp>
      <p:sp>
        <p:nvSpPr>
          <p:cNvPr id="3" name="object 3"/>
          <p:cNvSpPr txBox="1"/>
          <p:nvPr/>
        </p:nvSpPr>
        <p:spPr>
          <a:xfrm>
            <a:off x="916939" y="1723157"/>
            <a:ext cx="9903460" cy="1048364"/>
          </a:xfrm>
          <a:prstGeom prst="rect">
            <a:avLst/>
          </a:prstGeom>
        </p:spPr>
        <p:txBody>
          <a:bodyPr vert="horz" wrap="square" lIns="0" tIns="95885" rIns="0" bIns="0" rtlCol="0">
            <a:spAutoFit/>
          </a:bodyPr>
          <a:lstStyle/>
          <a:p>
            <a:pPr marL="241300" indent="-229235">
              <a:lnSpc>
                <a:spcPct val="100000"/>
              </a:lnSpc>
              <a:spcBef>
                <a:spcPts val="755"/>
              </a:spcBef>
              <a:buFont typeface="Arial"/>
              <a:buChar char="•"/>
              <a:tabLst>
                <a:tab pos="241935" algn="l"/>
              </a:tabLst>
            </a:pPr>
            <a:r>
              <a:rPr sz="2800" spc="-5" dirty="0">
                <a:latin typeface="Cambria"/>
                <a:cs typeface="Cambria"/>
              </a:rPr>
              <a:t>The </a:t>
            </a:r>
            <a:r>
              <a:rPr sz="2800" spc="-10" dirty="0">
                <a:latin typeface="Cambria"/>
                <a:cs typeface="Cambria"/>
              </a:rPr>
              <a:t>operand </a:t>
            </a:r>
            <a:r>
              <a:rPr sz="2800" spc="-5" dirty="0">
                <a:latin typeface="Cambria"/>
                <a:cs typeface="Cambria"/>
              </a:rPr>
              <a:t>is specified </a:t>
            </a:r>
            <a:r>
              <a:rPr sz="2800" spc="-10" dirty="0">
                <a:latin typeface="Cambria"/>
                <a:cs typeface="Cambria"/>
              </a:rPr>
              <a:t>with </a:t>
            </a:r>
            <a:r>
              <a:rPr sz="2800" spc="-5" dirty="0">
                <a:latin typeface="Cambria"/>
                <a:cs typeface="Cambria"/>
              </a:rPr>
              <a:t>in one of the </a:t>
            </a:r>
            <a:r>
              <a:rPr sz="2800" spc="-10" dirty="0">
                <a:latin typeface="Cambria"/>
                <a:cs typeface="Cambria"/>
              </a:rPr>
              <a:t>processor</a:t>
            </a:r>
            <a:r>
              <a:rPr sz="2800" spc="25" dirty="0">
                <a:latin typeface="Cambria"/>
                <a:cs typeface="Cambria"/>
              </a:rPr>
              <a:t> </a:t>
            </a:r>
            <a:r>
              <a:rPr sz="2800" spc="-40" dirty="0">
                <a:latin typeface="Cambria"/>
                <a:cs typeface="Cambria"/>
              </a:rPr>
              <a:t>register.</a:t>
            </a:r>
            <a:endParaRPr sz="2800">
              <a:latin typeface="Cambria"/>
              <a:cs typeface="Cambria"/>
            </a:endParaRPr>
          </a:p>
          <a:p>
            <a:pPr marL="241300" indent="-229235">
              <a:lnSpc>
                <a:spcPct val="100000"/>
              </a:lnSpc>
              <a:spcBef>
                <a:spcPts val="660"/>
              </a:spcBef>
              <a:buFont typeface="Arial"/>
              <a:buChar char="•"/>
              <a:tabLst>
                <a:tab pos="241935" algn="l"/>
              </a:tabLst>
            </a:pPr>
            <a:r>
              <a:rPr sz="2800" spc="-10" dirty="0">
                <a:latin typeface="Cambria"/>
                <a:cs typeface="Cambria"/>
              </a:rPr>
              <a:t>Instruction </a:t>
            </a:r>
            <a:r>
              <a:rPr sz="2800" spc="-5" dirty="0">
                <a:latin typeface="Cambria"/>
                <a:cs typeface="Cambria"/>
              </a:rPr>
              <a:t>specifies the </a:t>
            </a:r>
            <a:r>
              <a:rPr sz="2800" spc="-10" dirty="0">
                <a:latin typeface="Cambria"/>
                <a:cs typeface="Cambria"/>
              </a:rPr>
              <a:t>register </a:t>
            </a:r>
            <a:r>
              <a:rPr sz="2800" spc="-5" dirty="0">
                <a:latin typeface="Cambria"/>
                <a:cs typeface="Cambria"/>
              </a:rPr>
              <a:t>in </a:t>
            </a:r>
            <a:r>
              <a:rPr sz="2800" spc="-10" dirty="0">
                <a:latin typeface="Cambria"/>
                <a:cs typeface="Cambria"/>
              </a:rPr>
              <a:t>which </a:t>
            </a:r>
            <a:r>
              <a:rPr sz="2800" spc="-5" dirty="0">
                <a:latin typeface="Cambria"/>
                <a:cs typeface="Cambria"/>
              </a:rPr>
              <a:t>the </a:t>
            </a:r>
            <a:r>
              <a:rPr sz="2800" spc="-10" dirty="0">
                <a:latin typeface="Cambria"/>
                <a:cs typeface="Cambria"/>
              </a:rPr>
              <a:t>operand </a:t>
            </a:r>
            <a:r>
              <a:rPr sz="2800" spc="-5" dirty="0">
                <a:latin typeface="Cambria"/>
                <a:cs typeface="Cambria"/>
              </a:rPr>
              <a:t>is</a:t>
            </a:r>
            <a:r>
              <a:rPr sz="2800" spc="75" dirty="0">
                <a:latin typeface="Cambria"/>
                <a:cs typeface="Cambria"/>
              </a:rPr>
              <a:t> </a:t>
            </a:r>
            <a:r>
              <a:rPr sz="2800" spc="-10" dirty="0">
                <a:latin typeface="Cambria"/>
                <a:cs typeface="Cambria"/>
              </a:rPr>
              <a:t>stored.</a:t>
            </a:r>
            <a:endParaRPr sz="2800">
              <a:latin typeface="Cambria"/>
              <a:cs typeface="Cambria"/>
            </a:endParaRPr>
          </a:p>
        </p:txBody>
      </p:sp>
      <p:sp>
        <p:nvSpPr>
          <p:cNvPr id="4" name="object 4"/>
          <p:cNvSpPr txBox="1"/>
          <p:nvPr/>
        </p:nvSpPr>
        <p:spPr>
          <a:xfrm>
            <a:off x="4215511" y="3222851"/>
            <a:ext cx="5979795" cy="961161"/>
          </a:xfrm>
          <a:prstGeom prst="rect">
            <a:avLst/>
          </a:prstGeom>
        </p:spPr>
        <p:txBody>
          <a:bodyPr vert="horz" wrap="square" lIns="0" tIns="83185" rIns="0" bIns="0" rtlCol="0">
            <a:spAutoFit/>
          </a:bodyPr>
          <a:lstStyle/>
          <a:p>
            <a:pPr marL="1510665">
              <a:lnSpc>
                <a:spcPct val="100000"/>
              </a:lnSpc>
              <a:spcBef>
                <a:spcPts val="655"/>
              </a:spcBef>
            </a:pPr>
            <a:r>
              <a:rPr sz="2400" b="1" spc="-35" dirty="0">
                <a:solidFill>
                  <a:srgbClr val="6F2F9F"/>
                </a:solidFill>
                <a:latin typeface="Cambria"/>
                <a:cs typeface="Cambria"/>
              </a:rPr>
              <a:t>Move</a:t>
            </a:r>
            <a:endParaRPr sz="2400">
              <a:latin typeface="Cambria"/>
              <a:cs typeface="Cambria"/>
            </a:endParaRPr>
          </a:p>
          <a:p>
            <a:pPr marL="12700">
              <a:lnSpc>
                <a:spcPct val="100000"/>
              </a:lnSpc>
              <a:spcBef>
                <a:spcPts val="645"/>
              </a:spcBef>
              <a:tabLst>
                <a:tab pos="1432560" algn="l"/>
              </a:tabLst>
            </a:pPr>
            <a:r>
              <a:rPr sz="2800" spc="-5" dirty="0">
                <a:latin typeface="Cambria"/>
                <a:cs typeface="Cambria"/>
              </a:rPr>
              <a:t>C</a:t>
            </a:r>
            <a:r>
              <a:rPr sz="2800" dirty="0">
                <a:latin typeface="Cambria"/>
                <a:cs typeface="Cambria"/>
              </a:rPr>
              <a:t> </a:t>
            </a:r>
            <a:r>
              <a:rPr sz="2800" spc="-5" dirty="0">
                <a:latin typeface="Cambria"/>
                <a:cs typeface="Cambria"/>
              </a:rPr>
              <a:t>← A	</a:t>
            </a:r>
            <a:r>
              <a:rPr sz="2000" spc="-10" dirty="0">
                <a:latin typeface="Cambria"/>
                <a:cs typeface="Cambria"/>
              </a:rPr>
              <a:t>Here </a:t>
            </a:r>
            <a:r>
              <a:rPr sz="2000" dirty="0">
                <a:latin typeface="Cambria"/>
                <a:cs typeface="Cambria"/>
              </a:rPr>
              <a:t>A is the </a:t>
            </a:r>
            <a:r>
              <a:rPr sz="2000" spc="-5" dirty="0">
                <a:latin typeface="Cambria"/>
                <a:cs typeface="Cambria"/>
              </a:rPr>
              <a:t>operand </a:t>
            </a:r>
            <a:r>
              <a:rPr sz="2000" dirty="0">
                <a:latin typeface="Cambria"/>
                <a:cs typeface="Cambria"/>
              </a:rPr>
              <a:t>specified in</a:t>
            </a:r>
            <a:r>
              <a:rPr sz="2000" spc="-135" dirty="0">
                <a:latin typeface="Cambria"/>
                <a:cs typeface="Cambria"/>
              </a:rPr>
              <a:t> </a:t>
            </a:r>
            <a:r>
              <a:rPr sz="2000" spc="-5" dirty="0">
                <a:latin typeface="Cambria"/>
                <a:cs typeface="Cambria"/>
              </a:rPr>
              <a:t>register</a:t>
            </a:r>
            <a:endParaRPr sz="2000">
              <a:latin typeface="Cambria"/>
              <a:cs typeface="Cambria"/>
            </a:endParaRPr>
          </a:p>
        </p:txBody>
      </p:sp>
      <p:sp>
        <p:nvSpPr>
          <p:cNvPr id="5" name="object 5"/>
          <p:cNvSpPr txBox="1"/>
          <p:nvPr/>
        </p:nvSpPr>
        <p:spPr>
          <a:xfrm>
            <a:off x="1997711" y="3741548"/>
            <a:ext cx="1542415" cy="443070"/>
          </a:xfrm>
          <a:prstGeom prst="rect">
            <a:avLst/>
          </a:prstGeom>
        </p:spPr>
        <p:txBody>
          <a:bodyPr vert="horz" wrap="square" lIns="0" tIns="12065" rIns="0" bIns="0" rtlCol="0">
            <a:spAutoFit/>
          </a:bodyPr>
          <a:lstStyle/>
          <a:p>
            <a:pPr marL="12700">
              <a:lnSpc>
                <a:spcPct val="100000"/>
              </a:lnSpc>
              <a:spcBef>
                <a:spcPts val="95"/>
              </a:spcBef>
            </a:pPr>
            <a:r>
              <a:rPr sz="2800" b="1" spc="-30" dirty="0">
                <a:latin typeface="Cambria"/>
                <a:cs typeface="Cambria"/>
              </a:rPr>
              <a:t>MOV </a:t>
            </a:r>
            <a:r>
              <a:rPr sz="2800" b="1" spc="-5" dirty="0">
                <a:solidFill>
                  <a:srgbClr val="00AF50"/>
                </a:solidFill>
                <a:latin typeface="Cambria"/>
                <a:cs typeface="Cambria"/>
              </a:rPr>
              <a:t>C ,</a:t>
            </a:r>
            <a:r>
              <a:rPr sz="2800" b="1" spc="-50" dirty="0">
                <a:solidFill>
                  <a:srgbClr val="00AF50"/>
                </a:solidFill>
                <a:latin typeface="Cambria"/>
                <a:cs typeface="Cambria"/>
              </a:rPr>
              <a:t> </a:t>
            </a:r>
            <a:r>
              <a:rPr sz="2800" b="1" spc="-5" dirty="0">
                <a:solidFill>
                  <a:srgbClr val="00AF50"/>
                </a:solidFill>
                <a:latin typeface="Cambria"/>
                <a:cs typeface="Cambria"/>
              </a:rPr>
              <a:t>A</a:t>
            </a:r>
            <a:endParaRPr sz="2800">
              <a:latin typeface="Cambria"/>
              <a:cs typeface="Cambria"/>
            </a:endParaRPr>
          </a:p>
        </p:txBody>
      </p:sp>
      <p:sp>
        <p:nvSpPr>
          <p:cNvPr id="6" name="object 6"/>
          <p:cNvSpPr txBox="1"/>
          <p:nvPr/>
        </p:nvSpPr>
        <p:spPr>
          <a:xfrm>
            <a:off x="5697093" y="4717162"/>
            <a:ext cx="4554220" cy="869469"/>
          </a:xfrm>
          <a:prstGeom prst="rect">
            <a:avLst/>
          </a:prstGeom>
        </p:spPr>
        <p:txBody>
          <a:bodyPr vert="horz" wrap="square" lIns="0" tIns="12700" rIns="0" bIns="0" rtlCol="0">
            <a:spAutoFit/>
          </a:bodyPr>
          <a:lstStyle/>
          <a:p>
            <a:pPr marL="120650">
              <a:lnSpc>
                <a:spcPct val="100000"/>
              </a:lnSpc>
              <a:spcBef>
                <a:spcPts val="100"/>
              </a:spcBef>
            </a:pPr>
            <a:r>
              <a:rPr sz="2400" b="1" spc="-20" dirty="0">
                <a:solidFill>
                  <a:srgbClr val="6F2F9F"/>
                </a:solidFill>
                <a:latin typeface="Cambria"/>
                <a:cs typeface="Cambria"/>
              </a:rPr>
              <a:t>Add</a:t>
            </a:r>
            <a:endParaRPr sz="2400">
              <a:latin typeface="Cambria"/>
              <a:cs typeface="Cambria"/>
            </a:endParaRPr>
          </a:p>
          <a:p>
            <a:pPr marL="12700">
              <a:lnSpc>
                <a:spcPct val="100000"/>
              </a:lnSpc>
              <a:spcBef>
                <a:spcPts val="1445"/>
              </a:spcBef>
            </a:pPr>
            <a:r>
              <a:rPr sz="2000" spc="-10" dirty="0">
                <a:latin typeface="Cambria"/>
                <a:cs typeface="Cambria"/>
              </a:rPr>
              <a:t>Here </a:t>
            </a:r>
            <a:r>
              <a:rPr sz="2000" dirty="0">
                <a:latin typeface="Cambria"/>
                <a:cs typeface="Cambria"/>
              </a:rPr>
              <a:t>B is the </a:t>
            </a:r>
            <a:r>
              <a:rPr sz="2000" spc="-5" dirty="0">
                <a:latin typeface="Cambria"/>
                <a:cs typeface="Cambria"/>
              </a:rPr>
              <a:t>operand </a:t>
            </a:r>
            <a:r>
              <a:rPr sz="2000" dirty="0">
                <a:latin typeface="Cambria"/>
                <a:cs typeface="Cambria"/>
              </a:rPr>
              <a:t>specified in</a:t>
            </a:r>
            <a:r>
              <a:rPr sz="2000" spc="-165" dirty="0">
                <a:latin typeface="Cambria"/>
                <a:cs typeface="Cambria"/>
              </a:rPr>
              <a:t> </a:t>
            </a:r>
            <a:r>
              <a:rPr sz="2000" spc="-5" dirty="0">
                <a:latin typeface="Cambria"/>
                <a:cs typeface="Cambria"/>
              </a:rPr>
              <a:t>register</a:t>
            </a:r>
            <a:endParaRPr sz="2000">
              <a:latin typeface="Cambria"/>
              <a:cs typeface="Cambria"/>
            </a:endParaRPr>
          </a:p>
        </p:txBody>
      </p:sp>
      <p:sp>
        <p:nvSpPr>
          <p:cNvPr id="7" name="object 7"/>
          <p:cNvSpPr txBox="1"/>
          <p:nvPr/>
        </p:nvSpPr>
        <p:spPr>
          <a:xfrm>
            <a:off x="1939798" y="5165217"/>
            <a:ext cx="1068071" cy="443070"/>
          </a:xfrm>
          <a:prstGeom prst="rect">
            <a:avLst/>
          </a:prstGeom>
        </p:spPr>
        <p:txBody>
          <a:bodyPr vert="horz" wrap="square" lIns="0" tIns="12065" rIns="0" bIns="0" rtlCol="0">
            <a:spAutoFit/>
          </a:bodyPr>
          <a:lstStyle/>
          <a:p>
            <a:pPr marL="12700">
              <a:lnSpc>
                <a:spcPct val="100000"/>
              </a:lnSpc>
              <a:spcBef>
                <a:spcPts val="95"/>
              </a:spcBef>
            </a:pPr>
            <a:r>
              <a:rPr sz="2800" b="1" spc="-5" dirty="0">
                <a:latin typeface="Cambria"/>
                <a:cs typeface="Cambria"/>
              </a:rPr>
              <a:t>ADD</a:t>
            </a:r>
            <a:r>
              <a:rPr sz="2800" b="1" spc="-80" dirty="0">
                <a:latin typeface="Cambria"/>
                <a:cs typeface="Cambria"/>
              </a:rPr>
              <a:t> </a:t>
            </a:r>
            <a:r>
              <a:rPr sz="2800" b="1" spc="-5" dirty="0">
                <a:solidFill>
                  <a:srgbClr val="00AF50"/>
                </a:solidFill>
                <a:latin typeface="Cambria"/>
                <a:cs typeface="Cambria"/>
              </a:rPr>
              <a:t>B</a:t>
            </a:r>
            <a:endParaRPr sz="2800">
              <a:latin typeface="Cambria"/>
              <a:cs typeface="Cambria"/>
            </a:endParaRPr>
          </a:p>
        </p:txBody>
      </p:sp>
      <p:sp>
        <p:nvSpPr>
          <p:cNvPr id="8" name="object 8"/>
          <p:cNvSpPr txBox="1"/>
          <p:nvPr/>
        </p:nvSpPr>
        <p:spPr>
          <a:xfrm>
            <a:off x="3683635" y="5165217"/>
            <a:ext cx="1493520" cy="443070"/>
          </a:xfrm>
          <a:prstGeom prst="rect">
            <a:avLst/>
          </a:prstGeom>
        </p:spPr>
        <p:txBody>
          <a:bodyPr vert="horz" wrap="square" lIns="0" tIns="12065" rIns="0" bIns="0" rtlCol="0">
            <a:spAutoFit/>
          </a:bodyPr>
          <a:lstStyle/>
          <a:p>
            <a:pPr marL="12700">
              <a:lnSpc>
                <a:spcPct val="100000"/>
              </a:lnSpc>
              <a:spcBef>
                <a:spcPts val="95"/>
              </a:spcBef>
            </a:pPr>
            <a:r>
              <a:rPr sz="2800" spc="-5" dirty="0">
                <a:latin typeface="Cambria"/>
                <a:cs typeface="Cambria"/>
              </a:rPr>
              <a:t>A ← A +</a:t>
            </a:r>
            <a:r>
              <a:rPr sz="2800" spc="-70" dirty="0">
                <a:latin typeface="Cambria"/>
                <a:cs typeface="Cambria"/>
              </a:rPr>
              <a:t> </a:t>
            </a:r>
            <a:r>
              <a:rPr sz="2800" spc="-5" dirty="0">
                <a:latin typeface="Cambria"/>
                <a:cs typeface="Cambria"/>
              </a:rPr>
              <a:t>B</a:t>
            </a:r>
            <a:endParaRPr sz="28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31012"/>
            <a:ext cx="8825231"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3. </a:t>
            </a:r>
            <a:r>
              <a:rPr sz="4400" spc="-15" dirty="0">
                <a:solidFill>
                  <a:srgbClr val="001F5F"/>
                </a:solidFill>
              </a:rPr>
              <a:t>Register </a:t>
            </a:r>
            <a:r>
              <a:rPr sz="4400" spc="-5" dirty="0">
                <a:solidFill>
                  <a:srgbClr val="001F5F"/>
                </a:solidFill>
              </a:rPr>
              <a:t>Indirect </a:t>
            </a:r>
            <a:r>
              <a:rPr sz="4400" spc="-10" dirty="0">
                <a:solidFill>
                  <a:srgbClr val="001F5F"/>
                </a:solidFill>
              </a:rPr>
              <a:t>Addressing</a:t>
            </a:r>
            <a:r>
              <a:rPr sz="4400" spc="-90" dirty="0">
                <a:solidFill>
                  <a:srgbClr val="001F5F"/>
                </a:solidFill>
              </a:rPr>
              <a:t> </a:t>
            </a:r>
            <a:r>
              <a:rPr sz="4400" spc="-5" dirty="0">
                <a:solidFill>
                  <a:srgbClr val="001F5F"/>
                </a:solidFill>
              </a:rPr>
              <a:t>Mode</a:t>
            </a:r>
            <a:endParaRPr sz="4400"/>
          </a:p>
        </p:txBody>
      </p:sp>
      <p:sp>
        <p:nvSpPr>
          <p:cNvPr id="3" name="object 3"/>
          <p:cNvSpPr txBox="1"/>
          <p:nvPr/>
        </p:nvSpPr>
        <p:spPr>
          <a:xfrm>
            <a:off x="916939" y="1807210"/>
            <a:ext cx="9474200" cy="1728678"/>
          </a:xfrm>
          <a:prstGeom prst="rect">
            <a:avLst/>
          </a:prstGeom>
        </p:spPr>
        <p:txBody>
          <a:bodyPr vert="horz" wrap="square" lIns="0" tIns="60960" rIns="0" bIns="0" rtlCol="0">
            <a:spAutoFit/>
          </a:bodyPr>
          <a:lstStyle/>
          <a:p>
            <a:pPr marL="241300" marR="375285" indent="-229235">
              <a:lnSpc>
                <a:spcPts val="3020"/>
              </a:lnSpc>
              <a:spcBef>
                <a:spcPts val="480"/>
              </a:spcBef>
              <a:buFont typeface="Arial"/>
              <a:buChar char="•"/>
              <a:tabLst>
                <a:tab pos="241935" algn="l"/>
              </a:tabLst>
            </a:pPr>
            <a:r>
              <a:rPr sz="2800" spc="-5" dirty="0">
                <a:latin typeface="Cambria"/>
                <a:cs typeface="Cambria"/>
              </a:rPr>
              <a:t>The instruction specifies </a:t>
            </a:r>
            <a:r>
              <a:rPr sz="2800" spc="-10" dirty="0">
                <a:latin typeface="Cambria"/>
                <a:cs typeface="Cambria"/>
              </a:rPr>
              <a:t>the register </a:t>
            </a:r>
            <a:r>
              <a:rPr sz="2800" dirty="0">
                <a:latin typeface="Cambria"/>
                <a:cs typeface="Cambria"/>
              </a:rPr>
              <a:t>in </a:t>
            </a:r>
            <a:r>
              <a:rPr sz="2800" spc="-10" dirty="0">
                <a:latin typeface="Cambria"/>
                <a:cs typeface="Cambria"/>
              </a:rPr>
              <a:t>which </a:t>
            </a:r>
            <a:r>
              <a:rPr sz="2800" spc="-5" dirty="0">
                <a:latin typeface="Cambria"/>
                <a:cs typeface="Cambria"/>
              </a:rPr>
              <a:t>the memory  </a:t>
            </a:r>
            <a:r>
              <a:rPr sz="2800" spc="-15" dirty="0">
                <a:latin typeface="Cambria"/>
                <a:cs typeface="Cambria"/>
              </a:rPr>
              <a:t>address </a:t>
            </a:r>
            <a:r>
              <a:rPr sz="2800" spc="-5" dirty="0">
                <a:latin typeface="Cambria"/>
                <a:cs typeface="Cambria"/>
              </a:rPr>
              <a:t>of </a:t>
            </a:r>
            <a:r>
              <a:rPr sz="2800" spc="-10" dirty="0">
                <a:latin typeface="Cambria"/>
                <a:cs typeface="Cambria"/>
              </a:rPr>
              <a:t>operand </a:t>
            </a:r>
            <a:r>
              <a:rPr sz="2800" spc="-5" dirty="0">
                <a:latin typeface="Cambria"/>
                <a:cs typeface="Cambria"/>
              </a:rPr>
              <a:t>is</a:t>
            </a:r>
            <a:r>
              <a:rPr sz="2800" spc="5" dirty="0">
                <a:latin typeface="Cambria"/>
                <a:cs typeface="Cambria"/>
              </a:rPr>
              <a:t> </a:t>
            </a:r>
            <a:r>
              <a:rPr sz="2800" spc="-10" dirty="0">
                <a:latin typeface="Cambria"/>
                <a:cs typeface="Cambria"/>
              </a:rPr>
              <a:t>placed.</a:t>
            </a:r>
            <a:endParaRPr sz="2800">
              <a:latin typeface="Cambria"/>
              <a:cs typeface="Cambria"/>
            </a:endParaRPr>
          </a:p>
          <a:p>
            <a:pPr marL="241300" marR="5080" indent="-229235">
              <a:lnSpc>
                <a:spcPts val="3020"/>
              </a:lnSpc>
              <a:spcBef>
                <a:spcPts val="1005"/>
              </a:spcBef>
              <a:buFont typeface="Arial"/>
              <a:buChar char="•"/>
              <a:tabLst>
                <a:tab pos="241935" algn="l"/>
              </a:tabLst>
            </a:pPr>
            <a:r>
              <a:rPr sz="2800" spc="-5" dirty="0">
                <a:latin typeface="Cambria"/>
                <a:cs typeface="Cambria"/>
              </a:rPr>
              <a:t>It do </a:t>
            </a:r>
            <a:r>
              <a:rPr sz="2800" spc="-10" dirty="0">
                <a:latin typeface="Cambria"/>
                <a:cs typeface="Cambria"/>
              </a:rPr>
              <a:t>not </a:t>
            </a:r>
            <a:r>
              <a:rPr sz="2800" spc="-5" dirty="0">
                <a:latin typeface="Cambria"/>
                <a:cs typeface="Cambria"/>
              </a:rPr>
              <a:t>specify </a:t>
            </a:r>
            <a:r>
              <a:rPr sz="2800" spc="-10" dirty="0">
                <a:latin typeface="Cambria"/>
                <a:cs typeface="Cambria"/>
              </a:rPr>
              <a:t>the operand </a:t>
            </a:r>
            <a:r>
              <a:rPr sz="2800" spc="-5" dirty="0">
                <a:latin typeface="Cambria"/>
                <a:cs typeface="Cambria"/>
              </a:rPr>
              <a:t>itself but its location </a:t>
            </a:r>
            <a:r>
              <a:rPr sz="2800" spc="-10" dirty="0">
                <a:latin typeface="Cambria"/>
                <a:cs typeface="Cambria"/>
              </a:rPr>
              <a:t>with </a:t>
            </a:r>
            <a:r>
              <a:rPr sz="2800" spc="-5" dirty="0">
                <a:latin typeface="Cambria"/>
                <a:cs typeface="Cambria"/>
              </a:rPr>
              <a:t>in </a:t>
            </a:r>
            <a:r>
              <a:rPr sz="2800" spc="-10" dirty="0">
                <a:latin typeface="Cambria"/>
                <a:cs typeface="Cambria"/>
              </a:rPr>
              <a:t>the  </a:t>
            </a:r>
            <a:r>
              <a:rPr sz="2800" spc="-5" dirty="0">
                <a:latin typeface="Cambria"/>
                <a:cs typeface="Cambria"/>
              </a:rPr>
              <a:t>memory </a:t>
            </a:r>
            <a:r>
              <a:rPr sz="2800" spc="-20" dirty="0">
                <a:latin typeface="Cambria"/>
                <a:cs typeface="Cambria"/>
              </a:rPr>
              <a:t>where </a:t>
            </a:r>
            <a:r>
              <a:rPr sz="2800" spc="-10" dirty="0">
                <a:latin typeface="Cambria"/>
                <a:cs typeface="Cambria"/>
              </a:rPr>
              <a:t>operand </a:t>
            </a:r>
            <a:r>
              <a:rPr sz="2800" spc="-5" dirty="0">
                <a:latin typeface="Cambria"/>
                <a:cs typeface="Cambria"/>
              </a:rPr>
              <a:t>is</a:t>
            </a:r>
            <a:r>
              <a:rPr sz="2800" spc="-10" dirty="0">
                <a:latin typeface="Cambria"/>
                <a:cs typeface="Cambria"/>
              </a:rPr>
              <a:t> </a:t>
            </a:r>
            <a:r>
              <a:rPr sz="2800" spc="-5" dirty="0">
                <a:latin typeface="Cambria"/>
                <a:cs typeface="Cambria"/>
              </a:rPr>
              <a:t>placed.</a:t>
            </a:r>
            <a:endParaRPr sz="2800">
              <a:latin typeface="Cambria"/>
              <a:cs typeface="Cambria"/>
            </a:endParaRPr>
          </a:p>
        </p:txBody>
      </p:sp>
      <p:sp>
        <p:nvSpPr>
          <p:cNvPr id="4" name="object 4"/>
          <p:cNvSpPr txBox="1"/>
          <p:nvPr/>
        </p:nvSpPr>
        <p:spPr>
          <a:xfrm>
            <a:off x="5713857" y="3990406"/>
            <a:ext cx="2482851" cy="961802"/>
          </a:xfrm>
          <a:prstGeom prst="rect">
            <a:avLst/>
          </a:prstGeom>
        </p:spPr>
        <p:txBody>
          <a:bodyPr vert="horz" wrap="square" lIns="0" tIns="83820" rIns="0" bIns="0" rtlCol="0">
            <a:spAutoFit/>
          </a:bodyPr>
          <a:lstStyle/>
          <a:p>
            <a:pPr marL="12700">
              <a:lnSpc>
                <a:spcPct val="100000"/>
              </a:lnSpc>
              <a:spcBef>
                <a:spcPts val="660"/>
              </a:spcBef>
            </a:pPr>
            <a:r>
              <a:rPr sz="2400" b="1" spc="-35" dirty="0">
                <a:solidFill>
                  <a:srgbClr val="6F2F9F"/>
                </a:solidFill>
                <a:latin typeface="Cambria"/>
                <a:cs typeface="Cambria"/>
              </a:rPr>
              <a:t>Move</a:t>
            </a:r>
            <a:endParaRPr sz="2400">
              <a:latin typeface="Cambria"/>
              <a:cs typeface="Cambria"/>
            </a:endParaRPr>
          </a:p>
          <a:p>
            <a:pPr marL="609600">
              <a:lnSpc>
                <a:spcPct val="100000"/>
              </a:lnSpc>
              <a:spcBef>
                <a:spcPts val="645"/>
              </a:spcBef>
            </a:pPr>
            <a:r>
              <a:rPr sz="2800" spc="-5" dirty="0">
                <a:latin typeface="Cambria"/>
                <a:cs typeface="Cambria"/>
              </a:rPr>
              <a:t>A ←</a:t>
            </a:r>
            <a:r>
              <a:rPr sz="2800" spc="-50" dirty="0">
                <a:latin typeface="Cambria"/>
                <a:cs typeface="Cambria"/>
              </a:rPr>
              <a:t> </a:t>
            </a:r>
            <a:r>
              <a:rPr sz="2800" spc="-5" dirty="0">
                <a:latin typeface="Cambria"/>
                <a:cs typeface="Cambria"/>
              </a:rPr>
              <a:t>[[H][L]]</a:t>
            </a:r>
            <a:endParaRPr sz="2800">
              <a:latin typeface="Cambria"/>
              <a:cs typeface="Cambria"/>
            </a:endParaRPr>
          </a:p>
        </p:txBody>
      </p:sp>
      <p:sp>
        <p:nvSpPr>
          <p:cNvPr id="5" name="object 5"/>
          <p:cNvSpPr txBox="1"/>
          <p:nvPr/>
        </p:nvSpPr>
        <p:spPr>
          <a:xfrm>
            <a:off x="3996055" y="4509898"/>
            <a:ext cx="1640839" cy="443070"/>
          </a:xfrm>
          <a:prstGeom prst="rect">
            <a:avLst/>
          </a:prstGeom>
        </p:spPr>
        <p:txBody>
          <a:bodyPr vert="horz" wrap="square" lIns="0" tIns="12065" rIns="0" bIns="0" rtlCol="0">
            <a:spAutoFit/>
          </a:bodyPr>
          <a:lstStyle/>
          <a:p>
            <a:pPr marL="12700">
              <a:lnSpc>
                <a:spcPct val="100000"/>
              </a:lnSpc>
              <a:spcBef>
                <a:spcPts val="95"/>
              </a:spcBef>
            </a:pPr>
            <a:r>
              <a:rPr sz="2800" b="1" spc="-30" dirty="0">
                <a:latin typeface="Cambria"/>
                <a:cs typeface="Cambria"/>
              </a:rPr>
              <a:t>MOV </a:t>
            </a:r>
            <a:r>
              <a:rPr sz="2800" b="1" spc="-5" dirty="0">
                <a:solidFill>
                  <a:srgbClr val="00AF50"/>
                </a:solidFill>
                <a:latin typeface="Cambria"/>
                <a:cs typeface="Cambria"/>
              </a:rPr>
              <a:t>A ,</a:t>
            </a:r>
            <a:r>
              <a:rPr sz="2800" b="1" spc="-45" dirty="0">
                <a:solidFill>
                  <a:srgbClr val="00AF50"/>
                </a:solidFill>
                <a:latin typeface="Cambria"/>
                <a:cs typeface="Cambria"/>
              </a:rPr>
              <a:t> </a:t>
            </a:r>
            <a:r>
              <a:rPr sz="2800" b="1" spc="-5" dirty="0">
                <a:solidFill>
                  <a:srgbClr val="00AF50"/>
                </a:solidFill>
                <a:latin typeface="Cambria"/>
                <a:cs typeface="Cambria"/>
              </a:rPr>
              <a:t>M</a:t>
            </a:r>
            <a:endParaRPr sz="2800">
              <a:latin typeface="Cambria"/>
              <a:cs typeface="Cambria"/>
            </a:endParaRPr>
          </a:p>
        </p:txBody>
      </p:sp>
      <p:sp>
        <p:nvSpPr>
          <p:cNvPr id="6" name="object 6"/>
          <p:cNvSpPr txBox="1"/>
          <p:nvPr/>
        </p:nvSpPr>
        <p:spPr>
          <a:xfrm>
            <a:off x="2093724" y="5491380"/>
            <a:ext cx="8002905" cy="320601"/>
          </a:xfrm>
          <a:prstGeom prst="rect">
            <a:avLst/>
          </a:prstGeom>
        </p:spPr>
        <p:txBody>
          <a:bodyPr vert="horz" wrap="square" lIns="0" tIns="12700" rIns="0" bIns="0" rtlCol="0">
            <a:spAutoFit/>
          </a:bodyPr>
          <a:lstStyle/>
          <a:p>
            <a:pPr marL="12700">
              <a:lnSpc>
                <a:spcPct val="100000"/>
              </a:lnSpc>
              <a:spcBef>
                <a:spcPts val="100"/>
              </a:spcBef>
            </a:pPr>
            <a:r>
              <a:rPr sz="2000" spc="-5" dirty="0">
                <a:latin typeface="Cambria"/>
                <a:cs typeface="Cambria"/>
              </a:rPr>
              <a:t>It </a:t>
            </a:r>
            <a:r>
              <a:rPr sz="2000" spc="-15" dirty="0">
                <a:latin typeface="Cambria"/>
                <a:cs typeface="Cambria"/>
              </a:rPr>
              <a:t>moves </a:t>
            </a:r>
            <a:r>
              <a:rPr sz="2000" dirty="0">
                <a:latin typeface="Cambria"/>
                <a:cs typeface="Cambria"/>
              </a:rPr>
              <a:t>the data </a:t>
            </a:r>
            <a:r>
              <a:rPr sz="2000" spc="-5" dirty="0">
                <a:latin typeface="Cambria"/>
                <a:cs typeface="Cambria"/>
              </a:rPr>
              <a:t>from memory </a:t>
            </a:r>
            <a:r>
              <a:rPr sz="2000" dirty="0">
                <a:latin typeface="Cambria"/>
                <a:cs typeface="Cambria"/>
              </a:rPr>
              <a:t>location specified </a:t>
            </a:r>
            <a:r>
              <a:rPr sz="2000" spc="-15" dirty="0">
                <a:latin typeface="Cambria"/>
                <a:cs typeface="Cambria"/>
              </a:rPr>
              <a:t>by </a:t>
            </a:r>
            <a:r>
              <a:rPr sz="2000" dirty="0">
                <a:latin typeface="Cambria"/>
                <a:cs typeface="Cambria"/>
              </a:rPr>
              <a:t>HL </a:t>
            </a:r>
            <a:r>
              <a:rPr sz="2000" spc="-5" dirty="0">
                <a:latin typeface="Cambria"/>
                <a:cs typeface="Cambria"/>
              </a:rPr>
              <a:t>register </a:t>
            </a:r>
            <a:r>
              <a:rPr sz="2000" dirty="0">
                <a:latin typeface="Cambria"/>
                <a:cs typeface="Cambria"/>
              </a:rPr>
              <a:t>pair </a:t>
            </a:r>
            <a:r>
              <a:rPr sz="2000" spc="-5" dirty="0">
                <a:latin typeface="Cambria"/>
                <a:cs typeface="Cambria"/>
              </a:rPr>
              <a:t>to</a:t>
            </a:r>
            <a:r>
              <a:rPr sz="2000" spc="-245" dirty="0">
                <a:latin typeface="Cambria"/>
                <a:cs typeface="Cambria"/>
              </a:rPr>
              <a:t> </a:t>
            </a:r>
            <a:r>
              <a:rPr sz="2000" spc="-5" dirty="0">
                <a:latin typeface="Cambria"/>
                <a:cs typeface="Cambria"/>
              </a:rPr>
              <a:t>A.</a:t>
            </a:r>
            <a:endParaRPr sz="20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31012"/>
            <a:ext cx="8825231"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3. </a:t>
            </a:r>
            <a:r>
              <a:rPr sz="4400" spc="-15" dirty="0">
                <a:solidFill>
                  <a:srgbClr val="001F5F"/>
                </a:solidFill>
              </a:rPr>
              <a:t>Register </a:t>
            </a:r>
            <a:r>
              <a:rPr sz="4400" spc="-5" dirty="0">
                <a:solidFill>
                  <a:srgbClr val="001F5F"/>
                </a:solidFill>
              </a:rPr>
              <a:t>Indirect </a:t>
            </a:r>
            <a:r>
              <a:rPr sz="4400" spc="-10" dirty="0">
                <a:solidFill>
                  <a:srgbClr val="001F5F"/>
                </a:solidFill>
              </a:rPr>
              <a:t>Addressing</a:t>
            </a:r>
            <a:r>
              <a:rPr sz="4400" spc="-90" dirty="0">
                <a:solidFill>
                  <a:srgbClr val="001F5F"/>
                </a:solidFill>
              </a:rPr>
              <a:t> </a:t>
            </a:r>
            <a:r>
              <a:rPr sz="4400" spc="-5" dirty="0">
                <a:solidFill>
                  <a:srgbClr val="001F5F"/>
                </a:solidFill>
              </a:rPr>
              <a:t>Mode</a:t>
            </a:r>
            <a:endParaRPr sz="4400"/>
          </a:p>
        </p:txBody>
      </p:sp>
      <p:graphicFrame>
        <p:nvGraphicFramePr>
          <p:cNvPr id="3" name="object 3"/>
          <p:cNvGraphicFramePr>
            <a:graphicFrameLocks noGrp="1"/>
          </p:cNvGraphicFramePr>
          <p:nvPr/>
        </p:nvGraphicFramePr>
        <p:xfrm>
          <a:off x="3089781" y="3732148"/>
          <a:ext cx="1334770" cy="2438462"/>
        </p:xfrm>
        <a:graphic>
          <a:graphicData uri="http://schemas.openxmlformats.org/drawingml/2006/table">
            <a:tbl>
              <a:tblPr firstRow="1" bandRow="1">
                <a:tableStyleId>{2D5ABB26-0587-4C30-8999-92F81FD0307C}</a:tableStyleId>
              </a:tblPr>
              <a:tblGrid>
                <a:gridCol w="527685"/>
                <a:gridCol w="807085"/>
              </a:tblGrid>
              <a:tr h="304800">
                <a:tc>
                  <a:txBody>
                    <a:bodyPr/>
                    <a:lstStyle/>
                    <a:p>
                      <a:pPr marL="15875">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2805</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A9</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2804</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926">
                <a:tc>
                  <a:txBody>
                    <a:bodyPr/>
                    <a:lstStyle/>
                    <a:p>
                      <a:pPr marL="15875">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736">
                <a:tc>
                  <a:txBody>
                    <a:bodyPr/>
                    <a:lstStyle/>
                    <a:p>
                      <a:pPr marL="15875">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pSp>
        <p:nvGrpSpPr>
          <p:cNvPr id="4" name="object 4"/>
          <p:cNvGrpSpPr/>
          <p:nvPr/>
        </p:nvGrpSpPr>
        <p:grpSpPr>
          <a:xfrm>
            <a:off x="1112952" y="3765803"/>
            <a:ext cx="1421765" cy="347980"/>
            <a:chOff x="1112951" y="3765803"/>
            <a:chExt cx="1421765" cy="347980"/>
          </a:xfrm>
        </p:grpSpPr>
        <p:sp>
          <p:nvSpPr>
            <p:cNvPr id="5" name="object 5"/>
            <p:cNvSpPr/>
            <p:nvPr/>
          </p:nvSpPr>
          <p:spPr>
            <a:xfrm>
              <a:off x="1119301" y="3772153"/>
              <a:ext cx="1409065" cy="335280"/>
            </a:xfrm>
            <a:custGeom>
              <a:avLst/>
              <a:gdLst/>
              <a:ahLst/>
              <a:cxnLst/>
              <a:rect l="l" t="t" r="r" b="b"/>
              <a:pathLst>
                <a:path w="1409064" h="335279">
                  <a:moveTo>
                    <a:pt x="1408684" y="0"/>
                  </a:moveTo>
                  <a:lnTo>
                    <a:pt x="0" y="0"/>
                  </a:lnTo>
                  <a:lnTo>
                    <a:pt x="0" y="335280"/>
                  </a:lnTo>
                  <a:lnTo>
                    <a:pt x="1408684" y="335280"/>
                  </a:lnTo>
                  <a:lnTo>
                    <a:pt x="1408684" y="0"/>
                  </a:lnTo>
                  <a:close/>
                </a:path>
              </a:pathLst>
            </a:custGeom>
            <a:solidFill>
              <a:srgbClr val="FFE699"/>
            </a:solidFill>
          </p:spPr>
          <p:txBody>
            <a:bodyPr wrap="square" lIns="0" tIns="0" rIns="0" bIns="0" rtlCol="0"/>
            <a:lstStyle/>
            <a:p>
              <a:endParaRPr/>
            </a:p>
          </p:txBody>
        </p:sp>
        <p:sp>
          <p:nvSpPr>
            <p:cNvPr id="6" name="object 6"/>
            <p:cNvSpPr/>
            <p:nvPr/>
          </p:nvSpPr>
          <p:spPr>
            <a:xfrm>
              <a:off x="1119301" y="3765803"/>
              <a:ext cx="1409065" cy="347980"/>
            </a:xfrm>
            <a:custGeom>
              <a:avLst/>
              <a:gdLst/>
              <a:ahLst/>
              <a:cxnLst/>
              <a:rect l="l" t="t" r="r" b="b"/>
              <a:pathLst>
                <a:path w="1409064" h="347979">
                  <a:moveTo>
                    <a:pt x="0" y="0"/>
                  </a:moveTo>
                  <a:lnTo>
                    <a:pt x="0" y="347980"/>
                  </a:lnTo>
                </a:path>
                <a:path w="1409064" h="347979">
                  <a:moveTo>
                    <a:pt x="1408760" y="0"/>
                  </a:moveTo>
                  <a:lnTo>
                    <a:pt x="1408760" y="347980"/>
                  </a:lnTo>
                </a:path>
              </a:pathLst>
            </a:custGeom>
            <a:ln w="12700">
              <a:solidFill>
                <a:srgbClr val="000000"/>
              </a:solidFill>
            </a:ln>
          </p:spPr>
          <p:txBody>
            <a:bodyPr wrap="square" lIns="0" tIns="0" rIns="0" bIns="0" rtlCol="0"/>
            <a:lstStyle/>
            <a:p>
              <a:endParaRPr/>
            </a:p>
          </p:txBody>
        </p:sp>
        <p:sp>
          <p:nvSpPr>
            <p:cNvPr id="7" name="object 7"/>
            <p:cNvSpPr/>
            <p:nvPr/>
          </p:nvSpPr>
          <p:spPr>
            <a:xfrm>
              <a:off x="1112951" y="3765803"/>
              <a:ext cx="1421765" cy="12700"/>
            </a:xfrm>
            <a:custGeom>
              <a:avLst/>
              <a:gdLst/>
              <a:ahLst/>
              <a:cxnLst/>
              <a:rect l="l" t="t" r="r" b="b"/>
              <a:pathLst>
                <a:path w="1421764" h="12700">
                  <a:moveTo>
                    <a:pt x="0" y="12700"/>
                  </a:moveTo>
                  <a:lnTo>
                    <a:pt x="1421460" y="12700"/>
                  </a:lnTo>
                  <a:lnTo>
                    <a:pt x="1421460" y="0"/>
                  </a:lnTo>
                  <a:lnTo>
                    <a:pt x="0" y="0"/>
                  </a:lnTo>
                  <a:lnTo>
                    <a:pt x="0" y="12700"/>
                  </a:lnTo>
                  <a:close/>
                </a:path>
              </a:pathLst>
            </a:custGeom>
            <a:solidFill>
              <a:srgbClr val="000000"/>
            </a:solidFill>
          </p:spPr>
          <p:txBody>
            <a:bodyPr wrap="square" lIns="0" tIns="0" rIns="0" bIns="0" rtlCol="0"/>
            <a:lstStyle/>
            <a:p>
              <a:endParaRPr/>
            </a:p>
          </p:txBody>
        </p:sp>
        <p:sp>
          <p:nvSpPr>
            <p:cNvPr id="8" name="object 8"/>
            <p:cNvSpPr/>
            <p:nvPr/>
          </p:nvSpPr>
          <p:spPr>
            <a:xfrm>
              <a:off x="1112951" y="4107433"/>
              <a:ext cx="1421765" cy="0"/>
            </a:xfrm>
            <a:custGeom>
              <a:avLst/>
              <a:gdLst/>
              <a:ahLst/>
              <a:cxnLst/>
              <a:rect l="l" t="t" r="r" b="b"/>
              <a:pathLst>
                <a:path w="1421764">
                  <a:moveTo>
                    <a:pt x="0" y="0"/>
                  </a:moveTo>
                  <a:lnTo>
                    <a:pt x="1421460" y="0"/>
                  </a:lnTo>
                </a:path>
              </a:pathLst>
            </a:custGeom>
            <a:ln w="12700">
              <a:solidFill>
                <a:srgbClr val="000000"/>
              </a:solidFill>
            </a:ln>
          </p:spPr>
          <p:txBody>
            <a:bodyPr wrap="square" lIns="0" tIns="0" rIns="0" bIns="0" rtlCol="0"/>
            <a:lstStyle/>
            <a:p>
              <a:endParaRPr/>
            </a:p>
          </p:txBody>
        </p:sp>
      </p:grpSp>
      <p:graphicFrame>
        <p:nvGraphicFramePr>
          <p:cNvPr id="9" name="object 9"/>
          <p:cNvGraphicFramePr>
            <a:graphicFrameLocks noGrp="1"/>
          </p:cNvGraphicFramePr>
          <p:nvPr/>
        </p:nvGraphicFramePr>
        <p:xfrm>
          <a:off x="758748" y="4308221"/>
          <a:ext cx="1774189" cy="335280"/>
        </p:xfrm>
        <a:graphic>
          <a:graphicData uri="http://schemas.openxmlformats.org/drawingml/2006/table">
            <a:tbl>
              <a:tblPr firstRow="1" bandRow="1">
                <a:tableStyleId>{2D5ABB26-0587-4C30-8999-92F81FD0307C}</a:tableStyleId>
              </a:tblPr>
              <a:tblGrid>
                <a:gridCol w="365125"/>
                <a:gridCol w="1409064"/>
              </a:tblGrid>
              <a:tr h="335280">
                <a:tc>
                  <a:txBody>
                    <a:bodyPr/>
                    <a:lstStyle/>
                    <a:p>
                      <a:pPr marL="127000">
                        <a:lnSpc>
                          <a:spcPct val="100000"/>
                        </a:lnSpc>
                        <a:spcBef>
                          <a:spcPts val="325"/>
                        </a:spcBef>
                      </a:pPr>
                      <a:r>
                        <a:rPr sz="1600" b="1" dirty="0">
                          <a:latin typeface="Cambria"/>
                          <a:cs typeface="Cambria"/>
                        </a:rPr>
                        <a:t>H</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28</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DFB4"/>
                    </a:solidFill>
                  </a:tcPr>
                </a:tc>
              </a:tr>
            </a:tbl>
          </a:graphicData>
        </a:graphic>
      </p:graphicFrame>
      <p:graphicFrame>
        <p:nvGraphicFramePr>
          <p:cNvPr id="10" name="object 10"/>
          <p:cNvGraphicFramePr>
            <a:graphicFrameLocks noGrp="1"/>
          </p:cNvGraphicFramePr>
          <p:nvPr/>
        </p:nvGraphicFramePr>
        <p:xfrm>
          <a:off x="793800" y="4832605"/>
          <a:ext cx="1739264" cy="335279"/>
        </p:xfrm>
        <a:graphic>
          <a:graphicData uri="http://schemas.openxmlformats.org/drawingml/2006/table">
            <a:tbl>
              <a:tblPr firstRow="1" bandRow="1">
                <a:tableStyleId>{2D5ABB26-0587-4C30-8999-92F81FD0307C}</a:tableStyleId>
              </a:tblPr>
              <a:tblGrid>
                <a:gridCol w="330200"/>
                <a:gridCol w="1409064"/>
              </a:tblGrid>
              <a:tr h="335279">
                <a:tc>
                  <a:txBody>
                    <a:bodyPr/>
                    <a:lstStyle/>
                    <a:p>
                      <a:pPr marL="127000">
                        <a:lnSpc>
                          <a:spcPct val="100000"/>
                        </a:lnSpc>
                        <a:spcBef>
                          <a:spcPts val="325"/>
                        </a:spcBef>
                      </a:pPr>
                      <a:r>
                        <a:rPr sz="1600" b="1" dirty="0">
                          <a:latin typeface="Cambria"/>
                          <a:cs typeface="Cambria"/>
                        </a:rPr>
                        <a:t>L</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05</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DFB4"/>
                    </a:solidFill>
                  </a:tcPr>
                </a:tc>
              </a:tr>
            </a:tbl>
          </a:graphicData>
        </a:graphic>
      </p:graphicFrame>
      <p:graphicFrame>
        <p:nvGraphicFramePr>
          <p:cNvPr id="11" name="object 11"/>
          <p:cNvGraphicFramePr>
            <a:graphicFrameLocks noGrp="1"/>
          </p:cNvGraphicFramePr>
          <p:nvPr/>
        </p:nvGraphicFramePr>
        <p:xfrm>
          <a:off x="9025130" y="3732148"/>
          <a:ext cx="1334136" cy="2438462"/>
        </p:xfrm>
        <a:graphic>
          <a:graphicData uri="http://schemas.openxmlformats.org/drawingml/2006/table">
            <a:tbl>
              <a:tblPr firstRow="1" bandRow="1">
                <a:tableStyleId>{2D5ABB26-0587-4C30-8999-92F81FD0307C}</a:tableStyleId>
              </a:tblPr>
              <a:tblGrid>
                <a:gridCol w="527051"/>
                <a:gridCol w="807085"/>
              </a:tblGrid>
              <a:tr h="304800">
                <a:tc>
                  <a:txBody>
                    <a:bodyPr/>
                    <a:lstStyle/>
                    <a:p>
                      <a:pPr marL="15875">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2805</a:t>
                      </a:r>
                      <a:endParaRPr sz="1400">
                        <a:latin typeface="Cambria"/>
                        <a:cs typeface="Cambria"/>
                      </a:endParaRPr>
                    </a:p>
                  </a:txBody>
                  <a:tcPr marL="0" marR="0" marT="41275" marB="0">
                    <a:lnR w="12700">
                      <a:solidFill>
                        <a:srgbClr val="000000"/>
                      </a:solidFill>
                      <a:prstDash val="solid"/>
                    </a:lnR>
                  </a:tcPr>
                </a:tc>
                <a:tc>
                  <a:txBody>
                    <a:bodyPr/>
                    <a:lstStyle/>
                    <a:p>
                      <a:pPr marL="1905" algn="ctr">
                        <a:lnSpc>
                          <a:spcPct val="100000"/>
                        </a:lnSpc>
                        <a:spcBef>
                          <a:spcPts val="325"/>
                        </a:spcBef>
                      </a:pPr>
                      <a:r>
                        <a:rPr sz="1400" b="1" spc="-5" dirty="0">
                          <a:latin typeface="Cambria"/>
                          <a:cs typeface="Cambria"/>
                        </a:rPr>
                        <a:t>A9</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2804</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926">
                <a:tc>
                  <a:txBody>
                    <a:bodyPr/>
                    <a:lstStyle/>
                    <a:p>
                      <a:pPr marL="15875">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736">
                <a:tc>
                  <a:txBody>
                    <a:bodyPr/>
                    <a:lstStyle/>
                    <a:p>
                      <a:pPr marL="15875">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12" name="object 12"/>
          <p:cNvGraphicFramePr>
            <a:graphicFrameLocks noGrp="1"/>
          </p:cNvGraphicFramePr>
          <p:nvPr/>
        </p:nvGraphicFramePr>
        <p:xfrm>
          <a:off x="6703314" y="3765805"/>
          <a:ext cx="1758951" cy="335279"/>
        </p:xfrm>
        <a:graphic>
          <a:graphicData uri="http://schemas.openxmlformats.org/drawingml/2006/table">
            <a:tbl>
              <a:tblPr firstRow="1" bandRow="1">
                <a:tableStyleId>{2D5ABB26-0587-4C30-8999-92F81FD0307C}</a:tableStyleId>
              </a:tblPr>
              <a:tblGrid>
                <a:gridCol w="350520"/>
                <a:gridCol w="1408431"/>
              </a:tblGrid>
              <a:tr h="335279">
                <a:tc>
                  <a:txBody>
                    <a:bodyPr/>
                    <a:lstStyle/>
                    <a:p>
                      <a:pPr marL="127000">
                        <a:lnSpc>
                          <a:spcPct val="100000"/>
                        </a:lnSpc>
                        <a:spcBef>
                          <a:spcPts val="325"/>
                        </a:spcBef>
                      </a:pPr>
                      <a:r>
                        <a:rPr sz="1600" b="1" dirty="0">
                          <a:latin typeface="Cambria"/>
                          <a:cs typeface="Cambria"/>
                        </a:rPr>
                        <a:t>A</a:t>
                      </a:r>
                      <a:endParaRPr sz="1600">
                        <a:latin typeface="Cambria"/>
                        <a:cs typeface="Cambria"/>
                      </a:endParaRPr>
                    </a:p>
                  </a:txBody>
                  <a:tcPr marL="0" marR="0" marT="41275" marB="0">
                    <a:lnR w="12700">
                      <a:solidFill>
                        <a:srgbClr val="000000"/>
                      </a:solidFill>
                      <a:prstDash val="solid"/>
                    </a:lnR>
                  </a:tcPr>
                </a:tc>
                <a:tc>
                  <a:txBody>
                    <a:bodyPr/>
                    <a:lstStyle/>
                    <a:p>
                      <a:pPr marL="1905" algn="ctr">
                        <a:lnSpc>
                          <a:spcPct val="100000"/>
                        </a:lnSpc>
                        <a:spcBef>
                          <a:spcPts val="325"/>
                        </a:spcBef>
                      </a:pPr>
                      <a:r>
                        <a:rPr sz="1600" b="1" spc="-5" dirty="0">
                          <a:latin typeface="Cambria"/>
                          <a:cs typeface="Cambria"/>
                        </a:rPr>
                        <a:t>A9</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
        <p:nvSpPr>
          <p:cNvPr id="13" name="object 13"/>
          <p:cNvSpPr txBox="1"/>
          <p:nvPr/>
        </p:nvSpPr>
        <p:spPr>
          <a:xfrm>
            <a:off x="882192" y="1670277"/>
            <a:ext cx="9214485" cy="2428229"/>
          </a:xfrm>
          <a:prstGeom prst="rect">
            <a:avLst/>
          </a:prstGeom>
        </p:spPr>
        <p:txBody>
          <a:bodyPr vert="horz" wrap="square" lIns="0" tIns="149225" rIns="0" bIns="0" rtlCol="0">
            <a:spAutoFit/>
          </a:bodyPr>
          <a:lstStyle/>
          <a:p>
            <a:pPr marL="1213485" algn="ctr">
              <a:lnSpc>
                <a:spcPct val="100000"/>
              </a:lnSpc>
              <a:spcBef>
                <a:spcPts val="1175"/>
              </a:spcBef>
              <a:tabLst>
                <a:tab pos="3528695" algn="l"/>
              </a:tabLst>
            </a:pPr>
            <a:r>
              <a:rPr sz="2800" b="1" spc="-30" dirty="0">
                <a:latin typeface="Cambria"/>
                <a:cs typeface="Cambria"/>
              </a:rPr>
              <a:t>MOV </a:t>
            </a:r>
            <a:r>
              <a:rPr sz="2800" b="1" spc="-5" dirty="0">
                <a:solidFill>
                  <a:srgbClr val="00AF50"/>
                </a:solidFill>
                <a:latin typeface="Cambria"/>
                <a:cs typeface="Cambria"/>
              </a:rPr>
              <a:t>A</a:t>
            </a:r>
            <a:r>
              <a:rPr sz="2800" b="1" spc="45" dirty="0">
                <a:solidFill>
                  <a:srgbClr val="00AF50"/>
                </a:solidFill>
                <a:latin typeface="Cambria"/>
                <a:cs typeface="Cambria"/>
              </a:rPr>
              <a:t> </a:t>
            </a:r>
            <a:r>
              <a:rPr sz="2800" b="1" spc="-5" dirty="0">
                <a:solidFill>
                  <a:srgbClr val="00AF50"/>
                </a:solidFill>
                <a:latin typeface="Cambria"/>
                <a:cs typeface="Cambria"/>
              </a:rPr>
              <a:t>, M	</a:t>
            </a:r>
            <a:r>
              <a:rPr sz="2800" spc="-5" dirty="0">
                <a:latin typeface="Cambria"/>
                <a:cs typeface="Cambria"/>
              </a:rPr>
              <a:t>A ←</a:t>
            </a:r>
            <a:r>
              <a:rPr sz="2800" spc="5" dirty="0">
                <a:latin typeface="Cambria"/>
                <a:cs typeface="Cambria"/>
              </a:rPr>
              <a:t> </a:t>
            </a:r>
            <a:r>
              <a:rPr sz="2800" spc="-5" dirty="0">
                <a:latin typeface="Cambria"/>
                <a:cs typeface="Cambria"/>
              </a:rPr>
              <a:t>[[H][L]]</a:t>
            </a:r>
            <a:endParaRPr sz="2800">
              <a:latin typeface="Cambria"/>
              <a:cs typeface="Cambria"/>
            </a:endParaRPr>
          </a:p>
          <a:p>
            <a:pPr marL="1210945" algn="ctr">
              <a:lnSpc>
                <a:spcPct val="100000"/>
              </a:lnSpc>
              <a:spcBef>
                <a:spcPts val="775"/>
              </a:spcBef>
            </a:pPr>
            <a:r>
              <a:rPr sz="2000" spc="-5" dirty="0">
                <a:latin typeface="Cambria"/>
                <a:cs typeface="Cambria"/>
              </a:rPr>
              <a:t>It </a:t>
            </a:r>
            <a:r>
              <a:rPr sz="2000" spc="-15" dirty="0">
                <a:latin typeface="Cambria"/>
                <a:cs typeface="Cambria"/>
              </a:rPr>
              <a:t>moves </a:t>
            </a:r>
            <a:r>
              <a:rPr sz="2000" dirty="0">
                <a:latin typeface="Cambria"/>
                <a:cs typeface="Cambria"/>
              </a:rPr>
              <a:t>the data </a:t>
            </a:r>
            <a:r>
              <a:rPr sz="2000" spc="-5" dirty="0">
                <a:latin typeface="Cambria"/>
                <a:cs typeface="Cambria"/>
              </a:rPr>
              <a:t>from memory </a:t>
            </a:r>
            <a:r>
              <a:rPr sz="2000" dirty="0">
                <a:latin typeface="Cambria"/>
                <a:cs typeface="Cambria"/>
              </a:rPr>
              <a:t>location specified </a:t>
            </a:r>
            <a:r>
              <a:rPr sz="2000" spc="-15" dirty="0">
                <a:latin typeface="Cambria"/>
                <a:cs typeface="Cambria"/>
              </a:rPr>
              <a:t>by </a:t>
            </a:r>
            <a:r>
              <a:rPr sz="2000" dirty="0">
                <a:latin typeface="Cambria"/>
                <a:cs typeface="Cambria"/>
              </a:rPr>
              <a:t>HL </a:t>
            </a:r>
            <a:r>
              <a:rPr sz="2000" spc="-5" dirty="0">
                <a:latin typeface="Cambria"/>
                <a:cs typeface="Cambria"/>
              </a:rPr>
              <a:t>register </a:t>
            </a:r>
            <a:r>
              <a:rPr sz="2000" dirty="0">
                <a:latin typeface="Cambria"/>
                <a:cs typeface="Cambria"/>
              </a:rPr>
              <a:t>pair </a:t>
            </a:r>
            <a:r>
              <a:rPr sz="2000" spc="-5" dirty="0">
                <a:latin typeface="Cambria"/>
                <a:cs typeface="Cambria"/>
              </a:rPr>
              <a:t>to</a:t>
            </a:r>
            <a:r>
              <a:rPr sz="2000" spc="-245" dirty="0">
                <a:latin typeface="Cambria"/>
                <a:cs typeface="Cambria"/>
              </a:rPr>
              <a:t> </a:t>
            </a:r>
            <a:r>
              <a:rPr sz="2000" spc="-5" dirty="0">
                <a:latin typeface="Cambria"/>
                <a:cs typeface="Cambria"/>
              </a:rPr>
              <a:t>A.</a:t>
            </a:r>
            <a:endParaRPr sz="2000">
              <a:latin typeface="Cambria"/>
              <a:cs typeface="Cambria"/>
            </a:endParaRPr>
          </a:p>
          <a:p>
            <a:pPr>
              <a:lnSpc>
                <a:spcPct val="100000"/>
              </a:lnSpc>
              <a:spcBef>
                <a:spcPts val="25"/>
              </a:spcBef>
            </a:pPr>
            <a:endParaRPr sz="2500">
              <a:latin typeface="Cambria"/>
              <a:cs typeface="Cambria"/>
            </a:endParaRPr>
          </a:p>
          <a:p>
            <a:pPr marL="1604645">
              <a:lnSpc>
                <a:spcPct val="100000"/>
              </a:lnSpc>
              <a:spcBef>
                <a:spcPts val="5"/>
              </a:spcBef>
              <a:tabLst>
                <a:tab pos="7623809" algn="l"/>
              </a:tabLst>
            </a:pPr>
            <a:r>
              <a:rPr sz="1800" b="1" spc="-10" dirty="0">
                <a:solidFill>
                  <a:srgbClr val="00AF50"/>
                </a:solidFill>
                <a:latin typeface="Cambria"/>
                <a:cs typeface="Cambria"/>
              </a:rPr>
              <a:t>Before	</a:t>
            </a:r>
            <a:r>
              <a:rPr sz="1800" b="1" spc="-5" dirty="0">
                <a:solidFill>
                  <a:srgbClr val="00AF50"/>
                </a:solidFill>
                <a:latin typeface="Cambria"/>
                <a:cs typeface="Cambria"/>
              </a:rPr>
              <a:t>After</a:t>
            </a:r>
            <a:endParaRPr sz="1800">
              <a:latin typeface="Cambria"/>
              <a:cs typeface="Cambria"/>
            </a:endParaRPr>
          </a:p>
          <a:p>
            <a:pPr>
              <a:lnSpc>
                <a:spcPct val="100000"/>
              </a:lnSpc>
            </a:pPr>
            <a:endParaRPr sz="2100">
              <a:latin typeface="Cambria"/>
              <a:cs typeface="Cambria"/>
            </a:endParaRPr>
          </a:p>
          <a:p>
            <a:pPr marL="12700">
              <a:lnSpc>
                <a:spcPct val="100000"/>
              </a:lnSpc>
              <a:spcBef>
                <a:spcPts val="1580"/>
              </a:spcBef>
            </a:pPr>
            <a:r>
              <a:rPr sz="1600" b="1" spc="-5" dirty="0">
                <a:latin typeface="Cambria"/>
                <a:cs typeface="Cambria"/>
              </a:rPr>
              <a:t>A</a:t>
            </a:r>
            <a:endParaRPr sz="1600">
              <a:latin typeface="Cambria"/>
              <a:cs typeface="Cambria"/>
            </a:endParaRPr>
          </a:p>
        </p:txBody>
      </p:sp>
      <p:graphicFrame>
        <p:nvGraphicFramePr>
          <p:cNvPr id="14" name="object 14"/>
          <p:cNvGraphicFramePr>
            <a:graphicFrameLocks noGrp="1"/>
          </p:cNvGraphicFramePr>
          <p:nvPr/>
        </p:nvGraphicFramePr>
        <p:xfrm>
          <a:off x="6694169" y="4308221"/>
          <a:ext cx="1773556" cy="335280"/>
        </p:xfrm>
        <a:graphic>
          <a:graphicData uri="http://schemas.openxmlformats.org/drawingml/2006/table">
            <a:tbl>
              <a:tblPr firstRow="1" bandRow="1">
                <a:tableStyleId>{2D5ABB26-0587-4C30-8999-92F81FD0307C}</a:tableStyleId>
              </a:tblPr>
              <a:tblGrid>
                <a:gridCol w="364491"/>
                <a:gridCol w="1409065"/>
              </a:tblGrid>
              <a:tr h="335280">
                <a:tc>
                  <a:txBody>
                    <a:bodyPr/>
                    <a:lstStyle/>
                    <a:p>
                      <a:pPr marL="127000">
                        <a:lnSpc>
                          <a:spcPct val="100000"/>
                        </a:lnSpc>
                        <a:spcBef>
                          <a:spcPts val="325"/>
                        </a:spcBef>
                      </a:pPr>
                      <a:r>
                        <a:rPr sz="1600" b="1" dirty="0">
                          <a:latin typeface="Cambria"/>
                          <a:cs typeface="Cambria"/>
                        </a:rPr>
                        <a:t>H</a:t>
                      </a:r>
                      <a:endParaRPr sz="1600">
                        <a:latin typeface="Cambria"/>
                        <a:cs typeface="Cambria"/>
                      </a:endParaRPr>
                    </a:p>
                  </a:txBody>
                  <a:tcPr marL="0" marR="0" marT="41275" marB="0">
                    <a:lnR w="12700">
                      <a:solidFill>
                        <a:srgbClr val="000000"/>
                      </a:solidFill>
                      <a:prstDash val="solid"/>
                    </a:lnR>
                  </a:tcPr>
                </a:tc>
                <a:tc>
                  <a:txBody>
                    <a:bodyPr/>
                    <a:lstStyle/>
                    <a:p>
                      <a:pPr marL="1270" algn="ctr">
                        <a:lnSpc>
                          <a:spcPct val="100000"/>
                        </a:lnSpc>
                        <a:spcBef>
                          <a:spcPts val="325"/>
                        </a:spcBef>
                      </a:pPr>
                      <a:r>
                        <a:rPr sz="1600" b="1" spc="-5" dirty="0">
                          <a:latin typeface="Cambria"/>
                          <a:cs typeface="Cambria"/>
                        </a:rPr>
                        <a:t>28</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DFB4"/>
                    </a:solidFill>
                  </a:tcPr>
                </a:tc>
              </a:tr>
            </a:tbl>
          </a:graphicData>
        </a:graphic>
      </p:graphicFrame>
      <p:graphicFrame>
        <p:nvGraphicFramePr>
          <p:cNvPr id="15" name="object 15"/>
          <p:cNvGraphicFramePr>
            <a:graphicFrameLocks noGrp="1"/>
          </p:cNvGraphicFramePr>
          <p:nvPr/>
        </p:nvGraphicFramePr>
        <p:xfrm>
          <a:off x="6729221" y="4832605"/>
          <a:ext cx="1737362" cy="335279"/>
        </p:xfrm>
        <a:graphic>
          <a:graphicData uri="http://schemas.openxmlformats.org/drawingml/2006/table">
            <a:tbl>
              <a:tblPr firstRow="1" bandRow="1">
                <a:tableStyleId>{2D5ABB26-0587-4C30-8999-92F81FD0307C}</a:tableStyleId>
              </a:tblPr>
              <a:tblGrid>
                <a:gridCol w="328931"/>
                <a:gridCol w="1408431"/>
              </a:tblGrid>
              <a:tr h="335279">
                <a:tc>
                  <a:txBody>
                    <a:bodyPr/>
                    <a:lstStyle/>
                    <a:p>
                      <a:pPr marL="127000">
                        <a:lnSpc>
                          <a:spcPct val="100000"/>
                        </a:lnSpc>
                        <a:spcBef>
                          <a:spcPts val="325"/>
                        </a:spcBef>
                      </a:pPr>
                      <a:r>
                        <a:rPr sz="1600" b="1" dirty="0">
                          <a:latin typeface="Cambria"/>
                          <a:cs typeface="Cambria"/>
                        </a:rPr>
                        <a:t>L</a:t>
                      </a:r>
                      <a:endParaRPr sz="1600">
                        <a:latin typeface="Cambria"/>
                        <a:cs typeface="Cambria"/>
                      </a:endParaRPr>
                    </a:p>
                  </a:txBody>
                  <a:tcPr marL="0" marR="0" marT="41275" marB="0">
                    <a:lnR w="12700">
                      <a:solidFill>
                        <a:srgbClr val="000000"/>
                      </a:solidFill>
                      <a:prstDash val="solid"/>
                    </a:lnR>
                  </a:tcPr>
                </a:tc>
                <a:tc>
                  <a:txBody>
                    <a:bodyPr/>
                    <a:lstStyle/>
                    <a:p>
                      <a:pPr marL="1270" algn="ctr">
                        <a:lnSpc>
                          <a:spcPct val="100000"/>
                        </a:lnSpc>
                        <a:spcBef>
                          <a:spcPts val="325"/>
                        </a:spcBef>
                      </a:pPr>
                      <a:r>
                        <a:rPr sz="1600" b="1" spc="-5" dirty="0">
                          <a:latin typeface="Cambria"/>
                          <a:cs typeface="Cambria"/>
                        </a:rPr>
                        <a:t>05</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C5DFB4"/>
                    </a:solidFill>
                  </a:tcPr>
                </a:tc>
              </a:tr>
            </a:tbl>
          </a:graphicData>
        </a:graphic>
      </p:graphicFrame>
      <p:sp>
        <p:nvSpPr>
          <p:cNvPr id="16" name="object 16"/>
          <p:cNvSpPr txBox="1"/>
          <p:nvPr/>
        </p:nvSpPr>
        <p:spPr>
          <a:xfrm>
            <a:off x="1182420" y="5680354"/>
            <a:ext cx="1179831"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Cambria"/>
                <a:cs typeface="Cambria"/>
              </a:rPr>
              <a:t>A ←</a:t>
            </a:r>
            <a:r>
              <a:rPr sz="1800" b="1" spc="-75" dirty="0">
                <a:latin typeface="Cambria"/>
                <a:cs typeface="Cambria"/>
              </a:rPr>
              <a:t> </a:t>
            </a:r>
            <a:r>
              <a:rPr sz="1800" b="1" dirty="0">
                <a:latin typeface="Cambria"/>
                <a:cs typeface="Cambria"/>
              </a:rPr>
              <a:t>[2805]</a:t>
            </a:r>
            <a:endParaRPr sz="1800">
              <a:latin typeface="Cambria"/>
              <a:cs typeface="Cambria"/>
            </a:endParaRPr>
          </a:p>
        </p:txBody>
      </p:sp>
      <p:sp>
        <p:nvSpPr>
          <p:cNvPr id="17" name="object 17"/>
          <p:cNvSpPr txBox="1"/>
          <p:nvPr/>
        </p:nvSpPr>
        <p:spPr>
          <a:xfrm>
            <a:off x="7385050" y="5680354"/>
            <a:ext cx="753111"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Cambria"/>
                <a:cs typeface="Cambria"/>
              </a:rPr>
              <a:t>A ←</a:t>
            </a:r>
            <a:r>
              <a:rPr sz="1800" b="1" spc="-80" dirty="0">
                <a:latin typeface="Cambria"/>
                <a:cs typeface="Cambria"/>
              </a:rPr>
              <a:t> </a:t>
            </a:r>
            <a:r>
              <a:rPr sz="1800" b="1" dirty="0">
                <a:latin typeface="Cambria"/>
                <a:cs typeface="Cambria"/>
              </a:rPr>
              <a:t>A9</a:t>
            </a:r>
            <a:endParaRPr sz="18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31012"/>
            <a:ext cx="6297931"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4. </a:t>
            </a:r>
            <a:r>
              <a:rPr sz="4400" spc="-10" dirty="0">
                <a:solidFill>
                  <a:srgbClr val="001F5F"/>
                </a:solidFill>
              </a:rPr>
              <a:t>Direct Addressing</a:t>
            </a:r>
            <a:r>
              <a:rPr sz="4400" spc="-80" dirty="0">
                <a:solidFill>
                  <a:srgbClr val="001F5F"/>
                </a:solidFill>
              </a:rPr>
              <a:t> </a:t>
            </a:r>
            <a:r>
              <a:rPr sz="4400" spc="-5" dirty="0">
                <a:solidFill>
                  <a:srgbClr val="001F5F"/>
                </a:solidFill>
              </a:rPr>
              <a:t>Mode</a:t>
            </a:r>
            <a:endParaRPr sz="4400"/>
          </a:p>
        </p:txBody>
      </p:sp>
      <p:sp>
        <p:nvSpPr>
          <p:cNvPr id="3" name="object 3"/>
          <p:cNvSpPr txBox="1"/>
          <p:nvPr/>
        </p:nvSpPr>
        <p:spPr>
          <a:xfrm>
            <a:off x="916940" y="1723159"/>
            <a:ext cx="9565005" cy="4459554"/>
          </a:xfrm>
          <a:prstGeom prst="rect">
            <a:avLst/>
          </a:prstGeom>
        </p:spPr>
        <p:txBody>
          <a:bodyPr vert="horz" wrap="square" lIns="0" tIns="95885" rIns="0" bIns="0" rtlCol="0">
            <a:spAutoFit/>
          </a:bodyPr>
          <a:lstStyle/>
          <a:p>
            <a:pPr marL="241300" indent="-229235">
              <a:lnSpc>
                <a:spcPct val="100000"/>
              </a:lnSpc>
              <a:spcBef>
                <a:spcPts val="755"/>
              </a:spcBef>
              <a:buFont typeface="Arial"/>
              <a:buChar char="•"/>
              <a:tabLst>
                <a:tab pos="241935" algn="l"/>
              </a:tabLst>
            </a:pPr>
            <a:r>
              <a:rPr sz="2800" spc="-5" dirty="0">
                <a:latin typeface="Cambria"/>
                <a:cs typeface="Cambria"/>
              </a:rPr>
              <a:t>The instruction specifies </a:t>
            </a:r>
            <a:r>
              <a:rPr sz="2800" spc="-10" dirty="0">
                <a:latin typeface="Cambria"/>
                <a:cs typeface="Cambria"/>
              </a:rPr>
              <a:t>the direct </a:t>
            </a:r>
            <a:r>
              <a:rPr sz="2800" spc="-15" dirty="0">
                <a:latin typeface="Cambria"/>
                <a:cs typeface="Cambria"/>
              </a:rPr>
              <a:t>address </a:t>
            </a:r>
            <a:r>
              <a:rPr sz="2800" spc="-5" dirty="0">
                <a:latin typeface="Cambria"/>
                <a:cs typeface="Cambria"/>
              </a:rPr>
              <a:t>of the</a:t>
            </a:r>
            <a:r>
              <a:rPr sz="2800" spc="60" dirty="0">
                <a:latin typeface="Cambria"/>
                <a:cs typeface="Cambria"/>
              </a:rPr>
              <a:t> </a:t>
            </a:r>
            <a:r>
              <a:rPr sz="2800" spc="-10" dirty="0">
                <a:latin typeface="Cambria"/>
                <a:cs typeface="Cambria"/>
              </a:rPr>
              <a:t>operand.</a:t>
            </a:r>
            <a:endParaRPr sz="2800">
              <a:latin typeface="Cambria"/>
              <a:cs typeface="Cambria"/>
            </a:endParaRPr>
          </a:p>
          <a:p>
            <a:pPr marL="241300" indent="-229235">
              <a:lnSpc>
                <a:spcPct val="100000"/>
              </a:lnSpc>
              <a:spcBef>
                <a:spcPts val="660"/>
              </a:spcBef>
              <a:buFont typeface="Arial"/>
              <a:buChar char="•"/>
              <a:tabLst>
                <a:tab pos="241935" algn="l"/>
              </a:tabLst>
            </a:pPr>
            <a:r>
              <a:rPr sz="2800" spc="-5" dirty="0">
                <a:latin typeface="Cambria"/>
                <a:cs typeface="Cambria"/>
              </a:rPr>
              <a:t>The </a:t>
            </a:r>
            <a:r>
              <a:rPr sz="2800" spc="-10" dirty="0">
                <a:latin typeface="Cambria"/>
                <a:cs typeface="Cambria"/>
              </a:rPr>
              <a:t>memory address </a:t>
            </a:r>
            <a:r>
              <a:rPr sz="2800" spc="-5" dirty="0">
                <a:latin typeface="Cambria"/>
                <a:cs typeface="Cambria"/>
              </a:rPr>
              <a:t>is specified </a:t>
            </a:r>
            <a:r>
              <a:rPr sz="2800" spc="-20" dirty="0">
                <a:latin typeface="Cambria"/>
                <a:cs typeface="Cambria"/>
              </a:rPr>
              <a:t>where </a:t>
            </a:r>
            <a:r>
              <a:rPr sz="2800" spc="-5" dirty="0">
                <a:latin typeface="Cambria"/>
                <a:cs typeface="Cambria"/>
              </a:rPr>
              <a:t>the actual </a:t>
            </a:r>
            <a:r>
              <a:rPr sz="2800" spc="-10" dirty="0">
                <a:latin typeface="Cambria"/>
                <a:cs typeface="Cambria"/>
              </a:rPr>
              <a:t>operand</a:t>
            </a:r>
            <a:r>
              <a:rPr sz="2800" spc="20" dirty="0">
                <a:latin typeface="Cambria"/>
                <a:cs typeface="Cambria"/>
              </a:rPr>
              <a:t> </a:t>
            </a:r>
            <a:r>
              <a:rPr sz="2800" spc="-5" dirty="0">
                <a:latin typeface="Cambria"/>
                <a:cs typeface="Cambria"/>
              </a:rPr>
              <a:t>is.</a:t>
            </a:r>
            <a:endParaRPr sz="2800">
              <a:latin typeface="Cambria"/>
              <a:cs typeface="Cambria"/>
            </a:endParaRPr>
          </a:p>
          <a:p>
            <a:pPr>
              <a:lnSpc>
                <a:spcPct val="100000"/>
              </a:lnSpc>
              <a:spcBef>
                <a:spcPts val="50"/>
              </a:spcBef>
            </a:pPr>
            <a:endParaRPr sz="3650">
              <a:latin typeface="Cambria"/>
              <a:cs typeface="Cambria"/>
            </a:endParaRPr>
          </a:p>
          <a:p>
            <a:pPr marL="792480" algn="ctr">
              <a:lnSpc>
                <a:spcPct val="100000"/>
              </a:lnSpc>
            </a:pPr>
            <a:r>
              <a:rPr sz="2400" b="1" dirty="0">
                <a:solidFill>
                  <a:srgbClr val="6F2F9F"/>
                </a:solidFill>
                <a:latin typeface="Cambria"/>
                <a:cs typeface="Cambria"/>
              </a:rPr>
              <a:t>Load </a:t>
            </a:r>
            <a:r>
              <a:rPr sz="2400" b="1" spc="-15" dirty="0">
                <a:solidFill>
                  <a:srgbClr val="6F2F9F"/>
                </a:solidFill>
                <a:latin typeface="Cambria"/>
                <a:cs typeface="Cambria"/>
              </a:rPr>
              <a:t>Accumulator</a:t>
            </a:r>
            <a:endParaRPr sz="2400">
              <a:latin typeface="Cambria"/>
              <a:cs typeface="Cambria"/>
            </a:endParaRPr>
          </a:p>
          <a:p>
            <a:pPr marL="791210" algn="ctr">
              <a:lnSpc>
                <a:spcPts val="3250"/>
              </a:lnSpc>
              <a:spcBef>
                <a:spcPts val="645"/>
              </a:spcBef>
              <a:tabLst>
                <a:tab pos="3057525" algn="l"/>
              </a:tabLst>
            </a:pPr>
            <a:r>
              <a:rPr sz="2800" b="1" spc="-45" dirty="0">
                <a:latin typeface="Cambria"/>
                <a:cs typeface="Cambria"/>
              </a:rPr>
              <a:t>LDA</a:t>
            </a:r>
            <a:r>
              <a:rPr sz="2800" b="1" spc="10" dirty="0">
                <a:latin typeface="Cambria"/>
                <a:cs typeface="Cambria"/>
              </a:rPr>
              <a:t> </a:t>
            </a:r>
            <a:r>
              <a:rPr sz="2800" b="1" spc="-10" dirty="0">
                <a:solidFill>
                  <a:srgbClr val="00AF50"/>
                </a:solidFill>
                <a:latin typeface="Cambria"/>
                <a:cs typeface="Cambria"/>
              </a:rPr>
              <a:t>2805h	</a:t>
            </a:r>
            <a:r>
              <a:rPr sz="2800" spc="-5" dirty="0">
                <a:latin typeface="Cambria"/>
                <a:cs typeface="Cambria"/>
              </a:rPr>
              <a:t>A ←</a:t>
            </a:r>
            <a:r>
              <a:rPr sz="2800" spc="5" dirty="0">
                <a:latin typeface="Cambria"/>
                <a:cs typeface="Cambria"/>
              </a:rPr>
              <a:t> </a:t>
            </a:r>
            <a:r>
              <a:rPr sz="2800" spc="-10" dirty="0">
                <a:latin typeface="Cambria"/>
                <a:cs typeface="Cambria"/>
              </a:rPr>
              <a:t>[2805]</a:t>
            </a:r>
            <a:endParaRPr sz="2800">
              <a:latin typeface="Cambria"/>
              <a:cs typeface="Cambria"/>
            </a:endParaRPr>
          </a:p>
          <a:p>
            <a:pPr marL="789305" algn="ctr">
              <a:lnSpc>
                <a:spcPts val="2290"/>
              </a:lnSpc>
            </a:pPr>
            <a:r>
              <a:rPr sz="2000" spc="-5" dirty="0">
                <a:latin typeface="Cambria"/>
                <a:cs typeface="Cambria"/>
              </a:rPr>
              <a:t>It </a:t>
            </a:r>
            <a:r>
              <a:rPr sz="2000" dirty="0">
                <a:latin typeface="Cambria"/>
                <a:cs typeface="Cambria"/>
              </a:rPr>
              <a:t>loads </a:t>
            </a:r>
            <a:r>
              <a:rPr sz="2000" spc="-5" dirty="0">
                <a:latin typeface="Cambria"/>
                <a:cs typeface="Cambria"/>
              </a:rPr>
              <a:t>the </a:t>
            </a:r>
            <a:r>
              <a:rPr sz="2000" dirty="0">
                <a:latin typeface="Cambria"/>
                <a:cs typeface="Cambria"/>
              </a:rPr>
              <a:t>data </a:t>
            </a:r>
            <a:r>
              <a:rPr sz="2000" spc="-5" dirty="0">
                <a:latin typeface="Cambria"/>
                <a:cs typeface="Cambria"/>
              </a:rPr>
              <a:t>from memory location 2805 to</a:t>
            </a:r>
            <a:r>
              <a:rPr sz="2000" spc="-150" dirty="0">
                <a:latin typeface="Cambria"/>
                <a:cs typeface="Cambria"/>
              </a:rPr>
              <a:t> </a:t>
            </a:r>
            <a:r>
              <a:rPr sz="2000" spc="-5" dirty="0">
                <a:latin typeface="Cambria"/>
                <a:cs typeface="Cambria"/>
              </a:rPr>
              <a:t>A.</a:t>
            </a:r>
            <a:endParaRPr sz="2000">
              <a:latin typeface="Cambria"/>
              <a:cs typeface="Cambria"/>
            </a:endParaRPr>
          </a:p>
          <a:p>
            <a:pPr>
              <a:lnSpc>
                <a:spcPct val="100000"/>
              </a:lnSpc>
            </a:pPr>
            <a:endParaRPr sz="3300">
              <a:latin typeface="Cambria"/>
              <a:cs typeface="Cambria"/>
            </a:endParaRPr>
          </a:p>
          <a:p>
            <a:pPr marL="791845" algn="ctr">
              <a:lnSpc>
                <a:spcPct val="100000"/>
              </a:lnSpc>
              <a:spcBef>
                <a:spcPts val="5"/>
              </a:spcBef>
            </a:pPr>
            <a:r>
              <a:rPr sz="2400" b="1" spc="-20" dirty="0">
                <a:solidFill>
                  <a:srgbClr val="6F2F9F"/>
                </a:solidFill>
                <a:latin typeface="Cambria"/>
                <a:cs typeface="Cambria"/>
              </a:rPr>
              <a:t>Store</a:t>
            </a:r>
            <a:r>
              <a:rPr sz="2400" b="1" dirty="0">
                <a:solidFill>
                  <a:srgbClr val="6F2F9F"/>
                </a:solidFill>
                <a:latin typeface="Cambria"/>
                <a:cs typeface="Cambria"/>
              </a:rPr>
              <a:t> </a:t>
            </a:r>
            <a:r>
              <a:rPr sz="2400" b="1" spc="-15" dirty="0">
                <a:solidFill>
                  <a:srgbClr val="6F2F9F"/>
                </a:solidFill>
                <a:latin typeface="Cambria"/>
                <a:cs typeface="Cambria"/>
              </a:rPr>
              <a:t>Accumulator</a:t>
            </a:r>
            <a:endParaRPr sz="2400">
              <a:latin typeface="Cambria"/>
              <a:cs typeface="Cambria"/>
            </a:endParaRPr>
          </a:p>
          <a:p>
            <a:pPr marL="793115" algn="ctr">
              <a:lnSpc>
                <a:spcPts val="3250"/>
              </a:lnSpc>
              <a:spcBef>
                <a:spcPts val="645"/>
              </a:spcBef>
              <a:tabLst>
                <a:tab pos="2992120" algn="l"/>
              </a:tabLst>
            </a:pPr>
            <a:r>
              <a:rPr sz="2800" b="1" spc="-120" dirty="0">
                <a:latin typeface="Cambria"/>
                <a:cs typeface="Cambria"/>
              </a:rPr>
              <a:t>STA</a:t>
            </a:r>
            <a:r>
              <a:rPr sz="2800" b="1" spc="-5" dirty="0">
                <a:latin typeface="Cambria"/>
                <a:cs typeface="Cambria"/>
              </a:rPr>
              <a:t> </a:t>
            </a:r>
            <a:r>
              <a:rPr sz="2800" b="1" spc="-10" dirty="0">
                <a:solidFill>
                  <a:srgbClr val="00AF50"/>
                </a:solidFill>
                <a:latin typeface="Cambria"/>
                <a:cs typeface="Cambria"/>
              </a:rPr>
              <a:t>2803h	</a:t>
            </a:r>
            <a:r>
              <a:rPr sz="2800" spc="-10" dirty="0">
                <a:latin typeface="Cambria"/>
                <a:cs typeface="Cambria"/>
              </a:rPr>
              <a:t>[2803] </a:t>
            </a:r>
            <a:r>
              <a:rPr sz="2800" spc="-5" dirty="0">
                <a:latin typeface="Cambria"/>
                <a:cs typeface="Cambria"/>
              </a:rPr>
              <a:t>←</a:t>
            </a:r>
            <a:r>
              <a:rPr sz="2800" dirty="0">
                <a:latin typeface="Cambria"/>
                <a:cs typeface="Cambria"/>
              </a:rPr>
              <a:t> </a:t>
            </a:r>
            <a:r>
              <a:rPr sz="2800" spc="-5" dirty="0">
                <a:latin typeface="Cambria"/>
                <a:cs typeface="Cambria"/>
              </a:rPr>
              <a:t>A</a:t>
            </a:r>
            <a:endParaRPr sz="2800">
              <a:latin typeface="Cambria"/>
              <a:cs typeface="Cambria"/>
            </a:endParaRPr>
          </a:p>
          <a:p>
            <a:pPr marL="793115" algn="ctr">
              <a:lnSpc>
                <a:spcPts val="2290"/>
              </a:lnSpc>
            </a:pPr>
            <a:r>
              <a:rPr sz="2000" spc="-5" dirty="0">
                <a:latin typeface="Cambria"/>
                <a:cs typeface="Cambria"/>
              </a:rPr>
              <a:t>It stores </a:t>
            </a:r>
            <a:r>
              <a:rPr sz="2000" dirty="0">
                <a:latin typeface="Cambria"/>
                <a:cs typeface="Cambria"/>
              </a:rPr>
              <a:t>the data </a:t>
            </a:r>
            <a:r>
              <a:rPr sz="2000" spc="-5" dirty="0">
                <a:latin typeface="Cambria"/>
                <a:cs typeface="Cambria"/>
              </a:rPr>
              <a:t>from </a:t>
            </a:r>
            <a:r>
              <a:rPr sz="2000" dirty="0">
                <a:latin typeface="Cambria"/>
                <a:cs typeface="Cambria"/>
              </a:rPr>
              <a:t>A </a:t>
            </a:r>
            <a:r>
              <a:rPr sz="2000" spc="-5" dirty="0">
                <a:latin typeface="Cambria"/>
                <a:cs typeface="Cambria"/>
              </a:rPr>
              <a:t>to memory </a:t>
            </a:r>
            <a:r>
              <a:rPr sz="2000" dirty="0">
                <a:latin typeface="Cambria"/>
                <a:cs typeface="Cambria"/>
              </a:rPr>
              <a:t>location</a:t>
            </a:r>
            <a:r>
              <a:rPr sz="2000" spc="-180" dirty="0">
                <a:latin typeface="Cambria"/>
                <a:cs typeface="Cambria"/>
              </a:rPr>
              <a:t> </a:t>
            </a:r>
            <a:r>
              <a:rPr sz="2000" spc="-10" dirty="0">
                <a:latin typeface="Cambria"/>
                <a:cs typeface="Cambria"/>
              </a:rPr>
              <a:t>2803.</a:t>
            </a:r>
            <a:endParaRPr sz="20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31012"/>
            <a:ext cx="6295391"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4. </a:t>
            </a:r>
            <a:r>
              <a:rPr sz="4400" spc="-10" dirty="0">
                <a:solidFill>
                  <a:srgbClr val="001F5F"/>
                </a:solidFill>
              </a:rPr>
              <a:t>Direct Addressing</a:t>
            </a:r>
            <a:r>
              <a:rPr sz="4400" spc="-95" dirty="0">
                <a:solidFill>
                  <a:srgbClr val="001F5F"/>
                </a:solidFill>
              </a:rPr>
              <a:t> </a:t>
            </a:r>
            <a:r>
              <a:rPr sz="4400" spc="-5" dirty="0">
                <a:solidFill>
                  <a:srgbClr val="001F5F"/>
                </a:solidFill>
              </a:rPr>
              <a:t>Mode</a:t>
            </a:r>
            <a:endParaRPr sz="4400"/>
          </a:p>
        </p:txBody>
      </p:sp>
      <p:sp>
        <p:nvSpPr>
          <p:cNvPr id="3" name="object 3"/>
          <p:cNvSpPr txBox="1"/>
          <p:nvPr/>
        </p:nvSpPr>
        <p:spPr>
          <a:xfrm>
            <a:off x="2320799" y="1807212"/>
            <a:ext cx="7548880" cy="1517723"/>
          </a:xfrm>
          <a:prstGeom prst="rect">
            <a:avLst/>
          </a:prstGeom>
        </p:spPr>
        <p:txBody>
          <a:bodyPr vert="horz" wrap="square" lIns="0" tIns="12065" rIns="0" bIns="0" rtlCol="0">
            <a:spAutoFit/>
          </a:bodyPr>
          <a:lstStyle/>
          <a:p>
            <a:pPr algn="ctr">
              <a:lnSpc>
                <a:spcPts val="3190"/>
              </a:lnSpc>
              <a:spcBef>
                <a:spcPts val="95"/>
              </a:spcBef>
              <a:tabLst>
                <a:tab pos="2266315" algn="l"/>
              </a:tabLst>
            </a:pPr>
            <a:r>
              <a:rPr sz="2800" b="1" spc="-45" dirty="0">
                <a:latin typeface="Cambria"/>
                <a:cs typeface="Cambria"/>
              </a:rPr>
              <a:t>LDA</a:t>
            </a:r>
            <a:r>
              <a:rPr sz="2800" b="1" spc="10" dirty="0">
                <a:latin typeface="Cambria"/>
                <a:cs typeface="Cambria"/>
              </a:rPr>
              <a:t> </a:t>
            </a:r>
            <a:r>
              <a:rPr sz="2800" b="1" spc="-10" dirty="0">
                <a:solidFill>
                  <a:srgbClr val="00AF50"/>
                </a:solidFill>
                <a:latin typeface="Cambria"/>
                <a:cs typeface="Cambria"/>
              </a:rPr>
              <a:t>2805h	</a:t>
            </a:r>
            <a:r>
              <a:rPr sz="2800" spc="-5" dirty="0">
                <a:latin typeface="Cambria"/>
                <a:cs typeface="Cambria"/>
              </a:rPr>
              <a:t>A ←</a:t>
            </a:r>
            <a:r>
              <a:rPr sz="2800" spc="5" dirty="0">
                <a:latin typeface="Cambria"/>
                <a:cs typeface="Cambria"/>
              </a:rPr>
              <a:t> </a:t>
            </a:r>
            <a:r>
              <a:rPr sz="2800" spc="-10" dirty="0">
                <a:latin typeface="Cambria"/>
                <a:cs typeface="Cambria"/>
              </a:rPr>
              <a:t>[2805]</a:t>
            </a:r>
            <a:endParaRPr sz="2800">
              <a:latin typeface="Cambria"/>
              <a:cs typeface="Cambria"/>
            </a:endParaRPr>
          </a:p>
          <a:p>
            <a:pPr algn="ctr">
              <a:lnSpc>
                <a:spcPts val="3190"/>
              </a:lnSpc>
            </a:pPr>
            <a:r>
              <a:rPr sz="2800" spc="-5" dirty="0">
                <a:latin typeface="Cambria"/>
                <a:cs typeface="Cambria"/>
              </a:rPr>
              <a:t>It </a:t>
            </a:r>
            <a:r>
              <a:rPr sz="2800" spc="-10" dirty="0">
                <a:latin typeface="Cambria"/>
                <a:cs typeface="Cambria"/>
              </a:rPr>
              <a:t>loads the </a:t>
            </a:r>
            <a:r>
              <a:rPr sz="2800" spc="-5" dirty="0">
                <a:latin typeface="Cambria"/>
                <a:cs typeface="Cambria"/>
              </a:rPr>
              <a:t>data </a:t>
            </a:r>
            <a:r>
              <a:rPr sz="2800" spc="-15" dirty="0">
                <a:latin typeface="Cambria"/>
                <a:cs typeface="Cambria"/>
              </a:rPr>
              <a:t>from </a:t>
            </a:r>
            <a:r>
              <a:rPr sz="2800" spc="-5" dirty="0">
                <a:latin typeface="Cambria"/>
                <a:cs typeface="Cambria"/>
              </a:rPr>
              <a:t>memory location 2805 </a:t>
            </a:r>
            <a:r>
              <a:rPr sz="2800" spc="-15" dirty="0">
                <a:latin typeface="Cambria"/>
                <a:cs typeface="Cambria"/>
              </a:rPr>
              <a:t>to</a:t>
            </a:r>
            <a:r>
              <a:rPr sz="2800" spc="45" dirty="0">
                <a:latin typeface="Cambria"/>
                <a:cs typeface="Cambria"/>
              </a:rPr>
              <a:t> </a:t>
            </a:r>
            <a:r>
              <a:rPr sz="2800" spc="-10" dirty="0">
                <a:latin typeface="Cambria"/>
                <a:cs typeface="Cambria"/>
              </a:rPr>
              <a:t>A.</a:t>
            </a:r>
            <a:endParaRPr sz="2800">
              <a:latin typeface="Cambria"/>
              <a:cs typeface="Cambria"/>
            </a:endParaRPr>
          </a:p>
          <a:p>
            <a:pPr>
              <a:lnSpc>
                <a:spcPct val="100000"/>
              </a:lnSpc>
              <a:spcBef>
                <a:spcPts val="5"/>
              </a:spcBef>
            </a:pPr>
            <a:endParaRPr sz="2650">
              <a:latin typeface="Cambria"/>
              <a:cs typeface="Cambria"/>
            </a:endParaRPr>
          </a:p>
          <a:p>
            <a:pPr marL="165735">
              <a:lnSpc>
                <a:spcPct val="100000"/>
              </a:lnSpc>
              <a:tabLst>
                <a:tab pos="6184900" algn="l"/>
              </a:tabLst>
            </a:pPr>
            <a:r>
              <a:rPr sz="1800" b="1" spc="-10" dirty="0">
                <a:solidFill>
                  <a:srgbClr val="00AF50"/>
                </a:solidFill>
                <a:latin typeface="Cambria"/>
                <a:cs typeface="Cambria"/>
              </a:rPr>
              <a:t>Before	</a:t>
            </a:r>
            <a:r>
              <a:rPr sz="1800" b="1" spc="-5" dirty="0">
                <a:solidFill>
                  <a:srgbClr val="00AF50"/>
                </a:solidFill>
                <a:latin typeface="Cambria"/>
                <a:cs typeface="Cambria"/>
              </a:rPr>
              <a:t>After</a:t>
            </a:r>
            <a:endParaRPr sz="1800">
              <a:latin typeface="Cambria"/>
              <a:cs typeface="Cambria"/>
            </a:endParaRPr>
          </a:p>
        </p:txBody>
      </p:sp>
      <p:graphicFrame>
        <p:nvGraphicFramePr>
          <p:cNvPr id="4" name="object 4"/>
          <p:cNvGraphicFramePr>
            <a:graphicFrameLocks noGrp="1"/>
          </p:cNvGraphicFramePr>
          <p:nvPr/>
        </p:nvGraphicFramePr>
        <p:xfrm>
          <a:off x="3089782" y="3732150"/>
          <a:ext cx="1334770" cy="2438462"/>
        </p:xfrm>
        <a:graphic>
          <a:graphicData uri="http://schemas.openxmlformats.org/drawingml/2006/table">
            <a:tbl>
              <a:tblPr firstRow="1" bandRow="1">
                <a:tableStyleId>{2D5ABB26-0587-4C30-8999-92F81FD0307C}</a:tableStyleId>
              </a:tblPr>
              <a:tblGrid>
                <a:gridCol w="527685"/>
                <a:gridCol w="807085"/>
              </a:tblGrid>
              <a:tr h="304800">
                <a:tc>
                  <a:txBody>
                    <a:bodyPr/>
                    <a:lstStyle/>
                    <a:p>
                      <a:pPr marL="15875">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2805</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5C</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2804</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926">
                <a:tc>
                  <a:txBody>
                    <a:bodyPr/>
                    <a:lstStyle/>
                    <a:p>
                      <a:pPr marL="15875">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736">
                <a:tc>
                  <a:txBody>
                    <a:bodyPr/>
                    <a:lstStyle/>
                    <a:p>
                      <a:pPr marL="15875">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pSp>
        <p:nvGrpSpPr>
          <p:cNvPr id="5" name="object 5"/>
          <p:cNvGrpSpPr/>
          <p:nvPr/>
        </p:nvGrpSpPr>
        <p:grpSpPr>
          <a:xfrm>
            <a:off x="1112952" y="3765803"/>
            <a:ext cx="1421765" cy="347980"/>
            <a:chOff x="1112951" y="3765803"/>
            <a:chExt cx="1421765" cy="347980"/>
          </a:xfrm>
        </p:grpSpPr>
        <p:sp>
          <p:nvSpPr>
            <p:cNvPr id="6" name="object 6"/>
            <p:cNvSpPr/>
            <p:nvPr/>
          </p:nvSpPr>
          <p:spPr>
            <a:xfrm>
              <a:off x="1119301" y="3772153"/>
              <a:ext cx="1409065" cy="335280"/>
            </a:xfrm>
            <a:custGeom>
              <a:avLst/>
              <a:gdLst/>
              <a:ahLst/>
              <a:cxnLst/>
              <a:rect l="l" t="t" r="r" b="b"/>
              <a:pathLst>
                <a:path w="1409064" h="335279">
                  <a:moveTo>
                    <a:pt x="1408684" y="0"/>
                  </a:moveTo>
                  <a:lnTo>
                    <a:pt x="0" y="0"/>
                  </a:lnTo>
                  <a:lnTo>
                    <a:pt x="0" y="335280"/>
                  </a:lnTo>
                  <a:lnTo>
                    <a:pt x="1408684" y="335280"/>
                  </a:lnTo>
                  <a:lnTo>
                    <a:pt x="1408684" y="0"/>
                  </a:lnTo>
                  <a:close/>
                </a:path>
              </a:pathLst>
            </a:custGeom>
            <a:solidFill>
              <a:srgbClr val="FFE699"/>
            </a:solidFill>
          </p:spPr>
          <p:txBody>
            <a:bodyPr wrap="square" lIns="0" tIns="0" rIns="0" bIns="0" rtlCol="0"/>
            <a:lstStyle/>
            <a:p>
              <a:endParaRPr/>
            </a:p>
          </p:txBody>
        </p:sp>
        <p:sp>
          <p:nvSpPr>
            <p:cNvPr id="7" name="object 7"/>
            <p:cNvSpPr/>
            <p:nvPr/>
          </p:nvSpPr>
          <p:spPr>
            <a:xfrm>
              <a:off x="1119301" y="3765803"/>
              <a:ext cx="1409065" cy="347980"/>
            </a:xfrm>
            <a:custGeom>
              <a:avLst/>
              <a:gdLst/>
              <a:ahLst/>
              <a:cxnLst/>
              <a:rect l="l" t="t" r="r" b="b"/>
              <a:pathLst>
                <a:path w="1409064" h="347979">
                  <a:moveTo>
                    <a:pt x="0" y="0"/>
                  </a:moveTo>
                  <a:lnTo>
                    <a:pt x="0" y="347980"/>
                  </a:lnTo>
                </a:path>
                <a:path w="1409064" h="347979">
                  <a:moveTo>
                    <a:pt x="1408760" y="0"/>
                  </a:moveTo>
                  <a:lnTo>
                    <a:pt x="1408760" y="347980"/>
                  </a:lnTo>
                </a:path>
              </a:pathLst>
            </a:custGeom>
            <a:ln w="12700">
              <a:solidFill>
                <a:srgbClr val="000000"/>
              </a:solidFill>
            </a:ln>
          </p:spPr>
          <p:txBody>
            <a:bodyPr wrap="square" lIns="0" tIns="0" rIns="0" bIns="0" rtlCol="0"/>
            <a:lstStyle/>
            <a:p>
              <a:endParaRPr/>
            </a:p>
          </p:txBody>
        </p:sp>
        <p:sp>
          <p:nvSpPr>
            <p:cNvPr id="8" name="object 8"/>
            <p:cNvSpPr/>
            <p:nvPr/>
          </p:nvSpPr>
          <p:spPr>
            <a:xfrm>
              <a:off x="1112951" y="3765803"/>
              <a:ext cx="1421765" cy="12700"/>
            </a:xfrm>
            <a:custGeom>
              <a:avLst/>
              <a:gdLst/>
              <a:ahLst/>
              <a:cxnLst/>
              <a:rect l="l" t="t" r="r" b="b"/>
              <a:pathLst>
                <a:path w="1421764" h="12700">
                  <a:moveTo>
                    <a:pt x="0" y="12700"/>
                  </a:moveTo>
                  <a:lnTo>
                    <a:pt x="1421460" y="12700"/>
                  </a:lnTo>
                  <a:lnTo>
                    <a:pt x="1421460" y="0"/>
                  </a:lnTo>
                  <a:lnTo>
                    <a:pt x="0" y="0"/>
                  </a:lnTo>
                  <a:lnTo>
                    <a:pt x="0" y="12700"/>
                  </a:lnTo>
                  <a:close/>
                </a:path>
              </a:pathLst>
            </a:custGeom>
            <a:solidFill>
              <a:srgbClr val="000000"/>
            </a:solidFill>
          </p:spPr>
          <p:txBody>
            <a:bodyPr wrap="square" lIns="0" tIns="0" rIns="0" bIns="0" rtlCol="0"/>
            <a:lstStyle/>
            <a:p>
              <a:endParaRPr/>
            </a:p>
          </p:txBody>
        </p:sp>
        <p:sp>
          <p:nvSpPr>
            <p:cNvPr id="9" name="object 9"/>
            <p:cNvSpPr/>
            <p:nvPr/>
          </p:nvSpPr>
          <p:spPr>
            <a:xfrm>
              <a:off x="1112951" y="4107433"/>
              <a:ext cx="1421765" cy="0"/>
            </a:xfrm>
            <a:custGeom>
              <a:avLst/>
              <a:gdLst/>
              <a:ahLst/>
              <a:cxnLst/>
              <a:rect l="l" t="t" r="r" b="b"/>
              <a:pathLst>
                <a:path w="1421764">
                  <a:moveTo>
                    <a:pt x="0" y="0"/>
                  </a:moveTo>
                  <a:lnTo>
                    <a:pt x="1421460" y="0"/>
                  </a:lnTo>
                </a:path>
              </a:pathLst>
            </a:custGeom>
            <a:ln w="12700">
              <a:solidFill>
                <a:srgbClr val="000000"/>
              </a:solidFill>
            </a:ln>
          </p:spPr>
          <p:txBody>
            <a:bodyPr wrap="square" lIns="0" tIns="0" rIns="0" bIns="0" rtlCol="0"/>
            <a:lstStyle/>
            <a:p>
              <a:endParaRPr/>
            </a:p>
          </p:txBody>
        </p:sp>
      </p:grpSp>
      <p:sp>
        <p:nvSpPr>
          <p:cNvPr id="10" name="object 10"/>
          <p:cNvSpPr txBox="1"/>
          <p:nvPr/>
        </p:nvSpPr>
        <p:spPr>
          <a:xfrm>
            <a:off x="882193" y="3800932"/>
            <a:ext cx="158115"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mbria"/>
                <a:cs typeface="Cambria"/>
              </a:rPr>
              <a:t>A</a:t>
            </a:r>
            <a:endParaRPr sz="1600">
              <a:latin typeface="Cambria"/>
              <a:cs typeface="Cambria"/>
            </a:endParaRPr>
          </a:p>
        </p:txBody>
      </p:sp>
      <p:graphicFrame>
        <p:nvGraphicFramePr>
          <p:cNvPr id="11" name="object 11"/>
          <p:cNvGraphicFramePr>
            <a:graphicFrameLocks noGrp="1"/>
          </p:cNvGraphicFramePr>
          <p:nvPr/>
        </p:nvGraphicFramePr>
        <p:xfrm>
          <a:off x="9025129" y="3732150"/>
          <a:ext cx="1334136" cy="2438462"/>
        </p:xfrm>
        <a:graphic>
          <a:graphicData uri="http://schemas.openxmlformats.org/drawingml/2006/table">
            <a:tbl>
              <a:tblPr firstRow="1" bandRow="1">
                <a:tableStyleId>{2D5ABB26-0587-4C30-8999-92F81FD0307C}</a:tableStyleId>
              </a:tblPr>
              <a:tblGrid>
                <a:gridCol w="527051"/>
                <a:gridCol w="807085"/>
              </a:tblGrid>
              <a:tr h="304800">
                <a:tc>
                  <a:txBody>
                    <a:bodyPr/>
                    <a:lstStyle/>
                    <a:p>
                      <a:pPr marL="15875">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2805</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5C</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2804</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926">
                <a:tc>
                  <a:txBody>
                    <a:bodyPr/>
                    <a:lstStyle/>
                    <a:p>
                      <a:pPr marL="15875">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736">
                <a:tc>
                  <a:txBody>
                    <a:bodyPr/>
                    <a:lstStyle/>
                    <a:p>
                      <a:pPr marL="15875">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12" name="object 12"/>
          <p:cNvGraphicFramePr>
            <a:graphicFrameLocks noGrp="1"/>
          </p:cNvGraphicFramePr>
          <p:nvPr/>
        </p:nvGraphicFramePr>
        <p:xfrm>
          <a:off x="6703315" y="3765803"/>
          <a:ext cx="1758951" cy="335279"/>
        </p:xfrm>
        <a:graphic>
          <a:graphicData uri="http://schemas.openxmlformats.org/drawingml/2006/table">
            <a:tbl>
              <a:tblPr firstRow="1" bandRow="1">
                <a:tableStyleId>{2D5ABB26-0587-4C30-8999-92F81FD0307C}</a:tableStyleId>
              </a:tblPr>
              <a:tblGrid>
                <a:gridCol w="350520"/>
                <a:gridCol w="1408431"/>
              </a:tblGrid>
              <a:tr h="335279">
                <a:tc>
                  <a:txBody>
                    <a:bodyPr/>
                    <a:lstStyle/>
                    <a:p>
                      <a:pPr marL="127000">
                        <a:lnSpc>
                          <a:spcPct val="100000"/>
                        </a:lnSpc>
                        <a:spcBef>
                          <a:spcPts val="325"/>
                        </a:spcBef>
                      </a:pPr>
                      <a:r>
                        <a:rPr sz="1600" b="1" dirty="0">
                          <a:latin typeface="Cambria"/>
                          <a:cs typeface="Cambria"/>
                        </a:rPr>
                        <a:t>A</a:t>
                      </a:r>
                      <a:endParaRPr sz="1600">
                        <a:latin typeface="Cambria"/>
                        <a:cs typeface="Cambria"/>
                      </a:endParaRPr>
                    </a:p>
                  </a:txBody>
                  <a:tcPr marL="0" marR="0" marT="41275" marB="0">
                    <a:lnR w="12700">
                      <a:solidFill>
                        <a:srgbClr val="000000"/>
                      </a:solidFill>
                      <a:prstDash val="solid"/>
                    </a:lnR>
                  </a:tcPr>
                </a:tc>
                <a:tc>
                  <a:txBody>
                    <a:bodyPr/>
                    <a:lstStyle/>
                    <a:p>
                      <a:pPr marL="635" algn="ctr">
                        <a:lnSpc>
                          <a:spcPct val="100000"/>
                        </a:lnSpc>
                        <a:spcBef>
                          <a:spcPts val="325"/>
                        </a:spcBef>
                      </a:pPr>
                      <a:r>
                        <a:rPr sz="1600" b="1" spc="-5" dirty="0">
                          <a:latin typeface="Cambria"/>
                          <a:cs typeface="Cambria"/>
                        </a:rPr>
                        <a:t>5C</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
        <p:nvSpPr>
          <p:cNvPr id="13" name="object 13"/>
          <p:cNvSpPr txBox="1"/>
          <p:nvPr/>
        </p:nvSpPr>
        <p:spPr>
          <a:xfrm>
            <a:off x="1182420" y="4608957"/>
            <a:ext cx="1179831"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Cambria"/>
                <a:cs typeface="Cambria"/>
              </a:rPr>
              <a:t>A ←</a:t>
            </a:r>
            <a:r>
              <a:rPr sz="1800" b="1" spc="-75" dirty="0">
                <a:latin typeface="Cambria"/>
                <a:cs typeface="Cambria"/>
              </a:rPr>
              <a:t> </a:t>
            </a:r>
            <a:r>
              <a:rPr sz="1800" b="1" dirty="0">
                <a:latin typeface="Cambria"/>
                <a:cs typeface="Cambria"/>
              </a:rPr>
              <a:t>[2805]</a:t>
            </a:r>
            <a:endParaRPr sz="1800">
              <a:latin typeface="Cambria"/>
              <a:cs typeface="Cambria"/>
            </a:endParaRPr>
          </a:p>
        </p:txBody>
      </p:sp>
      <p:sp>
        <p:nvSpPr>
          <p:cNvPr id="14" name="object 14"/>
          <p:cNvSpPr txBox="1"/>
          <p:nvPr/>
        </p:nvSpPr>
        <p:spPr>
          <a:xfrm>
            <a:off x="7394192" y="4608957"/>
            <a:ext cx="735331"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Cambria"/>
                <a:cs typeface="Cambria"/>
              </a:rPr>
              <a:t>A ←</a:t>
            </a:r>
            <a:r>
              <a:rPr sz="1800" b="1" spc="-80" dirty="0">
                <a:latin typeface="Cambria"/>
                <a:cs typeface="Cambria"/>
              </a:rPr>
              <a:t> </a:t>
            </a:r>
            <a:r>
              <a:rPr sz="1800" b="1" spc="-5" dirty="0">
                <a:latin typeface="Cambria"/>
                <a:cs typeface="Cambria"/>
              </a:rPr>
              <a:t>5C</a:t>
            </a:r>
            <a:endParaRPr sz="18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31012"/>
            <a:ext cx="6295391"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4. </a:t>
            </a:r>
            <a:r>
              <a:rPr sz="4400" spc="-10" dirty="0">
                <a:solidFill>
                  <a:srgbClr val="001F5F"/>
                </a:solidFill>
              </a:rPr>
              <a:t>Direct Addressing</a:t>
            </a:r>
            <a:r>
              <a:rPr sz="4400" spc="-95" dirty="0">
                <a:solidFill>
                  <a:srgbClr val="001F5F"/>
                </a:solidFill>
              </a:rPr>
              <a:t> </a:t>
            </a:r>
            <a:r>
              <a:rPr sz="4400" spc="-5" dirty="0">
                <a:solidFill>
                  <a:srgbClr val="001F5F"/>
                </a:solidFill>
              </a:rPr>
              <a:t>Mode</a:t>
            </a:r>
            <a:endParaRPr sz="4400"/>
          </a:p>
        </p:txBody>
      </p:sp>
      <p:sp>
        <p:nvSpPr>
          <p:cNvPr id="3" name="object 3"/>
          <p:cNvSpPr txBox="1"/>
          <p:nvPr/>
        </p:nvSpPr>
        <p:spPr>
          <a:xfrm>
            <a:off x="2261361" y="1807212"/>
            <a:ext cx="7668259" cy="1517723"/>
          </a:xfrm>
          <a:prstGeom prst="rect">
            <a:avLst/>
          </a:prstGeom>
        </p:spPr>
        <p:txBody>
          <a:bodyPr vert="horz" wrap="square" lIns="0" tIns="12065" rIns="0" bIns="0" rtlCol="0">
            <a:spAutoFit/>
          </a:bodyPr>
          <a:lstStyle/>
          <a:p>
            <a:pPr algn="ctr">
              <a:lnSpc>
                <a:spcPts val="3190"/>
              </a:lnSpc>
              <a:spcBef>
                <a:spcPts val="95"/>
              </a:spcBef>
              <a:tabLst>
                <a:tab pos="2199640" algn="l"/>
              </a:tabLst>
            </a:pPr>
            <a:r>
              <a:rPr sz="2800" b="1" spc="-120" dirty="0">
                <a:latin typeface="Cambria"/>
                <a:cs typeface="Cambria"/>
              </a:rPr>
              <a:t>STA</a:t>
            </a:r>
            <a:r>
              <a:rPr sz="2800" b="1" spc="-5" dirty="0">
                <a:latin typeface="Cambria"/>
                <a:cs typeface="Cambria"/>
              </a:rPr>
              <a:t> </a:t>
            </a:r>
            <a:r>
              <a:rPr sz="2800" b="1" spc="-10" dirty="0">
                <a:solidFill>
                  <a:srgbClr val="00AF50"/>
                </a:solidFill>
                <a:latin typeface="Cambria"/>
                <a:cs typeface="Cambria"/>
              </a:rPr>
              <a:t>2803h	</a:t>
            </a:r>
            <a:r>
              <a:rPr sz="2800" spc="-10" dirty="0">
                <a:latin typeface="Cambria"/>
                <a:cs typeface="Cambria"/>
              </a:rPr>
              <a:t>[2803] </a:t>
            </a:r>
            <a:r>
              <a:rPr sz="2800" spc="-5" dirty="0">
                <a:latin typeface="Cambria"/>
                <a:cs typeface="Cambria"/>
              </a:rPr>
              <a:t>←</a:t>
            </a:r>
            <a:r>
              <a:rPr sz="2800" spc="-10" dirty="0">
                <a:latin typeface="Cambria"/>
                <a:cs typeface="Cambria"/>
              </a:rPr>
              <a:t> </a:t>
            </a:r>
            <a:r>
              <a:rPr sz="2800" spc="-5" dirty="0">
                <a:latin typeface="Cambria"/>
                <a:cs typeface="Cambria"/>
              </a:rPr>
              <a:t>A</a:t>
            </a:r>
            <a:endParaRPr sz="2800">
              <a:latin typeface="Cambria"/>
              <a:cs typeface="Cambria"/>
            </a:endParaRPr>
          </a:p>
          <a:p>
            <a:pPr algn="ctr">
              <a:lnSpc>
                <a:spcPts val="3190"/>
              </a:lnSpc>
            </a:pPr>
            <a:r>
              <a:rPr sz="2800" spc="-5" dirty="0">
                <a:latin typeface="Cambria"/>
                <a:cs typeface="Cambria"/>
              </a:rPr>
              <a:t>It </a:t>
            </a:r>
            <a:r>
              <a:rPr sz="2800" spc="-15" dirty="0">
                <a:latin typeface="Cambria"/>
                <a:cs typeface="Cambria"/>
              </a:rPr>
              <a:t>stores </a:t>
            </a:r>
            <a:r>
              <a:rPr sz="2800" spc="-10" dirty="0">
                <a:latin typeface="Cambria"/>
                <a:cs typeface="Cambria"/>
              </a:rPr>
              <a:t>the </a:t>
            </a:r>
            <a:r>
              <a:rPr sz="2800" spc="-5" dirty="0">
                <a:latin typeface="Cambria"/>
                <a:cs typeface="Cambria"/>
              </a:rPr>
              <a:t>data </a:t>
            </a:r>
            <a:r>
              <a:rPr sz="2800" spc="-15" dirty="0">
                <a:latin typeface="Cambria"/>
                <a:cs typeface="Cambria"/>
              </a:rPr>
              <a:t>from </a:t>
            </a:r>
            <a:r>
              <a:rPr sz="2800" spc="-5" dirty="0">
                <a:latin typeface="Cambria"/>
                <a:cs typeface="Cambria"/>
              </a:rPr>
              <a:t>A </a:t>
            </a:r>
            <a:r>
              <a:rPr sz="2800" spc="-15" dirty="0">
                <a:latin typeface="Cambria"/>
                <a:cs typeface="Cambria"/>
              </a:rPr>
              <a:t>to </a:t>
            </a:r>
            <a:r>
              <a:rPr sz="2800" spc="-5" dirty="0">
                <a:latin typeface="Cambria"/>
                <a:cs typeface="Cambria"/>
              </a:rPr>
              <a:t>memory location</a:t>
            </a:r>
            <a:r>
              <a:rPr sz="2800" spc="45" dirty="0">
                <a:latin typeface="Cambria"/>
                <a:cs typeface="Cambria"/>
              </a:rPr>
              <a:t> </a:t>
            </a:r>
            <a:r>
              <a:rPr sz="2800" spc="-5" dirty="0">
                <a:latin typeface="Cambria"/>
                <a:cs typeface="Cambria"/>
              </a:rPr>
              <a:t>2803.</a:t>
            </a:r>
            <a:endParaRPr sz="2800">
              <a:latin typeface="Cambria"/>
              <a:cs typeface="Cambria"/>
            </a:endParaRPr>
          </a:p>
          <a:p>
            <a:pPr>
              <a:lnSpc>
                <a:spcPct val="100000"/>
              </a:lnSpc>
              <a:spcBef>
                <a:spcPts val="5"/>
              </a:spcBef>
            </a:pPr>
            <a:endParaRPr sz="2650">
              <a:latin typeface="Cambria"/>
              <a:cs typeface="Cambria"/>
            </a:endParaRPr>
          </a:p>
          <a:p>
            <a:pPr marL="225425">
              <a:lnSpc>
                <a:spcPct val="100000"/>
              </a:lnSpc>
              <a:tabLst>
                <a:tab pos="6244590" algn="l"/>
              </a:tabLst>
            </a:pPr>
            <a:r>
              <a:rPr sz="1800" b="1" spc="-10" dirty="0">
                <a:solidFill>
                  <a:srgbClr val="00AF50"/>
                </a:solidFill>
                <a:latin typeface="Cambria"/>
                <a:cs typeface="Cambria"/>
              </a:rPr>
              <a:t>Before	</a:t>
            </a:r>
            <a:r>
              <a:rPr sz="1800" b="1" spc="-5" dirty="0">
                <a:solidFill>
                  <a:srgbClr val="00AF50"/>
                </a:solidFill>
                <a:latin typeface="Cambria"/>
                <a:cs typeface="Cambria"/>
              </a:rPr>
              <a:t>After</a:t>
            </a:r>
            <a:endParaRPr sz="1800">
              <a:latin typeface="Cambria"/>
              <a:cs typeface="Cambria"/>
            </a:endParaRPr>
          </a:p>
        </p:txBody>
      </p:sp>
      <p:sp>
        <p:nvSpPr>
          <p:cNvPr id="4" name="object 4"/>
          <p:cNvSpPr/>
          <p:nvPr/>
        </p:nvSpPr>
        <p:spPr>
          <a:xfrm>
            <a:off x="3610865" y="3732150"/>
            <a:ext cx="819785" cy="2451735"/>
          </a:xfrm>
          <a:custGeom>
            <a:avLst/>
            <a:gdLst/>
            <a:ahLst/>
            <a:cxnLst/>
            <a:rect l="l" t="t" r="r" b="b"/>
            <a:pathLst>
              <a:path w="819785" h="2451735">
                <a:moveTo>
                  <a:pt x="6350" y="0"/>
                </a:moveTo>
                <a:lnTo>
                  <a:pt x="6350" y="2451163"/>
                </a:lnTo>
              </a:path>
              <a:path w="819785" h="2451735">
                <a:moveTo>
                  <a:pt x="0" y="311150"/>
                </a:moveTo>
                <a:lnTo>
                  <a:pt x="819531" y="311150"/>
                </a:lnTo>
              </a:path>
              <a:path w="819785" h="2451735">
                <a:moveTo>
                  <a:pt x="0" y="615950"/>
                </a:moveTo>
                <a:lnTo>
                  <a:pt x="819531" y="615950"/>
                </a:lnTo>
              </a:path>
              <a:path w="819785" h="2451735">
                <a:moveTo>
                  <a:pt x="0" y="920750"/>
                </a:moveTo>
                <a:lnTo>
                  <a:pt x="819531" y="920750"/>
                </a:lnTo>
              </a:path>
              <a:path w="819785" h="2451735">
                <a:moveTo>
                  <a:pt x="0" y="1225550"/>
                </a:moveTo>
                <a:lnTo>
                  <a:pt x="819531" y="1225550"/>
                </a:lnTo>
              </a:path>
              <a:path w="819785" h="2451735">
                <a:moveTo>
                  <a:pt x="0" y="1530477"/>
                </a:moveTo>
                <a:lnTo>
                  <a:pt x="819531" y="1530477"/>
                </a:lnTo>
              </a:path>
              <a:path w="819785" h="2451735">
                <a:moveTo>
                  <a:pt x="0" y="1835277"/>
                </a:moveTo>
                <a:lnTo>
                  <a:pt x="819531" y="1835277"/>
                </a:lnTo>
              </a:path>
              <a:path w="819785" h="2451735">
                <a:moveTo>
                  <a:pt x="0" y="2140013"/>
                </a:moveTo>
                <a:lnTo>
                  <a:pt x="819531" y="2140013"/>
                </a:lnTo>
              </a:path>
              <a:path w="819785" h="2451735">
                <a:moveTo>
                  <a:pt x="813181" y="0"/>
                </a:moveTo>
                <a:lnTo>
                  <a:pt x="813181" y="2451163"/>
                </a:lnTo>
              </a:path>
              <a:path w="819785" h="2451735">
                <a:moveTo>
                  <a:pt x="0" y="6350"/>
                </a:moveTo>
                <a:lnTo>
                  <a:pt x="819531" y="6350"/>
                </a:lnTo>
              </a:path>
              <a:path w="819785" h="2451735">
                <a:moveTo>
                  <a:pt x="0" y="2444813"/>
                </a:moveTo>
                <a:lnTo>
                  <a:pt x="819531" y="2444813"/>
                </a:lnTo>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2978658" y="3787767"/>
          <a:ext cx="674371" cy="2343274"/>
        </p:xfrm>
        <a:graphic>
          <a:graphicData uri="http://schemas.openxmlformats.org/drawingml/2006/table">
            <a:tbl>
              <a:tblPr firstRow="1" bandRow="1">
                <a:tableStyleId>{2D5ABB26-0587-4C30-8999-92F81FD0307C}</a:tableStyleId>
              </a:tblPr>
              <a:tblGrid>
                <a:gridCol w="674371"/>
              </a:tblGrid>
              <a:tr h="256920">
                <a:tc>
                  <a:txBody>
                    <a:bodyPr/>
                    <a:lstStyle/>
                    <a:p>
                      <a:pPr marL="127000">
                        <a:lnSpc>
                          <a:spcPts val="1614"/>
                        </a:lnSpc>
                      </a:pPr>
                      <a:r>
                        <a:rPr sz="1400" b="1" spc="-5" dirty="0">
                          <a:latin typeface="Cambria"/>
                          <a:cs typeface="Cambria"/>
                        </a:rPr>
                        <a:t>2807</a:t>
                      </a:r>
                      <a:endParaRPr sz="1400">
                        <a:latin typeface="Cambria"/>
                        <a:cs typeface="Cambria"/>
                      </a:endParaRPr>
                    </a:p>
                  </a:txBody>
                  <a:tcPr marL="0" marR="0" marT="0" marB="0"/>
                </a:tc>
              </a:tr>
              <a:tr h="304990">
                <a:tc>
                  <a:txBody>
                    <a:bodyPr/>
                    <a:lstStyle/>
                    <a:p>
                      <a:pPr marL="127000">
                        <a:lnSpc>
                          <a:spcPct val="100000"/>
                        </a:lnSpc>
                        <a:spcBef>
                          <a:spcPts val="310"/>
                        </a:spcBef>
                      </a:pPr>
                      <a:r>
                        <a:rPr sz="1400" b="1" spc="-5" dirty="0">
                          <a:latin typeface="Cambria"/>
                          <a:cs typeface="Cambria"/>
                        </a:rPr>
                        <a:t>2806</a:t>
                      </a:r>
                      <a:endParaRPr sz="1400">
                        <a:latin typeface="Cambria"/>
                        <a:cs typeface="Cambria"/>
                      </a:endParaRPr>
                    </a:p>
                  </a:txBody>
                  <a:tcPr marL="0" marR="0" marT="39370" marB="0"/>
                </a:tc>
              </a:tr>
              <a:tr h="304990">
                <a:tc>
                  <a:txBody>
                    <a:bodyPr/>
                    <a:lstStyle/>
                    <a:p>
                      <a:pPr marL="127000">
                        <a:lnSpc>
                          <a:spcPct val="100000"/>
                        </a:lnSpc>
                        <a:spcBef>
                          <a:spcPts val="310"/>
                        </a:spcBef>
                      </a:pPr>
                      <a:r>
                        <a:rPr sz="1400" b="1" spc="-5" dirty="0">
                          <a:latin typeface="Cambria"/>
                          <a:cs typeface="Cambria"/>
                        </a:rPr>
                        <a:t>2805</a:t>
                      </a:r>
                      <a:endParaRPr sz="1400">
                        <a:latin typeface="Cambria"/>
                        <a:cs typeface="Cambria"/>
                      </a:endParaRPr>
                    </a:p>
                  </a:txBody>
                  <a:tcPr marL="0" marR="0" marT="39370" marB="0"/>
                </a:tc>
              </a:tr>
              <a:tr h="304800">
                <a:tc>
                  <a:txBody>
                    <a:bodyPr/>
                    <a:lstStyle/>
                    <a:p>
                      <a:pPr marL="127000">
                        <a:lnSpc>
                          <a:spcPct val="100000"/>
                        </a:lnSpc>
                        <a:spcBef>
                          <a:spcPts val="310"/>
                        </a:spcBef>
                      </a:pPr>
                      <a:r>
                        <a:rPr sz="1400" b="1" spc="-5" dirty="0">
                          <a:latin typeface="Cambria"/>
                          <a:cs typeface="Cambria"/>
                        </a:rPr>
                        <a:t>2804</a:t>
                      </a:r>
                      <a:endParaRPr sz="1400">
                        <a:latin typeface="Cambria"/>
                        <a:cs typeface="Cambria"/>
                      </a:endParaRPr>
                    </a:p>
                  </a:txBody>
                  <a:tcPr marL="0" marR="0" marT="39370" marB="0"/>
                </a:tc>
              </a:tr>
              <a:tr h="304800">
                <a:tc>
                  <a:txBody>
                    <a:bodyPr/>
                    <a:lstStyle/>
                    <a:p>
                      <a:pPr marL="127000">
                        <a:lnSpc>
                          <a:spcPct val="100000"/>
                        </a:lnSpc>
                        <a:spcBef>
                          <a:spcPts val="310"/>
                        </a:spcBef>
                      </a:pPr>
                      <a:r>
                        <a:rPr sz="1400" b="1" spc="-5" dirty="0">
                          <a:latin typeface="Cambria"/>
                          <a:cs typeface="Cambria"/>
                        </a:rPr>
                        <a:t>2803</a:t>
                      </a:r>
                      <a:endParaRPr sz="1400">
                        <a:latin typeface="Cambria"/>
                        <a:cs typeface="Cambria"/>
                      </a:endParaRPr>
                    </a:p>
                  </a:txBody>
                  <a:tcPr marL="0" marR="0" marT="39370" marB="0"/>
                </a:tc>
              </a:tr>
              <a:tr h="304774">
                <a:tc>
                  <a:txBody>
                    <a:bodyPr/>
                    <a:lstStyle/>
                    <a:p>
                      <a:pPr marL="127000">
                        <a:lnSpc>
                          <a:spcPct val="100000"/>
                        </a:lnSpc>
                        <a:spcBef>
                          <a:spcPts val="310"/>
                        </a:spcBef>
                      </a:pPr>
                      <a:r>
                        <a:rPr sz="1400" b="1" spc="-5" dirty="0">
                          <a:latin typeface="Cambria"/>
                          <a:cs typeface="Cambria"/>
                        </a:rPr>
                        <a:t>2802</a:t>
                      </a:r>
                      <a:endParaRPr sz="1400">
                        <a:latin typeface="Cambria"/>
                        <a:cs typeface="Cambria"/>
                      </a:endParaRPr>
                    </a:p>
                  </a:txBody>
                  <a:tcPr marL="0" marR="0" marT="39370" marB="0"/>
                </a:tc>
              </a:tr>
              <a:tr h="304927">
                <a:tc>
                  <a:txBody>
                    <a:bodyPr/>
                    <a:lstStyle/>
                    <a:p>
                      <a:pPr marL="127000">
                        <a:lnSpc>
                          <a:spcPct val="100000"/>
                        </a:lnSpc>
                        <a:spcBef>
                          <a:spcPts val="310"/>
                        </a:spcBef>
                      </a:pPr>
                      <a:r>
                        <a:rPr sz="1400" b="1" spc="-5" dirty="0">
                          <a:latin typeface="Cambria"/>
                          <a:cs typeface="Cambria"/>
                        </a:rPr>
                        <a:t>2801</a:t>
                      </a:r>
                      <a:endParaRPr sz="1400">
                        <a:latin typeface="Cambria"/>
                        <a:cs typeface="Cambria"/>
                      </a:endParaRPr>
                    </a:p>
                  </a:txBody>
                  <a:tcPr marL="0" marR="0" marT="39370" marB="0"/>
                </a:tc>
              </a:tr>
              <a:tr h="257073">
                <a:tc>
                  <a:txBody>
                    <a:bodyPr/>
                    <a:lstStyle/>
                    <a:p>
                      <a:pPr marL="127000">
                        <a:lnSpc>
                          <a:spcPts val="1610"/>
                        </a:lnSpc>
                        <a:spcBef>
                          <a:spcPts val="310"/>
                        </a:spcBef>
                      </a:pPr>
                      <a:r>
                        <a:rPr sz="1400" b="1" spc="-5" dirty="0">
                          <a:latin typeface="Cambria"/>
                          <a:cs typeface="Cambria"/>
                        </a:rPr>
                        <a:t>2800</a:t>
                      </a:r>
                      <a:endParaRPr sz="1400">
                        <a:latin typeface="Cambria"/>
                        <a:cs typeface="Cambria"/>
                      </a:endParaRPr>
                    </a:p>
                  </a:txBody>
                  <a:tcPr marL="0" marR="0" marT="39370" marB="0"/>
                </a:tc>
              </a:tr>
            </a:tbl>
          </a:graphicData>
        </a:graphic>
      </p:graphicFrame>
      <p:graphicFrame>
        <p:nvGraphicFramePr>
          <p:cNvPr id="6" name="object 6"/>
          <p:cNvGraphicFramePr>
            <a:graphicFrameLocks noGrp="1"/>
          </p:cNvGraphicFramePr>
          <p:nvPr/>
        </p:nvGraphicFramePr>
        <p:xfrm>
          <a:off x="767892" y="3765803"/>
          <a:ext cx="1759586" cy="335279"/>
        </p:xfrm>
        <a:graphic>
          <a:graphicData uri="http://schemas.openxmlformats.org/drawingml/2006/table">
            <a:tbl>
              <a:tblPr firstRow="1" bandRow="1">
                <a:tableStyleId>{2D5ABB26-0587-4C30-8999-92F81FD0307C}</a:tableStyleId>
              </a:tblPr>
              <a:tblGrid>
                <a:gridCol w="351155"/>
                <a:gridCol w="1408431"/>
              </a:tblGrid>
              <a:tr h="335279">
                <a:tc>
                  <a:txBody>
                    <a:bodyPr/>
                    <a:lstStyle/>
                    <a:p>
                      <a:pPr marL="127000">
                        <a:lnSpc>
                          <a:spcPct val="100000"/>
                        </a:lnSpc>
                        <a:spcBef>
                          <a:spcPts val="325"/>
                        </a:spcBef>
                      </a:pPr>
                      <a:r>
                        <a:rPr sz="1600" b="1" dirty="0">
                          <a:latin typeface="Cambria"/>
                          <a:cs typeface="Cambria"/>
                        </a:rPr>
                        <a:t>A</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9B</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7" name="object 7"/>
          <p:cNvGraphicFramePr>
            <a:graphicFrameLocks noGrp="1"/>
          </p:cNvGraphicFramePr>
          <p:nvPr/>
        </p:nvGraphicFramePr>
        <p:xfrm>
          <a:off x="9025129" y="3732150"/>
          <a:ext cx="1334136" cy="2438462"/>
        </p:xfrm>
        <a:graphic>
          <a:graphicData uri="http://schemas.openxmlformats.org/drawingml/2006/table">
            <a:tbl>
              <a:tblPr firstRow="1" bandRow="1">
                <a:tableStyleId>{2D5ABB26-0587-4C30-8999-92F81FD0307C}</a:tableStyleId>
              </a:tblPr>
              <a:tblGrid>
                <a:gridCol w="527051"/>
                <a:gridCol w="807085"/>
              </a:tblGrid>
              <a:tr h="304800">
                <a:tc>
                  <a:txBody>
                    <a:bodyPr/>
                    <a:lstStyle/>
                    <a:p>
                      <a:pPr marL="15875">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2805</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2804</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926">
                <a:tc>
                  <a:txBody>
                    <a:bodyPr/>
                    <a:lstStyle/>
                    <a:p>
                      <a:pPr marL="15875">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marL="1905" algn="ctr">
                        <a:lnSpc>
                          <a:spcPct val="100000"/>
                        </a:lnSpc>
                        <a:spcBef>
                          <a:spcPts val="325"/>
                        </a:spcBef>
                      </a:pPr>
                      <a:r>
                        <a:rPr sz="1400" b="1" spc="-5" dirty="0">
                          <a:latin typeface="Cambria"/>
                          <a:cs typeface="Cambria"/>
                        </a:rPr>
                        <a:t>9B</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736">
                <a:tc>
                  <a:txBody>
                    <a:bodyPr/>
                    <a:lstStyle/>
                    <a:p>
                      <a:pPr marL="15875">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15875">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8" name="object 8"/>
          <p:cNvGraphicFramePr>
            <a:graphicFrameLocks noGrp="1"/>
          </p:cNvGraphicFramePr>
          <p:nvPr/>
        </p:nvGraphicFramePr>
        <p:xfrm>
          <a:off x="6703315" y="3765803"/>
          <a:ext cx="1758951" cy="335279"/>
        </p:xfrm>
        <a:graphic>
          <a:graphicData uri="http://schemas.openxmlformats.org/drawingml/2006/table">
            <a:tbl>
              <a:tblPr firstRow="1" bandRow="1">
                <a:tableStyleId>{2D5ABB26-0587-4C30-8999-92F81FD0307C}</a:tableStyleId>
              </a:tblPr>
              <a:tblGrid>
                <a:gridCol w="350520"/>
                <a:gridCol w="1408431"/>
              </a:tblGrid>
              <a:tr h="335279">
                <a:tc>
                  <a:txBody>
                    <a:bodyPr/>
                    <a:lstStyle/>
                    <a:p>
                      <a:pPr marL="127000">
                        <a:lnSpc>
                          <a:spcPct val="100000"/>
                        </a:lnSpc>
                        <a:spcBef>
                          <a:spcPts val="325"/>
                        </a:spcBef>
                      </a:pPr>
                      <a:r>
                        <a:rPr sz="1600" b="1" dirty="0">
                          <a:latin typeface="Cambria"/>
                          <a:cs typeface="Cambria"/>
                        </a:rPr>
                        <a:t>A</a:t>
                      </a:r>
                      <a:endParaRPr sz="1600">
                        <a:latin typeface="Cambria"/>
                        <a:cs typeface="Cambria"/>
                      </a:endParaRPr>
                    </a:p>
                  </a:txBody>
                  <a:tcPr marL="0" marR="0" marT="41275" marB="0">
                    <a:lnR w="12700">
                      <a:solidFill>
                        <a:srgbClr val="000000"/>
                      </a:solidFill>
                      <a:prstDash val="solid"/>
                    </a:lnR>
                  </a:tcPr>
                </a:tc>
                <a:tc>
                  <a:txBody>
                    <a:bodyPr/>
                    <a:lstStyle/>
                    <a:p>
                      <a:pPr marL="1270" algn="ctr">
                        <a:lnSpc>
                          <a:spcPct val="100000"/>
                        </a:lnSpc>
                        <a:spcBef>
                          <a:spcPts val="325"/>
                        </a:spcBef>
                      </a:pPr>
                      <a:r>
                        <a:rPr sz="1600" b="1" spc="-5" dirty="0">
                          <a:latin typeface="Cambria"/>
                          <a:cs typeface="Cambria"/>
                        </a:rPr>
                        <a:t>9B</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
        <p:nvSpPr>
          <p:cNvPr id="9" name="object 9"/>
          <p:cNvSpPr txBox="1"/>
          <p:nvPr/>
        </p:nvSpPr>
        <p:spPr>
          <a:xfrm>
            <a:off x="1183945" y="4608957"/>
            <a:ext cx="1176020"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Cambria"/>
                <a:cs typeface="Cambria"/>
              </a:rPr>
              <a:t>[2803] ←</a:t>
            </a:r>
            <a:r>
              <a:rPr sz="1800" b="1" spc="-100" dirty="0">
                <a:latin typeface="Cambria"/>
                <a:cs typeface="Cambria"/>
              </a:rPr>
              <a:t> </a:t>
            </a:r>
            <a:r>
              <a:rPr sz="1800" b="1" dirty="0">
                <a:latin typeface="Cambria"/>
                <a:cs typeface="Cambria"/>
              </a:rPr>
              <a:t>A</a:t>
            </a:r>
            <a:endParaRPr sz="1800">
              <a:latin typeface="Cambria"/>
              <a:cs typeface="Cambria"/>
            </a:endParaRPr>
          </a:p>
        </p:txBody>
      </p:sp>
      <p:sp>
        <p:nvSpPr>
          <p:cNvPr id="10" name="object 10"/>
          <p:cNvSpPr txBox="1"/>
          <p:nvPr/>
        </p:nvSpPr>
        <p:spPr>
          <a:xfrm>
            <a:off x="7106158" y="4608957"/>
            <a:ext cx="1311911"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Cambria"/>
                <a:cs typeface="Cambria"/>
              </a:rPr>
              <a:t>[2803] ←</a:t>
            </a:r>
            <a:r>
              <a:rPr sz="1800" b="1" spc="-100" dirty="0">
                <a:latin typeface="Cambria"/>
                <a:cs typeface="Cambria"/>
              </a:rPr>
              <a:t> </a:t>
            </a:r>
            <a:r>
              <a:rPr sz="1800" b="1" dirty="0">
                <a:latin typeface="Cambria"/>
                <a:cs typeface="Cambria"/>
              </a:rPr>
              <a:t>9B</a:t>
            </a:r>
            <a:endParaRPr sz="18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31012"/>
            <a:ext cx="6729731"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5. </a:t>
            </a:r>
            <a:r>
              <a:rPr sz="4400" spc="-10" dirty="0">
                <a:solidFill>
                  <a:srgbClr val="001F5F"/>
                </a:solidFill>
              </a:rPr>
              <a:t>Indirect Addressing</a:t>
            </a:r>
            <a:r>
              <a:rPr sz="4400" spc="-85" dirty="0">
                <a:solidFill>
                  <a:srgbClr val="001F5F"/>
                </a:solidFill>
              </a:rPr>
              <a:t> </a:t>
            </a:r>
            <a:r>
              <a:rPr sz="4400" spc="-5" dirty="0">
                <a:solidFill>
                  <a:srgbClr val="001F5F"/>
                </a:solidFill>
              </a:rPr>
              <a:t>Mode</a:t>
            </a:r>
            <a:endParaRPr sz="4400"/>
          </a:p>
        </p:txBody>
      </p:sp>
      <p:sp>
        <p:nvSpPr>
          <p:cNvPr id="3" name="object 3"/>
          <p:cNvSpPr txBox="1"/>
          <p:nvPr/>
        </p:nvSpPr>
        <p:spPr>
          <a:xfrm>
            <a:off x="916939" y="1807211"/>
            <a:ext cx="10026651" cy="3454792"/>
          </a:xfrm>
          <a:prstGeom prst="rect">
            <a:avLst/>
          </a:prstGeom>
        </p:spPr>
        <p:txBody>
          <a:bodyPr vert="horz" wrap="square" lIns="0" tIns="60960" rIns="0" bIns="0" rtlCol="0">
            <a:spAutoFit/>
          </a:bodyPr>
          <a:lstStyle/>
          <a:p>
            <a:pPr marL="241300" marR="5080" indent="-229235">
              <a:lnSpc>
                <a:spcPts val="3020"/>
              </a:lnSpc>
              <a:spcBef>
                <a:spcPts val="480"/>
              </a:spcBef>
              <a:buFont typeface="Arial"/>
              <a:buChar char="•"/>
              <a:tabLst>
                <a:tab pos="241935" algn="l"/>
              </a:tabLst>
            </a:pPr>
            <a:r>
              <a:rPr sz="2800" spc="-5" dirty="0">
                <a:latin typeface="Cambria"/>
                <a:cs typeface="Cambria"/>
              </a:rPr>
              <a:t>The instruction specifies </a:t>
            </a:r>
            <a:r>
              <a:rPr sz="2800" spc="-10" dirty="0">
                <a:latin typeface="Cambria"/>
                <a:cs typeface="Cambria"/>
              </a:rPr>
              <a:t>the indirect </a:t>
            </a:r>
            <a:r>
              <a:rPr sz="2800" spc="-15" dirty="0">
                <a:latin typeface="Cambria"/>
                <a:cs typeface="Cambria"/>
              </a:rPr>
              <a:t>address </a:t>
            </a:r>
            <a:r>
              <a:rPr sz="2800" spc="-20" dirty="0">
                <a:latin typeface="Cambria"/>
                <a:cs typeface="Cambria"/>
              </a:rPr>
              <a:t>where </a:t>
            </a:r>
            <a:r>
              <a:rPr sz="2800" spc="-10" dirty="0">
                <a:latin typeface="Cambria"/>
                <a:cs typeface="Cambria"/>
              </a:rPr>
              <a:t>the </a:t>
            </a:r>
            <a:r>
              <a:rPr sz="2800" spc="-20" dirty="0">
                <a:latin typeface="Cambria"/>
                <a:cs typeface="Cambria"/>
              </a:rPr>
              <a:t>effective  </a:t>
            </a:r>
            <a:r>
              <a:rPr sz="2800" spc="-15" dirty="0">
                <a:latin typeface="Cambria"/>
                <a:cs typeface="Cambria"/>
              </a:rPr>
              <a:t>address </a:t>
            </a:r>
            <a:r>
              <a:rPr sz="2800" spc="-5" dirty="0">
                <a:latin typeface="Cambria"/>
                <a:cs typeface="Cambria"/>
              </a:rPr>
              <a:t>of the </a:t>
            </a:r>
            <a:r>
              <a:rPr sz="2800" spc="-10" dirty="0">
                <a:latin typeface="Cambria"/>
                <a:cs typeface="Cambria"/>
              </a:rPr>
              <a:t>operand </a:t>
            </a:r>
            <a:r>
              <a:rPr sz="2800" spc="-5" dirty="0">
                <a:latin typeface="Cambria"/>
                <a:cs typeface="Cambria"/>
              </a:rPr>
              <a:t>is</a:t>
            </a:r>
            <a:r>
              <a:rPr sz="2800" spc="5" dirty="0">
                <a:latin typeface="Cambria"/>
                <a:cs typeface="Cambria"/>
              </a:rPr>
              <a:t> </a:t>
            </a:r>
            <a:r>
              <a:rPr sz="2800" spc="-10" dirty="0">
                <a:latin typeface="Cambria"/>
                <a:cs typeface="Cambria"/>
              </a:rPr>
              <a:t>placed.</a:t>
            </a:r>
            <a:endParaRPr sz="2800" dirty="0">
              <a:latin typeface="Cambria"/>
              <a:cs typeface="Cambria"/>
            </a:endParaRPr>
          </a:p>
          <a:p>
            <a:pPr marL="241300" marR="576580" indent="-229235">
              <a:lnSpc>
                <a:spcPts val="3020"/>
              </a:lnSpc>
              <a:spcBef>
                <a:spcPts val="1005"/>
              </a:spcBef>
              <a:buFont typeface="Arial"/>
              <a:buChar char="•"/>
              <a:tabLst>
                <a:tab pos="241935" algn="l"/>
              </a:tabLst>
            </a:pPr>
            <a:r>
              <a:rPr sz="2800" spc="-5" dirty="0">
                <a:latin typeface="Cambria"/>
                <a:cs typeface="Cambria"/>
              </a:rPr>
              <a:t>The memory </a:t>
            </a:r>
            <a:r>
              <a:rPr sz="2800" spc="-15" dirty="0">
                <a:latin typeface="Cambria"/>
                <a:cs typeface="Cambria"/>
              </a:rPr>
              <a:t>address </a:t>
            </a:r>
            <a:r>
              <a:rPr sz="2800" spc="-5" dirty="0">
                <a:latin typeface="Cambria"/>
                <a:cs typeface="Cambria"/>
              </a:rPr>
              <a:t>is specified </a:t>
            </a:r>
            <a:r>
              <a:rPr sz="2800" spc="-20" dirty="0">
                <a:latin typeface="Cambria"/>
                <a:cs typeface="Cambria"/>
              </a:rPr>
              <a:t>where </a:t>
            </a:r>
            <a:r>
              <a:rPr sz="2800" spc="-10" dirty="0">
                <a:latin typeface="Cambria"/>
                <a:cs typeface="Cambria"/>
              </a:rPr>
              <a:t>the </a:t>
            </a:r>
            <a:r>
              <a:rPr sz="2800" spc="-5" dirty="0">
                <a:latin typeface="Cambria"/>
                <a:cs typeface="Cambria"/>
              </a:rPr>
              <a:t>actual </a:t>
            </a:r>
            <a:r>
              <a:rPr sz="2800" spc="-15" dirty="0">
                <a:latin typeface="Cambria"/>
                <a:cs typeface="Cambria"/>
              </a:rPr>
              <a:t>address </a:t>
            </a:r>
            <a:r>
              <a:rPr sz="2800" spc="-5" dirty="0">
                <a:latin typeface="Cambria"/>
                <a:cs typeface="Cambria"/>
              </a:rPr>
              <a:t>of  </a:t>
            </a:r>
            <a:r>
              <a:rPr sz="2800" spc="-10" dirty="0">
                <a:latin typeface="Cambria"/>
                <a:cs typeface="Cambria"/>
              </a:rPr>
              <a:t>operand </a:t>
            </a:r>
            <a:r>
              <a:rPr sz="2800" spc="-5" dirty="0">
                <a:latin typeface="Cambria"/>
                <a:cs typeface="Cambria"/>
              </a:rPr>
              <a:t>is</a:t>
            </a:r>
            <a:r>
              <a:rPr sz="2800" spc="-10" dirty="0">
                <a:latin typeface="Cambria"/>
                <a:cs typeface="Cambria"/>
              </a:rPr>
              <a:t> </a:t>
            </a:r>
            <a:r>
              <a:rPr sz="2800" spc="-5" dirty="0">
                <a:latin typeface="Cambria"/>
                <a:cs typeface="Cambria"/>
              </a:rPr>
              <a:t>placed.</a:t>
            </a:r>
            <a:endParaRPr sz="2800" dirty="0">
              <a:latin typeface="Cambria"/>
              <a:cs typeface="Cambria"/>
            </a:endParaRPr>
          </a:p>
          <a:p>
            <a:pPr>
              <a:lnSpc>
                <a:spcPct val="100000"/>
              </a:lnSpc>
              <a:spcBef>
                <a:spcPts val="5"/>
              </a:spcBef>
            </a:pPr>
            <a:endParaRPr sz="3650" dirty="0">
              <a:latin typeface="Cambria"/>
              <a:cs typeface="Cambria"/>
            </a:endParaRPr>
          </a:p>
          <a:p>
            <a:pPr marL="332105" algn="ctr">
              <a:lnSpc>
                <a:spcPct val="100000"/>
              </a:lnSpc>
            </a:pPr>
            <a:r>
              <a:rPr sz="2400" b="1" spc="-35" dirty="0">
                <a:solidFill>
                  <a:srgbClr val="6F2F9F"/>
                </a:solidFill>
                <a:latin typeface="Cambria"/>
                <a:cs typeface="Cambria"/>
              </a:rPr>
              <a:t>Move</a:t>
            </a:r>
            <a:endParaRPr sz="2400" dirty="0">
              <a:latin typeface="Cambria"/>
              <a:cs typeface="Cambria"/>
            </a:endParaRPr>
          </a:p>
          <a:p>
            <a:pPr marL="330835" algn="ctr">
              <a:lnSpc>
                <a:spcPts val="3250"/>
              </a:lnSpc>
              <a:spcBef>
                <a:spcPts val="645"/>
              </a:spcBef>
              <a:tabLst>
                <a:tab pos="3091180" algn="l"/>
              </a:tabLst>
            </a:pPr>
            <a:r>
              <a:rPr sz="2800" b="1" spc="-30" dirty="0">
                <a:latin typeface="Cambria"/>
                <a:cs typeface="Cambria"/>
              </a:rPr>
              <a:t>MOV</a:t>
            </a:r>
            <a:r>
              <a:rPr sz="2800" b="1" spc="25" dirty="0">
                <a:latin typeface="Cambria"/>
                <a:cs typeface="Cambria"/>
              </a:rPr>
              <a:t> </a:t>
            </a:r>
            <a:r>
              <a:rPr sz="2800" b="1" spc="-5" dirty="0">
                <a:solidFill>
                  <a:srgbClr val="00AF50"/>
                </a:solidFill>
                <a:latin typeface="Cambria"/>
                <a:cs typeface="Cambria"/>
              </a:rPr>
              <a:t>A, </a:t>
            </a:r>
            <a:r>
              <a:rPr sz="2800" b="1" spc="-10" dirty="0" smtClean="0">
                <a:solidFill>
                  <a:srgbClr val="00AF50"/>
                </a:solidFill>
                <a:latin typeface="Cambria"/>
                <a:cs typeface="Cambria"/>
              </a:rPr>
              <a:t>2802</a:t>
            </a:r>
            <a:r>
              <a:rPr lang="en-US" sz="2800" b="1" spc="-10" dirty="0" smtClean="0">
                <a:solidFill>
                  <a:srgbClr val="00AF50"/>
                </a:solidFill>
                <a:latin typeface="Cambria"/>
                <a:cs typeface="Cambria"/>
              </a:rPr>
              <a:t>h</a:t>
            </a:r>
            <a:r>
              <a:rPr sz="2800" b="1" spc="-10" dirty="0">
                <a:solidFill>
                  <a:srgbClr val="00AF50"/>
                </a:solidFill>
                <a:latin typeface="Cambria"/>
                <a:cs typeface="Cambria"/>
              </a:rPr>
              <a:t>	</a:t>
            </a:r>
            <a:r>
              <a:rPr sz="2800" spc="-5" dirty="0">
                <a:latin typeface="Cambria"/>
                <a:cs typeface="Cambria"/>
              </a:rPr>
              <a:t>A ←</a:t>
            </a:r>
            <a:r>
              <a:rPr sz="2800" spc="10" dirty="0">
                <a:latin typeface="Cambria"/>
                <a:cs typeface="Cambria"/>
              </a:rPr>
              <a:t> </a:t>
            </a:r>
            <a:r>
              <a:rPr sz="2800" spc="-5" dirty="0">
                <a:latin typeface="Cambria"/>
                <a:cs typeface="Cambria"/>
              </a:rPr>
              <a:t>[[2802]]</a:t>
            </a:r>
            <a:endParaRPr sz="2800" dirty="0">
              <a:latin typeface="Cambria"/>
              <a:cs typeface="Cambria"/>
            </a:endParaRPr>
          </a:p>
          <a:p>
            <a:pPr marL="328295" algn="ctr">
              <a:lnSpc>
                <a:spcPts val="2290"/>
              </a:lnSpc>
            </a:pPr>
            <a:r>
              <a:rPr sz="2000" spc="-5" dirty="0">
                <a:latin typeface="Cambria"/>
                <a:cs typeface="Cambria"/>
              </a:rPr>
              <a:t>It </a:t>
            </a:r>
            <a:r>
              <a:rPr sz="2000" spc="-15" dirty="0">
                <a:latin typeface="Cambria"/>
                <a:cs typeface="Cambria"/>
              </a:rPr>
              <a:t>moves </a:t>
            </a:r>
            <a:r>
              <a:rPr sz="2000" dirty="0">
                <a:latin typeface="Cambria"/>
                <a:cs typeface="Cambria"/>
              </a:rPr>
              <a:t>the data </a:t>
            </a:r>
            <a:r>
              <a:rPr sz="2000" spc="-5" dirty="0">
                <a:latin typeface="Cambria"/>
                <a:cs typeface="Cambria"/>
              </a:rPr>
              <a:t>from memory </a:t>
            </a:r>
            <a:r>
              <a:rPr sz="2000" dirty="0">
                <a:latin typeface="Cambria"/>
                <a:cs typeface="Cambria"/>
              </a:rPr>
              <a:t>location specified </a:t>
            </a:r>
            <a:r>
              <a:rPr sz="2000" spc="-15" dirty="0">
                <a:latin typeface="Cambria"/>
                <a:cs typeface="Cambria"/>
              </a:rPr>
              <a:t>by </a:t>
            </a:r>
            <a:r>
              <a:rPr sz="2000" dirty="0">
                <a:latin typeface="Cambria"/>
                <a:cs typeface="Cambria"/>
              </a:rPr>
              <a:t>the location </a:t>
            </a:r>
            <a:r>
              <a:rPr sz="2000" spc="-10" dirty="0">
                <a:latin typeface="Cambria"/>
                <a:cs typeface="Cambria"/>
              </a:rPr>
              <a:t>2802 </a:t>
            </a:r>
            <a:r>
              <a:rPr sz="2000" spc="-5" dirty="0">
                <a:latin typeface="Cambria"/>
                <a:cs typeface="Cambria"/>
              </a:rPr>
              <a:t>to</a:t>
            </a:r>
            <a:r>
              <a:rPr sz="2000" spc="-225" dirty="0">
                <a:latin typeface="Cambria"/>
                <a:cs typeface="Cambria"/>
              </a:rPr>
              <a:t> </a:t>
            </a:r>
            <a:r>
              <a:rPr sz="2000" spc="-5" dirty="0">
                <a:latin typeface="Cambria"/>
                <a:cs typeface="Cambria"/>
              </a:rPr>
              <a:t>A.</a:t>
            </a:r>
            <a:endParaRPr sz="2000" dirty="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6728459"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5. </a:t>
            </a:r>
            <a:r>
              <a:rPr sz="4400" spc="-10" dirty="0">
                <a:solidFill>
                  <a:srgbClr val="001F5F"/>
                </a:solidFill>
              </a:rPr>
              <a:t>Indirect Addressing</a:t>
            </a:r>
            <a:r>
              <a:rPr sz="4400" spc="-95" dirty="0">
                <a:solidFill>
                  <a:srgbClr val="001F5F"/>
                </a:solidFill>
              </a:rPr>
              <a:t> </a:t>
            </a:r>
            <a:r>
              <a:rPr sz="4400" spc="-5" dirty="0">
                <a:solidFill>
                  <a:srgbClr val="001F5F"/>
                </a:solidFill>
              </a:rPr>
              <a:t>Mode</a:t>
            </a:r>
            <a:endParaRPr sz="4400"/>
          </a:p>
        </p:txBody>
      </p:sp>
      <p:sp>
        <p:nvSpPr>
          <p:cNvPr id="3" name="object 3"/>
          <p:cNvSpPr txBox="1"/>
          <p:nvPr/>
        </p:nvSpPr>
        <p:spPr>
          <a:xfrm>
            <a:off x="1173277" y="1807211"/>
            <a:ext cx="9841231" cy="1494640"/>
          </a:xfrm>
          <a:prstGeom prst="rect">
            <a:avLst/>
          </a:prstGeom>
        </p:spPr>
        <p:txBody>
          <a:bodyPr vert="horz" wrap="square" lIns="0" tIns="12065" rIns="0" bIns="0" rtlCol="0">
            <a:spAutoFit/>
          </a:bodyPr>
          <a:lstStyle/>
          <a:p>
            <a:pPr marL="3810" algn="ctr">
              <a:lnSpc>
                <a:spcPts val="3190"/>
              </a:lnSpc>
              <a:spcBef>
                <a:spcPts val="95"/>
              </a:spcBef>
              <a:tabLst>
                <a:tab pos="2764155" algn="l"/>
              </a:tabLst>
            </a:pPr>
            <a:r>
              <a:rPr sz="2800" b="1" spc="-30" dirty="0">
                <a:latin typeface="Cambria"/>
                <a:cs typeface="Cambria"/>
              </a:rPr>
              <a:t>MOV</a:t>
            </a:r>
            <a:r>
              <a:rPr sz="2800" b="1" spc="25" dirty="0">
                <a:latin typeface="Cambria"/>
                <a:cs typeface="Cambria"/>
              </a:rPr>
              <a:t> </a:t>
            </a:r>
            <a:r>
              <a:rPr sz="2800" b="1" spc="-5" dirty="0">
                <a:solidFill>
                  <a:srgbClr val="00AF50"/>
                </a:solidFill>
                <a:latin typeface="Cambria"/>
                <a:cs typeface="Cambria"/>
              </a:rPr>
              <a:t>A, </a:t>
            </a:r>
            <a:r>
              <a:rPr sz="2800" b="1" spc="-10" dirty="0">
                <a:solidFill>
                  <a:srgbClr val="00AF50"/>
                </a:solidFill>
                <a:latin typeface="Cambria"/>
                <a:cs typeface="Cambria"/>
              </a:rPr>
              <a:t>2802h	</a:t>
            </a:r>
            <a:r>
              <a:rPr sz="2800" spc="-5" dirty="0">
                <a:latin typeface="Cambria"/>
                <a:cs typeface="Cambria"/>
              </a:rPr>
              <a:t>A ←</a:t>
            </a:r>
            <a:r>
              <a:rPr sz="2800" spc="10" dirty="0">
                <a:latin typeface="Cambria"/>
                <a:cs typeface="Cambria"/>
              </a:rPr>
              <a:t> </a:t>
            </a:r>
            <a:r>
              <a:rPr sz="2800" spc="-5" dirty="0">
                <a:latin typeface="Cambria"/>
                <a:cs typeface="Cambria"/>
              </a:rPr>
              <a:t>[[2802]]</a:t>
            </a:r>
            <a:endParaRPr sz="2800" dirty="0">
              <a:latin typeface="Cambria"/>
              <a:cs typeface="Cambria"/>
            </a:endParaRPr>
          </a:p>
          <a:p>
            <a:pPr marL="12700" marR="5080" algn="ctr">
              <a:lnSpc>
                <a:spcPts val="3030"/>
              </a:lnSpc>
              <a:spcBef>
                <a:spcPts val="204"/>
              </a:spcBef>
            </a:pPr>
            <a:r>
              <a:rPr sz="2800" spc="-5" dirty="0">
                <a:latin typeface="Cambria"/>
                <a:cs typeface="Cambria"/>
              </a:rPr>
              <a:t>It </a:t>
            </a:r>
            <a:r>
              <a:rPr sz="2800" spc="-25" dirty="0">
                <a:latin typeface="Cambria"/>
                <a:cs typeface="Cambria"/>
              </a:rPr>
              <a:t>moves </a:t>
            </a:r>
            <a:r>
              <a:rPr sz="2800" spc="-10" dirty="0">
                <a:latin typeface="Cambria"/>
                <a:cs typeface="Cambria"/>
              </a:rPr>
              <a:t>the </a:t>
            </a:r>
            <a:r>
              <a:rPr sz="2800" spc="-5" dirty="0">
                <a:latin typeface="Cambria"/>
                <a:cs typeface="Cambria"/>
              </a:rPr>
              <a:t>data </a:t>
            </a:r>
            <a:r>
              <a:rPr sz="2800" spc="-15" dirty="0">
                <a:latin typeface="Cambria"/>
                <a:cs typeface="Cambria"/>
              </a:rPr>
              <a:t>from </a:t>
            </a:r>
            <a:r>
              <a:rPr sz="2800" spc="-5" dirty="0">
                <a:latin typeface="Cambria"/>
                <a:cs typeface="Cambria"/>
              </a:rPr>
              <a:t>memory location specified </a:t>
            </a:r>
            <a:r>
              <a:rPr sz="2800" spc="-20" dirty="0">
                <a:latin typeface="Cambria"/>
                <a:cs typeface="Cambria"/>
              </a:rPr>
              <a:t>by </a:t>
            </a:r>
            <a:r>
              <a:rPr sz="2800" spc="-5" dirty="0">
                <a:latin typeface="Cambria"/>
                <a:cs typeface="Cambria"/>
              </a:rPr>
              <a:t>the location  2802 </a:t>
            </a:r>
            <a:r>
              <a:rPr sz="2800" spc="-15" dirty="0">
                <a:latin typeface="Cambria"/>
                <a:cs typeface="Cambria"/>
              </a:rPr>
              <a:t>to</a:t>
            </a:r>
            <a:r>
              <a:rPr sz="2800" spc="-5" dirty="0">
                <a:latin typeface="Cambria"/>
                <a:cs typeface="Cambria"/>
              </a:rPr>
              <a:t> </a:t>
            </a:r>
            <a:r>
              <a:rPr sz="2800" spc="-10" dirty="0">
                <a:latin typeface="Cambria"/>
                <a:cs typeface="Cambria"/>
              </a:rPr>
              <a:t>A.</a:t>
            </a:r>
            <a:endParaRPr sz="2800" dirty="0">
              <a:latin typeface="Cambria"/>
              <a:cs typeface="Cambria"/>
            </a:endParaRPr>
          </a:p>
          <a:p>
            <a:pPr marL="1313815">
              <a:lnSpc>
                <a:spcPct val="100000"/>
              </a:lnSpc>
              <a:spcBef>
                <a:spcPts val="40"/>
              </a:spcBef>
              <a:tabLst>
                <a:tab pos="7332980" algn="l"/>
              </a:tabLst>
            </a:pPr>
            <a:r>
              <a:rPr sz="1800" b="1" spc="-10" dirty="0">
                <a:solidFill>
                  <a:srgbClr val="00AF50"/>
                </a:solidFill>
                <a:latin typeface="Cambria"/>
                <a:cs typeface="Cambria"/>
              </a:rPr>
              <a:t>Before	</a:t>
            </a:r>
            <a:r>
              <a:rPr sz="1800" b="1" spc="-5" dirty="0">
                <a:solidFill>
                  <a:srgbClr val="00AF50"/>
                </a:solidFill>
                <a:latin typeface="Cambria"/>
                <a:cs typeface="Cambria"/>
              </a:rPr>
              <a:t>After</a:t>
            </a:r>
            <a:endParaRPr sz="1800" dirty="0">
              <a:latin typeface="Cambria"/>
              <a:cs typeface="Cambria"/>
            </a:endParaRPr>
          </a:p>
        </p:txBody>
      </p:sp>
      <p:graphicFrame>
        <p:nvGraphicFramePr>
          <p:cNvPr id="4" name="object 4"/>
          <p:cNvGraphicFramePr>
            <a:graphicFrameLocks noGrp="1"/>
          </p:cNvGraphicFramePr>
          <p:nvPr/>
        </p:nvGraphicFramePr>
        <p:xfrm>
          <a:off x="2978657" y="3732150"/>
          <a:ext cx="1445896" cy="2438462"/>
        </p:xfrm>
        <a:graphic>
          <a:graphicData uri="http://schemas.openxmlformats.org/drawingml/2006/table">
            <a:tbl>
              <a:tblPr firstRow="1" bandRow="1">
                <a:tableStyleId>{2D5ABB26-0587-4C30-8999-92F81FD0307C}</a:tableStyleId>
              </a:tblPr>
              <a:tblGrid>
                <a:gridCol w="638811"/>
                <a:gridCol w="807085"/>
              </a:tblGrid>
              <a:tr h="304800">
                <a:tc>
                  <a:txBody>
                    <a:bodyPr/>
                    <a:lstStyle/>
                    <a:p>
                      <a:pPr marL="35560" algn="ctr">
                        <a:lnSpc>
                          <a:spcPct val="100000"/>
                        </a:lnSpc>
                        <a:spcBef>
                          <a:spcPts val="320"/>
                        </a:spcBef>
                      </a:pPr>
                      <a:r>
                        <a:rPr sz="1400" b="1" spc="-5" dirty="0">
                          <a:latin typeface="Cambria"/>
                          <a:cs typeface="Cambria"/>
                        </a:rPr>
                        <a:t>2807</a:t>
                      </a:r>
                      <a:endParaRPr sz="1400" dirty="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5"/>
                        </a:spcBef>
                      </a:pPr>
                      <a:r>
                        <a:rPr sz="1400" b="1" spc="-5" dirty="0">
                          <a:latin typeface="Cambria"/>
                          <a:cs typeface="Cambria"/>
                        </a:rPr>
                        <a:t>2805</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5"/>
                        </a:spcBef>
                      </a:pPr>
                      <a:r>
                        <a:rPr sz="1400" b="1" spc="-5" dirty="0">
                          <a:latin typeface="Cambria"/>
                          <a:cs typeface="Cambria"/>
                        </a:rPr>
                        <a:t>2804</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926">
                <a:tc>
                  <a:txBody>
                    <a:bodyPr/>
                    <a:lstStyle/>
                    <a:p>
                      <a:pPr marL="35560" algn="ctr">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06</a:t>
                      </a:r>
                      <a:endParaRPr sz="1400" dirty="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28</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736">
                <a:tc>
                  <a:txBody>
                    <a:bodyPr/>
                    <a:lstStyle/>
                    <a:p>
                      <a:pPr marL="35560" algn="ct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pSp>
        <p:nvGrpSpPr>
          <p:cNvPr id="5" name="object 5"/>
          <p:cNvGrpSpPr/>
          <p:nvPr/>
        </p:nvGrpSpPr>
        <p:grpSpPr>
          <a:xfrm>
            <a:off x="1112952" y="3765803"/>
            <a:ext cx="1421765" cy="347980"/>
            <a:chOff x="1112951" y="3765803"/>
            <a:chExt cx="1421765" cy="347980"/>
          </a:xfrm>
        </p:grpSpPr>
        <p:sp>
          <p:nvSpPr>
            <p:cNvPr id="6" name="object 6"/>
            <p:cNvSpPr/>
            <p:nvPr/>
          </p:nvSpPr>
          <p:spPr>
            <a:xfrm>
              <a:off x="1119301" y="3772153"/>
              <a:ext cx="1409065" cy="335280"/>
            </a:xfrm>
            <a:custGeom>
              <a:avLst/>
              <a:gdLst/>
              <a:ahLst/>
              <a:cxnLst/>
              <a:rect l="l" t="t" r="r" b="b"/>
              <a:pathLst>
                <a:path w="1409064" h="335279">
                  <a:moveTo>
                    <a:pt x="1408684" y="0"/>
                  </a:moveTo>
                  <a:lnTo>
                    <a:pt x="0" y="0"/>
                  </a:lnTo>
                  <a:lnTo>
                    <a:pt x="0" y="335280"/>
                  </a:lnTo>
                  <a:lnTo>
                    <a:pt x="1408684" y="335280"/>
                  </a:lnTo>
                  <a:lnTo>
                    <a:pt x="1408684" y="0"/>
                  </a:lnTo>
                  <a:close/>
                </a:path>
              </a:pathLst>
            </a:custGeom>
            <a:solidFill>
              <a:srgbClr val="FFE699"/>
            </a:solidFill>
          </p:spPr>
          <p:txBody>
            <a:bodyPr wrap="square" lIns="0" tIns="0" rIns="0" bIns="0" rtlCol="0"/>
            <a:lstStyle/>
            <a:p>
              <a:endParaRPr/>
            </a:p>
          </p:txBody>
        </p:sp>
        <p:sp>
          <p:nvSpPr>
            <p:cNvPr id="7" name="object 7"/>
            <p:cNvSpPr/>
            <p:nvPr/>
          </p:nvSpPr>
          <p:spPr>
            <a:xfrm>
              <a:off x="1119301" y="3765803"/>
              <a:ext cx="1409065" cy="347980"/>
            </a:xfrm>
            <a:custGeom>
              <a:avLst/>
              <a:gdLst/>
              <a:ahLst/>
              <a:cxnLst/>
              <a:rect l="l" t="t" r="r" b="b"/>
              <a:pathLst>
                <a:path w="1409064" h="347979">
                  <a:moveTo>
                    <a:pt x="0" y="0"/>
                  </a:moveTo>
                  <a:lnTo>
                    <a:pt x="0" y="347980"/>
                  </a:lnTo>
                </a:path>
                <a:path w="1409064" h="347979">
                  <a:moveTo>
                    <a:pt x="1408760" y="0"/>
                  </a:moveTo>
                  <a:lnTo>
                    <a:pt x="1408760" y="347980"/>
                  </a:lnTo>
                </a:path>
              </a:pathLst>
            </a:custGeom>
            <a:ln w="12700">
              <a:solidFill>
                <a:srgbClr val="000000"/>
              </a:solidFill>
            </a:ln>
          </p:spPr>
          <p:txBody>
            <a:bodyPr wrap="square" lIns="0" tIns="0" rIns="0" bIns="0" rtlCol="0"/>
            <a:lstStyle/>
            <a:p>
              <a:endParaRPr/>
            </a:p>
          </p:txBody>
        </p:sp>
        <p:sp>
          <p:nvSpPr>
            <p:cNvPr id="8" name="object 8"/>
            <p:cNvSpPr/>
            <p:nvPr/>
          </p:nvSpPr>
          <p:spPr>
            <a:xfrm>
              <a:off x="1112951" y="3765803"/>
              <a:ext cx="1421765" cy="12700"/>
            </a:xfrm>
            <a:custGeom>
              <a:avLst/>
              <a:gdLst/>
              <a:ahLst/>
              <a:cxnLst/>
              <a:rect l="l" t="t" r="r" b="b"/>
              <a:pathLst>
                <a:path w="1421764" h="12700">
                  <a:moveTo>
                    <a:pt x="0" y="12700"/>
                  </a:moveTo>
                  <a:lnTo>
                    <a:pt x="1421460" y="12700"/>
                  </a:lnTo>
                  <a:lnTo>
                    <a:pt x="1421460" y="0"/>
                  </a:lnTo>
                  <a:lnTo>
                    <a:pt x="0" y="0"/>
                  </a:lnTo>
                  <a:lnTo>
                    <a:pt x="0" y="12700"/>
                  </a:lnTo>
                  <a:close/>
                </a:path>
              </a:pathLst>
            </a:custGeom>
            <a:solidFill>
              <a:srgbClr val="000000"/>
            </a:solidFill>
          </p:spPr>
          <p:txBody>
            <a:bodyPr wrap="square" lIns="0" tIns="0" rIns="0" bIns="0" rtlCol="0"/>
            <a:lstStyle/>
            <a:p>
              <a:endParaRPr/>
            </a:p>
          </p:txBody>
        </p:sp>
        <p:sp>
          <p:nvSpPr>
            <p:cNvPr id="9" name="object 9"/>
            <p:cNvSpPr/>
            <p:nvPr/>
          </p:nvSpPr>
          <p:spPr>
            <a:xfrm>
              <a:off x="1112951" y="4107433"/>
              <a:ext cx="1421765" cy="0"/>
            </a:xfrm>
            <a:custGeom>
              <a:avLst/>
              <a:gdLst/>
              <a:ahLst/>
              <a:cxnLst/>
              <a:rect l="l" t="t" r="r" b="b"/>
              <a:pathLst>
                <a:path w="1421764">
                  <a:moveTo>
                    <a:pt x="0" y="0"/>
                  </a:moveTo>
                  <a:lnTo>
                    <a:pt x="1421460" y="0"/>
                  </a:lnTo>
                </a:path>
              </a:pathLst>
            </a:custGeom>
            <a:ln w="12700">
              <a:solidFill>
                <a:srgbClr val="000000"/>
              </a:solidFill>
            </a:ln>
          </p:spPr>
          <p:txBody>
            <a:bodyPr wrap="square" lIns="0" tIns="0" rIns="0" bIns="0" rtlCol="0"/>
            <a:lstStyle/>
            <a:p>
              <a:endParaRPr/>
            </a:p>
          </p:txBody>
        </p:sp>
      </p:grpSp>
      <p:sp>
        <p:nvSpPr>
          <p:cNvPr id="10" name="object 10"/>
          <p:cNvSpPr txBox="1"/>
          <p:nvPr/>
        </p:nvSpPr>
        <p:spPr>
          <a:xfrm>
            <a:off x="882193" y="3800932"/>
            <a:ext cx="158115" cy="258404"/>
          </a:xfrm>
          <a:prstGeom prst="rect">
            <a:avLst/>
          </a:prstGeom>
        </p:spPr>
        <p:txBody>
          <a:bodyPr vert="horz" wrap="square" lIns="0" tIns="12065" rIns="0" bIns="0" rtlCol="0">
            <a:spAutoFit/>
          </a:bodyPr>
          <a:lstStyle/>
          <a:p>
            <a:pPr marL="12700">
              <a:lnSpc>
                <a:spcPct val="100000"/>
              </a:lnSpc>
              <a:spcBef>
                <a:spcPts val="95"/>
              </a:spcBef>
            </a:pPr>
            <a:r>
              <a:rPr sz="1600" b="1" spc="-5" dirty="0">
                <a:latin typeface="Cambria"/>
                <a:cs typeface="Cambria"/>
              </a:rPr>
              <a:t>A</a:t>
            </a:r>
            <a:endParaRPr sz="1600">
              <a:latin typeface="Cambria"/>
              <a:cs typeface="Cambria"/>
            </a:endParaRPr>
          </a:p>
        </p:txBody>
      </p:sp>
      <p:graphicFrame>
        <p:nvGraphicFramePr>
          <p:cNvPr id="11" name="object 11"/>
          <p:cNvGraphicFramePr>
            <a:graphicFrameLocks noGrp="1"/>
          </p:cNvGraphicFramePr>
          <p:nvPr/>
        </p:nvGraphicFramePr>
        <p:xfrm>
          <a:off x="8914003" y="3732150"/>
          <a:ext cx="1445260" cy="2438462"/>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R="8255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635"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5"/>
                        </a:spcBef>
                      </a:pPr>
                      <a:r>
                        <a:rPr sz="1400" b="1" spc="-5" dirty="0">
                          <a:latin typeface="Cambria"/>
                          <a:cs typeface="Cambria"/>
                        </a:rPr>
                        <a:t>2805</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5"/>
                        </a:spcBef>
                      </a:pPr>
                      <a:r>
                        <a:rPr sz="1400" b="1" spc="-5" dirty="0">
                          <a:latin typeface="Cambria"/>
                          <a:cs typeface="Cambria"/>
                        </a:rPr>
                        <a:t>2804</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926">
                <a:tc>
                  <a:txBody>
                    <a:bodyPr/>
                    <a:lstStyle/>
                    <a:p>
                      <a:pPr marR="82550" algn="r">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06</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28</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736">
                <a:tc>
                  <a:txBody>
                    <a:bodyPr/>
                    <a:lstStyle/>
                    <a:p>
                      <a:pPr marR="82550" algn="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12" name="object 12"/>
          <p:cNvGraphicFramePr>
            <a:graphicFrameLocks noGrp="1"/>
          </p:cNvGraphicFramePr>
          <p:nvPr/>
        </p:nvGraphicFramePr>
        <p:xfrm>
          <a:off x="6703315" y="3765803"/>
          <a:ext cx="1758951" cy="335279"/>
        </p:xfrm>
        <a:graphic>
          <a:graphicData uri="http://schemas.openxmlformats.org/drawingml/2006/table">
            <a:tbl>
              <a:tblPr firstRow="1" bandRow="1">
                <a:tableStyleId>{2D5ABB26-0587-4C30-8999-92F81FD0307C}</a:tableStyleId>
              </a:tblPr>
              <a:tblGrid>
                <a:gridCol w="350520"/>
                <a:gridCol w="1408431"/>
              </a:tblGrid>
              <a:tr h="335279">
                <a:tc>
                  <a:txBody>
                    <a:bodyPr/>
                    <a:lstStyle/>
                    <a:p>
                      <a:pPr marL="127000">
                        <a:lnSpc>
                          <a:spcPct val="100000"/>
                        </a:lnSpc>
                        <a:spcBef>
                          <a:spcPts val="325"/>
                        </a:spcBef>
                      </a:pPr>
                      <a:r>
                        <a:rPr sz="1600" b="1" dirty="0">
                          <a:latin typeface="Cambria"/>
                          <a:cs typeface="Cambria"/>
                        </a:rPr>
                        <a:t>A</a:t>
                      </a:r>
                      <a:endParaRPr sz="1600">
                        <a:latin typeface="Cambria"/>
                        <a:cs typeface="Cambria"/>
                      </a:endParaRPr>
                    </a:p>
                  </a:txBody>
                  <a:tcPr marL="0" marR="0" marT="41275" marB="0">
                    <a:lnR w="12700">
                      <a:solidFill>
                        <a:srgbClr val="000000"/>
                      </a:solidFill>
                      <a:prstDash val="solid"/>
                    </a:lnR>
                  </a:tcPr>
                </a:tc>
                <a:tc>
                  <a:txBody>
                    <a:bodyPr/>
                    <a:lstStyle/>
                    <a:p>
                      <a:pPr marL="1905" algn="ctr">
                        <a:lnSpc>
                          <a:spcPct val="100000"/>
                        </a:lnSpc>
                        <a:spcBef>
                          <a:spcPts val="325"/>
                        </a:spcBef>
                      </a:pPr>
                      <a:r>
                        <a:rPr sz="1600" b="1" spc="-15" dirty="0">
                          <a:latin typeface="Cambria"/>
                          <a:cs typeface="Cambria"/>
                        </a:rPr>
                        <a:t>FF</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
        <p:nvSpPr>
          <p:cNvPr id="13" name="object 13"/>
          <p:cNvSpPr txBox="1"/>
          <p:nvPr/>
        </p:nvSpPr>
        <p:spPr>
          <a:xfrm>
            <a:off x="1098600" y="4608957"/>
            <a:ext cx="1347471"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Cambria"/>
                <a:cs typeface="Cambria"/>
              </a:rPr>
              <a:t>A ←</a:t>
            </a:r>
            <a:r>
              <a:rPr sz="1800" b="1" spc="-75" dirty="0">
                <a:latin typeface="Cambria"/>
                <a:cs typeface="Cambria"/>
              </a:rPr>
              <a:t> </a:t>
            </a:r>
            <a:r>
              <a:rPr sz="1800" b="1" dirty="0">
                <a:latin typeface="Cambria"/>
                <a:cs typeface="Cambria"/>
              </a:rPr>
              <a:t>[[2802]]</a:t>
            </a:r>
            <a:endParaRPr sz="1800">
              <a:latin typeface="Cambria"/>
              <a:cs typeface="Cambria"/>
            </a:endParaRPr>
          </a:p>
        </p:txBody>
      </p:sp>
      <p:sp>
        <p:nvSpPr>
          <p:cNvPr id="14" name="object 14"/>
          <p:cNvSpPr txBox="1"/>
          <p:nvPr/>
        </p:nvSpPr>
        <p:spPr>
          <a:xfrm>
            <a:off x="7400291" y="4608957"/>
            <a:ext cx="721995"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Cambria"/>
                <a:cs typeface="Cambria"/>
              </a:rPr>
              <a:t>A ←</a:t>
            </a:r>
            <a:r>
              <a:rPr sz="1800" b="1" spc="-75" dirty="0">
                <a:latin typeface="Cambria"/>
                <a:cs typeface="Cambria"/>
              </a:rPr>
              <a:t> </a:t>
            </a:r>
            <a:r>
              <a:rPr sz="1800" b="1" dirty="0">
                <a:latin typeface="Cambria"/>
                <a:cs typeface="Cambria"/>
              </a:rPr>
              <a:t>FF</a:t>
            </a:r>
            <a:endParaRPr sz="18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AA8A69-0CC4-4370-9ECD-1B35A3F26F6C}"/>
              </a:ext>
            </a:extLst>
          </p:cNvPr>
          <p:cNvSpPr>
            <a:spLocks noGrp="1"/>
          </p:cNvSpPr>
          <p:nvPr>
            <p:ph type="title"/>
          </p:nvPr>
        </p:nvSpPr>
        <p:spPr>
          <a:xfrm>
            <a:off x="1184508" y="273501"/>
            <a:ext cx="9753600" cy="923330"/>
          </a:xfrm>
        </p:spPr>
        <p:txBody>
          <a:bodyPr/>
          <a:lstStyle/>
          <a:p>
            <a:r>
              <a:rPr lang="en-IN" dirty="0"/>
              <a:t>Elements of an ISA…</a:t>
            </a:r>
          </a:p>
        </p:txBody>
      </p:sp>
      <p:sp>
        <p:nvSpPr>
          <p:cNvPr id="3" name="Content Placeholder 2">
            <a:extLst>
              <a:ext uri="{FF2B5EF4-FFF2-40B4-BE49-F238E27FC236}">
                <a16:creationId xmlns="" xmlns:a16="http://schemas.microsoft.com/office/drawing/2014/main" id="{361348D6-7512-456B-82CD-24C5C1630FB3}"/>
              </a:ext>
            </a:extLst>
          </p:cNvPr>
          <p:cNvSpPr>
            <a:spLocks noGrp="1"/>
          </p:cNvSpPr>
          <p:nvPr>
            <p:ph idx="1"/>
          </p:nvPr>
        </p:nvSpPr>
        <p:spPr>
          <a:xfrm>
            <a:off x="1219200" y="1397001"/>
            <a:ext cx="9753600" cy="3677930"/>
          </a:xfrm>
        </p:spPr>
        <p:txBody>
          <a:bodyPr/>
          <a:lstStyle/>
          <a:p>
            <a:r>
              <a:rPr lang="en-IN" sz="3700" dirty="0"/>
              <a:t>Instructions</a:t>
            </a:r>
          </a:p>
          <a:p>
            <a:pPr lvl="1"/>
            <a:r>
              <a:rPr lang="en-IN" sz="3700" dirty="0"/>
              <a:t>Instruction Formats</a:t>
            </a:r>
          </a:p>
          <a:p>
            <a:pPr lvl="1"/>
            <a:r>
              <a:rPr lang="en-IN" sz="3700" dirty="0"/>
              <a:t>Addressing Modes</a:t>
            </a:r>
          </a:p>
          <a:p>
            <a:pPr lvl="1"/>
            <a:r>
              <a:rPr lang="en-IN" sz="3700" dirty="0"/>
              <a:t>Condition Codes</a:t>
            </a:r>
          </a:p>
          <a:p>
            <a:pPr lvl="1"/>
            <a:r>
              <a:rPr lang="en-IN" sz="3700" dirty="0"/>
              <a:t>Instruction sets</a:t>
            </a:r>
          </a:p>
          <a:p>
            <a:pPr lvl="1"/>
            <a:endParaRPr lang="en-IN" dirty="0"/>
          </a:p>
          <a:p>
            <a:pPr lvl="1"/>
            <a:endParaRPr lang="en-IN" dirty="0"/>
          </a:p>
          <a:p>
            <a:pPr lvl="1"/>
            <a:endParaRPr lang="en-IN" dirty="0"/>
          </a:p>
        </p:txBody>
      </p:sp>
      <p:sp>
        <p:nvSpPr>
          <p:cNvPr id="5" name="Slide Number Placeholder 4">
            <a:extLst>
              <a:ext uri="{FF2B5EF4-FFF2-40B4-BE49-F238E27FC236}">
                <a16:creationId xmlns="" xmlns:a16="http://schemas.microsoft.com/office/drawing/2014/main" id="{399BBE7E-A3D9-4CF6-9D99-D4909BA6BB52}"/>
              </a:ext>
            </a:extLst>
          </p:cNvPr>
          <p:cNvSpPr>
            <a:spLocks noGrp="1"/>
          </p:cNvSpPr>
          <p:nvPr>
            <p:ph type="sldNum" sz="quarter" idx="4294967295"/>
          </p:nvPr>
        </p:nvSpPr>
        <p:spPr>
          <a:xfrm>
            <a:off x="9752557" y="548797"/>
            <a:ext cx="1254937" cy="301752"/>
          </a:xfrm>
          <a:prstGeom prst="rect">
            <a:avLst/>
          </a:prstGeom>
        </p:spPr>
        <p:txBody>
          <a:bodyPr lIns="121917" tIns="60958" rIns="121917" bIns="60958"/>
          <a:lstStyle/>
          <a:p>
            <a:fld id="{B6F15528-21DE-4FAA-801E-634DDDAF4B2B}" type="slidenum">
              <a:rPr lang="en-US" smtClean="0"/>
              <a:pPr/>
              <a:t>4</a:t>
            </a:fld>
            <a:endParaRPr lang="en-US"/>
          </a:p>
        </p:txBody>
      </p:sp>
    </p:spTree>
    <p:extLst>
      <p:ext uri="{BB962C8B-B14F-4D97-AF65-F5344CB8AC3E}">
        <p14:creationId xmlns:p14="http://schemas.microsoft.com/office/powerpoint/2010/main" val="274869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31012"/>
            <a:ext cx="6687820"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6. </a:t>
            </a:r>
            <a:r>
              <a:rPr sz="4400" spc="-5" dirty="0">
                <a:solidFill>
                  <a:srgbClr val="001F5F"/>
                </a:solidFill>
              </a:rPr>
              <a:t>Implied </a:t>
            </a:r>
            <a:r>
              <a:rPr sz="4400" spc="-10" dirty="0">
                <a:solidFill>
                  <a:srgbClr val="001F5F"/>
                </a:solidFill>
              </a:rPr>
              <a:t>Addressing</a:t>
            </a:r>
            <a:r>
              <a:rPr sz="4400" spc="-60" dirty="0">
                <a:solidFill>
                  <a:srgbClr val="001F5F"/>
                </a:solidFill>
              </a:rPr>
              <a:t> </a:t>
            </a:r>
            <a:r>
              <a:rPr sz="4400" spc="-5" dirty="0">
                <a:solidFill>
                  <a:srgbClr val="001F5F"/>
                </a:solidFill>
              </a:rPr>
              <a:t>Mode</a:t>
            </a:r>
            <a:endParaRPr sz="4400"/>
          </a:p>
        </p:txBody>
      </p:sp>
      <p:sp>
        <p:nvSpPr>
          <p:cNvPr id="3" name="object 3"/>
          <p:cNvSpPr txBox="1"/>
          <p:nvPr/>
        </p:nvSpPr>
        <p:spPr>
          <a:xfrm>
            <a:off x="916940" y="1746251"/>
            <a:ext cx="8457565" cy="4285789"/>
          </a:xfrm>
          <a:prstGeom prst="rect">
            <a:avLst/>
          </a:prstGeom>
        </p:spPr>
        <p:txBody>
          <a:bodyPr vert="horz" wrap="square" lIns="0" tIns="12700" rIns="0" bIns="0" rtlCol="0">
            <a:spAutoFit/>
          </a:bodyPr>
          <a:lstStyle/>
          <a:p>
            <a:pPr marL="241300" indent="-229235">
              <a:lnSpc>
                <a:spcPct val="100000"/>
              </a:lnSpc>
              <a:spcBef>
                <a:spcPts val="100"/>
              </a:spcBef>
              <a:buFont typeface="Arial"/>
              <a:buChar char="•"/>
              <a:tabLst>
                <a:tab pos="241935" algn="l"/>
              </a:tabLst>
            </a:pPr>
            <a:r>
              <a:rPr sz="2400" spc="-5" dirty="0">
                <a:latin typeface="Cambria"/>
                <a:cs typeface="Cambria"/>
              </a:rPr>
              <a:t>It </a:t>
            </a:r>
            <a:r>
              <a:rPr sz="2400" dirty="0">
                <a:latin typeface="Cambria"/>
                <a:cs typeface="Cambria"/>
              </a:rPr>
              <a:t>is </a:t>
            </a:r>
            <a:r>
              <a:rPr sz="2400" spc="-5" dirty="0">
                <a:latin typeface="Cambria"/>
                <a:cs typeface="Cambria"/>
              </a:rPr>
              <a:t>also </a:t>
            </a:r>
            <a:r>
              <a:rPr sz="2400" dirty="0">
                <a:latin typeface="Cambria"/>
                <a:cs typeface="Cambria"/>
              </a:rPr>
              <a:t>called </a:t>
            </a:r>
            <a:r>
              <a:rPr sz="2400" spc="-5" dirty="0">
                <a:latin typeface="Cambria"/>
                <a:cs typeface="Cambria"/>
              </a:rPr>
              <a:t>inherent addressing</a:t>
            </a:r>
            <a:r>
              <a:rPr sz="2400" spc="-45" dirty="0">
                <a:latin typeface="Cambria"/>
                <a:cs typeface="Cambria"/>
              </a:rPr>
              <a:t> </a:t>
            </a:r>
            <a:r>
              <a:rPr sz="2400" spc="-5" dirty="0">
                <a:latin typeface="Cambria"/>
                <a:cs typeface="Cambria"/>
              </a:rPr>
              <a:t>mode.</a:t>
            </a:r>
            <a:endParaRPr sz="2400">
              <a:latin typeface="Cambria"/>
              <a:cs typeface="Cambria"/>
            </a:endParaRPr>
          </a:p>
          <a:p>
            <a:pPr marL="241300" indent="-229235">
              <a:lnSpc>
                <a:spcPct val="100000"/>
              </a:lnSpc>
              <a:spcBef>
                <a:spcPts val="130"/>
              </a:spcBef>
              <a:buFont typeface="Arial"/>
              <a:buChar char="•"/>
              <a:tabLst>
                <a:tab pos="241935" algn="l"/>
              </a:tabLst>
            </a:pPr>
            <a:r>
              <a:rPr sz="2400" dirty="0">
                <a:latin typeface="Cambria"/>
                <a:cs typeface="Cambria"/>
              </a:rPr>
              <a:t>The </a:t>
            </a:r>
            <a:r>
              <a:rPr sz="2400" spc="-5" dirty="0">
                <a:latin typeface="Cambria"/>
                <a:cs typeface="Cambria"/>
              </a:rPr>
              <a:t>operand </a:t>
            </a:r>
            <a:r>
              <a:rPr sz="2400" dirty="0">
                <a:latin typeface="Cambria"/>
                <a:cs typeface="Cambria"/>
              </a:rPr>
              <a:t>is implied </a:t>
            </a:r>
            <a:r>
              <a:rPr sz="2400" spc="-20" dirty="0">
                <a:latin typeface="Cambria"/>
                <a:cs typeface="Cambria"/>
              </a:rPr>
              <a:t>by </a:t>
            </a:r>
            <a:r>
              <a:rPr sz="2400" spc="-5" dirty="0">
                <a:latin typeface="Cambria"/>
                <a:cs typeface="Cambria"/>
              </a:rPr>
              <a:t>the</a:t>
            </a:r>
            <a:r>
              <a:rPr sz="2400" spc="-85" dirty="0">
                <a:latin typeface="Cambria"/>
                <a:cs typeface="Cambria"/>
              </a:rPr>
              <a:t> </a:t>
            </a:r>
            <a:r>
              <a:rPr sz="2400" dirty="0">
                <a:latin typeface="Cambria"/>
                <a:cs typeface="Cambria"/>
              </a:rPr>
              <a:t>instruction.</a:t>
            </a:r>
            <a:endParaRPr sz="2400">
              <a:latin typeface="Cambria"/>
              <a:cs typeface="Cambria"/>
            </a:endParaRPr>
          </a:p>
          <a:p>
            <a:pPr marL="241300" indent="-229235">
              <a:lnSpc>
                <a:spcPct val="100000"/>
              </a:lnSpc>
              <a:spcBef>
                <a:spcPts val="145"/>
              </a:spcBef>
              <a:buFont typeface="Arial"/>
              <a:buChar char="•"/>
              <a:tabLst>
                <a:tab pos="241935" algn="l"/>
              </a:tabLst>
            </a:pPr>
            <a:r>
              <a:rPr sz="2400" dirty="0">
                <a:latin typeface="Cambria"/>
                <a:cs typeface="Cambria"/>
              </a:rPr>
              <a:t>The </a:t>
            </a:r>
            <a:r>
              <a:rPr sz="2400" spc="-10" dirty="0">
                <a:latin typeface="Cambria"/>
                <a:cs typeface="Cambria"/>
              </a:rPr>
              <a:t>operand </a:t>
            </a:r>
            <a:r>
              <a:rPr sz="2400" dirty="0">
                <a:latin typeface="Cambria"/>
                <a:cs typeface="Cambria"/>
              </a:rPr>
              <a:t>is </a:t>
            </a:r>
            <a:r>
              <a:rPr sz="2400" spc="-5" dirty="0">
                <a:latin typeface="Cambria"/>
                <a:cs typeface="Cambria"/>
              </a:rPr>
              <a:t>hidden/fixed </a:t>
            </a:r>
            <a:r>
              <a:rPr sz="2400" dirty="0">
                <a:latin typeface="Cambria"/>
                <a:cs typeface="Cambria"/>
              </a:rPr>
              <a:t>inside </a:t>
            </a:r>
            <a:r>
              <a:rPr sz="2400" spc="-10" dirty="0">
                <a:latin typeface="Cambria"/>
                <a:cs typeface="Cambria"/>
              </a:rPr>
              <a:t>the</a:t>
            </a:r>
            <a:r>
              <a:rPr sz="2400" spc="-25" dirty="0">
                <a:latin typeface="Cambria"/>
                <a:cs typeface="Cambria"/>
              </a:rPr>
              <a:t> </a:t>
            </a:r>
            <a:r>
              <a:rPr sz="2400" spc="-5" dirty="0">
                <a:latin typeface="Cambria"/>
                <a:cs typeface="Cambria"/>
              </a:rPr>
              <a:t>instruction.</a:t>
            </a:r>
            <a:endParaRPr sz="2400">
              <a:latin typeface="Cambria"/>
              <a:cs typeface="Cambria"/>
            </a:endParaRPr>
          </a:p>
          <a:p>
            <a:pPr>
              <a:lnSpc>
                <a:spcPct val="100000"/>
              </a:lnSpc>
              <a:spcBef>
                <a:spcPts val="55"/>
              </a:spcBef>
            </a:pPr>
            <a:endParaRPr sz="2350">
              <a:latin typeface="Cambria"/>
              <a:cs typeface="Cambria"/>
            </a:endParaRPr>
          </a:p>
          <a:p>
            <a:pPr marL="1898650" algn="ctr">
              <a:lnSpc>
                <a:spcPts val="2450"/>
              </a:lnSpc>
              <a:tabLst>
                <a:tab pos="5742305" algn="l"/>
              </a:tabLst>
            </a:pPr>
            <a:r>
              <a:rPr sz="2400" b="1" spc="-5" dirty="0">
                <a:solidFill>
                  <a:srgbClr val="6F2F9F"/>
                </a:solidFill>
                <a:latin typeface="Cambria"/>
                <a:cs typeface="Cambria"/>
              </a:rPr>
              <a:t>Complement </a:t>
            </a:r>
            <a:r>
              <a:rPr sz="2400" b="1" spc="-15" dirty="0">
                <a:solidFill>
                  <a:srgbClr val="6F2F9F"/>
                </a:solidFill>
                <a:latin typeface="Cambria"/>
                <a:cs typeface="Cambria"/>
              </a:rPr>
              <a:t>Accumulator	</a:t>
            </a:r>
            <a:r>
              <a:rPr sz="2400" b="1" spc="-5" dirty="0">
                <a:latin typeface="Cambria"/>
                <a:cs typeface="Cambria"/>
              </a:rPr>
              <a:t>CMA</a:t>
            </a:r>
            <a:endParaRPr sz="2400">
              <a:latin typeface="Cambria"/>
              <a:cs typeface="Cambria"/>
            </a:endParaRPr>
          </a:p>
          <a:p>
            <a:pPr marL="1898650" algn="ctr">
              <a:lnSpc>
                <a:spcPts val="2450"/>
              </a:lnSpc>
            </a:pPr>
            <a:r>
              <a:rPr sz="2400" spc="-10" dirty="0">
                <a:latin typeface="Cambria"/>
                <a:cs typeface="Cambria"/>
              </a:rPr>
              <a:t>(Here accumulator </a:t>
            </a:r>
            <a:r>
              <a:rPr sz="2400" dirty="0">
                <a:latin typeface="Cambria"/>
                <a:cs typeface="Cambria"/>
              </a:rPr>
              <a:t>A is implied </a:t>
            </a:r>
            <a:r>
              <a:rPr sz="2400" spc="-25" dirty="0">
                <a:latin typeface="Cambria"/>
                <a:cs typeface="Cambria"/>
              </a:rPr>
              <a:t>by </a:t>
            </a:r>
            <a:r>
              <a:rPr sz="2400" spc="-5" dirty="0">
                <a:latin typeface="Cambria"/>
                <a:cs typeface="Cambria"/>
              </a:rPr>
              <a:t>the</a:t>
            </a:r>
            <a:r>
              <a:rPr sz="2400" spc="15" dirty="0">
                <a:latin typeface="Cambria"/>
                <a:cs typeface="Cambria"/>
              </a:rPr>
              <a:t> </a:t>
            </a:r>
            <a:r>
              <a:rPr sz="2400" dirty="0">
                <a:latin typeface="Cambria"/>
                <a:cs typeface="Cambria"/>
              </a:rPr>
              <a:t>instruction)</a:t>
            </a:r>
            <a:endParaRPr sz="2400">
              <a:latin typeface="Cambria"/>
              <a:cs typeface="Cambria"/>
            </a:endParaRPr>
          </a:p>
          <a:p>
            <a:pPr>
              <a:lnSpc>
                <a:spcPct val="100000"/>
              </a:lnSpc>
              <a:spcBef>
                <a:spcPts val="50"/>
              </a:spcBef>
            </a:pPr>
            <a:endParaRPr sz="2650">
              <a:latin typeface="Cambria"/>
              <a:cs typeface="Cambria"/>
            </a:endParaRPr>
          </a:p>
          <a:p>
            <a:pPr marL="1899285" algn="ctr">
              <a:lnSpc>
                <a:spcPts val="2450"/>
              </a:lnSpc>
              <a:tabLst>
                <a:tab pos="5383530" algn="l"/>
              </a:tabLst>
            </a:pPr>
            <a:r>
              <a:rPr sz="2400" b="1" spc="-5" dirty="0">
                <a:solidFill>
                  <a:srgbClr val="6F2F9F"/>
                </a:solidFill>
                <a:latin typeface="Cambria"/>
                <a:cs typeface="Cambria"/>
              </a:rPr>
              <a:t>Complement</a:t>
            </a:r>
            <a:r>
              <a:rPr sz="2400" b="1" dirty="0">
                <a:solidFill>
                  <a:srgbClr val="6F2F9F"/>
                </a:solidFill>
                <a:latin typeface="Cambria"/>
                <a:cs typeface="Cambria"/>
              </a:rPr>
              <a:t> </a:t>
            </a:r>
            <a:r>
              <a:rPr sz="2400" b="1" spc="-5" dirty="0">
                <a:solidFill>
                  <a:srgbClr val="6F2F9F"/>
                </a:solidFill>
                <a:latin typeface="Cambria"/>
                <a:cs typeface="Cambria"/>
              </a:rPr>
              <a:t>Carry</a:t>
            </a:r>
            <a:r>
              <a:rPr sz="2400" b="1" spc="15" dirty="0">
                <a:solidFill>
                  <a:srgbClr val="6F2F9F"/>
                </a:solidFill>
                <a:latin typeface="Cambria"/>
                <a:cs typeface="Cambria"/>
              </a:rPr>
              <a:t> </a:t>
            </a:r>
            <a:r>
              <a:rPr sz="2400" b="1" spc="-5" dirty="0">
                <a:solidFill>
                  <a:srgbClr val="6F2F9F"/>
                </a:solidFill>
                <a:latin typeface="Cambria"/>
                <a:cs typeface="Cambria"/>
              </a:rPr>
              <a:t>Flag	</a:t>
            </a:r>
            <a:r>
              <a:rPr sz="2400" b="1" spc="-5" dirty="0">
                <a:latin typeface="Cambria"/>
                <a:cs typeface="Cambria"/>
              </a:rPr>
              <a:t>CMC</a:t>
            </a:r>
            <a:endParaRPr sz="2400">
              <a:latin typeface="Cambria"/>
              <a:cs typeface="Cambria"/>
            </a:endParaRPr>
          </a:p>
          <a:p>
            <a:pPr marL="1901825" algn="ctr">
              <a:lnSpc>
                <a:spcPts val="2450"/>
              </a:lnSpc>
            </a:pPr>
            <a:r>
              <a:rPr sz="2400" spc="-10" dirty="0">
                <a:latin typeface="Cambria"/>
                <a:cs typeface="Cambria"/>
              </a:rPr>
              <a:t>(Here </a:t>
            </a:r>
            <a:r>
              <a:rPr sz="2400" spc="-5" dirty="0">
                <a:latin typeface="Cambria"/>
                <a:cs typeface="Cambria"/>
              </a:rPr>
              <a:t>Flags </a:t>
            </a:r>
            <a:r>
              <a:rPr sz="2400" spc="-10" dirty="0">
                <a:latin typeface="Cambria"/>
                <a:cs typeface="Cambria"/>
              </a:rPr>
              <a:t>register </a:t>
            </a:r>
            <a:r>
              <a:rPr sz="2400" dirty="0">
                <a:latin typeface="Cambria"/>
                <a:cs typeface="Cambria"/>
              </a:rPr>
              <a:t>is implied </a:t>
            </a:r>
            <a:r>
              <a:rPr sz="2400" spc="-20" dirty="0">
                <a:latin typeface="Cambria"/>
                <a:cs typeface="Cambria"/>
              </a:rPr>
              <a:t>by </a:t>
            </a:r>
            <a:r>
              <a:rPr sz="2400" dirty="0">
                <a:latin typeface="Cambria"/>
                <a:cs typeface="Cambria"/>
              </a:rPr>
              <a:t>the</a:t>
            </a:r>
            <a:r>
              <a:rPr sz="2400" spc="5" dirty="0">
                <a:latin typeface="Cambria"/>
                <a:cs typeface="Cambria"/>
              </a:rPr>
              <a:t> </a:t>
            </a:r>
            <a:r>
              <a:rPr sz="2400" dirty="0">
                <a:latin typeface="Cambria"/>
                <a:cs typeface="Cambria"/>
              </a:rPr>
              <a:t>instruction)</a:t>
            </a:r>
            <a:endParaRPr sz="2400">
              <a:latin typeface="Cambria"/>
              <a:cs typeface="Cambria"/>
            </a:endParaRPr>
          </a:p>
          <a:p>
            <a:pPr>
              <a:lnSpc>
                <a:spcPct val="100000"/>
              </a:lnSpc>
              <a:spcBef>
                <a:spcPts val="50"/>
              </a:spcBef>
            </a:pPr>
            <a:endParaRPr sz="2650">
              <a:latin typeface="Cambria"/>
              <a:cs typeface="Cambria"/>
            </a:endParaRPr>
          </a:p>
          <a:p>
            <a:pPr marL="1899920" algn="ctr">
              <a:lnSpc>
                <a:spcPts val="2450"/>
              </a:lnSpc>
              <a:tabLst>
                <a:tab pos="4032250" algn="l"/>
              </a:tabLst>
            </a:pPr>
            <a:r>
              <a:rPr sz="2400" b="1" dirty="0">
                <a:solidFill>
                  <a:srgbClr val="6F2F9F"/>
                </a:solidFill>
                <a:latin typeface="Cambria"/>
                <a:cs typeface="Cambria"/>
              </a:rPr>
              <a:t>Set </a:t>
            </a:r>
            <a:r>
              <a:rPr sz="2400" b="1" spc="-5" dirty="0">
                <a:solidFill>
                  <a:srgbClr val="6F2F9F"/>
                </a:solidFill>
                <a:latin typeface="Cambria"/>
                <a:cs typeface="Cambria"/>
              </a:rPr>
              <a:t>Carry</a:t>
            </a:r>
            <a:r>
              <a:rPr sz="2400" b="1" spc="20" dirty="0">
                <a:solidFill>
                  <a:srgbClr val="6F2F9F"/>
                </a:solidFill>
                <a:latin typeface="Cambria"/>
                <a:cs typeface="Cambria"/>
              </a:rPr>
              <a:t> </a:t>
            </a:r>
            <a:r>
              <a:rPr sz="2400" b="1" spc="-5" dirty="0">
                <a:solidFill>
                  <a:srgbClr val="6F2F9F"/>
                </a:solidFill>
                <a:latin typeface="Cambria"/>
                <a:cs typeface="Cambria"/>
              </a:rPr>
              <a:t>Flag	</a:t>
            </a:r>
            <a:r>
              <a:rPr sz="2400" b="1" spc="-30" dirty="0">
                <a:latin typeface="Cambria"/>
                <a:cs typeface="Cambria"/>
              </a:rPr>
              <a:t>STC</a:t>
            </a:r>
            <a:endParaRPr sz="2400">
              <a:latin typeface="Cambria"/>
              <a:cs typeface="Cambria"/>
            </a:endParaRPr>
          </a:p>
          <a:p>
            <a:pPr marL="1899285" algn="ctr">
              <a:lnSpc>
                <a:spcPts val="2450"/>
              </a:lnSpc>
            </a:pPr>
            <a:r>
              <a:rPr sz="2400" spc="-10" dirty="0">
                <a:latin typeface="Cambria"/>
                <a:cs typeface="Cambria"/>
              </a:rPr>
              <a:t>(Here </a:t>
            </a:r>
            <a:r>
              <a:rPr sz="2400" spc="-5" dirty="0">
                <a:latin typeface="Cambria"/>
                <a:cs typeface="Cambria"/>
              </a:rPr>
              <a:t>Flags </a:t>
            </a:r>
            <a:r>
              <a:rPr sz="2400" spc="-10" dirty="0">
                <a:latin typeface="Cambria"/>
                <a:cs typeface="Cambria"/>
              </a:rPr>
              <a:t>register </a:t>
            </a:r>
            <a:r>
              <a:rPr sz="2400" dirty="0">
                <a:latin typeface="Cambria"/>
                <a:cs typeface="Cambria"/>
              </a:rPr>
              <a:t>is implied </a:t>
            </a:r>
            <a:r>
              <a:rPr sz="2400" spc="-25" dirty="0">
                <a:latin typeface="Cambria"/>
                <a:cs typeface="Cambria"/>
              </a:rPr>
              <a:t>by </a:t>
            </a:r>
            <a:r>
              <a:rPr sz="2400" spc="-5" dirty="0">
                <a:latin typeface="Cambria"/>
                <a:cs typeface="Cambria"/>
              </a:rPr>
              <a:t>the</a:t>
            </a:r>
            <a:r>
              <a:rPr sz="2400" spc="15" dirty="0">
                <a:latin typeface="Cambria"/>
                <a:cs typeface="Cambria"/>
              </a:rPr>
              <a:t> </a:t>
            </a:r>
            <a:r>
              <a:rPr sz="2400" dirty="0">
                <a:latin typeface="Cambria"/>
                <a:cs typeface="Cambria"/>
              </a:rPr>
              <a:t>instruction)</a:t>
            </a:r>
            <a:endParaRPr sz="24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1" y="631012"/>
            <a:ext cx="6754495"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7. </a:t>
            </a:r>
            <a:r>
              <a:rPr sz="4400" spc="-30" dirty="0">
                <a:solidFill>
                  <a:srgbClr val="001F5F"/>
                </a:solidFill>
              </a:rPr>
              <a:t>Relative </a:t>
            </a:r>
            <a:r>
              <a:rPr sz="4400" spc="-10" dirty="0">
                <a:solidFill>
                  <a:srgbClr val="001F5F"/>
                </a:solidFill>
              </a:rPr>
              <a:t>Addressing</a:t>
            </a:r>
            <a:r>
              <a:rPr sz="4400" spc="-55" dirty="0">
                <a:solidFill>
                  <a:srgbClr val="001F5F"/>
                </a:solidFill>
              </a:rPr>
              <a:t> </a:t>
            </a:r>
            <a:r>
              <a:rPr sz="4400" spc="-5" dirty="0">
                <a:solidFill>
                  <a:srgbClr val="001F5F"/>
                </a:solidFill>
              </a:rPr>
              <a:t>Mode</a:t>
            </a:r>
            <a:endParaRPr sz="4400"/>
          </a:p>
        </p:txBody>
      </p:sp>
      <p:sp>
        <p:nvSpPr>
          <p:cNvPr id="3" name="object 3"/>
          <p:cNvSpPr txBox="1"/>
          <p:nvPr/>
        </p:nvSpPr>
        <p:spPr>
          <a:xfrm>
            <a:off x="916940" y="1807212"/>
            <a:ext cx="10306685" cy="3690754"/>
          </a:xfrm>
          <a:prstGeom prst="rect">
            <a:avLst/>
          </a:prstGeom>
        </p:spPr>
        <p:txBody>
          <a:bodyPr vert="horz" wrap="square" lIns="0" tIns="60960" rIns="0" bIns="0" rtlCol="0">
            <a:spAutoFit/>
          </a:bodyPr>
          <a:lstStyle/>
          <a:p>
            <a:pPr marL="241300" marR="502920" indent="-229235">
              <a:lnSpc>
                <a:spcPts val="3020"/>
              </a:lnSpc>
              <a:spcBef>
                <a:spcPts val="480"/>
              </a:spcBef>
              <a:buFont typeface="Arial"/>
              <a:buChar char="•"/>
              <a:tabLst>
                <a:tab pos="241935" algn="l"/>
              </a:tabLst>
            </a:pPr>
            <a:r>
              <a:rPr sz="2800" spc="-5" dirty="0">
                <a:latin typeface="Cambria"/>
                <a:cs typeface="Cambria"/>
              </a:rPr>
              <a:t>In </a:t>
            </a:r>
            <a:r>
              <a:rPr sz="2800" spc="-25" dirty="0">
                <a:latin typeface="Cambria"/>
                <a:cs typeface="Cambria"/>
              </a:rPr>
              <a:t>relative </a:t>
            </a:r>
            <a:r>
              <a:rPr sz="2800" spc="-10" dirty="0">
                <a:latin typeface="Cambria"/>
                <a:cs typeface="Cambria"/>
              </a:rPr>
              <a:t>addressing mode, </a:t>
            </a:r>
            <a:r>
              <a:rPr sz="2800" spc="-5" dirty="0">
                <a:latin typeface="Cambria"/>
                <a:cs typeface="Cambria"/>
              </a:rPr>
              <a:t>contents of </a:t>
            </a:r>
            <a:r>
              <a:rPr sz="2800" spc="-20" dirty="0">
                <a:latin typeface="Cambria"/>
                <a:cs typeface="Cambria"/>
              </a:rPr>
              <a:t>Program </a:t>
            </a:r>
            <a:r>
              <a:rPr sz="2800" spc="-5" dirty="0">
                <a:latin typeface="Cambria"/>
                <a:cs typeface="Cambria"/>
              </a:rPr>
              <a:t>Counter PC is  </a:t>
            </a:r>
            <a:r>
              <a:rPr sz="2800" spc="-10" dirty="0">
                <a:latin typeface="Cambria"/>
                <a:cs typeface="Cambria"/>
              </a:rPr>
              <a:t>added </a:t>
            </a:r>
            <a:r>
              <a:rPr sz="2800" spc="-20" dirty="0">
                <a:latin typeface="Cambria"/>
                <a:cs typeface="Cambria"/>
              </a:rPr>
              <a:t>to </a:t>
            </a:r>
            <a:r>
              <a:rPr sz="2800" spc="-15" dirty="0">
                <a:latin typeface="Cambria"/>
                <a:cs typeface="Cambria"/>
              </a:rPr>
              <a:t>address </a:t>
            </a:r>
            <a:r>
              <a:rPr sz="2800" spc="-10" dirty="0">
                <a:latin typeface="Cambria"/>
                <a:cs typeface="Cambria"/>
              </a:rPr>
              <a:t>part </a:t>
            </a:r>
            <a:r>
              <a:rPr sz="2800" spc="-5" dirty="0">
                <a:latin typeface="Cambria"/>
                <a:cs typeface="Cambria"/>
              </a:rPr>
              <a:t>of instruction </a:t>
            </a:r>
            <a:r>
              <a:rPr sz="2800" spc="-15" dirty="0">
                <a:latin typeface="Cambria"/>
                <a:cs typeface="Cambria"/>
              </a:rPr>
              <a:t>to </a:t>
            </a:r>
            <a:r>
              <a:rPr sz="2800" spc="-5" dirty="0">
                <a:latin typeface="Cambria"/>
                <a:cs typeface="Cambria"/>
              </a:rPr>
              <a:t>obtain </a:t>
            </a:r>
            <a:r>
              <a:rPr sz="2800" spc="-20" dirty="0">
                <a:latin typeface="Cambria"/>
                <a:cs typeface="Cambria"/>
              </a:rPr>
              <a:t>effective</a:t>
            </a:r>
            <a:r>
              <a:rPr sz="2800" spc="90" dirty="0">
                <a:latin typeface="Cambria"/>
                <a:cs typeface="Cambria"/>
              </a:rPr>
              <a:t> </a:t>
            </a:r>
            <a:r>
              <a:rPr sz="2800" spc="-10" dirty="0">
                <a:latin typeface="Cambria"/>
                <a:cs typeface="Cambria"/>
              </a:rPr>
              <a:t>address.</a:t>
            </a:r>
            <a:endParaRPr sz="2800">
              <a:latin typeface="Cambria"/>
              <a:cs typeface="Cambria"/>
            </a:endParaRPr>
          </a:p>
          <a:p>
            <a:pPr>
              <a:lnSpc>
                <a:spcPct val="100000"/>
              </a:lnSpc>
              <a:spcBef>
                <a:spcPts val="55"/>
              </a:spcBef>
              <a:buFont typeface="Arial"/>
              <a:buChar char="•"/>
            </a:pPr>
            <a:endParaRPr sz="4250">
              <a:latin typeface="Cambria"/>
              <a:cs typeface="Cambria"/>
            </a:endParaRPr>
          </a:p>
          <a:p>
            <a:pPr marL="241300" marR="5080" indent="-229235">
              <a:lnSpc>
                <a:spcPts val="3020"/>
              </a:lnSpc>
              <a:buFont typeface="Arial"/>
              <a:buChar char="•"/>
              <a:tabLst>
                <a:tab pos="241935" algn="l"/>
              </a:tabLst>
            </a:pPr>
            <a:r>
              <a:rPr sz="2800" spc="-5" dirty="0">
                <a:latin typeface="Cambria"/>
                <a:cs typeface="Cambria"/>
              </a:rPr>
              <a:t>The </a:t>
            </a:r>
            <a:r>
              <a:rPr sz="2800" spc="-15" dirty="0">
                <a:latin typeface="Cambria"/>
                <a:cs typeface="Cambria"/>
              </a:rPr>
              <a:t>address </a:t>
            </a:r>
            <a:r>
              <a:rPr sz="2800" spc="-10" dirty="0">
                <a:latin typeface="Cambria"/>
                <a:cs typeface="Cambria"/>
              </a:rPr>
              <a:t>part </a:t>
            </a:r>
            <a:r>
              <a:rPr sz="2800" spc="-5" dirty="0">
                <a:latin typeface="Cambria"/>
                <a:cs typeface="Cambria"/>
              </a:rPr>
              <a:t>of the instruction is called as offset </a:t>
            </a:r>
            <a:r>
              <a:rPr sz="2800" spc="-10" dirty="0">
                <a:latin typeface="Cambria"/>
                <a:cs typeface="Cambria"/>
              </a:rPr>
              <a:t>and </a:t>
            </a:r>
            <a:r>
              <a:rPr sz="2800" spc="-5" dirty="0">
                <a:latin typeface="Cambria"/>
                <a:cs typeface="Cambria"/>
              </a:rPr>
              <a:t>it can </a:t>
            </a:r>
            <a:r>
              <a:rPr sz="2800" spc="-45" dirty="0">
                <a:latin typeface="Cambria"/>
                <a:cs typeface="Cambria"/>
              </a:rPr>
              <a:t>+ve  </a:t>
            </a:r>
            <a:r>
              <a:rPr sz="2800" spc="-5" dirty="0">
                <a:latin typeface="Cambria"/>
                <a:cs typeface="Cambria"/>
              </a:rPr>
              <a:t>or</a:t>
            </a:r>
            <a:r>
              <a:rPr sz="2800" dirty="0">
                <a:latin typeface="Cambria"/>
                <a:cs typeface="Cambria"/>
              </a:rPr>
              <a:t> </a:t>
            </a:r>
            <a:r>
              <a:rPr sz="2800" spc="-20" dirty="0">
                <a:latin typeface="Cambria"/>
                <a:cs typeface="Cambria"/>
              </a:rPr>
              <a:t>–ve.</a:t>
            </a:r>
            <a:endParaRPr sz="2800">
              <a:latin typeface="Cambria"/>
              <a:cs typeface="Cambria"/>
            </a:endParaRPr>
          </a:p>
          <a:p>
            <a:pPr>
              <a:lnSpc>
                <a:spcPct val="100000"/>
              </a:lnSpc>
              <a:spcBef>
                <a:spcPts val="40"/>
              </a:spcBef>
              <a:buFont typeface="Arial"/>
              <a:buChar char="•"/>
            </a:pPr>
            <a:endParaRPr sz="4250">
              <a:latin typeface="Cambria"/>
              <a:cs typeface="Cambria"/>
            </a:endParaRPr>
          </a:p>
          <a:p>
            <a:pPr marL="241300" marR="695325" indent="-229235">
              <a:lnSpc>
                <a:spcPts val="3020"/>
              </a:lnSpc>
              <a:spcBef>
                <a:spcPts val="5"/>
              </a:spcBef>
              <a:buFont typeface="Arial"/>
              <a:buChar char="•"/>
              <a:tabLst>
                <a:tab pos="241935" algn="l"/>
              </a:tabLst>
            </a:pPr>
            <a:r>
              <a:rPr sz="2800" spc="-5" dirty="0">
                <a:latin typeface="Cambria"/>
                <a:cs typeface="Cambria"/>
              </a:rPr>
              <a:t>When </a:t>
            </a:r>
            <a:r>
              <a:rPr sz="2800" spc="-10" dirty="0">
                <a:latin typeface="Cambria"/>
                <a:cs typeface="Cambria"/>
              </a:rPr>
              <a:t>the </a:t>
            </a:r>
            <a:r>
              <a:rPr sz="2800" spc="-5" dirty="0">
                <a:latin typeface="Cambria"/>
                <a:cs typeface="Cambria"/>
              </a:rPr>
              <a:t>offset is </a:t>
            </a:r>
            <a:r>
              <a:rPr sz="2800" spc="-10" dirty="0">
                <a:latin typeface="Cambria"/>
                <a:cs typeface="Cambria"/>
              </a:rPr>
              <a:t>added </a:t>
            </a:r>
            <a:r>
              <a:rPr sz="2800" spc="-15" dirty="0">
                <a:latin typeface="Cambria"/>
                <a:cs typeface="Cambria"/>
              </a:rPr>
              <a:t>to </a:t>
            </a:r>
            <a:r>
              <a:rPr sz="2800" spc="-10" dirty="0">
                <a:latin typeface="Cambria"/>
                <a:cs typeface="Cambria"/>
              </a:rPr>
              <a:t>the </a:t>
            </a:r>
            <a:r>
              <a:rPr sz="2800" spc="-5" dirty="0">
                <a:latin typeface="Cambria"/>
                <a:cs typeface="Cambria"/>
              </a:rPr>
              <a:t>PC the </a:t>
            </a:r>
            <a:r>
              <a:rPr sz="2800" spc="-10" dirty="0">
                <a:latin typeface="Cambria"/>
                <a:cs typeface="Cambria"/>
              </a:rPr>
              <a:t>resultant </a:t>
            </a:r>
            <a:r>
              <a:rPr sz="2800" spc="-5" dirty="0">
                <a:latin typeface="Cambria"/>
                <a:cs typeface="Cambria"/>
              </a:rPr>
              <a:t>number is </a:t>
            </a:r>
            <a:r>
              <a:rPr sz="2800" spc="-10" dirty="0">
                <a:latin typeface="Cambria"/>
                <a:cs typeface="Cambria"/>
              </a:rPr>
              <a:t>the  </a:t>
            </a:r>
            <a:r>
              <a:rPr sz="2800" spc="-5" dirty="0">
                <a:latin typeface="Cambria"/>
                <a:cs typeface="Cambria"/>
              </a:rPr>
              <a:t>memory location </a:t>
            </a:r>
            <a:r>
              <a:rPr sz="2800" spc="-20" dirty="0">
                <a:latin typeface="Cambria"/>
                <a:cs typeface="Cambria"/>
              </a:rPr>
              <a:t>where </a:t>
            </a:r>
            <a:r>
              <a:rPr sz="2800" spc="-10" dirty="0">
                <a:latin typeface="Cambria"/>
                <a:cs typeface="Cambria"/>
              </a:rPr>
              <a:t>the </a:t>
            </a:r>
            <a:r>
              <a:rPr sz="2800" spc="-15" dirty="0">
                <a:latin typeface="Cambria"/>
                <a:cs typeface="Cambria"/>
              </a:rPr>
              <a:t>operand </a:t>
            </a:r>
            <a:r>
              <a:rPr sz="2800" spc="-10" dirty="0">
                <a:latin typeface="Cambria"/>
                <a:cs typeface="Cambria"/>
              </a:rPr>
              <a:t>will </a:t>
            </a:r>
            <a:r>
              <a:rPr sz="2800" dirty="0">
                <a:latin typeface="Cambria"/>
                <a:cs typeface="Cambria"/>
              </a:rPr>
              <a:t>be</a:t>
            </a:r>
            <a:r>
              <a:rPr sz="2800" spc="30" dirty="0">
                <a:latin typeface="Cambria"/>
                <a:cs typeface="Cambria"/>
              </a:rPr>
              <a:t> </a:t>
            </a:r>
            <a:r>
              <a:rPr sz="2800" spc="-5" dirty="0">
                <a:latin typeface="Cambria"/>
                <a:cs typeface="Cambria"/>
              </a:rPr>
              <a:t>placed.</a:t>
            </a:r>
            <a:endParaRPr sz="28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spc="-15" dirty="0"/>
              <a:t>Effective </a:t>
            </a:r>
            <a:r>
              <a:rPr spc="-10" dirty="0"/>
              <a:t>address </a:t>
            </a:r>
            <a:r>
              <a:rPr dirty="0"/>
              <a:t>of </a:t>
            </a:r>
            <a:r>
              <a:rPr spc="-10" dirty="0"/>
              <a:t>operand </a:t>
            </a:r>
            <a:r>
              <a:rPr dirty="0"/>
              <a:t>=</a:t>
            </a:r>
            <a:r>
              <a:rPr spc="20" dirty="0"/>
              <a:t> </a:t>
            </a:r>
            <a:r>
              <a:rPr b="1" dirty="0">
                <a:solidFill>
                  <a:srgbClr val="00AF50"/>
                </a:solidFill>
                <a:latin typeface="Cambria"/>
                <a:cs typeface="Cambria"/>
              </a:rPr>
              <a:t>2806h</a:t>
            </a:r>
          </a:p>
        </p:txBody>
      </p:sp>
      <p:sp>
        <p:nvSpPr>
          <p:cNvPr id="2" name="object 2"/>
          <p:cNvSpPr txBox="1">
            <a:spLocks noGrp="1"/>
          </p:cNvSpPr>
          <p:nvPr>
            <p:ph type="title"/>
          </p:nvPr>
        </p:nvSpPr>
        <p:spPr>
          <a:xfrm>
            <a:off x="916939" y="631012"/>
            <a:ext cx="6751320"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7. </a:t>
            </a:r>
            <a:r>
              <a:rPr sz="4400" spc="-30" dirty="0">
                <a:solidFill>
                  <a:srgbClr val="001F5F"/>
                </a:solidFill>
              </a:rPr>
              <a:t>Relative </a:t>
            </a:r>
            <a:r>
              <a:rPr sz="4400" spc="-10" dirty="0">
                <a:solidFill>
                  <a:srgbClr val="001F5F"/>
                </a:solidFill>
              </a:rPr>
              <a:t>Addressing</a:t>
            </a:r>
            <a:r>
              <a:rPr sz="4400" spc="-80" dirty="0">
                <a:solidFill>
                  <a:srgbClr val="001F5F"/>
                </a:solidFill>
              </a:rPr>
              <a:t> </a:t>
            </a:r>
            <a:r>
              <a:rPr sz="4400" spc="-5" dirty="0">
                <a:solidFill>
                  <a:srgbClr val="001F5F"/>
                </a:solidFill>
              </a:rPr>
              <a:t>Mode</a:t>
            </a:r>
            <a:endParaRPr sz="4400"/>
          </a:p>
        </p:txBody>
      </p:sp>
      <p:graphicFrame>
        <p:nvGraphicFramePr>
          <p:cNvPr id="3" name="object 3"/>
          <p:cNvGraphicFramePr>
            <a:graphicFrameLocks noGrp="1"/>
          </p:cNvGraphicFramePr>
          <p:nvPr/>
        </p:nvGraphicFramePr>
        <p:xfrm>
          <a:off x="3207257" y="2616073"/>
          <a:ext cx="1445896" cy="2438400"/>
        </p:xfrm>
        <a:graphic>
          <a:graphicData uri="http://schemas.openxmlformats.org/drawingml/2006/table">
            <a:tbl>
              <a:tblPr firstRow="1" bandRow="1">
                <a:tableStyleId>{2D5ABB26-0587-4C30-8999-92F81FD0307C}</a:tableStyleId>
              </a:tblPr>
              <a:tblGrid>
                <a:gridCol w="638811"/>
                <a:gridCol w="807085"/>
              </a:tblGrid>
              <a:tr h="304800">
                <a:tc>
                  <a:txBody>
                    <a:bodyPr/>
                    <a:lstStyle/>
                    <a:p>
                      <a:pPr marR="83185"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185"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305435">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185"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288290">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185"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185" algn="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185" algn="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marL="299085">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185" algn="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185" algn="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4" name="object 4"/>
          <p:cNvGraphicFramePr>
            <a:graphicFrameLocks noGrp="1"/>
          </p:cNvGraphicFramePr>
          <p:nvPr/>
        </p:nvGraphicFramePr>
        <p:xfrm>
          <a:off x="822452" y="3827271"/>
          <a:ext cx="1867536" cy="335279"/>
        </p:xfrm>
        <a:graphic>
          <a:graphicData uri="http://schemas.openxmlformats.org/drawingml/2006/table">
            <a:tbl>
              <a:tblPr firstRow="1" bandRow="1">
                <a:tableStyleId>{2D5ABB26-0587-4C30-8999-92F81FD0307C}</a:tableStyleId>
              </a:tblPr>
              <a:tblGrid>
                <a:gridCol w="458471"/>
                <a:gridCol w="1409065"/>
              </a:tblGrid>
              <a:tr h="335279">
                <a:tc>
                  <a:txBody>
                    <a:bodyPr/>
                    <a:lstStyle/>
                    <a:p>
                      <a:pPr marL="127000">
                        <a:lnSpc>
                          <a:spcPct val="100000"/>
                        </a:lnSpc>
                        <a:spcBef>
                          <a:spcPts val="325"/>
                        </a:spcBef>
                      </a:pPr>
                      <a:r>
                        <a:rPr sz="1600" b="1" spc="-15" dirty="0">
                          <a:latin typeface="Cambria"/>
                          <a:cs typeface="Cambria"/>
                        </a:rPr>
                        <a:t>PC</a:t>
                      </a:r>
                      <a:endParaRPr sz="1600">
                        <a:latin typeface="Cambria"/>
                        <a:cs typeface="Cambria"/>
                      </a:endParaRPr>
                    </a:p>
                  </a:txBody>
                  <a:tcPr marL="0" marR="0" marT="41275" marB="0">
                    <a:lnR w="12700">
                      <a:solidFill>
                        <a:srgbClr val="000000"/>
                      </a:solidFill>
                      <a:prstDash val="solid"/>
                    </a:lnR>
                  </a:tcPr>
                </a:tc>
                <a:tc>
                  <a:txBody>
                    <a:bodyPr/>
                    <a:lstStyle/>
                    <a:p>
                      <a:pPr marL="463550">
                        <a:lnSpc>
                          <a:spcPct val="100000"/>
                        </a:lnSpc>
                        <a:spcBef>
                          <a:spcPts val="325"/>
                        </a:spcBef>
                      </a:pPr>
                      <a:r>
                        <a:rPr sz="1600" b="1" spc="-5" dirty="0">
                          <a:latin typeface="Cambria"/>
                          <a:cs typeface="Cambria"/>
                        </a:rPr>
                        <a:t>2801</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
        <p:nvSpPr>
          <p:cNvPr id="5" name="object 5"/>
          <p:cNvSpPr txBox="1"/>
          <p:nvPr/>
        </p:nvSpPr>
        <p:spPr>
          <a:xfrm>
            <a:off x="976681" y="3087701"/>
            <a:ext cx="1285875" cy="289823"/>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mbria"/>
                <a:cs typeface="Cambria"/>
              </a:rPr>
              <a:t>Offset </a:t>
            </a:r>
            <a:r>
              <a:rPr sz="1800" b="1" dirty="0">
                <a:latin typeface="Cambria"/>
                <a:cs typeface="Cambria"/>
              </a:rPr>
              <a:t>=</a:t>
            </a:r>
            <a:r>
              <a:rPr sz="1800" b="1" spc="-85" dirty="0">
                <a:latin typeface="Cambria"/>
                <a:cs typeface="Cambria"/>
              </a:rPr>
              <a:t> </a:t>
            </a:r>
            <a:r>
              <a:rPr sz="1800" b="1" spc="-5" dirty="0">
                <a:latin typeface="Cambria"/>
                <a:cs typeface="Cambria"/>
              </a:rPr>
              <a:t>04h</a:t>
            </a:r>
            <a:endParaRPr sz="1800">
              <a:latin typeface="Cambria"/>
              <a:cs typeface="Cambria"/>
            </a:endParaRPr>
          </a:p>
        </p:txBody>
      </p:sp>
      <p:sp>
        <p:nvSpPr>
          <p:cNvPr id="6" name="object 6"/>
          <p:cNvSpPr txBox="1"/>
          <p:nvPr/>
        </p:nvSpPr>
        <p:spPr>
          <a:xfrm>
            <a:off x="916940" y="5325237"/>
            <a:ext cx="4618355" cy="566822"/>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mbria"/>
                <a:cs typeface="Cambria"/>
              </a:rPr>
              <a:t>Effective </a:t>
            </a:r>
            <a:r>
              <a:rPr sz="1800" spc="-10" dirty="0">
                <a:latin typeface="Cambria"/>
                <a:cs typeface="Cambria"/>
              </a:rPr>
              <a:t>address </a:t>
            </a:r>
            <a:r>
              <a:rPr sz="1800" dirty="0">
                <a:latin typeface="Cambria"/>
                <a:cs typeface="Cambria"/>
              </a:rPr>
              <a:t>of </a:t>
            </a:r>
            <a:r>
              <a:rPr sz="1800" spc="-10" dirty="0">
                <a:latin typeface="Cambria"/>
                <a:cs typeface="Cambria"/>
              </a:rPr>
              <a:t>operand </a:t>
            </a:r>
            <a:r>
              <a:rPr sz="1800" dirty="0">
                <a:latin typeface="Cambria"/>
                <a:cs typeface="Cambria"/>
              </a:rPr>
              <a:t>= </a:t>
            </a:r>
            <a:r>
              <a:rPr sz="1800" b="1" spc="-10" dirty="0">
                <a:latin typeface="Cambria"/>
                <a:cs typeface="Cambria"/>
              </a:rPr>
              <a:t>PC </a:t>
            </a:r>
            <a:r>
              <a:rPr sz="1800" b="1" dirty="0">
                <a:latin typeface="Cambria"/>
                <a:cs typeface="Cambria"/>
              </a:rPr>
              <a:t>+ </a:t>
            </a:r>
            <a:r>
              <a:rPr sz="1800" b="1" spc="-5" dirty="0">
                <a:latin typeface="Cambria"/>
                <a:cs typeface="Cambria"/>
              </a:rPr>
              <a:t>01 </a:t>
            </a:r>
            <a:r>
              <a:rPr sz="1800" b="1" dirty="0">
                <a:latin typeface="Cambria"/>
                <a:cs typeface="Cambria"/>
              </a:rPr>
              <a:t>+</a:t>
            </a:r>
            <a:r>
              <a:rPr sz="1800" b="1" spc="50" dirty="0">
                <a:latin typeface="Cambria"/>
                <a:cs typeface="Cambria"/>
              </a:rPr>
              <a:t> </a:t>
            </a:r>
            <a:r>
              <a:rPr sz="1800" b="1" spc="-5" dirty="0">
                <a:latin typeface="Cambria"/>
                <a:cs typeface="Cambria"/>
              </a:rPr>
              <a:t>offset</a:t>
            </a:r>
            <a:endParaRPr sz="1800">
              <a:latin typeface="Cambria"/>
              <a:cs typeface="Cambria"/>
            </a:endParaRPr>
          </a:p>
          <a:p>
            <a:pPr marL="12700">
              <a:lnSpc>
                <a:spcPct val="100000"/>
              </a:lnSpc>
            </a:pPr>
            <a:r>
              <a:rPr sz="1800" spc="-15" dirty="0">
                <a:latin typeface="Cambria"/>
                <a:cs typeface="Cambria"/>
              </a:rPr>
              <a:t>Effective </a:t>
            </a:r>
            <a:r>
              <a:rPr sz="1800" spc="-10" dirty="0">
                <a:latin typeface="Cambria"/>
                <a:cs typeface="Cambria"/>
              </a:rPr>
              <a:t>address </a:t>
            </a:r>
            <a:r>
              <a:rPr sz="1800" dirty="0">
                <a:latin typeface="Cambria"/>
                <a:cs typeface="Cambria"/>
              </a:rPr>
              <a:t>of </a:t>
            </a:r>
            <a:r>
              <a:rPr sz="1800" spc="-10" dirty="0">
                <a:latin typeface="Cambria"/>
                <a:cs typeface="Cambria"/>
              </a:rPr>
              <a:t>operand </a:t>
            </a:r>
            <a:r>
              <a:rPr sz="1800" dirty="0">
                <a:latin typeface="Cambria"/>
                <a:cs typeface="Cambria"/>
              </a:rPr>
              <a:t>= </a:t>
            </a:r>
            <a:r>
              <a:rPr sz="1800" b="1" dirty="0">
                <a:latin typeface="Cambria"/>
                <a:cs typeface="Cambria"/>
              </a:rPr>
              <a:t>2801 + 01 +</a:t>
            </a:r>
            <a:r>
              <a:rPr sz="1800" b="1" spc="15" dirty="0">
                <a:latin typeface="Cambria"/>
                <a:cs typeface="Cambria"/>
              </a:rPr>
              <a:t> </a:t>
            </a:r>
            <a:r>
              <a:rPr sz="1800" b="1" dirty="0">
                <a:latin typeface="Cambria"/>
                <a:cs typeface="Cambria"/>
              </a:rPr>
              <a:t>04</a:t>
            </a:r>
            <a:endParaRPr sz="1800">
              <a:latin typeface="Cambria"/>
              <a:cs typeface="Cambria"/>
            </a:endParaRPr>
          </a:p>
        </p:txBody>
      </p:sp>
      <p:graphicFrame>
        <p:nvGraphicFramePr>
          <p:cNvPr id="7" name="object 7"/>
          <p:cNvGraphicFramePr>
            <a:graphicFrameLocks noGrp="1"/>
          </p:cNvGraphicFramePr>
          <p:nvPr/>
        </p:nvGraphicFramePr>
        <p:xfrm>
          <a:off x="6950456" y="2628900"/>
          <a:ext cx="1445260" cy="2438400"/>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R="8255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B083"/>
                    </a:solidFill>
                  </a:tcPr>
                </a:tc>
              </a:tr>
              <a:tr h="304800">
                <a:tc>
                  <a:txBody>
                    <a:bodyPr/>
                    <a:lstStyle/>
                    <a:p>
                      <a:pPr marR="82550"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1270" algn="ctr">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08</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2E</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5"/>
                        </a:spcBef>
                      </a:pPr>
                      <a:r>
                        <a:rPr sz="1400" b="1" spc="-5" dirty="0">
                          <a:latin typeface="Cambria"/>
                          <a:cs typeface="Cambria"/>
                        </a:rPr>
                        <a:t>2801</a:t>
                      </a:r>
                      <a:endParaRPr sz="1400">
                        <a:latin typeface="Cambria"/>
                        <a:cs typeface="Cambria"/>
                      </a:endParaRPr>
                    </a:p>
                  </a:txBody>
                  <a:tcPr marL="0" marR="0" marT="41275" marB="0">
                    <a:lnR w="12700">
                      <a:solidFill>
                        <a:srgbClr val="000000"/>
                      </a:solidFill>
                      <a:prstDash val="solid"/>
                    </a:lnR>
                  </a:tcPr>
                </a:tc>
                <a:tc>
                  <a:txBody>
                    <a:bodyPr/>
                    <a:lstStyle/>
                    <a:p>
                      <a:pPr marL="1270" algn="ctr">
                        <a:lnSpc>
                          <a:spcPct val="100000"/>
                        </a:lnSpc>
                        <a:spcBef>
                          <a:spcPts val="325"/>
                        </a:spcBef>
                      </a:pPr>
                      <a:r>
                        <a:rPr sz="1400" b="1" spc="-10" dirty="0">
                          <a:latin typeface="Cambria"/>
                          <a:cs typeface="Cambria"/>
                        </a:rPr>
                        <a:t>F3</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marL="1905" algn="ctr">
                        <a:lnSpc>
                          <a:spcPct val="100000"/>
                        </a:lnSpc>
                        <a:spcBef>
                          <a:spcPts val="325"/>
                        </a:spcBef>
                      </a:pPr>
                      <a:r>
                        <a:rPr sz="1400" b="1" spc="-5" dirty="0">
                          <a:latin typeface="Cambria"/>
                          <a:cs typeface="Cambria"/>
                        </a:rPr>
                        <a:t>9F</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8" name="object 8"/>
          <p:cNvSpPr txBox="1"/>
          <p:nvPr/>
        </p:nvSpPr>
        <p:spPr>
          <a:xfrm>
            <a:off x="8521066" y="2930397"/>
            <a:ext cx="1658620"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Cambria"/>
                <a:cs typeface="Cambria"/>
              </a:rPr>
              <a:t>Actual</a:t>
            </a:r>
            <a:r>
              <a:rPr sz="1800" b="1" spc="-65" dirty="0">
                <a:solidFill>
                  <a:srgbClr val="FF0000"/>
                </a:solidFill>
                <a:latin typeface="Cambria"/>
                <a:cs typeface="Cambria"/>
              </a:rPr>
              <a:t> </a:t>
            </a:r>
            <a:r>
              <a:rPr sz="1800" b="1" spc="-10" dirty="0">
                <a:solidFill>
                  <a:srgbClr val="FF0000"/>
                </a:solidFill>
                <a:latin typeface="Cambria"/>
                <a:cs typeface="Cambria"/>
              </a:rPr>
              <a:t>Operand</a:t>
            </a:r>
            <a:endParaRPr sz="18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1270" rIns="0" bIns="0" rtlCol="0">
            <a:spAutoFit/>
          </a:bodyPr>
          <a:lstStyle/>
          <a:p>
            <a:pPr marL="12700">
              <a:lnSpc>
                <a:spcPct val="100000"/>
              </a:lnSpc>
              <a:spcBef>
                <a:spcPts val="10"/>
              </a:spcBef>
            </a:pPr>
            <a:r>
              <a:rPr spc="-15" dirty="0"/>
              <a:t>Effective </a:t>
            </a:r>
            <a:r>
              <a:rPr spc="-10" dirty="0"/>
              <a:t>address </a:t>
            </a:r>
            <a:r>
              <a:rPr dirty="0"/>
              <a:t>of </a:t>
            </a:r>
            <a:r>
              <a:rPr spc="-10" dirty="0"/>
              <a:t>operand </a:t>
            </a:r>
            <a:r>
              <a:rPr dirty="0"/>
              <a:t>=</a:t>
            </a:r>
            <a:r>
              <a:rPr spc="20" dirty="0"/>
              <a:t> </a:t>
            </a:r>
            <a:r>
              <a:rPr b="1" dirty="0">
                <a:solidFill>
                  <a:srgbClr val="00AF50"/>
                </a:solidFill>
                <a:latin typeface="Cambria"/>
                <a:cs typeface="Cambria"/>
              </a:rPr>
              <a:t>2807h</a:t>
            </a:r>
          </a:p>
        </p:txBody>
      </p:sp>
      <p:sp>
        <p:nvSpPr>
          <p:cNvPr id="2" name="object 2"/>
          <p:cNvSpPr txBox="1">
            <a:spLocks noGrp="1"/>
          </p:cNvSpPr>
          <p:nvPr>
            <p:ph type="title"/>
          </p:nvPr>
        </p:nvSpPr>
        <p:spPr>
          <a:xfrm>
            <a:off x="916939" y="631012"/>
            <a:ext cx="6751320"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7. </a:t>
            </a:r>
            <a:r>
              <a:rPr sz="4400" spc="-30" dirty="0">
                <a:solidFill>
                  <a:srgbClr val="001F5F"/>
                </a:solidFill>
              </a:rPr>
              <a:t>Relative </a:t>
            </a:r>
            <a:r>
              <a:rPr sz="4400" spc="-10" dirty="0">
                <a:solidFill>
                  <a:srgbClr val="001F5F"/>
                </a:solidFill>
              </a:rPr>
              <a:t>Addressing</a:t>
            </a:r>
            <a:r>
              <a:rPr sz="4400" spc="-80" dirty="0">
                <a:solidFill>
                  <a:srgbClr val="001F5F"/>
                </a:solidFill>
              </a:rPr>
              <a:t> </a:t>
            </a:r>
            <a:r>
              <a:rPr sz="4400" spc="-5" dirty="0">
                <a:solidFill>
                  <a:srgbClr val="001F5F"/>
                </a:solidFill>
              </a:rPr>
              <a:t>Mode</a:t>
            </a:r>
            <a:endParaRPr sz="4400"/>
          </a:p>
        </p:txBody>
      </p:sp>
      <p:graphicFrame>
        <p:nvGraphicFramePr>
          <p:cNvPr id="3" name="object 3"/>
          <p:cNvGraphicFramePr>
            <a:graphicFrameLocks noGrp="1"/>
          </p:cNvGraphicFramePr>
          <p:nvPr/>
        </p:nvGraphicFramePr>
        <p:xfrm>
          <a:off x="3207257" y="2616073"/>
          <a:ext cx="1445896" cy="2438400"/>
        </p:xfrm>
        <a:graphic>
          <a:graphicData uri="http://schemas.openxmlformats.org/drawingml/2006/table">
            <a:tbl>
              <a:tblPr firstRow="1" bandRow="1">
                <a:tableStyleId>{2D5ABB26-0587-4C30-8999-92F81FD0307C}</a:tableStyleId>
              </a:tblPr>
              <a:tblGrid>
                <a:gridCol w="638811"/>
                <a:gridCol w="807085"/>
              </a:tblGrid>
              <a:tr h="304800">
                <a:tc>
                  <a:txBody>
                    <a:bodyPr/>
                    <a:lstStyle/>
                    <a:p>
                      <a:pPr marR="83185"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185"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305435">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185"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288290">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185"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185" algn="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185" algn="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marL="299085">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185" algn="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185" algn="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4" name="object 4"/>
          <p:cNvGraphicFramePr>
            <a:graphicFrameLocks noGrp="1"/>
          </p:cNvGraphicFramePr>
          <p:nvPr/>
        </p:nvGraphicFramePr>
        <p:xfrm>
          <a:off x="822452" y="3827271"/>
          <a:ext cx="1867536" cy="335279"/>
        </p:xfrm>
        <a:graphic>
          <a:graphicData uri="http://schemas.openxmlformats.org/drawingml/2006/table">
            <a:tbl>
              <a:tblPr firstRow="1" bandRow="1">
                <a:tableStyleId>{2D5ABB26-0587-4C30-8999-92F81FD0307C}</a:tableStyleId>
              </a:tblPr>
              <a:tblGrid>
                <a:gridCol w="458471"/>
                <a:gridCol w="1409065"/>
              </a:tblGrid>
              <a:tr h="335279">
                <a:tc>
                  <a:txBody>
                    <a:bodyPr/>
                    <a:lstStyle/>
                    <a:p>
                      <a:pPr marL="127000">
                        <a:lnSpc>
                          <a:spcPct val="100000"/>
                        </a:lnSpc>
                        <a:spcBef>
                          <a:spcPts val="325"/>
                        </a:spcBef>
                      </a:pPr>
                      <a:r>
                        <a:rPr sz="1600" b="1" spc="-15" dirty="0">
                          <a:latin typeface="Cambria"/>
                          <a:cs typeface="Cambria"/>
                        </a:rPr>
                        <a:t>PC</a:t>
                      </a:r>
                      <a:endParaRPr sz="1600">
                        <a:latin typeface="Cambria"/>
                        <a:cs typeface="Cambria"/>
                      </a:endParaRPr>
                    </a:p>
                  </a:txBody>
                  <a:tcPr marL="0" marR="0" marT="41275" marB="0">
                    <a:lnR w="12700">
                      <a:solidFill>
                        <a:srgbClr val="000000"/>
                      </a:solidFill>
                      <a:prstDash val="solid"/>
                    </a:lnR>
                  </a:tcPr>
                </a:tc>
                <a:tc>
                  <a:txBody>
                    <a:bodyPr/>
                    <a:lstStyle/>
                    <a:p>
                      <a:pPr marL="463550">
                        <a:lnSpc>
                          <a:spcPct val="100000"/>
                        </a:lnSpc>
                        <a:spcBef>
                          <a:spcPts val="325"/>
                        </a:spcBef>
                      </a:pPr>
                      <a:r>
                        <a:rPr sz="1600" b="1" spc="-5" dirty="0">
                          <a:latin typeface="Cambria"/>
                          <a:cs typeface="Cambria"/>
                        </a:rPr>
                        <a:t>2803</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
        <p:nvSpPr>
          <p:cNvPr id="5" name="object 5"/>
          <p:cNvSpPr txBox="1"/>
          <p:nvPr/>
        </p:nvSpPr>
        <p:spPr>
          <a:xfrm>
            <a:off x="976681" y="3087701"/>
            <a:ext cx="1285875" cy="289823"/>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mbria"/>
                <a:cs typeface="Cambria"/>
              </a:rPr>
              <a:t>Offset </a:t>
            </a:r>
            <a:r>
              <a:rPr sz="1800" b="1" dirty="0">
                <a:latin typeface="Cambria"/>
                <a:cs typeface="Cambria"/>
              </a:rPr>
              <a:t>=</a:t>
            </a:r>
            <a:r>
              <a:rPr sz="1800" b="1" spc="-85" dirty="0">
                <a:latin typeface="Cambria"/>
                <a:cs typeface="Cambria"/>
              </a:rPr>
              <a:t> </a:t>
            </a:r>
            <a:r>
              <a:rPr sz="1800" b="1" spc="-5" dirty="0">
                <a:latin typeface="Cambria"/>
                <a:cs typeface="Cambria"/>
              </a:rPr>
              <a:t>03h</a:t>
            </a:r>
            <a:endParaRPr sz="1800">
              <a:latin typeface="Cambria"/>
              <a:cs typeface="Cambria"/>
            </a:endParaRPr>
          </a:p>
        </p:txBody>
      </p:sp>
      <p:sp>
        <p:nvSpPr>
          <p:cNvPr id="6" name="object 6"/>
          <p:cNvSpPr txBox="1"/>
          <p:nvPr/>
        </p:nvSpPr>
        <p:spPr>
          <a:xfrm>
            <a:off x="916940" y="5325237"/>
            <a:ext cx="4618355" cy="566822"/>
          </a:xfrm>
          <a:prstGeom prst="rect">
            <a:avLst/>
          </a:prstGeom>
        </p:spPr>
        <p:txBody>
          <a:bodyPr vert="horz" wrap="square" lIns="0" tIns="12700" rIns="0" bIns="0" rtlCol="0">
            <a:spAutoFit/>
          </a:bodyPr>
          <a:lstStyle/>
          <a:p>
            <a:pPr marL="12700">
              <a:lnSpc>
                <a:spcPct val="100000"/>
              </a:lnSpc>
              <a:spcBef>
                <a:spcPts val="100"/>
              </a:spcBef>
            </a:pPr>
            <a:r>
              <a:rPr sz="1800" spc="-15" dirty="0">
                <a:latin typeface="Cambria"/>
                <a:cs typeface="Cambria"/>
              </a:rPr>
              <a:t>Effective </a:t>
            </a:r>
            <a:r>
              <a:rPr sz="1800" spc="-10" dirty="0">
                <a:latin typeface="Cambria"/>
                <a:cs typeface="Cambria"/>
              </a:rPr>
              <a:t>address </a:t>
            </a:r>
            <a:r>
              <a:rPr sz="1800" dirty="0">
                <a:latin typeface="Cambria"/>
                <a:cs typeface="Cambria"/>
              </a:rPr>
              <a:t>of </a:t>
            </a:r>
            <a:r>
              <a:rPr sz="1800" spc="-10" dirty="0">
                <a:latin typeface="Cambria"/>
                <a:cs typeface="Cambria"/>
              </a:rPr>
              <a:t>operand </a:t>
            </a:r>
            <a:r>
              <a:rPr sz="1800" dirty="0">
                <a:latin typeface="Cambria"/>
                <a:cs typeface="Cambria"/>
              </a:rPr>
              <a:t>= </a:t>
            </a:r>
            <a:r>
              <a:rPr sz="1800" b="1" spc="-10" dirty="0">
                <a:latin typeface="Cambria"/>
                <a:cs typeface="Cambria"/>
              </a:rPr>
              <a:t>PC </a:t>
            </a:r>
            <a:r>
              <a:rPr sz="1800" b="1" dirty="0">
                <a:latin typeface="Cambria"/>
                <a:cs typeface="Cambria"/>
              </a:rPr>
              <a:t>+ </a:t>
            </a:r>
            <a:r>
              <a:rPr sz="1800" b="1" spc="-5" dirty="0">
                <a:latin typeface="Cambria"/>
                <a:cs typeface="Cambria"/>
              </a:rPr>
              <a:t>01 </a:t>
            </a:r>
            <a:r>
              <a:rPr sz="1800" b="1" dirty="0">
                <a:latin typeface="Cambria"/>
                <a:cs typeface="Cambria"/>
              </a:rPr>
              <a:t>+</a:t>
            </a:r>
            <a:r>
              <a:rPr sz="1800" b="1" spc="50" dirty="0">
                <a:latin typeface="Cambria"/>
                <a:cs typeface="Cambria"/>
              </a:rPr>
              <a:t> </a:t>
            </a:r>
            <a:r>
              <a:rPr sz="1800" b="1" spc="-5" dirty="0">
                <a:latin typeface="Cambria"/>
                <a:cs typeface="Cambria"/>
              </a:rPr>
              <a:t>offset</a:t>
            </a:r>
            <a:endParaRPr sz="1800">
              <a:latin typeface="Cambria"/>
              <a:cs typeface="Cambria"/>
            </a:endParaRPr>
          </a:p>
          <a:p>
            <a:pPr marL="12700">
              <a:lnSpc>
                <a:spcPct val="100000"/>
              </a:lnSpc>
            </a:pPr>
            <a:r>
              <a:rPr sz="1800" spc="-15" dirty="0">
                <a:latin typeface="Cambria"/>
                <a:cs typeface="Cambria"/>
              </a:rPr>
              <a:t>Effective </a:t>
            </a:r>
            <a:r>
              <a:rPr sz="1800" spc="-10" dirty="0">
                <a:latin typeface="Cambria"/>
                <a:cs typeface="Cambria"/>
              </a:rPr>
              <a:t>address </a:t>
            </a:r>
            <a:r>
              <a:rPr sz="1800" dirty="0">
                <a:latin typeface="Cambria"/>
                <a:cs typeface="Cambria"/>
              </a:rPr>
              <a:t>of </a:t>
            </a:r>
            <a:r>
              <a:rPr sz="1800" spc="-10" dirty="0">
                <a:latin typeface="Cambria"/>
                <a:cs typeface="Cambria"/>
              </a:rPr>
              <a:t>operand </a:t>
            </a:r>
            <a:r>
              <a:rPr sz="1800" dirty="0">
                <a:latin typeface="Cambria"/>
                <a:cs typeface="Cambria"/>
              </a:rPr>
              <a:t>= </a:t>
            </a:r>
            <a:r>
              <a:rPr sz="1800" b="1" dirty="0">
                <a:latin typeface="Cambria"/>
                <a:cs typeface="Cambria"/>
              </a:rPr>
              <a:t>2803 + 01 +</a:t>
            </a:r>
            <a:r>
              <a:rPr sz="1800" b="1" spc="15" dirty="0">
                <a:latin typeface="Cambria"/>
                <a:cs typeface="Cambria"/>
              </a:rPr>
              <a:t> </a:t>
            </a:r>
            <a:r>
              <a:rPr sz="1800" b="1" dirty="0">
                <a:latin typeface="Cambria"/>
                <a:cs typeface="Cambria"/>
              </a:rPr>
              <a:t>03</a:t>
            </a:r>
            <a:endParaRPr sz="1800">
              <a:latin typeface="Cambria"/>
              <a:cs typeface="Cambria"/>
            </a:endParaRPr>
          </a:p>
        </p:txBody>
      </p:sp>
      <p:graphicFrame>
        <p:nvGraphicFramePr>
          <p:cNvPr id="7" name="object 7"/>
          <p:cNvGraphicFramePr>
            <a:graphicFrameLocks noGrp="1"/>
          </p:cNvGraphicFramePr>
          <p:nvPr/>
        </p:nvGraphicFramePr>
        <p:xfrm>
          <a:off x="6950456" y="2628900"/>
          <a:ext cx="1445260" cy="2438400"/>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R="8255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B083"/>
                    </a:solidFill>
                  </a:tcPr>
                </a:tc>
              </a:tr>
              <a:tr h="304800">
                <a:tc>
                  <a:txBody>
                    <a:bodyPr/>
                    <a:lstStyle/>
                    <a:p>
                      <a:pPr marR="8255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1270" algn="ctr">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08</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2E</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5"/>
                        </a:spcBef>
                      </a:pPr>
                      <a:r>
                        <a:rPr sz="1400" b="1" spc="-5" dirty="0">
                          <a:latin typeface="Cambria"/>
                          <a:cs typeface="Cambria"/>
                        </a:rPr>
                        <a:t>2801</a:t>
                      </a:r>
                      <a:endParaRPr sz="1400">
                        <a:latin typeface="Cambria"/>
                        <a:cs typeface="Cambria"/>
                      </a:endParaRPr>
                    </a:p>
                  </a:txBody>
                  <a:tcPr marL="0" marR="0" marT="41275" marB="0">
                    <a:lnR w="12700">
                      <a:solidFill>
                        <a:srgbClr val="000000"/>
                      </a:solidFill>
                      <a:prstDash val="solid"/>
                    </a:lnR>
                  </a:tcPr>
                </a:tc>
                <a:tc>
                  <a:txBody>
                    <a:bodyPr/>
                    <a:lstStyle/>
                    <a:p>
                      <a:pPr marL="1270" algn="ctr">
                        <a:lnSpc>
                          <a:spcPct val="100000"/>
                        </a:lnSpc>
                        <a:spcBef>
                          <a:spcPts val="325"/>
                        </a:spcBef>
                      </a:pPr>
                      <a:r>
                        <a:rPr sz="1400" b="1" spc="-10" dirty="0">
                          <a:latin typeface="Cambria"/>
                          <a:cs typeface="Cambria"/>
                        </a:rPr>
                        <a:t>F3</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marL="1905" algn="ctr">
                        <a:lnSpc>
                          <a:spcPct val="100000"/>
                        </a:lnSpc>
                        <a:spcBef>
                          <a:spcPts val="325"/>
                        </a:spcBef>
                      </a:pPr>
                      <a:r>
                        <a:rPr sz="1400" b="1" spc="-5" dirty="0">
                          <a:latin typeface="Cambria"/>
                          <a:cs typeface="Cambria"/>
                        </a:rPr>
                        <a:t>9F</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8" name="object 8"/>
          <p:cNvSpPr txBox="1"/>
          <p:nvPr/>
        </p:nvSpPr>
        <p:spPr>
          <a:xfrm>
            <a:off x="8521066" y="2594228"/>
            <a:ext cx="1658620" cy="289823"/>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Cambria"/>
                <a:cs typeface="Cambria"/>
              </a:rPr>
              <a:t>Actual</a:t>
            </a:r>
            <a:r>
              <a:rPr sz="1800" b="1" spc="-65" dirty="0">
                <a:solidFill>
                  <a:srgbClr val="FF0000"/>
                </a:solidFill>
                <a:latin typeface="Cambria"/>
                <a:cs typeface="Cambria"/>
              </a:rPr>
              <a:t> </a:t>
            </a:r>
            <a:r>
              <a:rPr sz="1800" b="1" spc="-10" dirty="0">
                <a:solidFill>
                  <a:srgbClr val="FF0000"/>
                </a:solidFill>
                <a:latin typeface="Cambria"/>
                <a:cs typeface="Cambria"/>
              </a:rPr>
              <a:t>Operand</a:t>
            </a:r>
            <a:endParaRPr sz="18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31012"/>
            <a:ext cx="6750051"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8. </a:t>
            </a:r>
            <a:r>
              <a:rPr sz="4400" spc="-25" dirty="0">
                <a:solidFill>
                  <a:srgbClr val="001F5F"/>
                </a:solidFill>
              </a:rPr>
              <a:t>Indexed </a:t>
            </a:r>
            <a:r>
              <a:rPr sz="4400" spc="-10" dirty="0">
                <a:solidFill>
                  <a:srgbClr val="001F5F"/>
                </a:solidFill>
              </a:rPr>
              <a:t>Addressing</a:t>
            </a:r>
            <a:r>
              <a:rPr sz="4400" spc="-55" dirty="0">
                <a:solidFill>
                  <a:srgbClr val="001F5F"/>
                </a:solidFill>
              </a:rPr>
              <a:t> </a:t>
            </a:r>
            <a:r>
              <a:rPr sz="4400" spc="-5" dirty="0">
                <a:solidFill>
                  <a:srgbClr val="001F5F"/>
                </a:solidFill>
              </a:rPr>
              <a:t>Mode</a:t>
            </a:r>
            <a:endParaRPr sz="4400"/>
          </a:p>
        </p:txBody>
      </p:sp>
      <p:sp>
        <p:nvSpPr>
          <p:cNvPr id="3" name="object 3"/>
          <p:cNvSpPr txBox="1"/>
          <p:nvPr/>
        </p:nvSpPr>
        <p:spPr>
          <a:xfrm>
            <a:off x="916939" y="1737107"/>
            <a:ext cx="10349231" cy="4422236"/>
          </a:xfrm>
          <a:prstGeom prst="rect">
            <a:avLst/>
          </a:prstGeom>
        </p:spPr>
        <p:txBody>
          <a:bodyPr vert="horz" wrap="square" lIns="0" tIns="132080" rIns="0" bIns="0" rtlCol="0">
            <a:spAutoFit/>
          </a:bodyPr>
          <a:lstStyle/>
          <a:p>
            <a:pPr marL="241300" marR="1146175" indent="-229235">
              <a:lnSpc>
                <a:spcPct val="70000"/>
              </a:lnSpc>
              <a:spcBef>
                <a:spcPts val="1040"/>
              </a:spcBef>
              <a:buFont typeface="Arial"/>
              <a:buChar char="•"/>
              <a:tabLst>
                <a:tab pos="241935" algn="l"/>
              </a:tabLst>
            </a:pPr>
            <a:r>
              <a:rPr sz="2600" spc="-5" dirty="0">
                <a:latin typeface="Cambria"/>
                <a:cs typeface="Cambria"/>
              </a:rPr>
              <a:t>In </a:t>
            </a:r>
            <a:r>
              <a:rPr sz="2600" spc="-10" dirty="0">
                <a:latin typeface="Cambria"/>
                <a:cs typeface="Cambria"/>
              </a:rPr>
              <a:t>index addressing </a:t>
            </a:r>
            <a:r>
              <a:rPr sz="2600" spc="-5" dirty="0">
                <a:latin typeface="Cambria"/>
                <a:cs typeface="Cambria"/>
              </a:rPr>
              <a:t>mode, contents </a:t>
            </a:r>
            <a:r>
              <a:rPr sz="2600" dirty="0">
                <a:latin typeface="Cambria"/>
                <a:cs typeface="Cambria"/>
              </a:rPr>
              <a:t>of </a:t>
            </a:r>
            <a:r>
              <a:rPr sz="2600" spc="-15" dirty="0">
                <a:latin typeface="Cambria"/>
                <a:cs typeface="Cambria"/>
              </a:rPr>
              <a:t>Index </a:t>
            </a:r>
            <a:r>
              <a:rPr sz="2600" spc="-10" dirty="0">
                <a:latin typeface="Cambria"/>
                <a:cs typeface="Cambria"/>
              </a:rPr>
              <a:t>register </a:t>
            </a:r>
            <a:r>
              <a:rPr sz="2600" dirty="0">
                <a:latin typeface="Cambria"/>
                <a:cs typeface="Cambria"/>
              </a:rPr>
              <a:t>is </a:t>
            </a:r>
            <a:r>
              <a:rPr sz="2600" spc="-5" dirty="0">
                <a:latin typeface="Cambria"/>
                <a:cs typeface="Cambria"/>
              </a:rPr>
              <a:t>added </a:t>
            </a:r>
            <a:r>
              <a:rPr sz="2600" spc="-15" dirty="0">
                <a:latin typeface="Cambria"/>
                <a:cs typeface="Cambria"/>
              </a:rPr>
              <a:t>to  </a:t>
            </a:r>
            <a:r>
              <a:rPr sz="2600" spc="-10" dirty="0">
                <a:latin typeface="Cambria"/>
                <a:cs typeface="Cambria"/>
              </a:rPr>
              <a:t>address </a:t>
            </a:r>
            <a:r>
              <a:rPr sz="2600" spc="-5" dirty="0">
                <a:latin typeface="Cambria"/>
                <a:cs typeface="Cambria"/>
              </a:rPr>
              <a:t>part of instruction </a:t>
            </a:r>
            <a:r>
              <a:rPr sz="2600" spc="-15" dirty="0">
                <a:latin typeface="Cambria"/>
                <a:cs typeface="Cambria"/>
              </a:rPr>
              <a:t>to </a:t>
            </a:r>
            <a:r>
              <a:rPr sz="2600" dirty="0">
                <a:latin typeface="Cambria"/>
                <a:cs typeface="Cambria"/>
              </a:rPr>
              <a:t>obtain </a:t>
            </a:r>
            <a:r>
              <a:rPr sz="2600" spc="-15" dirty="0">
                <a:latin typeface="Cambria"/>
                <a:cs typeface="Cambria"/>
              </a:rPr>
              <a:t>effective</a:t>
            </a:r>
            <a:r>
              <a:rPr sz="2600" spc="-45" dirty="0">
                <a:latin typeface="Cambria"/>
                <a:cs typeface="Cambria"/>
              </a:rPr>
              <a:t> </a:t>
            </a:r>
            <a:r>
              <a:rPr sz="2600" spc="-10" dirty="0">
                <a:latin typeface="Cambria"/>
                <a:cs typeface="Cambria"/>
              </a:rPr>
              <a:t>address.</a:t>
            </a:r>
            <a:endParaRPr sz="2600">
              <a:latin typeface="Cambria"/>
              <a:cs typeface="Cambria"/>
            </a:endParaRPr>
          </a:p>
          <a:p>
            <a:pPr>
              <a:lnSpc>
                <a:spcPct val="100000"/>
              </a:lnSpc>
              <a:spcBef>
                <a:spcPts val="15"/>
              </a:spcBef>
              <a:buFont typeface="Arial"/>
              <a:buChar char="•"/>
            </a:pPr>
            <a:endParaRPr sz="3550">
              <a:latin typeface="Cambria"/>
              <a:cs typeface="Cambria"/>
            </a:endParaRPr>
          </a:p>
          <a:p>
            <a:pPr marL="241300" marR="5080" indent="-229235">
              <a:lnSpc>
                <a:spcPct val="70000"/>
              </a:lnSpc>
              <a:buFont typeface="Arial"/>
              <a:buChar char="•"/>
              <a:tabLst>
                <a:tab pos="241935" algn="l"/>
              </a:tabLst>
            </a:pPr>
            <a:r>
              <a:rPr sz="2600" dirty="0">
                <a:latin typeface="Cambria"/>
                <a:cs typeface="Cambria"/>
              </a:rPr>
              <a:t>The </a:t>
            </a:r>
            <a:r>
              <a:rPr sz="2600" spc="-10" dirty="0">
                <a:latin typeface="Cambria"/>
                <a:cs typeface="Cambria"/>
              </a:rPr>
              <a:t>address </a:t>
            </a:r>
            <a:r>
              <a:rPr sz="2600" spc="-5" dirty="0">
                <a:latin typeface="Cambria"/>
                <a:cs typeface="Cambria"/>
              </a:rPr>
              <a:t>part of instruction </a:t>
            </a:r>
            <a:r>
              <a:rPr sz="2600" dirty="0">
                <a:latin typeface="Cambria"/>
                <a:cs typeface="Cambria"/>
              </a:rPr>
              <a:t>holds </a:t>
            </a:r>
            <a:r>
              <a:rPr sz="2600" spc="-5" dirty="0">
                <a:latin typeface="Cambria"/>
                <a:cs typeface="Cambria"/>
              </a:rPr>
              <a:t>the beginning/base </a:t>
            </a:r>
            <a:r>
              <a:rPr sz="2600" spc="-10" dirty="0">
                <a:latin typeface="Cambria"/>
                <a:cs typeface="Cambria"/>
              </a:rPr>
              <a:t>address </a:t>
            </a:r>
            <a:r>
              <a:rPr sz="2600" spc="-5" dirty="0">
                <a:latin typeface="Cambria"/>
                <a:cs typeface="Cambria"/>
              </a:rPr>
              <a:t>and </a:t>
            </a:r>
            <a:r>
              <a:rPr sz="2600" dirty="0">
                <a:latin typeface="Cambria"/>
                <a:cs typeface="Cambria"/>
              </a:rPr>
              <a:t>is  called </a:t>
            </a:r>
            <a:r>
              <a:rPr sz="2600" spc="-5" dirty="0">
                <a:latin typeface="Cambria"/>
                <a:cs typeface="Cambria"/>
              </a:rPr>
              <a:t>as</a:t>
            </a:r>
            <a:r>
              <a:rPr sz="2600" spc="-35" dirty="0">
                <a:latin typeface="Cambria"/>
                <a:cs typeface="Cambria"/>
              </a:rPr>
              <a:t> </a:t>
            </a:r>
            <a:r>
              <a:rPr sz="2600" spc="-5" dirty="0">
                <a:latin typeface="Cambria"/>
                <a:cs typeface="Cambria"/>
              </a:rPr>
              <a:t>base.</a:t>
            </a:r>
            <a:endParaRPr sz="2600">
              <a:latin typeface="Cambria"/>
              <a:cs typeface="Cambria"/>
            </a:endParaRPr>
          </a:p>
          <a:p>
            <a:pPr>
              <a:lnSpc>
                <a:spcPct val="100000"/>
              </a:lnSpc>
              <a:spcBef>
                <a:spcPts val="30"/>
              </a:spcBef>
              <a:buFont typeface="Arial"/>
              <a:buChar char="•"/>
            </a:pPr>
            <a:endParaRPr sz="2750">
              <a:latin typeface="Cambria"/>
              <a:cs typeface="Cambria"/>
            </a:endParaRPr>
          </a:p>
          <a:p>
            <a:pPr marL="241300" indent="-229235">
              <a:lnSpc>
                <a:spcPct val="100000"/>
              </a:lnSpc>
              <a:buFont typeface="Arial"/>
              <a:buChar char="•"/>
              <a:tabLst>
                <a:tab pos="241935" algn="l"/>
              </a:tabLst>
            </a:pPr>
            <a:r>
              <a:rPr sz="2600" dirty="0">
                <a:latin typeface="Cambria"/>
                <a:cs typeface="Cambria"/>
              </a:rPr>
              <a:t>The </a:t>
            </a:r>
            <a:r>
              <a:rPr sz="2600" spc="-10" dirty="0">
                <a:latin typeface="Cambria"/>
                <a:cs typeface="Cambria"/>
              </a:rPr>
              <a:t>index register </a:t>
            </a:r>
            <a:r>
              <a:rPr sz="2600" dirty="0">
                <a:latin typeface="Cambria"/>
                <a:cs typeface="Cambria"/>
              </a:rPr>
              <a:t>hold </a:t>
            </a:r>
            <a:r>
              <a:rPr sz="2600" spc="-5" dirty="0">
                <a:latin typeface="Cambria"/>
                <a:cs typeface="Cambria"/>
              </a:rPr>
              <a:t>the </a:t>
            </a:r>
            <a:r>
              <a:rPr sz="2600" spc="-10" dirty="0">
                <a:latin typeface="Cambria"/>
                <a:cs typeface="Cambria"/>
              </a:rPr>
              <a:t>index </a:t>
            </a:r>
            <a:r>
              <a:rPr sz="2600" spc="-15" dirty="0">
                <a:latin typeface="Cambria"/>
                <a:cs typeface="Cambria"/>
              </a:rPr>
              <a:t>value, </a:t>
            </a:r>
            <a:r>
              <a:rPr sz="2600" spc="-5" dirty="0">
                <a:latin typeface="Cambria"/>
                <a:cs typeface="Cambria"/>
              </a:rPr>
              <a:t>which </a:t>
            </a:r>
            <a:r>
              <a:rPr sz="2600" dirty="0">
                <a:latin typeface="Cambria"/>
                <a:cs typeface="Cambria"/>
              </a:rPr>
              <a:t>is</a:t>
            </a:r>
            <a:r>
              <a:rPr sz="2600" spc="-65" dirty="0">
                <a:latin typeface="Cambria"/>
                <a:cs typeface="Cambria"/>
              </a:rPr>
              <a:t> </a:t>
            </a:r>
            <a:r>
              <a:rPr sz="2600" spc="-10" dirty="0">
                <a:latin typeface="Cambria"/>
                <a:cs typeface="Cambria"/>
              </a:rPr>
              <a:t>+ve.</a:t>
            </a:r>
            <a:endParaRPr sz="2600">
              <a:latin typeface="Cambria"/>
              <a:cs typeface="Cambria"/>
            </a:endParaRPr>
          </a:p>
          <a:p>
            <a:pPr>
              <a:lnSpc>
                <a:spcPct val="100000"/>
              </a:lnSpc>
              <a:spcBef>
                <a:spcPts val="30"/>
              </a:spcBef>
              <a:buFont typeface="Arial"/>
              <a:buChar char="•"/>
            </a:pPr>
            <a:endParaRPr sz="2750">
              <a:latin typeface="Cambria"/>
              <a:cs typeface="Cambria"/>
            </a:endParaRPr>
          </a:p>
          <a:p>
            <a:pPr marL="241300" indent="-229235">
              <a:lnSpc>
                <a:spcPct val="100000"/>
              </a:lnSpc>
              <a:buFont typeface="Arial"/>
              <a:buChar char="•"/>
              <a:tabLst>
                <a:tab pos="241935" algn="l"/>
              </a:tabLst>
            </a:pPr>
            <a:r>
              <a:rPr sz="2600" spc="-5" dirty="0">
                <a:latin typeface="Cambria"/>
                <a:cs typeface="Cambria"/>
              </a:rPr>
              <a:t>Base remains </a:t>
            </a:r>
            <a:r>
              <a:rPr sz="2600" dirty="0">
                <a:latin typeface="Cambria"/>
                <a:cs typeface="Cambria"/>
              </a:rPr>
              <a:t>same, </a:t>
            </a:r>
            <a:r>
              <a:rPr sz="2600" spc="-5" dirty="0">
                <a:latin typeface="Cambria"/>
                <a:cs typeface="Cambria"/>
              </a:rPr>
              <a:t>the </a:t>
            </a:r>
            <a:r>
              <a:rPr sz="2600" spc="-10" dirty="0">
                <a:latin typeface="Cambria"/>
                <a:cs typeface="Cambria"/>
              </a:rPr>
              <a:t>index</a:t>
            </a:r>
            <a:r>
              <a:rPr sz="2600" spc="-75" dirty="0">
                <a:latin typeface="Cambria"/>
                <a:cs typeface="Cambria"/>
              </a:rPr>
              <a:t> </a:t>
            </a:r>
            <a:r>
              <a:rPr sz="2600" dirty="0">
                <a:latin typeface="Cambria"/>
                <a:cs typeface="Cambria"/>
              </a:rPr>
              <a:t>changes.</a:t>
            </a:r>
            <a:endParaRPr sz="2600">
              <a:latin typeface="Cambria"/>
              <a:cs typeface="Cambria"/>
            </a:endParaRPr>
          </a:p>
          <a:p>
            <a:pPr>
              <a:lnSpc>
                <a:spcPct val="100000"/>
              </a:lnSpc>
              <a:spcBef>
                <a:spcPts val="10"/>
              </a:spcBef>
              <a:buFont typeface="Arial"/>
              <a:buChar char="•"/>
            </a:pPr>
            <a:endParaRPr sz="2700">
              <a:latin typeface="Cambria"/>
              <a:cs typeface="Cambria"/>
            </a:endParaRPr>
          </a:p>
          <a:p>
            <a:pPr marL="241300" marR="504190" indent="-229235">
              <a:lnSpc>
                <a:spcPct val="70000"/>
              </a:lnSpc>
              <a:spcBef>
                <a:spcPts val="5"/>
              </a:spcBef>
              <a:buFont typeface="Arial"/>
              <a:buChar char="•"/>
              <a:tabLst>
                <a:tab pos="241935" algn="l"/>
              </a:tabLst>
            </a:pPr>
            <a:r>
              <a:rPr sz="2600" spc="-5" dirty="0">
                <a:latin typeface="Cambria"/>
                <a:cs typeface="Cambria"/>
              </a:rPr>
              <a:t>When the base </a:t>
            </a:r>
            <a:r>
              <a:rPr sz="2600" dirty="0">
                <a:latin typeface="Cambria"/>
                <a:cs typeface="Cambria"/>
              </a:rPr>
              <a:t>is </a:t>
            </a:r>
            <a:r>
              <a:rPr sz="2600" spc="-5" dirty="0">
                <a:latin typeface="Cambria"/>
                <a:cs typeface="Cambria"/>
              </a:rPr>
              <a:t>added </a:t>
            </a:r>
            <a:r>
              <a:rPr sz="2600" spc="-15" dirty="0">
                <a:latin typeface="Cambria"/>
                <a:cs typeface="Cambria"/>
              </a:rPr>
              <a:t>to </a:t>
            </a:r>
            <a:r>
              <a:rPr sz="2600" spc="-5" dirty="0">
                <a:latin typeface="Cambria"/>
                <a:cs typeface="Cambria"/>
              </a:rPr>
              <a:t>the </a:t>
            </a:r>
            <a:r>
              <a:rPr sz="2600" spc="-10" dirty="0">
                <a:latin typeface="Cambria"/>
                <a:cs typeface="Cambria"/>
              </a:rPr>
              <a:t>index register </a:t>
            </a:r>
            <a:r>
              <a:rPr sz="2600" spc="-5" dirty="0">
                <a:latin typeface="Cambria"/>
                <a:cs typeface="Cambria"/>
              </a:rPr>
              <a:t>the resultant </a:t>
            </a:r>
            <a:r>
              <a:rPr sz="2600" dirty="0">
                <a:latin typeface="Cambria"/>
                <a:cs typeface="Cambria"/>
              </a:rPr>
              <a:t>number is  </a:t>
            </a:r>
            <a:r>
              <a:rPr sz="2600" spc="-5" dirty="0">
                <a:latin typeface="Cambria"/>
                <a:cs typeface="Cambria"/>
              </a:rPr>
              <a:t>the memory location </a:t>
            </a:r>
            <a:r>
              <a:rPr sz="2600" spc="-10" dirty="0">
                <a:latin typeface="Cambria"/>
                <a:cs typeface="Cambria"/>
              </a:rPr>
              <a:t>where </a:t>
            </a:r>
            <a:r>
              <a:rPr sz="2600" spc="-5" dirty="0">
                <a:latin typeface="Cambria"/>
                <a:cs typeface="Cambria"/>
              </a:rPr>
              <a:t>the </a:t>
            </a:r>
            <a:r>
              <a:rPr sz="2600" spc="-10" dirty="0">
                <a:latin typeface="Cambria"/>
                <a:cs typeface="Cambria"/>
              </a:rPr>
              <a:t>operand </a:t>
            </a:r>
            <a:r>
              <a:rPr sz="2600" spc="-5" dirty="0">
                <a:latin typeface="Cambria"/>
                <a:cs typeface="Cambria"/>
              </a:rPr>
              <a:t>will </a:t>
            </a:r>
            <a:r>
              <a:rPr sz="2600" dirty="0">
                <a:latin typeface="Cambria"/>
                <a:cs typeface="Cambria"/>
              </a:rPr>
              <a:t>be</a:t>
            </a:r>
            <a:r>
              <a:rPr sz="2600" spc="-125" dirty="0">
                <a:latin typeface="Cambria"/>
                <a:cs typeface="Cambria"/>
              </a:rPr>
              <a:t> </a:t>
            </a:r>
            <a:r>
              <a:rPr sz="2600" spc="-5" dirty="0">
                <a:latin typeface="Cambria"/>
                <a:cs typeface="Cambria"/>
              </a:rPr>
              <a:t>placed.</a:t>
            </a:r>
            <a:endParaRPr sz="26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p:nvPr/>
        </p:nvSpPr>
        <p:spPr>
          <a:xfrm>
            <a:off x="3346831" y="5974222"/>
            <a:ext cx="1971039" cy="219932"/>
          </a:xfrm>
          <a:prstGeom prst="rect">
            <a:avLst/>
          </a:prstGeom>
        </p:spPr>
        <p:txBody>
          <a:bodyPr vert="horz" wrap="square" lIns="0" tIns="4445" rIns="0" bIns="0" rtlCol="0">
            <a:spAutoFit/>
          </a:bodyPr>
          <a:lstStyle/>
          <a:p>
            <a:pPr marL="12700">
              <a:lnSpc>
                <a:spcPct val="100000"/>
              </a:lnSpc>
              <a:spcBef>
                <a:spcPts val="35"/>
              </a:spcBef>
            </a:pPr>
            <a:r>
              <a:rPr sz="1400" b="1" spc="-5" dirty="0">
                <a:latin typeface="Cambria"/>
                <a:cs typeface="Cambria"/>
              </a:rPr>
              <a:t>2800h </a:t>
            </a:r>
            <a:r>
              <a:rPr sz="1400" b="1" dirty="0">
                <a:latin typeface="Cambria"/>
                <a:cs typeface="Cambria"/>
              </a:rPr>
              <a:t>+ </a:t>
            </a:r>
            <a:r>
              <a:rPr sz="1400" b="1" spc="-5" dirty="0">
                <a:latin typeface="Cambria"/>
                <a:cs typeface="Cambria"/>
              </a:rPr>
              <a:t>0001h </a:t>
            </a:r>
            <a:r>
              <a:rPr sz="1400" b="1" dirty="0">
                <a:latin typeface="Cambria"/>
                <a:cs typeface="Cambria"/>
              </a:rPr>
              <a:t>=</a:t>
            </a:r>
            <a:r>
              <a:rPr sz="1400" b="1" spc="-100" dirty="0">
                <a:latin typeface="Cambria"/>
                <a:cs typeface="Cambria"/>
              </a:rPr>
              <a:t> </a:t>
            </a:r>
            <a:r>
              <a:rPr sz="1400" b="1" spc="-5" dirty="0">
                <a:latin typeface="Cambria"/>
                <a:cs typeface="Cambria"/>
              </a:rPr>
              <a:t>2801h</a:t>
            </a:r>
            <a:endParaRPr sz="1400">
              <a:latin typeface="Cambria"/>
              <a:cs typeface="Cambria"/>
            </a:endParaRPr>
          </a:p>
        </p:txBody>
      </p:sp>
      <p:sp>
        <p:nvSpPr>
          <p:cNvPr id="13" name="object 13"/>
          <p:cNvSpPr txBox="1"/>
          <p:nvPr/>
        </p:nvSpPr>
        <p:spPr>
          <a:xfrm>
            <a:off x="5803521" y="5974222"/>
            <a:ext cx="1971039" cy="219932"/>
          </a:xfrm>
          <a:prstGeom prst="rect">
            <a:avLst/>
          </a:prstGeom>
        </p:spPr>
        <p:txBody>
          <a:bodyPr vert="horz" wrap="square" lIns="0" tIns="4445" rIns="0" bIns="0" rtlCol="0">
            <a:spAutoFit/>
          </a:bodyPr>
          <a:lstStyle/>
          <a:p>
            <a:pPr marL="12700">
              <a:lnSpc>
                <a:spcPct val="100000"/>
              </a:lnSpc>
              <a:spcBef>
                <a:spcPts val="35"/>
              </a:spcBef>
            </a:pPr>
            <a:r>
              <a:rPr sz="1400" b="1" spc="-5" dirty="0">
                <a:latin typeface="Cambria"/>
                <a:cs typeface="Cambria"/>
              </a:rPr>
              <a:t>2800h </a:t>
            </a:r>
            <a:r>
              <a:rPr sz="1400" b="1" dirty="0">
                <a:latin typeface="Cambria"/>
                <a:cs typeface="Cambria"/>
              </a:rPr>
              <a:t>+ </a:t>
            </a:r>
            <a:r>
              <a:rPr sz="1400" b="1" spc="-5" dirty="0">
                <a:latin typeface="Cambria"/>
                <a:cs typeface="Cambria"/>
              </a:rPr>
              <a:t>0002h </a:t>
            </a:r>
            <a:r>
              <a:rPr sz="1400" b="1" dirty="0">
                <a:latin typeface="Cambria"/>
                <a:cs typeface="Cambria"/>
              </a:rPr>
              <a:t>=</a:t>
            </a:r>
            <a:r>
              <a:rPr sz="1400" b="1" spc="-100" dirty="0">
                <a:latin typeface="Cambria"/>
                <a:cs typeface="Cambria"/>
              </a:rPr>
              <a:t> </a:t>
            </a:r>
            <a:r>
              <a:rPr sz="1400" b="1" spc="-5" dirty="0">
                <a:latin typeface="Cambria"/>
                <a:cs typeface="Cambria"/>
              </a:rPr>
              <a:t>2802h</a:t>
            </a:r>
            <a:endParaRPr sz="1400">
              <a:latin typeface="Cambria"/>
              <a:cs typeface="Cambria"/>
            </a:endParaRPr>
          </a:p>
        </p:txBody>
      </p:sp>
      <p:sp>
        <p:nvSpPr>
          <p:cNvPr id="14" name="object 14"/>
          <p:cNvSpPr txBox="1"/>
          <p:nvPr/>
        </p:nvSpPr>
        <p:spPr>
          <a:xfrm>
            <a:off x="970890" y="5976966"/>
            <a:ext cx="1971039" cy="219932"/>
          </a:xfrm>
          <a:prstGeom prst="rect">
            <a:avLst/>
          </a:prstGeom>
        </p:spPr>
        <p:txBody>
          <a:bodyPr vert="horz" wrap="square" lIns="0" tIns="4445" rIns="0" bIns="0" rtlCol="0">
            <a:spAutoFit/>
          </a:bodyPr>
          <a:lstStyle/>
          <a:p>
            <a:pPr marL="12700">
              <a:lnSpc>
                <a:spcPct val="100000"/>
              </a:lnSpc>
              <a:spcBef>
                <a:spcPts val="35"/>
              </a:spcBef>
            </a:pPr>
            <a:r>
              <a:rPr sz="1400" b="1" spc="-5" dirty="0">
                <a:latin typeface="Cambria"/>
                <a:cs typeface="Cambria"/>
              </a:rPr>
              <a:t>2800h </a:t>
            </a:r>
            <a:r>
              <a:rPr sz="1400" b="1" dirty="0">
                <a:latin typeface="Cambria"/>
                <a:cs typeface="Cambria"/>
              </a:rPr>
              <a:t>+ </a:t>
            </a:r>
            <a:r>
              <a:rPr sz="1400" b="1" spc="-5" dirty="0">
                <a:latin typeface="Cambria"/>
                <a:cs typeface="Cambria"/>
              </a:rPr>
              <a:t>0000h </a:t>
            </a:r>
            <a:r>
              <a:rPr sz="1400" b="1" dirty="0">
                <a:latin typeface="Cambria"/>
                <a:cs typeface="Cambria"/>
              </a:rPr>
              <a:t>=</a:t>
            </a:r>
            <a:r>
              <a:rPr sz="1400" b="1" spc="-100" dirty="0">
                <a:latin typeface="Cambria"/>
                <a:cs typeface="Cambria"/>
              </a:rPr>
              <a:t> </a:t>
            </a:r>
            <a:r>
              <a:rPr sz="1400" b="1" spc="-5" dirty="0">
                <a:latin typeface="Cambria"/>
                <a:cs typeface="Cambria"/>
              </a:rPr>
              <a:t>2800h</a:t>
            </a:r>
            <a:endParaRPr sz="1400">
              <a:latin typeface="Cambria"/>
              <a:cs typeface="Cambria"/>
            </a:endParaRPr>
          </a:p>
        </p:txBody>
      </p:sp>
      <p:sp>
        <p:nvSpPr>
          <p:cNvPr id="15" name="object 15"/>
          <p:cNvSpPr txBox="1"/>
          <p:nvPr/>
        </p:nvSpPr>
        <p:spPr>
          <a:xfrm>
            <a:off x="8340981" y="5987024"/>
            <a:ext cx="1971039" cy="219932"/>
          </a:xfrm>
          <a:prstGeom prst="rect">
            <a:avLst/>
          </a:prstGeom>
        </p:spPr>
        <p:txBody>
          <a:bodyPr vert="horz" wrap="square" lIns="0" tIns="4445" rIns="0" bIns="0" rtlCol="0">
            <a:spAutoFit/>
          </a:bodyPr>
          <a:lstStyle/>
          <a:p>
            <a:pPr marL="12700">
              <a:lnSpc>
                <a:spcPct val="100000"/>
              </a:lnSpc>
              <a:spcBef>
                <a:spcPts val="35"/>
              </a:spcBef>
            </a:pPr>
            <a:r>
              <a:rPr sz="1400" b="1" spc="-5" dirty="0">
                <a:latin typeface="Cambria"/>
                <a:cs typeface="Cambria"/>
              </a:rPr>
              <a:t>2800h </a:t>
            </a:r>
            <a:r>
              <a:rPr sz="1400" b="1" dirty="0">
                <a:latin typeface="Cambria"/>
                <a:cs typeface="Cambria"/>
              </a:rPr>
              <a:t>+ </a:t>
            </a:r>
            <a:r>
              <a:rPr sz="1400" b="1" spc="-5" dirty="0">
                <a:latin typeface="Cambria"/>
                <a:cs typeface="Cambria"/>
              </a:rPr>
              <a:t>0003h </a:t>
            </a:r>
            <a:r>
              <a:rPr sz="1400" b="1" dirty="0">
                <a:latin typeface="Cambria"/>
                <a:cs typeface="Cambria"/>
              </a:rPr>
              <a:t>=</a:t>
            </a:r>
            <a:r>
              <a:rPr sz="1400" b="1" spc="-100" dirty="0">
                <a:latin typeface="Cambria"/>
                <a:cs typeface="Cambria"/>
              </a:rPr>
              <a:t> </a:t>
            </a:r>
            <a:r>
              <a:rPr sz="1400" b="1" spc="-5" dirty="0">
                <a:latin typeface="Cambria"/>
                <a:cs typeface="Cambria"/>
              </a:rPr>
              <a:t>2803h</a:t>
            </a:r>
            <a:endParaRPr sz="1400">
              <a:latin typeface="Cambria"/>
              <a:cs typeface="Cambria"/>
            </a:endParaRPr>
          </a:p>
        </p:txBody>
      </p:sp>
      <p:sp>
        <p:nvSpPr>
          <p:cNvPr id="2" name="object 2"/>
          <p:cNvSpPr txBox="1">
            <a:spLocks noGrp="1"/>
          </p:cNvSpPr>
          <p:nvPr>
            <p:ph type="title"/>
          </p:nvPr>
        </p:nvSpPr>
        <p:spPr>
          <a:xfrm>
            <a:off x="916939" y="631012"/>
            <a:ext cx="6750051"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8. </a:t>
            </a:r>
            <a:r>
              <a:rPr sz="4400" spc="-25" dirty="0">
                <a:solidFill>
                  <a:srgbClr val="001F5F"/>
                </a:solidFill>
              </a:rPr>
              <a:t>Indexed </a:t>
            </a:r>
            <a:r>
              <a:rPr sz="4400" spc="-10" dirty="0">
                <a:solidFill>
                  <a:srgbClr val="001F5F"/>
                </a:solidFill>
              </a:rPr>
              <a:t>Addressing</a:t>
            </a:r>
            <a:r>
              <a:rPr sz="4400" spc="-55" dirty="0">
                <a:solidFill>
                  <a:srgbClr val="001F5F"/>
                </a:solidFill>
              </a:rPr>
              <a:t> </a:t>
            </a:r>
            <a:r>
              <a:rPr sz="4400" spc="-5" dirty="0">
                <a:solidFill>
                  <a:srgbClr val="001F5F"/>
                </a:solidFill>
              </a:rPr>
              <a:t>Mode</a:t>
            </a:r>
            <a:endParaRPr sz="4400"/>
          </a:p>
        </p:txBody>
      </p:sp>
      <p:graphicFrame>
        <p:nvGraphicFramePr>
          <p:cNvPr id="3" name="object 3"/>
          <p:cNvGraphicFramePr>
            <a:graphicFrameLocks noGrp="1"/>
          </p:cNvGraphicFramePr>
          <p:nvPr/>
        </p:nvGraphicFramePr>
        <p:xfrm>
          <a:off x="1009599" y="2825114"/>
          <a:ext cx="1445262" cy="2438400"/>
        </p:xfrm>
        <a:graphic>
          <a:graphicData uri="http://schemas.openxmlformats.org/drawingml/2006/table">
            <a:tbl>
              <a:tblPr firstRow="1" bandRow="1">
                <a:tableStyleId>{2D5ABB26-0587-4C30-8999-92F81FD0307C}</a:tableStyleId>
              </a:tblPr>
              <a:tblGrid>
                <a:gridCol w="638811"/>
                <a:gridCol w="806451"/>
              </a:tblGrid>
              <a:tr h="304800">
                <a:tc>
                  <a:txBody>
                    <a:bodyPr/>
                    <a:lstStyle/>
                    <a:p>
                      <a:pPr marR="8382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08</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2E</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2801</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10" dirty="0">
                          <a:latin typeface="Cambria"/>
                          <a:cs typeface="Cambria"/>
                        </a:rPr>
                        <a:t>F3</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9F</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bl>
          </a:graphicData>
        </a:graphic>
      </p:graphicFrame>
      <p:graphicFrame>
        <p:nvGraphicFramePr>
          <p:cNvPr id="4" name="object 4"/>
          <p:cNvGraphicFramePr>
            <a:graphicFrameLocks noGrp="1"/>
          </p:cNvGraphicFramePr>
          <p:nvPr/>
        </p:nvGraphicFramePr>
        <p:xfrm>
          <a:off x="839826" y="5535042"/>
          <a:ext cx="1823085" cy="335318"/>
        </p:xfrm>
        <a:graphic>
          <a:graphicData uri="http://schemas.openxmlformats.org/drawingml/2006/table">
            <a:tbl>
              <a:tblPr firstRow="1" bandRow="1">
                <a:tableStyleId>{2D5ABB26-0587-4C30-8999-92F81FD0307C}</a:tableStyleId>
              </a:tblPr>
              <a:tblGrid>
                <a:gridCol w="414020"/>
                <a:gridCol w="1409065"/>
              </a:tblGrid>
              <a:tr h="335318">
                <a:tc>
                  <a:txBody>
                    <a:bodyPr/>
                    <a:lstStyle/>
                    <a:p>
                      <a:pPr marL="127000">
                        <a:lnSpc>
                          <a:spcPct val="100000"/>
                        </a:lnSpc>
                        <a:spcBef>
                          <a:spcPts val="325"/>
                        </a:spcBef>
                      </a:pPr>
                      <a:r>
                        <a:rPr sz="1600" b="1" spc="-15" dirty="0">
                          <a:latin typeface="Cambria"/>
                          <a:cs typeface="Cambria"/>
                        </a:rPr>
                        <a:t>IX</a:t>
                      </a:r>
                      <a:endParaRPr sz="1600">
                        <a:latin typeface="Cambria"/>
                        <a:cs typeface="Cambria"/>
                      </a:endParaRPr>
                    </a:p>
                  </a:txBody>
                  <a:tcPr marL="0" marR="0" marT="41275" marB="0">
                    <a:lnR w="12700">
                      <a:solidFill>
                        <a:srgbClr val="000000"/>
                      </a:solidFill>
                      <a:prstDash val="solid"/>
                    </a:lnR>
                  </a:tcPr>
                </a:tc>
                <a:tc>
                  <a:txBody>
                    <a:bodyPr/>
                    <a:lstStyle/>
                    <a:p>
                      <a:pPr marL="463550">
                        <a:lnSpc>
                          <a:spcPct val="100000"/>
                        </a:lnSpc>
                        <a:spcBef>
                          <a:spcPts val="325"/>
                        </a:spcBef>
                      </a:pPr>
                      <a:r>
                        <a:rPr sz="1600" b="1" spc="-5" dirty="0">
                          <a:latin typeface="Cambria"/>
                          <a:cs typeface="Cambria"/>
                        </a:rPr>
                        <a:t>0000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
        <p:nvSpPr>
          <p:cNvPr id="5" name="object 5"/>
          <p:cNvSpPr txBox="1"/>
          <p:nvPr/>
        </p:nvSpPr>
        <p:spPr>
          <a:xfrm>
            <a:off x="1030631" y="1890142"/>
            <a:ext cx="3972560" cy="764952"/>
          </a:xfrm>
          <a:prstGeom prst="rect">
            <a:avLst/>
          </a:prstGeom>
        </p:spPr>
        <p:txBody>
          <a:bodyPr vert="horz" wrap="square" lIns="0" tIns="107314" rIns="0" bIns="0" rtlCol="0">
            <a:spAutoFit/>
          </a:bodyPr>
          <a:lstStyle/>
          <a:p>
            <a:pPr marL="12700">
              <a:lnSpc>
                <a:spcPct val="100000"/>
              </a:lnSpc>
              <a:spcBef>
                <a:spcPts val="844"/>
              </a:spcBef>
            </a:pPr>
            <a:r>
              <a:rPr sz="1800" b="1" spc="-5" dirty="0">
                <a:latin typeface="Cambria"/>
                <a:cs typeface="Cambria"/>
              </a:rPr>
              <a:t>Base </a:t>
            </a:r>
            <a:r>
              <a:rPr sz="1800" b="1" dirty="0">
                <a:latin typeface="Cambria"/>
                <a:cs typeface="Cambria"/>
              </a:rPr>
              <a:t>=</a:t>
            </a:r>
            <a:r>
              <a:rPr sz="1800" b="1" spc="-15" dirty="0">
                <a:latin typeface="Cambria"/>
                <a:cs typeface="Cambria"/>
              </a:rPr>
              <a:t> </a:t>
            </a:r>
            <a:r>
              <a:rPr sz="1800" b="1" spc="-5" dirty="0">
                <a:latin typeface="Cambria"/>
                <a:cs typeface="Cambria"/>
              </a:rPr>
              <a:t>2800h</a:t>
            </a:r>
            <a:endParaRPr sz="1800">
              <a:latin typeface="Cambria"/>
              <a:cs typeface="Cambria"/>
            </a:endParaRPr>
          </a:p>
          <a:p>
            <a:pPr marL="12700">
              <a:lnSpc>
                <a:spcPct val="100000"/>
              </a:lnSpc>
              <a:spcBef>
                <a:spcPts val="750"/>
              </a:spcBef>
            </a:pPr>
            <a:r>
              <a:rPr sz="1800" spc="-15" dirty="0">
                <a:latin typeface="Cambria"/>
                <a:cs typeface="Cambria"/>
              </a:rPr>
              <a:t>Effective </a:t>
            </a:r>
            <a:r>
              <a:rPr sz="1800" spc="-10" dirty="0">
                <a:latin typeface="Cambria"/>
                <a:cs typeface="Cambria"/>
              </a:rPr>
              <a:t>address </a:t>
            </a:r>
            <a:r>
              <a:rPr sz="1800" dirty="0">
                <a:latin typeface="Cambria"/>
                <a:cs typeface="Cambria"/>
              </a:rPr>
              <a:t>of </a:t>
            </a:r>
            <a:r>
              <a:rPr sz="1800" spc="-10" dirty="0">
                <a:latin typeface="Cambria"/>
                <a:cs typeface="Cambria"/>
              </a:rPr>
              <a:t>operand </a:t>
            </a:r>
            <a:r>
              <a:rPr sz="1800" dirty="0">
                <a:latin typeface="Cambria"/>
                <a:cs typeface="Cambria"/>
              </a:rPr>
              <a:t>= </a:t>
            </a:r>
            <a:r>
              <a:rPr sz="1800" b="1" spc="-5" dirty="0">
                <a:latin typeface="Cambria"/>
                <a:cs typeface="Cambria"/>
              </a:rPr>
              <a:t>Base </a:t>
            </a:r>
            <a:r>
              <a:rPr sz="1800" b="1" dirty="0">
                <a:latin typeface="Cambria"/>
                <a:cs typeface="Cambria"/>
              </a:rPr>
              <a:t>+</a:t>
            </a:r>
            <a:r>
              <a:rPr sz="1800" b="1" spc="35" dirty="0">
                <a:latin typeface="Cambria"/>
                <a:cs typeface="Cambria"/>
              </a:rPr>
              <a:t> </a:t>
            </a:r>
            <a:r>
              <a:rPr sz="1800" b="1" dirty="0">
                <a:latin typeface="Cambria"/>
                <a:cs typeface="Cambria"/>
              </a:rPr>
              <a:t>IX</a:t>
            </a:r>
            <a:endParaRPr sz="1800">
              <a:latin typeface="Cambria"/>
              <a:cs typeface="Cambria"/>
            </a:endParaRPr>
          </a:p>
        </p:txBody>
      </p:sp>
      <p:graphicFrame>
        <p:nvGraphicFramePr>
          <p:cNvPr id="6" name="object 6"/>
          <p:cNvGraphicFramePr>
            <a:graphicFrameLocks noGrp="1"/>
          </p:cNvGraphicFramePr>
          <p:nvPr/>
        </p:nvGraphicFramePr>
        <p:xfrm>
          <a:off x="3385820" y="2822575"/>
          <a:ext cx="1445896" cy="2438400"/>
        </p:xfrm>
        <a:graphic>
          <a:graphicData uri="http://schemas.openxmlformats.org/drawingml/2006/table">
            <a:tbl>
              <a:tblPr firstRow="1" bandRow="1">
                <a:tableStyleId>{2D5ABB26-0587-4C30-8999-92F81FD0307C}</a:tableStyleId>
              </a:tblPr>
              <a:tblGrid>
                <a:gridCol w="638811"/>
                <a:gridCol w="807085"/>
              </a:tblGrid>
              <a:tr h="304800">
                <a:tc>
                  <a:txBody>
                    <a:bodyPr/>
                    <a:lstStyle/>
                    <a:p>
                      <a:pPr marL="35560" algn="ct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L="35560" algn="ct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635" algn="ctr">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7" name="object 7"/>
          <p:cNvGraphicFramePr>
            <a:graphicFrameLocks noGrp="1"/>
          </p:cNvGraphicFramePr>
          <p:nvPr/>
        </p:nvGraphicFramePr>
        <p:xfrm>
          <a:off x="3215767" y="5532501"/>
          <a:ext cx="1821815" cy="335216"/>
        </p:xfrm>
        <a:graphic>
          <a:graphicData uri="http://schemas.openxmlformats.org/drawingml/2006/table">
            <a:tbl>
              <a:tblPr firstRow="1" bandRow="1">
                <a:tableStyleId>{2D5ABB26-0587-4C30-8999-92F81FD0307C}</a:tableStyleId>
              </a:tblPr>
              <a:tblGrid>
                <a:gridCol w="413384"/>
                <a:gridCol w="1408431"/>
              </a:tblGrid>
              <a:tr h="335216">
                <a:tc>
                  <a:txBody>
                    <a:bodyPr/>
                    <a:lstStyle/>
                    <a:p>
                      <a:pPr marL="127000">
                        <a:lnSpc>
                          <a:spcPct val="100000"/>
                        </a:lnSpc>
                        <a:spcBef>
                          <a:spcPts val="330"/>
                        </a:spcBef>
                      </a:pPr>
                      <a:r>
                        <a:rPr sz="1600" b="1" spc="-15" dirty="0">
                          <a:latin typeface="Cambria"/>
                          <a:cs typeface="Cambria"/>
                        </a:rPr>
                        <a:t>IX</a:t>
                      </a:r>
                      <a:endParaRPr sz="1600">
                        <a:latin typeface="Cambria"/>
                        <a:cs typeface="Cambria"/>
                      </a:endParaRPr>
                    </a:p>
                  </a:txBody>
                  <a:tcPr marL="0" marR="0" marT="41910" marB="0">
                    <a:lnR w="12700">
                      <a:solidFill>
                        <a:srgbClr val="000000"/>
                      </a:solidFill>
                      <a:prstDash val="solid"/>
                    </a:lnR>
                  </a:tcPr>
                </a:tc>
                <a:tc>
                  <a:txBody>
                    <a:bodyPr/>
                    <a:lstStyle/>
                    <a:p>
                      <a:pPr marL="463550">
                        <a:lnSpc>
                          <a:spcPct val="100000"/>
                        </a:lnSpc>
                        <a:spcBef>
                          <a:spcPts val="330"/>
                        </a:spcBef>
                      </a:pPr>
                      <a:r>
                        <a:rPr sz="1600" b="1" spc="-5" dirty="0">
                          <a:latin typeface="Cambria"/>
                          <a:cs typeface="Cambria"/>
                        </a:rPr>
                        <a:t>0001</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8" name="object 8"/>
          <p:cNvGraphicFramePr>
            <a:graphicFrameLocks noGrp="1"/>
          </p:cNvGraphicFramePr>
          <p:nvPr/>
        </p:nvGraphicFramePr>
        <p:xfrm>
          <a:off x="5842508" y="2822575"/>
          <a:ext cx="1445260" cy="2438400"/>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R="8255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305435">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288290">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marL="299085">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R="82550" algn="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5672454" y="5532501"/>
          <a:ext cx="1822449" cy="335216"/>
        </p:xfrm>
        <a:graphic>
          <a:graphicData uri="http://schemas.openxmlformats.org/drawingml/2006/table">
            <a:tbl>
              <a:tblPr firstRow="1" bandRow="1">
                <a:tableStyleId>{2D5ABB26-0587-4C30-8999-92F81FD0307C}</a:tableStyleId>
              </a:tblPr>
              <a:tblGrid>
                <a:gridCol w="413384"/>
                <a:gridCol w="1409065"/>
              </a:tblGrid>
              <a:tr h="335216">
                <a:tc>
                  <a:txBody>
                    <a:bodyPr/>
                    <a:lstStyle/>
                    <a:p>
                      <a:pPr marL="127000">
                        <a:lnSpc>
                          <a:spcPct val="100000"/>
                        </a:lnSpc>
                        <a:spcBef>
                          <a:spcPts val="330"/>
                        </a:spcBef>
                      </a:pPr>
                      <a:r>
                        <a:rPr sz="1600" b="1" spc="-15" dirty="0">
                          <a:latin typeface="Cambria"/>
                          <a:cs typeface="Cambria"/>
                        </a:rPr>
                        <a:t>IX</a:t>
                      </a:r>
                      <a:endParaRPr sz="1600">
                        <a:latin typeface="Cambria"/>
                        <a:cs typeface="Cambria"/>
                      </a:endParaRPr>
                    </a:p>
                  </a:txBody>
                  <a:tcPr marL="0" marR="0" marT="41910" marB="0">
                    <a:lnR w="12700">
                      <a:solidFill>
                        <a:srgbClr val="000000"/>
                      </a:solidFill>
                      <a:prstDash val="solid"/>
                    </a:lnR>
                  </a:tcPr>
                </a:tc>
                <a:tc>
                  <a:txBody>
                    <a:bodyPr/>
                    <a:lstStyle/>
                    <a:p>
                      <a:pPr marL="464184">
                        <a:lnSpc>
                          <a:spcPct val="100000"/>
                        </a:lnSpc>
                        <a:spcBef>
                          <a:spcPts val="330"/>
                        </a:spcBef>
                      </a:pPr>
                      <a:r>
                        <a:rPr sz="1600" b="1" spc="-5" dirty="0">
                          <a:latin typeface="Cambria"/>
                          <a:cs typeface="Cambria"/>
                        </a:rPr>
                        <a:t>0002</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0" name="object 10"/>
          <p:cNvGraphicFramePr>
            <a:graphicFrameLocks noGrp="1"/>
          </p:cNvGraphicFramePr>
          <p:nvPr/>
        </p:nvGraphicFramePr>
        <p:xfrm>
          <a:off x="8379715" y="2835148"/>
          <a:ext cx="1445260" cy="2438399"/>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L="36195" algn="ct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306070">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288925">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L="36195" algn="ct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marL="299720">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marL="302895">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799">
                <a:tc>
                  <a:txBody>
                    <a:bodyPr/>
                    <a:lstStyle/>
                    <a:p>
                      <a:pPr marL="36195" algn="ct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302895">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11" name="object 11"/>
          <p:cNvGraphicFramePr>
            <a:graphicFrameLocks noGrp="1"/>
          </p:cNvGraphicFramePr>
          <p:nvPr/>
        </p:nvGraphicFramePr>
        <p:xfrm>
          <a:off x="8209915" y="5544948"/>
          <a:ext cx="1821182" cy="335343"/>
        </p:xfrm>
        <a:graphic>
          <a:graphicData uri="http://schemas.openxmlformats.org/drawingml/2006/table">
            <a:tbl>
              <a:tblPr firstRow="1" bandRow="1">
                <a:tableStyleId>{2D5ABB26-0587-4C30-8999-92F81FD0307C}</a:tableStyleId>
              </a:tblPr>
              <a:tblGrid>
                <a:gridCol w="412751"/>
                <a:gridCol w="1408431"/>
              </a:tblGrid>
              <a:tr h="335343">
                <a:tc>
                  <a:txBody>
                    <a:bodyPr/>
                    <a:lstStyle/>
                    <a:p>
                      <a:pPr marL="127000">
                        <a:lnSpc>
                          <a:spcPct val="100000"/>
                        </a:lnSpc>
                        <a:spcBef>
                          <a:spcPts val="330"/>
                        </a:spcBef>
                      </a:pPr>
                      <a:r>
                        <a:rPr sz="1600" b="1" spc="-15" dirty="0">
                          <a:latin typeface="Cambria"/>
                          <a:cs typeface="Cambria"/>
                        </a:rPr>
                        <a:t>IX</a:t>
                      </a:r>
                      <a:endParaRPr sz="1600">
                        <a:latin typeface="Cambria"/>
                        <a:cs typeface="Cambria"/>
                      </a:endParaRPr>
                    </a:p>
                  </a:txBody>
                  <a:tcPr marL="0" marR="0" marT="41910" marB="0">
                    <a:lnR w="12700">
                      <a:solidFill>
                        <a:srgbClr val="000000"/>
                      </a:solidFill>
                      <a:prstDash val="solid"/>
                    </a:lnR>
                  </a:tcPr>
                </a:tc>
                <a:tc>
                  <a:txBody>
                    <a:bodyPr/>
                    <a:lstStyle/>
                    <a:p>
                      <a:pPr marL="464184">
                        <a:lnSpc>
                          <a:spcPct val="100000"/>
                        </a:lnSpc>
                        <a:spcBef>
                          <a:spcPts val="330"/>
                        </a:spcBef>
                      </a:pPr>
                      <a:r>
                        <a:rPr sz="1600" b="1" spc="-5" dirty="0">
                          <a:latin typeface="Cambria"/>
                          <a:cs typeface="Cambria"/>
                        </a:rPr>
                        <a:t>0003</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p:nvPr/>
        </p:nvSpPr>
        <p:spPr>
          <a:xfrm>
            <a:off x="3346831" y="5974222"/>
            <a:ext cx="1971039" cy="219932"/>
          </a:xfrm>
          <a:prstGeom prst="rect">
            <a:avLst/>
          </a:prstGeom>
        </p:spPr>
        <p:txBody>
          <a:bodyPr vert="horz" wrap="square" lIns="0" tIns="4445" rIns="0" bIns="0" rtlCol="0">
            <a:spAutoFit/>
          </a:bodyPr>
          <a:lstStyle/>
          <a:p>
            <a:pPr marL="12700">
              <a:lnSpc>
                <a:spcPct val="100000"/>
              </a:lnSpc>
              <a:spcBef>
                <a:spcPts val="35"/>
              </a:spcBef>
            </a:pPr>
            <a:r>
              <a:rPr sz="1400" b="1" spc="-5" dirty="0">
                <a:latin typeface="Cambria"/>
                <a:cs typeface="Cambria"/>
              </a:rPr>
              <a:t>2802h </a:t>
            </a:r>
            <a:r>
              <a:rPr sz="1400" b="1" dirty="0">
                <a:latin typeface="Cambria"/>
                <a:cs typeface="Cambria"/>
              </a:rPr>
              <a:t>+ </a:t>
            </a:r>
            <a:r>
              <a:rPr sz="1400" b="1" spc="-5" dirty="0">
                <a:latin typeface="Cambria"/>
                <a:cs typeface="Cambria"/>
              </a:rPr>
              <a:t>0001h </a:t>
            </a:r>
            <a:r>
              <a:rPr sz="1400" b="1" dirty="0">
                <a:latin typeface="Cambria"/>
                <a:cs typeface="Cambria"/>
              </a:rPr>
              <a:t>=</a:t>
            </a:r>
            <a:r>
              <a:rPr sz="1400" b="1" spc="-100" dirty="0">
                <a:latin typeface="Cambria"/>
                <a:cs typeface="Cambria"/>
              </a:rPr>
              <a:t> </a:t>
            </a:r>
            <a:r>
              <a:rPr sz="1400" b="1" spc="-5" dirty="0">
                <a:latin typeface="Cambria"/>
                <a:cs typeface="Cambria"/>
              </a:rPr>
              <a:t>2803h</a:t>
            </a:r>
            <a:endParaRPr sz="1400">
              <a:latin typeface="Cambria"/>
              <a:cs typeface="Cambria"/>
            </a:endParaRPr>
          </a:p>
        </p:txBody>
      </p:sp>
      <p:sp>
        <p:nvSpPr>
          <p:cNvPr id="13" name="object 13"/>
          <p:cNvSpPr txBox="1"/>
          <p:nvPr/>
        </p:nvSpPr>
        <p:spPr>
          <a:xfrm>
            <a:off x="5803521" y="5974222"/>
            <a:ext cx="1971039" cy="219932"/>
          </a:xfrm>
          <a:prstGeom prst="rect">
            <a:avLst/>
          </a:prstGeom>
        </p:spPr>
        <p:txBody>
          <a:bodyPr vert="horz" wrap="square" lIns="0" tIns="4445" rIns="0" bIns="0" rtlCol="0">
            <a:spAutoFit/>
          </a:bodyPr>
          <a:lstStyle/>
          <a:p>
            <a:pPr marL="12700">
              <a:lnSpc>
                <a:spcPct val="100000"/>
              </a:lnSpc>
              <a:spcBef>
                <a:spcPts val="35"/>
              </a:spcBef>
            </a:pPr>
            <a:r>
              <a:rPr sz="1400" b="1" spc="-5" dirty="0">
                <a:latin typeface="Cambria"/>
                <a:cs typeface="Cambria"/>
              </a:rPr>
              <a:t>2802h </a:t>
            </a:r>
            <a:r>
              <a:rPr sz="1400" b="1" dirty="0">
                <a:latin typeface="Cambria"/>
                <a:cs typeface="Cambria"/>
              </a:rPr>
              <a:t>+ </a:t>
            </a:r>
            <a:r>
              <a:rPr sz="1400" b="1" spc="-5" dirty="0">
                <a:latin typeface="Cambria"/>
                <a:cs typeface="Cambria"/>
              </a:rPr>
              <a:t>0002h </a:t>
            </a:r>
            <a:r>
              <a:rPr sz="1400" b="1" dirty="0">
                <a:latin typeface="Cambria"/>
                <a:cs typeface="Cambria"/>
              </a:rPr>
              <a:t>=</a:t>
            </a:r>
            <a:r>
              <a:rPr sz="1400" b="1" spc="-100" dirty="0">
                <a:latin typeface="Cambria"/>
                <a:cs typeface="Cambria"/>
              </a:rPr>
              <a:t> </a:t>
            </a:r>
            <a:r>
              <a:rPr sz="1400" b="1" spc="-5" dirty="0">
                <a:latin typeface="Cambria"/>
                <a:cs typeface="Cambria"/>
              </a:rPr>
              <a:t>2804h</a:t>
            </a:r>
            <a:endParaRPr sz="1400">
              <a:latin typeface="Cambria"/>
              <a:cs typeface="Cambria"/>
            </a:endParaRPr>
          </a:p>
        </p:txBody>
      </p:sp>
      <p:sp>
        <p:nvSpPr>
          <p:cNvPr id="14" name="object 14"/>
          <p:cNvSpPr txBox="1"/>
          <p:nvPr/>
        </p:nvSpPr>
        <p:spPr>
          <a:xfrm>
            <a:off x="970890" y="5976966"/>
            <a:ext cx="1971039" cy="219932"/>
          </a:xfrm>
          <a:prstGeom prst="rect">
            <a:avLst/>
          </a:prstGeom>
        </p:spPr>
        <p:txBody>
          <a:bodyPr vert="horz" wrap="square" lIns="0" tIns="4445" rIns="0" bIns="0" rtlCol="0">
            <a:spAutoFit/>
          </a:bodyPr>
          <a:lstStyle/>
          <a:p>
            <a:pPr marL="12700">
              <a:lnSpc>
                <a:spcPct val="100000"/>
              </a:lnSpc>
              <a:spcBef>
                <a:spcPts val="35"/>
              </a:spcBef>
            </a:pPr>
            <a:r>
              <a:rPr sz="1400" b="1" spc="-5" dirty="0">
                <a:latin typeface="Cambria"/>
                <a:cs typeface="Cambria"/>
              </a:rPr>
              <a:t>2802h </a:t>
            </a:r>
            <a:r>
              <a:rPr sz="1400" b="1" dirty="0">
                <a:latin typeface="Cambria"/>
                <a:cs typeface="Cambria"/>
              </a:rPr>
              <a:t>+ </a:t>
            </a:r>
            <a:r>
              <a:rPr sz="1400" b="1" spc="-5" dirty="0">
                <a:latin typeface="Cambria"/>
                <a:cs typeface="Cambria"/>
              </a:rPr>
              <a:t>0000h </a:t>
            </a:r>
            <a:r>
              <a:rPr sz="1400" b="1" dirty="0">
                <a:latin typeface="Cambria"/>
                <a:cs typeface="Cambria"/>
              </a:rPr>
              <a:t>=</a:t>
            </a:r>
            <a:r>
              <a:rPr sz="1400" b="1" spc="-100" dirty="0">
                <a:latin typeface="Cambria"/>
                <a:cs typeface="Cambria"/>
              </a:rPr>
              <a:t> </a:t>
            </a:r>
            <a:r>
              <a:rPr sz="1400" b="1" spc="-5" dirty="0">
                <a:latin typeface="Cambria"/>
                <a:cs typeface="Cambria"/>
              </a:rPr>
              <a:t>2802h</a:t>
            </a:r>
            <a:endParaRPr sz="1400">
              <a:latin typeface="Cambria"/>
              <a:cs typeface="Cambria"/>
            </a:endParaRPr>
          </a:p>
        </p:txBody>
      </p:sp>
      <p:sp>
        <p:nvSpPr>
          <p:cNvPr id="15" name="object 15"/>
          <p:cNvSpPr txBox="1"/>
          <p:nvPr/>
        </p:nvSpPr>
        <p:spPr>
          <a:xfrm>
            <a:off x="8340981" y="5987024"/>
            <a:ext cx="1971039" cy="219932"/>
          </a:xfrm>
          <a:prstGeom prst="rect">
            <a:avLst/>
          </a:prstGeom>
        </p:spPr>
        <p:txBody>
          <a:bodyPr vert="horz" wrap="square" lIns="0" tIns="4445" rIns="0" bIns="0" rtlCol="0">
            <a:spAutoFit/>
          </a:bodyPr>
          <a:lstStyle/>
          <a:p>
            <a:pPr marL="12700">
              <a:lnSpc>
                <a:spcPct val="100000"/>
              </a:lnSpc>
              <a:spcBef>
                <a:spcPts val="35"/>
              </a:spcBef>
            </a:pPr>
            <a:r>
              <a:rPr sz="1400" b="1" spc="-5" dirty="0">
                <a:latin typeface="Cambria"/>
                <a:cs typeface="Cambria"/>
              </a:rPr>
              <a:t>2802h </a:t>
            </a:r>
            <a:r>
              <a:rPr sz="1400" b="1" dirty="0">
                <a:latin typeface="Cambria"/>
                <a:cs typeface="Cambria"/>
              </a:rPr>
              <a:t>+ </a:t>
            </a:r>
            <a:r>
              <a:rPr sz="1400" b="1" spc="-5" dirty="0">
                <a:latin typeface="Cambria"/>
                <a:cs typeface="Cambria"/>
              </a:rPr>
              <a:t>0003h </a:t>
            </a:r>
            <a:r>
              <a:rPr sz="1400" b="1" dirty="0">
                <a:latin typeface="Cambria"/>
                <a:cs typeface="Cambria"/>
              </a:rPr>
              <a:t>=</a:t>
            </a:r>
            <a:r>
              <a:rPr sz="1400" b="1" spc="-100" dirty="0">
                <a:latin typeface="Cambria"/>
                <a:cs typeface="Cambria"/>
              </a:rPr>
              <a:t> </a:t>
            </a:r>
            <a:r>
              <a:rPr sz="1400" b="1" spc="-5" dirty="0">
                <a:latin typeface="Cambria"/>
                <a:cs typeface="Cambria"/>
              </a:rPr>
              <a:t>2805h</a:t>
            </a:r>
            <a:endParaRPr sz="1400">
              <a:latin typeface="Cambria"/>
              <a:cs typeface="Cambria"/>
            </a:endParaRPr>
          </a:p>
        </p:txBody>
      </p:sp>
      <p:sp>
        <p:nvSpPr>
          <p:cNvPr id="2" name="object 2"/>
          <p:cNvSpPr txBox="1">
            <a:spLocks noGrp="1"/>
          </p:cNvSpPr>
          <p:nvPr>
            <p:ph type="title"/>
          </p:nvPr>
        </p:nvSpPr>
        <p:spPr>
          <a:xfrm>
            <a:off x="916939" y="631012"/>
            <a:ext cx="6750051"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8. </a:t>
            </a:r>
            <a:r>
              <a:rPr sz="4400" spc="-25" dirty="0">
                <a:solidFill>
                  <a:srgbClr val="001F5F"/>
                </a:solidFill>
              </a:rPr>
              <a:t>Indexed </a:t>
            </a:r>
            <a:r>
              <a:rPr sz="4400" spc="-10" dirty="0">
                <a:solidFill>
                  <a:srgbClr val="001F5F"/>
                </a:solidFill>
              </a:rPr>
              <a:t>Addressing</a:t>
            </a:r>
            <a:r>
              <a:rPr sz="4400" spc="-55" dirty="0">
                <a:solidFill>
                  <a:srgbClr val="001F5F"/>
                </a:solidFill>
              </a:rPr>
              <a:t> </a:t>
            </a:r>
            <a:r>
              <a:rPr sz="4400" spc="-5" dirty="0">
                <a:solidFill>
                  <a:srgbClr val="001F5F"/>
                </a:solidFill>
              </a:rPr>
              <a:t>Mode</a:t>
            </a:r>
            <a:endParaRPr sz="4400"/>
          </a:p>
        </p:txBody>
      </p:sp>
      <p:graphicFrame>
        <p:nvGraphicFramePr>
          <p:cNvPr id="3" name="object 3"/>
          <p:cNvGraphicFramePr>
            <a:graphicFrameLocks noGrp="1"/>
          </p:cNvGraphicFramePr>
          <p:nvPr/>
        </p:nvGraphicFramePr>
        <p:xfrm>
          <a:off x="1009599" y="2825114"/>
          <a:ext cx="1445262" cy="2438400"/>
        </p:xfrm>
        <a:graphic>
          <a:graphicData uri="http://schemas.openxmlformats.org/drawingml/2006/table">
            <a:tbl>
              <a:tblPr firstRow="1" bandRow="1">
                <a:tableStyleId>{2D5ABB26-0587-4C30-8999-92F81FD0307C}</a:tableStyleId>
              </a:tblPr>
              <a:tblGrid>
                <a:gridCol w="638811"/>
                <a:gridCol w="806451"/>
              </a:tblGrid>
              <a:tr h="304800">
                <a:tc>
                  <a:txBody>
                    <a:bodyPr/>
                    <a:lstStyle/>
                    <a:p>
                      <a:pPr marR="8382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08</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2E</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R="83820" algn="r">
                        <a:lnSpc>
                          <a:spcPct val="100000"/>
                        </a:lnSpc>
                        <a:spcBef>
                          <a:spcPts val="325"/>
                        </a:spcBef>
                      </a:pPr>
                      <a:r>
                        <a:rPr sz="1400" b="1" spc="-5" dirty="0">
                          <a:latin typeface="Cambria"/>
                          <a:cs typeface="Cambria"/>
                        </a:rPr>
                        <a:t>2801</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10" dirty="0">
                          <a:latin typeface="Cambria"/>
                          <a:cs typeface="Cambria"/>
                        </a:rPr>
                        <a:t>F3</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9F</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4" name="object 4"/>
          <p:cNvGraphicFramePr>
            <a:graphicFrameLocks noGrp="1"/>
          </p:cNvGraphicFramePr>
          <p:nvPr/>
        </p:nvGraphicFramePr>
        <p:xfrm>
          <a:off x="839826" y="5535042"/>
          <a:ext cx="1823085" cy="335318"/>
        </p:xfrm>
        <a:graphic>
          <a:graphicData uri="http://schemas.openxmlformats.org/drawingml/2006/table">
            <a:tbl>
              <a:tblPr firstRow="1" bandRow="1">
                <a:tableStyleId>{2D5ABB26-0587-4C30-8999-92F81FD0307C}</a:tableStyleId>
              </a:tblPr>
              <a:tblGrid>
                <a:gridCol w="414020"/>
                <a:gridCol w="1409065"/>
              </a:tblGrid>
              <a:tr h="335318">
                <a:tc>
                  <a:txBody>
                    <a:bodyPr/>
                    <a:lstStyle/>
                    <a:p>
                      <a:pPr marL="127000">
                        <a:lnSpc>
                          <a:spcPct val="100000"/>
                        </a:lnSpc>
                        <a:spcBef>
                          <a:spcPts val="325"/>
                        </a:spcBef>
                      </a:pPr>
                      <a:r>
                        <a:rPr sz="1600" b="1" spc="-15" dirty="0">
                          <a:latin typeface="Cambria"/>
                          <a:cs typeface="Cambria"/>
                        </a:rPr>
                        <a:t>IX</a:t>
                      </a:r>
                      <a:endParaRPr sz="1600">
                        <a:latin typeface="Cambria"/>
                        <a:cs typeface="Cambria"/>
                      </a:endParaRPr>
                    </a:p>
                  </a:txBody>
                  <a:tcPr marL="0" marR="0" marT="41275" marB="0">
                    <a:lnR w="12700">
                      <a:solidFill>
                        <a:srgbClr val="000000"/>
                      </a:solidFill>
                      <a:prstDash val="solid"/>
                    </a:lnR>
                  </a:tcPr>
                </a:tc>
                <a:tc>
                  <a:txBody>
                    <a:bodyPr/>
                    <a:lstStyle/>
                    <a:p>
                      <a:pPr marL="463550">
                        <a:lnSpc>
                          <a:spcPct val="100000"/>
                        </a:lnSpc>
                        <a:spcBef>
                          <a:spcPts val="325"/>
                        </a:spcBef>
                      </a:pPr>
                      <a:r>
                        <a:rPr sz="1600" b="1" spc="-5" dirty="0">
                          <a:latin typeface="Cambria"/>
                          <a:cs typeface="Cambria"/>
                        </a:rPr>
                        <a:t>0000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
        <p:nvSpPr>
          <p:cNvPr id="5" name="object 5"/>
          <p:cNvSpPr txBox="1"/>
          <p:nvPr/>
        </p:nvSpPr>
        <p:spPr>
          <a:xfrm>
            <a:off x="1030631" y="1890142"/>
            <a:ext cx="3972560" cy="764952"/>
          </a:xfrm>
          <a:prstGeom prst="rect">
            <a:avLst/>
          </a:prstGeom>
        </p:spPr>
        <p:txBody>
          <a:bodyPr vert="horz" wrap="square" lIns="0" tIns="107314" rIns="0" bIns="0" rtlCol="0">
            <a:spAutoFit/>
          </a:bodyPr>
          <a:lstStyle/>
          <a:p>
            <a:pPr marL="12700">
              <a:lnSpc>
                <a:spcPct val="100000"/>
              </a:lnSpc>
              <a:spcBef>
                <a:spcPts val="844"/>
              </a:spcBef>
            </a:pPr>
            <a:r>
              <a:rPr sz="1800" b="1" spc="-5" dirty="0">
                <a:latin typeface="Cambria"/>
                <a:cs typeface="Cambria"/>
              </a:rPr>
              <a:t>Base </a:t>
            </a:r>
            <a:r>
              <a:rPr sz="1800" b="1" dirty="0">
                <a:latin typeface="Cambria"/>
                <a:cs typeface="Cambria"/>
              </a:rPr>
              <a:t>=</a:t>
            </a:r>
            <a:r>
              <a:rPr sz="1800" b="1" spc="-15" dirty="0">
                <a:latin typeface="Cambria"/>
                <a:cs typeface="Cambria"/>
              </a:rPr>
              <a:t> </a:t>
            </a:r>
            <a:r>
              <a:rPr sz="1800" b="1" spc="-5" dirty="0">
                <a:latin typeface="Cambria"/>
                <a:cs typeface="Cambria"/>
              </a:rPr>
              <a:t>2802h</a:t>
            </a:r>
            <a:endParaRPr sz="1800">
              <a:latin typeface="Cambria"/>
              <a:cs typeface="Cambria"/>
            </a:endParaRPr>
          </a:p>
          <a:p>
            <a:pPr marL="12700">
              <a:lnSpc>
                <a:spcPct val="100000"/>
              </a:lnSpc>
              <a:spcBef>
                <a:spcPts val="750"/>
              </a:spcBef>
            </a:pPr>
            <a:r>
              <a:rPr sz="1800" spc="-15" dirty="0">
                <a:latin typeface="Cambria"/>
                <a:cs typeface="Cambria"/>
              </a:rPr>
              <a:t>Effective </a:t>
            </a:r>
            <a:r>
              <a:rPr sz="1800" spc="-10" dirty="0">
                <a:latin typeface="Cambria"/>
                <a:cs typeface="Cambria"/>
              </a:rPr>
              <a:t>address </a:t>
            </a:r>
            <a:r>
              <a:rPr sz="1800" dirty="0">
                <a:latin typeface="Cambria"/>
                <a:cs typeface="Cambria"/>
              </a:rPr>
              <a:t>of </a:t>
            </a:r>
            <a:r>
              <a:rPr sz="1800" spc="-10" dirty="0">
                <a:latin typeface="Cambria"/>
                <a:cs typeface="Cambria"/>
              </a:rPr>
              <a:t>operand </a:t>
            </a:r>
            <a:r>
              <a:rPr sz="1800" dirty="0">
                <a:latin typeface="Cambria"/>
                <a:cs typeface="Cambria"/>
              </a:rPr>
              <a:t>= </a:t>
            </a:r>
            <a:r>
              <a:rPr sz="1800" b="1" spc="-5" dirty="0">
                <a:latin typeface="Cambria"/>
                <a:cs typeface="Cambria"/>
              </a:rPr>
              <a:t>Base </a:t>
            </a:r>
            <a:r>
              <a:rPr sz="1800" b="1" dirty="0">
                <a:latin typeface="Cambria"/>
                <a:cs typeface="Cambria"/>
              </a:rPr>
              <a:t>+</a:t>
            </a:r>
            <a:r>
              <a:rPr sz="1800" b="1" spc="35" dirty="0">
                <a:latin typeface="Cambria"/>
                <a:cs typeface="Cambria"/>
              </a:rPr>
              <a:t> </a:t>
            </a:r>
            <a:r>
              <a:rPr sz="1800" b="1" dirty="0">
                <a:latin typeface="Cambria"/>
                <a:cs typeface="Cambria"/>
              </a:rPr>
              <a:t>IX</a:t>
            </a:r>
            <a:endParaRPr sz="1800">
              <a:latin typeface="Cambria"/>
              <a:cs typeface="Cambria"/>
            </a:endParaRPr>
          </a:p>
        </p:txBody>
      </p:sp>
      <p:graphicFrame>
        <p:nvGraphicFramePr>
          <p:cNvPr id="6" name="object 6"/>
          <p:cNvGraphicFramePr>
            <a:graphicFrameLocks noGrp="1"/>
          </p:cNvGraphicFramePr>
          <p:nvPr/>
        </p:nvGraphicFramePr>
        <p:xfrm>
          <a:off x="3385820" y="2822575"/>
          <a:ext cx="1445896" cy="2438400"/>
        </p:xfrm>
        <a:graphic>
          <a:graphicData uri="http://schemas.openxmlformats.org/drawingml/2006/table">
            <a:tbl>
              <a:tblPr firstRow="1" bandRow="1">
                <a:tableStyleId>{2D5ABB26-0587-4C30-8999-92F81FD0307C}</a:tableStyleId>
              </a:tblPr>
              <a:tblGrid>
                <a:gridCol w="638811"/>
                <a:gridCol w="807085"/>
              </a:tblGrid>
              <a:tr h="304800">
                <a:tc>
                  <a:txBody>
                    <a:bodyPr/>
                    <a:lstStyle/>
                    <a:p>
                      <a:pPr marL="35560" algn="ct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L="35560" algn="ct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635" algn="ctr">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7" name="object 7"/>
          <p:cNvGraphicFramePr>
            <a:graphicFrameLocks noGrp="1"/>
          </p:cNvGraphicFramePr>
          <p:nvPr/>
        </p:nvGraphicFramePr>
        <p:xfrm>
          <a:off x="3215767" y="5532501"/>
          <a:ext cx="1821815" cy="335216"/>
        </p:xfrm>
        <a:graphic>
          <a:graphicData uri="http://schemas.openxmlformats.org/drawingml/2006/table">
            <a:tbl>
              <a:tblPr firstRow="1" bandRow="1">
                <a:tableStyleId>{2D5ABB26-0587-4C30-8999-92F81FD0307C}</a:tableStyleId>
              </a:tblPr>
              <a:tblGrid>
                <a:gridCol w="413384"/>
                <a:gridCol w="1408431"/>
              </a:tblGrid>
              <a:tr h="335216">
                <a:tc>
                  <a:txBody>
                    <a:bodyPr/>
                    <a:lstStyle/>
                    <a:p>
                      <a:pPr marL="127000">
                        <a:lnSpc>
                          <a:spcPct val="100000"/>
                        </a:lnSpc>
                        <a:spcBef>
                          <a:spcPts val="330"/>
                        </a:spcBef>
                      </a:pPr>
                      <a:r>
                        <a:rPr sz="1600" b="1" spc="-15" dirty="0">
                          <a:latin typeface="Cambria"/>
                          <a:cs typeface="Cambria"/>
                        </a:rPr>
                        <a:t>IX</a:t>
                      </a:r>
                      <a:endParaRPr sz="1600">
                        <a:latin typeface="Cambria"/>
                        <a:cs typeface="Cambria"/>
                      </a:endParaRPr>
                    </a:p>
                  </a:txBody>
                  <a:tcPr marL="0" marR="0" marT="41910" marB="0">
                    <a:lnR w="12700">
                      <a:solidFill>
                        <a:srgbClr val="000000"/>
                      </a:solidFill>
                      <a:prstDash val="solid"/>
                    </a:lnR>
                  </a:tcPr>
                </a:tc>
                <a:tc>
                  <a:txBody>
                    <a:bodyPr/>
                    <a:lstStyle/>
                    <a:p>
                      <a:pPr marL="463550">
                        <a:lnSpc>
                          <a:spcPct val="100000"/>
                        </a:lnSpc>
                        <a:spcBef>
                          <a:spcPts val="330"/>
                        </a:spcBef>
                      </a:pPr>
                      <a:r>
                        <a:rPr sz="1600" b="1" spc="-5" dirty="0">
                          <a:latin typeface="Cambria"/>
                          <a:cs typeface="Cambria"/>
                        </a:rPr>
                        <a:t>0001</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8" name="object 8"/>
          <p:cNvGraphicFramePr>
            <a:graphicFrameLocks noGrp="1"/>
          </p:cNvGraphicFramePr>
          <p:nvPr/>
        </p:nvGraphicFramePr>
        <p:xfrm>
          <a:off x="5842508" y="2822575"/>
          <a:ext cx="1445260" cy="2438400"/>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R="8255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305435">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288290">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R="82550" algn="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marL="299085">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5672454" y="5532501"/>
          <a:ext cx="1822449" cy="335216"/>
        </p:xfrm>
        <a:graphic>
          <a:graphicData uri="http://schemas.openxmlformats.org/drawingml/2006/table">
            <a:tbl>
              <a:tblPr firstRow="1" bandRow="1">
                <a:tableStyleId>{2D5ABB26-0587-4C30-8999-92F81FD0307C}</a:tableStyleId>
              </a:tblPr>
              <a:tblGrid>
                <a:gridCol w="413384"/>
                <a:gridCol w="1409065"/>
              </a:tblGrid>
              <a:tr h="335216">
                <a:tc>
                  <a:txBody>
                    <a:bodyPr/>
                    <a:lstStyle/>
                    <a:p>
                      <a:pPr marL="127000">
                        <a:lnSpc>
                          <a:spcPct val="100000"/>
                        </a:lnSpc>
                        <a:spcBef>
                          <a:spcPts val="330"/>
                        </a:spcBef>
                      </a:pPr>
                      <a:r>
                        <a:rPr sz="1600" b="1" spc="-15" dirty="0">
                          <a:latin typeface="Cambria"/>
                          <a:cs typeface="Cambria"/>
                        </a:rPr>
                        <a:t>IX</a:t>
                      </a:r>
                      <a:endParaRPr sz="1600">
                        <a:latin typeface="Cambria"/>
                        <a:cs typeface="Cambria"/>
                      </a:endParaRPr>
                    </a:p>
                  </a:txBody>
                  <a:tcPr marL="0" marR="0" marT="41910" marB="0">
                    <a:lnR w="12700">
                      <a:solidFill>
                        <a:srgbClr val="000000"/>
                      </a:solidFill>
                      <a:prstDash val="solid"/>
                    </a:lnR>
                  </a:tcPr>
                </a:tc>
                <a:tc>
                  <a:txBody>
                    <a:bodyPr/>
                    <a:lstStyle/>
                    <a:p>
                      <a:pPr marL="464184">
                        <a:lnSpc>
                          <a:spcPct val="100000"/>
                        </a:lnSpc>
                        <a:spcBef>
                          <a:spcPts val="330"/>
                        </a:spcBef>
                      </a:pPr>
                      <a:r>
                        <a:rPr sz="1600" b="1" spc="-5" dirty="0">
                          <a:latin typeface="Cambria"/>
                          <a:cs typeface="Cambria"/>
                        </a:rPr>
                        <a:t>0002</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0" name="object 10"/>
          <p:cNvGraphicFramePr>
            <a:graphicFrameLocks noGrp="1"/>
          </p:cNvGraphicFramePr>
          <p:nvPr/>
        </p:nvGraphicFramePr>
        <p:xfrm>
          <a:off x="8379715" y="2835148"/>
          <a:ext cx="1445260" cy="2438399"/>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L="36195" algn="ct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306070">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288925">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L="36195" algn="ct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marL="299720">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marL="302895">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799">
                <a:tc>
                  <a:txBody>
                    <a:bodyPr/>
                    <a:lstStyle/>
                    <a:p>
                      <a:pPr marL="36195" algn="ct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302895">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11" name="object 11"/>
          <p:cNvGraphicFramePr>
            <a:graphicFrameLocks noGrp="1"/>
          </p:cNvGraphicFramePr>
          <p:nvPr/>
        </p:nvGraphicFramePr>
        <p:xfrm>
          <a:off x="8209915" y="5544948"/>
          <a:ext cx="1821182" cy="335343"/>
        </p:xfrm>
        <a:graphic>
          <a:graphicData uri="http://schemas.openxmlformats.org/drawingml/2006/table">
            <a:tbl>
              <a:tblPr firstRow="1" bandRow="1">
                <a:tableStyleId>{2D5ABB26-0587-4C30-8999-92F81FD0307C}</a:tableStyleId>
              </a:tblPr>
              <a:tblGrid>
                <a:gridCol w="412751"/>
                <a:gridCol w="1408431"/>
              </a:tblGrid>
              <a:tr h="335343">
                <a:tc>
                  <a:txBody>
                    <a:bodyPr/>
                    <a:lstStyle/>
                    <a:p>
                      <a:pPr marL="127000">
                        <a:lnSpc>
                          <a:spcPct val="100000"/>
                        </a:lnSpc>
                        <a:spcBef>
                          <a:spcPts val="330"/>
                        </a:spcBef>
                      </a:pPr>
                      <a:r>
                        <a:rPr sz="1600" b="1" spc="-15" dirty="0">
                          <a:latin typeface="Cambria"/>
                          <a:cs typeface="Cambria"/>
                        </a:rPr>
                        <a:t>IX</a:t>
                      </a:r>
                      <a:endParaRPr sz="1600">
                        <a:latin typeface="Cambria"/>
                        <a:cs typeface="Cambria"/>
                      </a:endParaRPr>
                    </a:p>
                  </a:txBody>
                  <a:tcPr marL="0" marR="0" marT="41910" marB="0">
                    <a:lnR w="12700">
                      <a:solidFill>
                        <a:srgbClr val="000000"/>
                      </a:solidFill>
                      <a:prstDash val="solid"/>
                    </a:lnR>
                  </a:tcPr>
                </a:tc>
                <a:tc>
                  <a:txBody>
                    <a:bodyPr/>
                    <a:lstStyle/>
                    <a:p>
                      <a:pPr marL="464184">
                        <a:lnSpc>
                          <a:spcPct val="100000"/>
                        </a:lnSpc>
                        <a:spcBef>
                          <a:spcPts val="330"/>
                        </a:spcBef>
                      </a:pPr>
                      <a:r>
                        <a:rPr sz="1600" b="1" spc="-5" dirty="0">
                          <a:latin typeface="Cambria"/>
                          <a:cs typeface="Cambria"/>
                        </a:rPr>
                        <a:t>0003</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8061325"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9. </a:t>
            </a:r>
            <a:r>
              <a:rPr sz="4400" spc="-5" dirty="0">
                <a:solidFill>
                  <a:srgbClr val="001F5F"/>
                </a:solidFill>
              </a:rPr>
              <a:t>Base </a:t>
            </a:r>
            <a:r>
              <a:rPr sz="4400" spc="-15" dirty="0">
                <a:solidFill>
                  <a:srgbClr val="001F5F"/>
                </a:solidFill>
              </a:rPr>
              <a:t>Register </a:t>
            </a:r>
            <a:r>
              <a:rPr sz="4400" spc="-10" dirty="0">
                <a:solidFill>
                  <a:srgbClr val="001F5F"/>
                </a:solidFill>
              </a:rPr>
              <a:t>Addressing</a:t>
            </a:r>
            <a:r>
              <a:rPr sz="4400" spc="-50" dirty="0">
                <a:solidFill>
                  <a:srgbClr val="001F5F"/>
                </a:solidFill>
              </a:rPr>
              <a:t> </a:t>
            </a:r>
            <a:r>
              <a:rPr sz="4400" spc="-5" dirty="0">
                <a:solidFill>
                  <a:srgbClr val="001F5F"/>
                </a:solidFill>
              </a:rPr>
              <a:t>Mode</a:t>
            </a:r>
            <a:endParaRPr sz="4400"/>
          </a:p>
        </p:txBody>
      </p:sp>
      <p:sp>
        <p:nvSpPr>
          <p:cNvPr id="3" name="object 3"/>
          <p:cNvSpPr txBox="1"/>
          <p:nvPr/>
        </p:nvSpPr>
        <p:spPr>
          <a:xfrm>
            <a:off x="916941" y="1756919"/>
            <a:ext cx="10258425" cy="4751685"/>
          </a:xfrm>
          <a:prstGeom prst="rect">
            <a:avLst/>
          </a:prstGeom>
        </p:spPr>
        <p:txBody>
          <a:bodyPr vert="horz" wrap="square" lIns="0" tIns="112395" rIns="0" bIns="0" rtlCol="0">
            <a:spAutoFit/>
          </a:bodyPr>
          <a:lstStyle/>
          <a:p>
            <a:pPr marL="241300" marR="97155" indent="-229235">
              <a:lnSpc>
                <a:spcPct val="70000"/>
              </a:lnSpc>
              <a:spcBef>
                <a:spcPts val="885"/>
              </a:spcBef>
              <a:buFont typeface="Arial"/>
              <a:buChar char="•"/>
              <a:tabLst>
                <a:tab pos="241300" algn="l"/>
                <a:tab pos="241935" algn="l"/>
              </a:tabLst>
            </a:pPr>
            <a:r>
              <a:rPr sz="2200" spc="-5" dirty="0">
                <a:latin typeface="Cambria"/>
                <a:cs typeface="Cambria"/>
              </a:rPr>
              <a:t>In </a:t>
            </a:r>
            <a:r>
              <a:rPr sz="2200" spc="-10" dirty="0">
                <a:latin typeface="Cambria"/>
                <a:cs typeface="Cambria"/>
              </a:rPr>
              <a:t>base register addressing mode, </a:t>
            </a:r>
            <a:r>
              <a:rPr sz="2200" spc="-5" dirty="0">
                <a:latin typeface="Cambria"/>
                <a:cs typeface="Cambria"/>
              </a:rPr>
              <a:t>contents of </a:t>
            </a:r>
            <a:r>
              <a:rPr sz="2200" spc="-10" dirty="0">
                <a:latin typeface="Cambria"/>
                <a:cs typeface="Cambria"/>
              </a:rPr>
              <a:t>base register </a:t>
            </a:r>
            <a:r>
              <a:rPr sz="2200" spc="-5" dirty="0">
                <a:latin typeface="Cambria"/>
                <a:cs typeface="Cambria"/>
              </a:rPr>
              <a:t>is added </a:t>
            </a:r>
            <a:r>
              <a:rPr sz="2200" spc="-15" dirty="0">
                <a:latin typeface="Cambria"/>
                <a:cs typeface="Cambria"/>
              </a:rPr>
              <a:t>to </a:t>
            </a:r>
            <a:r>
              <a:rPr sz="2200" spc="-10" dirty="0">
                <a:latin typeface="Cambria"/>
                <a:cs typeface="Cambria"/>
              </a:rPr>
              <a:t>address part  </a:t>
            </a:r>
            <a:r>
              <a:rPr sz="2200" spc="-5" dirty="0">
                <a:latin typeface="Cambria"/>
                <a:cs typeface="Cambria"/>
              </a:rPr>
              <a:t>of instruction </a:t>
            </a:r>
            <a:r>
              <a:rPr sz="2200" spc="-15" dirty="0">
                <a:latin typeface="Cambria"/>
                <a:cs typeface="Cambria"/>
              </a:rPr>
              <a:t>to </a:t>
            </a:r>
            <a:r>
              <a:rPr sz="2200" spc="-5" dirty="0">
                <a:latin typeface="Cambria"/>
                <a:cs typeface="Cambria"/>
              </a:rPr>
              <a:t>obtain </a:t>
            </a:r>
            <a:r>
              <a:rPr sz="2200" spc="-20" dirty="0">
                <a:latin typeface="Cambria"/>
                <a:cs typeface="Cambria"/>
              </a:rPr>
              <a:t>effective</a:t>
            </a:r>
            <a:r>
              <a:rPr sz="2200" spc="100" dirty="0">
                <a:latin typeface="Cambria"/>
                <a:cs typeface="Cambria"/>
              </a:rPr>
              <a:t> </a:t>
            </a:r>
            <a:r>
              <a:rPr sz="2200" spc="-10" dirty="0">
                <a:latin typeface="Cambria"/>
                <a:cs typeface="Cambria"/>
              </a:rPr>
              <a:t>address.</a:t>
            </a:r>
            <a:endParaRPr sz="2200" dirty="0">
              <a:latin typeface="Cambria"/>
              <a:cs typeface="Cambria"/>
            </a:endParaRPr>
          </a:p>
          <a:p>
            <a:pPr>
              <a:lnSpc>
                <a:spcPct val="100000"/>
              </a:lnSpc>
              <a:spcBef>
                <a:spcPts val="35"/>
              </a:spcBef>
              <a:buFont typeface="Arial"/>
              <a:buChar char="•"/>
            </a:pPr>
            <a:endParaRPr sz="3250" dirty="0">
              <a:latin typeface="Cambria"/>
              <a:cs typeface="Cambria"/>
            </a:endParaRPr>
          </a:p>
          <a:p>
            <a:pPr marL="241300" marR="5080" indent="-229235">
              <a:lnSpc>
                <a:spcPct val="70000"/>
              </a:lnSpc>
              <a:buFont typeface="Arial"/>
              <a:buChar char="•"/>
              <a:tabLst>
                <a:tab pos="241300" algn="l"/>
                <a:tab pos="241935" algn="l"/>
              </a:tabLst>
            </a:pPr>
            <a:r>
              <a:rPr sz="2200" spc="-5" dirty="0">
                <a:latin typeface="Cambria"/>
                <a:cs typeface="Cambria"/>
              </a:rPr>
              <a:t>It is similar </a:t>
            </a:r>
            <a:r>
              <a:rPr sz="2200" spc="-15" dirty="0">
                <a:latin typeface="Cambria"/>
                <a:cs typeface="Cambria"/>
              </a:rPr>
              <a:t>to </a:t>
            </a:r>
            <a:r>
              <a:rPr sz="2200" spc="-10" dirty="0">
                <a:latin typeface="Cambria"/>
                <a:cs typeface="Cambria"/>
              </a:rPr>
              <a:t>the </a:t>
            </a:r>
            <a:r>
              <a:rPr sz="2200" spc="-15" dirty="0">
                <a:latin typeface="Cambria"/>
                <a:cs typeface="Cambria"/>
              </a:rPr>
              <a:t>indexed </a:t>
            </a:r>
            <a:r>
              <a:rPr sz="2200" spc="-10" dirty="0">
                <a:latin typeface="Cambria"/>
                <a:cs typeface="Cambria"/>
              </a:rPr>
              <a:t>addressing mode </a:t>
            </a:r>
            <a:r>
              <a:rPr sz="2200" spc="-20" dirty="0">
                <a:latin typeface="Cambria"/>
                <a:cs typeface="Cambria"/>
              </a:rPr>
              <a:t>except </a:t>
            </a:r>
            <a:r>
              <a:rPr sz="2200" spc="-10" dirty="0">
                <a:latin typeface="Cambria"/>
                <a:cs typeface="Cambria"/>
              </a:rPr>
              <a:t>the register </a:t>
            </a:r>
            <a:r>
              <a:rPr sz="2200" spc="-15" dirty="0">
                <a:latin typeface="Cambria"/>
                <a:cs typeface="Cambria"/>
              </a:rPr>
              <a:t>now </a:t>
            </a:r>
            <a:r>
              <a:rPr sz="2200" spc="-5" dirty="0">
                <a:latin typeface="Cambria"/>
                <a:cs typeface="Cambria"/>
              </a:rPr>
              <a:t>is called as </a:t>
            </a:r>
            <a:r>
              <a:rPr sz="2200" spc="-10" dirty="0">
                <a:latin typeface="Cambria"/>
                <a:cs typeface="Cambria"/>
              </a:rPr>
              <a:t>base  instead </a:t>
            </a:r>
            <a:r>
              <a:rPr sz="2200" spc="-5" dirty="0">
                <a:latin typeface="Cambria"/>
                <a:cs typeface="Cambria"/>
              </a:rPr>
              <a:t>of</a:t>
            </a:r>
            <a:r>
              <a:rPr sz="2200" spc="35" dirty="0">
                <a:latin typeface="Cambria"/>
                <a:cs typeface="Cambria"/>
              </a:rPr>
              <a:t> </a:t>
            </a:r>
            <a:r>
              <a:rPr sz="2200" spc="-10" dirty="0">
                <a:latin typeface="Cambria"/>
                <a:cs typeface="Cambria"/>
              </a:rPr>
              <a:t>index.</a:t>
            </a:r>
            <a:endParaRPr sz="2200" dirty="0">
              <a:latin typeface="Cambria"/>
              <a:cs typeface="Cambria"/>
            </a:endParaRPr>
          </a:p>
          <a:p>
            <a:pPr>
              <a:lnSpc>
                <a:spcPct val="100000"/>
              </a:lnSpc>
              <a:spcBef>
                <a:spcPts val="10"/>
              </a:spcBef>
              <a:buFont typeface="Arial"/>
              <a:buChar char="•"/>
            </a:pPr>
            <a:endParaRPr sz="2600" dirty="0">
              <a:latin typeface="Cambria"/>
              <a:cs typeface="Cambria"/>
            </a:endParaRPr>
          </a:p>
          <a:p>
            <a:pPr marL="241300" indent="-229235">
              <a:lnSpc>
                <a:spcPct val="100000"/>
              </a:lnSpc>
              <a:buFont typeface="Arial"/>
              <a:buChar char="•"/>
              <a:tabLst>
                <a:tab pos="241300" algn="l"/>
                <a:tab pos="241935" algn="l"/>
              </a:tabLst>
            </a:pPr>
            <a:r>
              <a:rPr sz="2200" spc="-5" dirty="0">
                <a:latin typeface="Cambria"/>
                <a:cs typeface="Cambria"/>
              </a:rPr>
              <a:t>The </a:t>
            </a:r>
            <a:r>
              <a:rPr sz="2200" spc="-10" dirty="0">
                <a:latin typeface="Cambria"/>
                <a:cs typeface="Cambria"/>
              </a:rPr>
              <a:t>base register </a:t>
            </a:r>
            <a:r>
              <a:rPr sz="2200" spc="-5" dirty="0">
                <a:latin typeface="Cambria"/>
                <a:cs typeface="Cambria"/>
              </a:rPr>
              <a:t>hold </a:t>
            </a:r>
            <a:r>
              <a:rPr sz="2200" spc="-10" dirty="0">
                <a:latin typeface="Cambria"/>
                <a:cs typeface="Cambria"/>
              </a:rPr>
              <a:t>the </a:t>
            </a:r>
            <a:r>
              <a:rPr sz="2200" spc="-5" dirty="0">
                <a:latin typeface="Cambria"/>
                <a:cs typeface="Cambria"/>
              </a:rPr>
              <a:t>beginning/base</a:t>
            </a:r>
            <a:r>
              <a:rPr sz="2200" spc="140" dirty="0">
                <a:latin typeface="Cambria"/>
                <a:cs typeface="Cambria"/>
              </a:rPr>
              <a:t> </a:t>
            </a:r>
            <a:r>
              <a:rPr sz="2200" spc="-5" dirty="0">
                <a:latin typeface="Cambria"/>
                <a:cs typeface="Cambria"/>
              </a:rPr>
              <a:t>address.</a:t>
            </a:r>
            <a:endParaRPr sz="2200" dirty="0">
              <a:latin typeface="Cambria"/>
              <a:cs typeface="Cambria"/>
            </a:endParaRPr>
          </a:p>
          <a:p>
            <a:pPr>
              <a:lnSpc>
                <a:spcPct val="100000"/>
              </a:lnSpc>
              <a:spcBef>
                <a:spcPts val="15"/>
              </a:spcBef>
              <a:buFont typeface="Arial"/>
              <a:buChar char="•"/>
            </a:pPr>
            <a:endParaRPr sz="2600" dirty="0">
              <a:latin typeface="Cambria"/>
              <a:cs typeface="Cambria"/>
            </a:endParaRPr>
          </a:p>
          <a:p>
            <a:pPr marL="241300" indent="-229235">
              <a:lnSpc>
                <a:spcPct val="100000"/>
              </a:lnSpc>
              <a:buFont typeface="Arial"/>
              <a:buChar char="•"/>
              <a:tabLst>
                <a:tab pos="241300" algn="l"/>
                <a:tab pos="241935" algn="l"/>
              </a:tabLst>
            </a:pPr>
            <a:r>
              <a:rPr sz="2200" spc="-5" dirty="0">
                <a:latin typeface="Cambria"/>
                <a:cs typeface="Cambria"/>
              </a:rPr>
              <a:t>The </a:t>
            </a:r>
            <a:r>
              <a:rPr sz="2200" spc="-10" dirty="0">
                <a:latin typeface="Cambria"/>
                <a:cs typeface="Cambria"/>
              </a:rPr>
              <a:t>address part </a:t>
            </a:r>
            <a:r>
              <a:rPr sz="2200" spc="-5" dirty="0">
                <a:latin typeface="Cambria"/>
                <a:cs typeface="Cambria"/>
              </a:rPr>
              <a:t>of instruction holds </a:t>
            </a:r>
            <a:r>
              <a:rPr sz="2200" spc="-10" dirty="0">
                <a:latin typeface="Cambria"/>
                <a:cs typeface="Cambria"/>
              </a:rPr>
              <a:t>the</a:t>
            </a:r>
            <a:r>
              <a:rPr sz="2200" spc="140" dirty="0">
                <a:latin typeface="Cambria"/>
                <a:cs typeface="Cambria"/>
              </a:rPr>
              <a:t> </a:t>
            </a:r>
            <a:r>
              <a:rPr sz="2200" spc="-5" dirty="0">
                <a:latin typeface="Cambria"/>
                <a:cs typeface="Cambria"/>
              </a:rPr>
              <a:t>offset.</a:t>
            </a:r>
            <a:endParaRPr sz="2200" dirty="0">
              <a:latin typeface="Cambria"/>
              <a:cs typeface="Cambria"/>
            </a:endParaRPr>
          </a:p>
          <a:p>
            <a:pPr>
              <a:lnSpc>
                <a:spcPct val="100000"/>
              </a:lnSpc>
              <a:buFont typeface="Arial"/>
              <a:buChar char="•"/>
            </a:pPr>
            <a:endParaRPr sz="2600" dirty="0">
              <a:latin typeface="Cambria"/>
              <a:cs typeface="Cambria"/>
            </a:endParaRPr>
          </a:p>
          <a:p>
            <a:pPr marL="241300" indent="-229235">
              <a:lnSpc>
                <a:spcPct val="100000"/>
              </a:lnSpc>
              <a:buFont typeface="Arial"/>
              <a:buChar char="•"/>
              <a:tabLst>
                <a:tab pos="241300" algn="l"/>
                <a:tab pos="241935" algn="l"/>
              </a:tabLst>
            </a:pPr>
            <a:r>
              <a:rPr sz="2200" spc="-10" dirty="0">
                <a:latin typeface="Cambria"/>
                <a:cs typeface="Cambria"/>
              </a:rPr>
              <a:t>Offset </a:t>
            </a:r>
            <a:r>
              <a:rPr sz="2200" spc="-15" dirty="0">
                <a:latin typeface="Cambria"/>
                <a:cs typeface="Cambria"/>
              </a:rPr>
              <a:t>remains </a:t>
            </a:r>
            <a:r>
              <a:rPr sz="2200" spc="-5" dirty="0">
                <a:latin typeface="Cambria"/>
                <a:cs typeface="Cambria"/>
              </a:rPr>
              <a:t>same, </a:t>
            </a:r>
            <a:r>
              <a:rPr sz="2200" spc="-10" dirty="0">
                <a:latin typeface="Cambria"/>
                <a:cs typeface="Cambria"/>
              </a:rPr>
              <a:t>the base</a:t>
            </a:r>
            <a:r>
              <a:rPr sz="2200" spc="105" dirty="0">
                <a:latin typeface="Cambria"/>
                <a:cs typeface="Cambria"/>
              </a:rPr>
              <a:t> </a:t>
            </a:r>
            <a:r>
              <a:rPr sz="2200" spc="-5" dirty="0">
                <a:latin typeface="Cambria"/>
                <a:cs typeface="Cambria"/>
              </a:rPr>
              <a:t>changes.</a:t>
            </a:r>
            <a:endParaRPr sz="2200" dirty="0">
              <a:latin typeface="Cambria"/>
              <a:cs typeface="Cambria"/>
            </a:endParaRPr>
          </a:p>
          <a:p>
            <a:pPr>
              <a:lnSpc>
                <a:spcPct val="100000"/>
              </a:lnSpc>
              <a:spcBef>
                <a:spcPts val="45"/>
              </a:spcBef>
              <a:buFont typeface="Arial"/>
              <a:buChar char="•"/>
            </a:pPr>
            <a:endParaRPr sz="3250" dirty="0">
              <a:latin typeface="Cambria"/>
              <a:cs typeface="Cambria"/>
            </a:endParaRPr>
          </a:p>
          <a:p>
            <a:pPr marL="241300" marR="351155" indent="-229235">
              <a:lnSpc>
                <a:spcPct val="70000"/>
              </a:lnSpc>
              <a:buFont typeface="Arial"/>
              <a:buChar char="•"/>
              <a:tabLst>
                <a:tab pos="241300" algn="l"/>
                <a:tab pos="241935" algn="l"/>
              </a:tabLst>
            </a:pPr>
            <a:r>
              <a:rPr sz="2200" spc="-10" dirty="0">
                <a:latin typeface="Cambria"/>
                <a:cs typeface="Cambria"/>
              </a:rPr>
              <a:t>When the offset </a:t>
            </a:r>
            <a:r>
              <a:rPr sz="2200" spc="-5" dirty="0">
                <a:latin typeface="Cambria"/>
                <a:cs typeface="Cambria"/>
              </a:rPr>
              <a:t>is added </a:t>
            </a:r>
            <a:r>
              <a:rPr sz="2200" spc="-15" dirty="0">
                <a:latin typeface="Cambria"/>
                <a:cs typeface="Cambria"/>
              </a:rPr>
              <a:t>to </a:t>
            </a:r>
            <a:r>
              <a:rPr sz="2200" spc="-10" dirty="0">
                <a:latin typeface="Cambria"/>
                <a:cs typeface="Cambria"/>
              </a:rPr>
              <a:t>the base register the resultant number </a:t>
            </a:r>
            <a:r>
              <a:rPr sz="2200" spc="-5" dirty="0">
                <a:latin typeface="Cambria"/>
                <a:cs typeface="Cambria"/>
              </a:rPr>
              <a:t>is </a:t>
            </a:r>
            <a:r>
              <a:rPr sz="2200" spc="-10" dirty="0">
                <a:latin typeface="Cambria"/>
                <a:cs typeface="Cambria"/>
              </a:rPr>
              <a:t>the memory  location </a:t>
            </a:r>
            <a:r>
              <a:rPr sz="2200" spc="-20" dirty="0">
                <a:latin typeface="Cambria"/>
                <a:cs typeface="Cambria"/>
              </a:rPr>
              <a:t>where </a:t>
            </a:r>
            <a:r>
              <a:rPr sz="2200" spc="-10" dirty="0">
                <a:latin typeface="Cambria"/>
                <a:cs typeface="Cambria"/>
              </a:rPr>
              <a:t>the operand </a:t>
            </a:r>
            <a:r>
              <a:rPr sz="2200" spc="-5" dirty="0">
                <a:latin typeface="Cambria"/>
                <a:cs typeface="Cambria"/>
              </a:rPr>
              <a:t>will be</a:t>
            </a:r>
            <a:r>
              <a:rPr sz="2200" spc="95" dirty="0">
                <a:latin typeface="Cambria"/>
                <a:cs typeface="Cambria"/>
              </a:rPr>
              <a:t> </a:t>
            </a:r>
            <a:r>
              <a:rPr sz="2200" spc="-10" dirty="0">
                <a:latin typeface="Cambria"/>
                <a:cs typeface="Cambria"/>
              </a:rPr>
              <a:t>placed.</a:t>
            </a:r>
            <a:endParaRPr sz="2200" dirty="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8061325"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9. </a:t>
            </a:r>
            <a:r>
              <a:rPr sz="4400" spc="-5" dirty="0">
                <a:solidFill>
                  <a:srgbClr val="001F5F"/>
                </a:solidFill>
              </a:rPr>
              <a:t>Base </a:t>
            </a:r>
            <a:r>
              <a:rPr sz="4400" spc="-15" dirty="0">
                <a:solidFill>
                  <a:srgbClr val="001F5F"/>
                </a:solidFill>
              </a:rPr>
              <a:t>Register </a:t>
            </a:r>
            <a:r>
              <a:rPr sz="4400" spc="-10" dirty="0">
                <a:solidFill>
                  <a:srgbClr val="001F5F"/>
                </a:solidFill>
              </a:rPr>
              <a:t>Addressing</a:t>
            </a:r>
            <a:r>
              <a:rPr sz="4400" spc="-50" dirty="0">
                <a:solidFill>
                  <a:srgbClr val="001F5F"/>
                </a:solidFill>
              </a:rPr>
              <a:t> </a:t>
            </a:r>
            <a:r>
              <a:rPr sz="4400" spc="-5" dirty="0">
                <a:solidFill>
                  <a:srgbClr val="001F5F"/>
                </a:solidFill>
              </a:rPr>
              <a:t>Mode</a:t>
            </a:r>
            <a:endParaRPr sz="4400"/>
          </a:p>
        </p:txBody>
      </p:sp>
      <p:graphicFrame>
        <p:nvGraphicFramePr>
          <p:cNvPr id="3" name="object 3"/>
          <p:cNvGraphicFramePr>
            <a:graphicFrameLocks noGrp="1"/>
          </p:cNvGraphicFramePr>
          <p:nvPr/>
        </p:nvGraphicFramePr>
        <p:xfrm>
          <a:off x="1009599" y="2825114"/>
          <a:ext cx="1445262" cy="2438400"/>
        </p:xfrm>
        <a:graphic>
          <a:graphicData uri="http://schemas.openxmlformats.org/drawingml/2006/table">
            <a:tbl>
              <a:tblPr firstRow="1" bandRow="1">
                <a:tableStyleId>{2D5ABB26-0587-4C30-8999-92F81FD0307C}</a:tableStyleId>
              </a:tblPr>
              <a:tblGrid>
                <a:gridCol w="638811"/>
                <a:gridCol w="806451"/>
              </a:tblGrid>
              <a:tr h="304800">
                <a:tc>
                  <a:txBody>
                    <a:bodyPr/>
                    <a:lstStyle/>
                    <a:p>
                      <a:pPr marR="8382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08</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2E</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2801</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10" dirty="0">
                          <a:latin typeface="Cambria"/>
                          <a:cs typeface="Cambria"/>
                        </a:rPr>
                        <a:t>F3</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R="83820" algn="r">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9F</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4" name="object 4"/>
          <p:cNvGraphicFramePr>
            <a:graphicFrameLocks noGrp="1"/>
          </p:cNvGraphicFramePr>
          <p:nvPr/>
        </p:nvGraphicFramePr>
        <p:xfrm>
          <a:off x="778866" y="5535042"/>
          <a:ext cx="1883410" cy="335318"/>
        </p:xfrm>
        <a:graphic>
          <a:graphicData uri="http://schemas.openxmlformats.org/drawingml/2006/table">
            <a:tbl>
              <a:tblPr firstRow="1" bandRow="1">
                <a:tableStyleId>{2D5ABB26-0587-4C30-8999-92F81FD0307C}</a:tableStyleId>
              </a:tblPr>
              <a:tblGrid>
                <a:gridCol w="659765"/>
                <a:gridCol w="1223645"/>
              </a:tblGrid>
              <a:tr h="335318">
                <a:tc>
                  <a:txBody>
                    <a:bodyPr/>
                    <a:lstStyle/>
                    <a:p>
                      <a:pPr marL="127000">
                        <a:lnSpc>
                          <a:spcPct val="100000"/>
                        </a:lnSpc>
                        <a:spcBef>
                          <a:spcPts val="325"/>
                        </a:spcBef>
                      </a:pPr>
                      <a:r>
                        <a:rPr sz="1600" b="1" spc="-10" dirty="0">
                          <a:latin typeface="Cambria"/>
                          <a:cs typeface="Cambria"/>
                        </a:rPr>
                        <a:t>Base</a:t>
                      </a:r>
                      <a:endParaRPr sz="1600">
                        <a:latin typeface="Cambria"/>
                        <a:cs typeface="Cambria"/>
                      </a:endParaRPr>
                    </a:p>
                  </a:txBody>
                  <a:tcPr marL="0" marR="0" marT="41275" marB="0">
                    <a:lnR w="12700">
                      <a:solidFill>
                        <a:srgbClr val="000000"/>
                      </a:solidFill>
                      <a:prstDash val="solid"/>
                    </a:lnR>
                  </a:tcPr>
                </a:tc>
                <a:tc>
                  <a:txBody>
                    <a:bodyPr/>
                    <a:lstStyle/>
                    <a:p>
                      <a:pPr marL="370840">
                        <a:lnSpc>
                          <a:spcPct val="100000"/>
                        </a:lnSpc>
                        <a:spcBef>
                          <a:spcPts val="325"/>
                        </a:spcBef>
                      </a:pPr>
                      <a:r>
                        <a:rPr sz="1600" b="1" spc="-5" dirty="0">
                          <a:latin typeface="Cambria"/>
                          <a:cs typeface="Cambria"/>
                        </a:rPr>
                        <a:t>2800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
        <p:nvSpPr>
          <p:cNvPr id="5" name="object 5"/>
          <p:cNvSpPr txBox="1"/>
          <p:nvPr/>
        </p:nvSpPr>
        <p:spPr>
          <a:xfrm>
            <a:off x="1031239" y="1890142"/>
            <a:ext cx="5259071" cy="764952"/>
          </a:xfrm>
          <a:prstGeom prst="rect">
            <a:avLst/>
          </a:prstGeom>
        </p:spPr>
        <p:txBody>
          <a:bodyPr vert="horz" wrap="square" lIns="0" tIns="107314" rIns="0" bIns="0" rtlCol="0">
            <a:spAutoFit/>
          </a:bodyPr>
          <a:lstStyle/>
          <a:p>
            <a:pPr marL="12700">
              <a:lnSpc>
                <a:spcPct val="100000"/>
              </a:lnSpc>
              <a:spcBef>
                <a:spcPts val="844"/>
              </a:spcBef>
            </a:pPr>
            <a:r>
              <a:rPr sz="1800" b="1" spc="-5" dirty="0">
                <a:latin typeface="Cambria"/>
                <a:cs typeface="Cambria"/>
              </a:rPr>
              <a:t>Offset=</a:t>
            </a:r>
            <a:r>
              <a:rPr sz="1800" b="1" spc="-15" dirty="0">
                <a:latin typeface="Cambria"/>
                <a:cs typeface="Cambria"/>
              </a:rPr>
              <a:t> </a:t>
            </a:r>
            <a:r>
              <a:rPr sz="1800" b="1" spc="-5" dirty="0">
                <a:latin typeface="Cambria"/>
                <a:cs typeface="Cambria"/>
              </a:rPr>
              <a:t>0001h</a:t>
            </a:r>
            <a:endParaRPr sz="1800">
              <a:latin typeface="Cambria"/>
              <a:cs typeface="Cambria"/>
            </a:endParaRPr>
          </a:p>
          <a:p>
            <a:pPr marL="12700">
              <a:lnSpc>
                <a:spcPct val="100000"/>
              </a:lnSpc>
              <a:spcBef>
                <a:spcPts val="750"/>
              </a:spcBef>
            </a:pPr>
            <a:r>
              <a:rPr sz="1800" spc="-15" dirty="0">
                <a:latin typeface="Cambria"/>
                <a:cs typeface="Cambria"/>
              </a:rPr>
              <a:t>Effective </a:t>
            </a:r>
            <a:r>
              <a:rPr sz="1800" spc="-10" dirty="0">
                <a:latin typeface="Cambria"/>
                <a:cs typeface="Cambria"/>
              </a:rPr>
              <a:t>address </a:t>
            </a:r>
            <a:r>
              <a:rPr sz="1800" dirty="0">
                <a:latin typeface="Cambria"/>
                <a:cs typeface="Cambria"/>
              </a:rPr>
              <a:t>of </a:t>
            </a:r>
            <a:r>
              <a:rPr sz="1800" spc="-10" dirty="0">
                <a:latin typeface="Cambria"/>
                <a:cs typeface="Cambria"/>
              </a:rPr>
              <a:t>operand </a:t>
            </a:r>
            <a:r>
              <a:rPr sz="1800" dirty="0">
                <a:latin typeface="Cambria"/>
                <a:cs typeface="Cambria"/>
              </a:rPr>
              <a:t>= </a:t>
            </a:r>
            <a:r>
              <a:rPr sz="1800" b="1" spc="-5" dirty="0">
                <a:latin typeface="Cambria"/>
                <a:cs typeface="Cambria"/>
              </a:rPr>
              <a:t>Base </a:t>
            </a:r>
            <a:r>
              <a:rPr sz="1800" b="1" spc="-10" dirty="0">
                <a:latin typeface="Cambria"/>
                <a:cs typeface="Cambria"/>
              </a:rPr>
              <a:t>Register </a:t>
            </a:r>
            <a:r>
              <a:rPr sz="1800" b="1" dirty="0">
                <a:latin typeface="Cambria"/>
                <a:cs typeface="Cambria"/>
              </a:rPr>
              <a:t>+</a:t>
            </a:r>
            <a:r>
              <a:rPr sz="1800" b="1" spc="50" dirty="0">
                <a:latin typeface="Cambria"/>
                <a:cs typeface="Cambria"/>
              </a:rPr>
              <a:t> </a:t>
            </a:r>
            <a:r>
              <a:rPr sz="1800" b="1" spc="-5" dirty="0">
                <a:latin typeface="Cambria"/>
                <a:cs typeface="Cambria"/>
              </a:rPr>
              <a:t>offset</a:t>
            </a:r>
            <a:endParaRPr sz="1800">
              <a:latin typeface="Cambria"/>
              <a:cs typeface="Cambria"/>
            </a:endParaRPr>
          </a:p>
        </p:txBody>
      </p:sp>
      <p:sp>
        <p:nvSpPr>
          <p:cNvPr id="6" name="object 6"/>
          <p:cNvSpPr txBox="1"/>
          <p:nvPr/>
        </p:nvSpPr>
        <p:spPr>
          <a:xfrm>
            <a:off x="970890" y="5968087"/>
            <a:ext cx="1971039"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mbria"/>
                <a:cs typeface="Cambria"/>
              </a:rPr>
              <a:t>2800h </a:t>
            </a:r>
            <a:r>
              <a:rPr sz="1400" b="1" dirty="0">
                <a:latin typeface="Cambria"/>
                <a:cs typeface="Cambria"/>
              </a:rPr>
              <a:t>+ </a:t>
            </a:r>
            <a:r>
              <a:rPr sz="1400" b="1" spc="-5" dirty="0">
                <a:latin typeface="Cambria"/>
                <a:cs typeface="Cambria"/>
              </a:rPr>
              <a:t>0001h </a:t>
            </a:r>
            <a:r>
              <a:rPr sz="1400" b="1" dirty="0">
                <a:latin typeface="Cambria"/>
                <a:cs typeface="Cambria"/>
              </a:rPr>
              <a:t>=</a:t>
            </a:r>
            <a:r>
              <a:rPr sz="1400" b="1" spc="-100" dirty="0">
                <a:latin typeface="Cambria"/>
                <a:cs typeface="Cambria"/>
              </a:rPr>
              <a:t> </a:t>
            </a:r>
            <a:r>
              <a:rPr sz="1400" b="1" spc="-5" dirty="0">
                <a:latin typeface="Cambria"/>
                <a:cs typeface="Cambria"/>
              </a:rPr>
              <a:t>2801h</a:t>
            </a:r>
            <a:endParaRPr sz="1400">
              <a:latin typeface="Cambria"/>
              <a:cs typeface="Cambria"/>
            </a:endParaRPr>
          </a:p>
        </p:txBody>
      </p:sp>
      <p:graphicFrame>
        <p:nvGraphicFramePr>
          <p:cNvPr id="7" name="object 7"/>
          <p:cNvGraphicFramePr>
            <a:graphicFrameLocks noGrp="1"/>
          </p:cNvGraphicFramePr>
          <p:nvPr/>
        </p:nvGraphicFramePr>
        <p:xfrm>
          <a:off x="3385820" y="2822575"/>
          <a:ext cx="1445896" cy="2438400"/>
        </p:xfrm>
        <a:graphic>
          <a:graphicData uri="http://schemas.openxmlformats.org/drawingml/2006/table">
            <a:tbl>
              <a:tblPr firstRow="1" bandRow="1">
                <a:tableStyleId>{2D5ABB26-0587-4C30-8999-92F81FD0307C}</a:tableStyleId>
              </a:tblPr>
              <a:tblGrid>
                <a:gridCol w="638811"/>
                <a:gridCol w="807085"/>
              </a:tblGrid>
              <a:tr h="304800">
                <a:tc>
                  <a:txBody>
                    <a:bodyPr/>
                    <a:lstStyle/>
                    <a:p>
                      <a:pPr marL="35560" algn="ct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L="35560" algn="ct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635" algn="ctr">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8" name="object 8"/>
          <p:cNvSpPr txBox="1"/>
          <p:nvPr/>
        </p:nvSpPr>
        <p:spPr>
          <a:xfrm>
            <a:off x="3346831" y="5965344"/>
            <a:ext cx="1971039"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mbria"/>
                <a:cs typeface="Cambria"/>
              </a:rPr>
              <a:t>2801h </a:t>
            </a:r>
            <a:r>
              <a:rPr sz="1400" b="1" dirty="0">
                <a:latin typeface="Cambria"/>
                <a:cs typeface="Cambria"/>
              </a:rPr>
              <a:t>+ </a:t>
            </a:r>
            <a:r>
              <a:rPr sz="1400" b="1" spc="-5" dirty="0">
                <a:latin typeface="Cambria"/>
                <a:cs typeface="Cambria"/>
              </a:rPr>
              <a:t>0001h </a:t>
            </a:r>
            <a:r>
              <a:rPr sz="1400" b="1" dirty="0">
                <a:latin typeface="Cambria"/>
                <a:cs typeface="Cambria"/>
              </a:rPr>
              <a:t>=</a:t>
            </a:r>
            <a:r>
              <a:rPr sz="1400" b="1" spc="-100" dirty="0">
                <a:latin typeface="Cambria"/>
                <a:cs typeface="Cambria"/>
              </a:rPr>
              <a:t> </a:t>
            </a:r>
            <a:r>
              <a:rPr sz="1400" b="1" spc="-5" dirty="0">
                <a:latin typeface="Cambria"/>
                <a:cs typeface="Cambria"/>
              </a:rPr>
              <a:t>2802h</a:t>
            </a:r>
            <a:endParaRPr sz="1400">
              <a:latin typeface="Cambria"/>
              <a:cs typeface="Cambria"/>
            </a:endParaRPr>
          </a:p>
        </p:txBody>
      </p:sp>
      <p:graphicFrame>
        <p:nvGraphicFramePr>
          <p:cNvPr id="9" name="object 9"/>
          <p:cNvGraphicFramePr>
            <a:graphicFrameLocks noGrp="1"/>
          </p:cNvGraphicFramePr>
          <p:nvPr/>
        </p:nvGraphicFramePr>
        <p:xfrm>
          <a:off x="5842508" y="2822575"/>
          <a:ext cx="1445260" cy="2438400"/>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R="8255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305435">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288290">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R="82550" algn="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marL="299085">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p:nvPr/>
        </p:nvSpPr>
        <p:spPr>
          <a:xfrm>
            <a:off x="5803521" y="5965344"/>
            <a:ext cx="1971039"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mbria"/>
                <a:cs typeface="Cambria"/>
              </a:rPr>
              <a:t>2802h </a:t>
            </a:r>
            <a:r>
              <a:rPr sz="1400" b="1" dirty="0">
                <a:latin typeface="Cambria"/>
                <a:cs typeface="Cambria"/>
              </a:rPr>
              <a:t>+ </a:t>
            </a:r>
            <a:r>
              <a:rPr sz="1400" b="1" spc="-5" dirty="0">
                <a:latin typeface="Cambria"/>
                <a:cs typeface="Cambria"/>
              </a:rPr>
              <a:t>0001h </a:t>
            </a:r>
            <a:r>
              <a:rPr sz="1400" b="1" dirty="0">
                <a:latin typeface="Cambria"/>
                <a:cs typeface="Cambria"/>
              </a:rPr>
              <a:t>=</a:t>
            </a:r>
            <a:r>
              <a:rPr sz="1400" b="1" spc="-100" dirty="0">
                <a:latin typeface="Cambria"/>
                <a:cs typeface="Cambria"/>
              </a:rPr>
              <a:t> </a:t>
            </a:r>
            <a:r>
              <a:rPr sz="1400" b="1" spc="-5" dirty="0">
                <a:latin typeface="Cambria"/>
                <a:cs typeface="Cambria"/>
              </a:rPr>
              <a:t>2803h</a:t>
            </a:r>
            <a:endParaRPr sz="1400">
              <a:latin typeface="Cambria"/>
              <a:cs typeface="Cambria"/>
            </a:endParaRPr>
          </a:p>
        </p:txBody>
      </p:sp>
      <p:graphicFrame>
        <p:nvGraphicFramePr>
          <p:cNvPr id="11" name="object 11"/>
          <p:cNvGraphicFramePr>
            <a:graphicFrameLocks noGrp="1"/>
          </p:cNvGraphicFramePr>
          <p:nvPr/>
        </p:nvGraphicFramePr>
        <p:xfrm>
          <a:off x="8379715" y="2835148"/>
          <a:ext cx="1445260" cy="2438399"/>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L="36195" algn="ct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306070">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288925">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L="36195" algn="ct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marL="299720">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marL="302895">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799">
                <a:tc>
                  <a:txBody>
                    <a:bodyPr/>
                    <a:lstStyle/>
                    <a:p>
                      <a:pPr marL="36195" algn="ct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302895">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2" name="object 12"/>
          <p:cNvSpPr txBox="1"/>
          <p:nvPr/>
        </p:nvSpPr>
        <p:spPr>
          <a:xfrm>
            <a:off x="8340981" y="5978146"/>
            <a:ext cx="1971039"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mbria"/>
                <a:cs typeface="Cambria"/>
              </a:rPr>
              <a:t>2803h </a:t>
            </a:r>
            <a:r>
              <a:rPr sz="1400" b="1" dirty="0">
                <a:latin typeface="Cambria"/>
                <a:cs typeface="Cambria"/>
              </a:rPr>
              <a:t>+ </a:t>
            </a:r>
            <a:r>
              <a:rPr sz="1400" b="1" spc="-5" dirty="0">
                <a:latin typeface="Cambria"/>
                <a:cs typeface="Cambria"/>
              </a:rPr>
              <a:t>0001h </a:t>
            </a:r>
            <a:r>
              <a:rPr sz="1400" b="1" dirty="0">
                <a:latin typeface="Cambria"/>
                <a:cs typeface="Cambria"/>
              </a:rPr>
              <a:t>=</a:t>
            </a:r>
            <a:r>
              <a:rPr sz="1400" b="1" spc="-100" dirty="0">
                <a:latin typeface="Cambria"/>
                <a:cs typeface="Cambria"/>
              </a:rPr>
              <a:t> </a:t>
            </a:r>
            <a:r>
              <a:rPr sz="1400" b="1" spc="-5" dirty="0">
                <a:latin typeface="Cambria"/>
                <a:cs typeface="Cambria"/>
              </a:rPr>
              <a:t>2804h</a:t>
            </a:r>
            <a:endParaRPr sz="1400">
              <a:latin typeface="Cambria"/>
              <a:cs typeface="Cambria"/>
            </a:endParaRPr>
          </a:p>
        </p:txBody>
      </p:sp>
      <p:graphicFrame>
        <p:nvGraphicFramePr>
          <p:cNvPr id="13" name="object 13"/>
          <p:cNvGraphicFramePr>
            <a:graphicFrameLocks noGrp="1"/>
          </p:cNvGraphicFramePr>
          <p:nvPr/>
        </p:nvGraphicFramePr>
        <p:xfrm>
          <a:off x="3141344" y="5480939"/>
          <a:ext cx="1883410" cy="335229"/>
        </p:xfrm>
        <a:graphic>
          <a:graphicData uri="http://schemas.openxmlformats.org/drawingml/2006/table">
            <a:tbl>
              <a:tblPr firstRow="1" bandRow="1">
                <a:tableStyleId>{2D5ABB26-0587-4C30-8999-92F81FD0307C}</a:tableStyleId>
              </a:tblPr>
              <a:tblGrid>
                <a:gridCol w="659765"/>
                <a:gridCol w="1223645"/>
              </a:tblGrid>
              <a:tr h="335229">
                <a:tc>
                  <a:txBody>
                    <a:bodyPr/>
                    <a:lstStyle/>
                    <a:p>
                      <a:pPr marL="127000">
                        <a:lnSpc>
                          <a:spcPct val="100000"/>
                        </a:lnSpc>
                        <a:spcBef>
                          <a:spcPts val="325"/>
                        </a:spcBef>
                      </a:pPr>
                      <a:r>
                        <a:rPr sz="1600" b="1" spc="-10" dirty="0">
                          <a:latin typeface="Cambria"/>
                          <a:cs typeface="Cambria"/>
                        </a:rPr>
                        <a:t>Base</a:t>
                      </a:r>
                      <a:endParaRPr sz="1600">
                        <a:latin typeface="Cambria"/>
                        <a:cs typeface="Cambria"/>
                      </a:endParaRPr>
                    </a:p>
                  </a:txBody>
                  <a:tcPr marL="0" marR="0" marT="41275" marB="0">
                    <a:lnR w="12700">
                      <a:solidFill>
                        <a:srgbClr val="000000"/>
                      </a:solidFill>
                      <a:prstDash val="solid"/>
                    </a:lnR>
                  </a:tcPr>
                </a:tc>
                <a:tc>
                  <a:txBody>
                    <a:bodyPr/>
                    <a:lstStyle/>
                    <a:p>
                      <a:pPr marL="371475">
                        <a:lnSpc>
                          <a:spcPct val="100000"/>
                        </a:lnSpc>
                        <a:spcBef>
                          <a:spcPts val="325"/>
                        </a:spcBef>
                      </a:pPr>
                      <a:r>
                        <a:rPr sz="1600" b="1" spc="-5" dirty="0">
                          <a:latin typeface="Cambria"/>
                          <a:cs typeface="Cambria"/>
                        </a:rPr>
                        <a:t>2801</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4" name="object 14"/>
          <p:cNvGraphicFramePr>
            <a:graphicFrameLocks noGrp="1"/>
          </p:cNvGraphicFramePr>
          <p:nvPr/>
        </p:nvGraphicFramePr>
        <p:xfrm>
          <a:off x="5611495" y="5472305"/>
          <a:ext cx="1882776" cy="335305"/>
        </p:xfrm>
        <a:graphic>
          <a:graphicData uri="http://schemas.openxmlformats.org/drawingml/2006/table">
            <a:tbl>
              <a:tblPr firstRow="1" bandRow="1">
                <a:tableStyleId>{2D5ABB26-0587-4C30-8999-92F81FD0307C}</a:tableStyleId>
              </a:tblPr>
              <a:tblGrid>
                <a:gridCol w="659131"/>
                <a:gridCol w="1223645"/>
              </a:tblGrid>
              <a:tr h="335305">
                <a:tc>
                  <a:txBody>
                    <a:bodyPr/>
                    <a:lstStyle/>
                    <a:p>
                      <a:pPr marL="127000">
                        <a:lnSpc>
                          <a:spcPct val="100000"/>
                        </a:lnSpc>
                        <a:spcBef>
                          <a:spcPts val="325"/>
                        </a:spcBef>
                      </a:pPr>
                      <a:r>
                        <a:rPr sz="1600" b="1" spc="-10" dirty="0">
                          <a:latin typeface="Cambria"/>
                          <a:cs typeface="Cambria"/>
                        </a:rPr>
                        <a:t>Base</a:t>
                      </a:r>
                      <a:endParaRPr sz="1600">
                        <a:latin typeface="Cambria"/>
                        <a:cs typeface="Cambria"/>
                      </a:endParaRPr>
                    </a:p>
                  </a:txBody>
                  <a:tcPr marL="0" marR="0" marT="41275" marB="0">
                    <a:lnR w="12700">
                      <a:solidFill>
                        <a:srgbClr val="000000"/>
                      </a:solidFill>
                      <a:prstDash val="solid"/>
                    </a:lnR>
                  </a:tcPr>
                </a:tc>
                <a:tc>
                  <a:txBody>
                    <a:bodyPr/>
                    <a:lstStyle/>
                    <a:p>
                      <a:pPr marL="371475">
                        <a:lnSpc>
                          <a:spcPct val="100000"/>
                        </a:lnSpc>
                        <a:spcBef>
                          <a:spcPts val="325"/>
                        </a:spcBef>
                      </a:pPr>
                      <a:r>
                        <a:rPr sz="1600" b="1" spc="-5" dirty="0">
                          <a:latin typeface="Cambria"/>
                          <a:cs typeface="Cambria"/>
                        </a:rPr>
                        <a:t>2802</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5" name="object 15"/>
          <p:cNvGraphicFramePr>
            <a:graphicFrameLocks noGrp="1"/>
          </p:cNvGraphicFramePr>
          <p:nvPr/>
        </p:nvGraphicFramePr>
        <p:xfrm>
          <a:off x="8229728" y="5449951"/>
          <a:ext cx="1882140" cy="335241"/>
        </p:xfrm>
        <a:graphic>
          <a:graphicData uri="http://schemas.openxmlformats.org/drawingml/2006/table">
            <a:tbl>
              <a:tblPr firstRow="1" bandRow="1">
                <a:tableStyleId>{2D5ABB26-0587-4C30-8999-92F81FD0307C}</a:tableStyleId>
              </a:tblPr>
              <a:tblGrid>
                <a:gridCol w="658495"/>
                <a:gridCol w="1223645"/>
              </a:tblGrid>
              <a:tr h="335241">
                <a:tc>
                  <a:txBody>
                    <a:bodyPr/>
                    <a:lstStyle/>
                    <a:p>
                      <a:pPr marL="127000">
                        <a:lnSpc>
                          <a:spcPct val="100000"/>
                        </a:lnSpc>
                        <a:spcBef>
                          <a:spcPts val="325"/>
                        </a:spcBef>
                      </a:pPr>
                      <a:r>
                        <a:rPr sz="1600" b="1" spc="-10" dirty="0">
                          <a:latin typeface="Cambria"/>
                          <a:cs typeface="Cambria"/>
                        </a:rPr>
                        <a:t>Base</a:t>
                      </a:r>
                      <a:endParaRPr sz="1600">
                        <a:latin typeface="Cambria"/>
                        <a:cs typeface="Cambria"/>
                      </a:endParaRPr>
                    </a:p>
                  </a:txBody>
                  <a:tcPr marL="0" marR="0" marT="41275" marB="0">
                    <a:lnR w="12700">
                      <a:solidFill>
                        <a:srgbClr val="000000"/>
                      </a:solidFill>
                      <a:prstDash val="solid"/>
                    </a:lnR>
                  </a:tcPr>
                </a:tc>
                <a:tc>
                  <a:txBody>
                    <a:bodyPr/>
                    <a:lstStyle/>
                    <a:p>
                      <a:pPr marL="372110">
                        <a:lnSpc>
                          <a:spcPct val="100000"/>
                        </a:lnSpc>
                        <a:spcBef>
                          <a:spcPts val="325"/>
                        </a:spcBef>
                      </a:pPr>
                      <a:r>
                        <a:rPr sz="1600" b="1" spc="-5" dirty="0">
                          <a:latin typeface="Cambria"/>
                          <a:cs typeface="Cambria"/>
                        </a:rPr>
                        <a:t>2803</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8061325" cy="690574"/>
          </a:xfrm>
          <a:prstGeom prst="rect">
            <a:avLst/>
          </a:prstGeom>
        </p:spPr>
        <p:txBody>
          <a:bodyPr vert="horz" wrap="square" lIns="0" tIns="13335" rIns="0" bIns="0" rtlCol="0">
            <a:spAutoFit/>
          </a:bodyPr>
          <a:lstStyle/>
          <a:p>
            <a:pPr marL="12700">
              <a:lnSpc>
                <a:spcPct val="100000"/>
              </a:lnSpc>
              <a:spcBef>
                <a:spcPts val="105"/>
              </a:spcBef>
            </a:pPr>
            <a:r>
              <a:rPr sz="4400" dirty="0">
                <a:solidFill>
                  <a:srgbClr val="001F5F"/>
                </a:solidFill>
              </a:rPr>
              <a:t>9. </a:t>
            </a:r>
            <a:r>
              <a:rPr sz="4400" spc="-5" dirty="0">
                <a:solidFill>
                  <a:srgbClr val="001F5F"/>
                </a:solidFill>
              </a:rPr>
              <a:t>Base </a:t>
            </a:r>
            <a:r>
              <a:rPr sz="4400" spc="-15" dirty="0">
                <a:solidFill>
                  <a:srgbClr val="001F5F"/>
                </a:solidFill>
              </a:rPr>
              <a:t>Register </a:t>
            </a:r>
            <a:r>
              <a:rPr sz="4400" spc="-10" dirty="0">
                <a:solidFill>
                  <a:srgbClr val="001F5F"/>
                </a:solidFill>
              </a:rPr>
              <a:t>Addressing</a:t>
            </a:r>
            <a:r>
              <a:rPr sz="4400" spc="-50" dirty="0">
                <a:solidFill>
                  <a:srgbClr val="001F5F"/>
                </a:solidFill>
              </a:rPr>
              <a:t> </a:t>
            </a:r>
            <a:r>
              <a:rPr sz="4400" spc="-5" dirty="0">
                <a:solidFill>
                  <a:srgbClr val="001F5F"/>
                </a:solidFill>
              </a:rPr>
              <a:t>Mode</a:t>
            </a:r>
            <a:endParaRPr sz="4400"/>
          </a:p>
        </p:txBody>
      </p:sp>
      <p:graphicFrame>
        <p:nvGraphicFramePr>
          <p:cNvPr id="3" name="object 3"/>
          <p:cNvGraphicFramePr>
            <a:graphicFrameLocks noGrp="1"/>
          </p:cNvGraphicFramePr>
          <p:nvPr/>
        </p:nvGraphicFramePr>
        <p:xfrm>
          <a:off x="1009599" y="2825114"/>
          <a:ext cx="1445262" cy="2438400"/>
        </p:xfrm>
        <a:graphic>
          <a:graphicData uri="http://schemas.openxmlformats.org/drawingml/2006/table">
            <a:tbl>
              <a:tblPr firstRow="1" bandRow="1">
                <a:tableStyleId>{2D5ABB26-0587-4C30-8999-92F81FD0307C}</a:tableStyleId>
              </a:tblPr>
              <a:tblGrid>
                <a:gridCol w="638811"/>
                <a:gridCol w="806451"/>
              </a:tblGrid>
              <a:tr h="304800">
                <a:tc>
                  <a:txBody>
                    <a:bodyPr/>
                    <a:lstStyle/>
                    <a:p>
                      <a:pPr marR="8382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08</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R="83820" algn="r">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2E</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2801</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10" dirty="0">
                          <a:latin typeface="Cambria"/>
                          <a:cs typeface="Cambria"/>
                        </a:rPr>
                        <a:t>F3</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9F</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4" name="object 4"/>
          <p:cNvGraphicFramePr>
            <a:graphicFrameLocks noGrp="1"/>
          </p:cNvGraphicFramePr>
          <p:nvPr/>
        </p:nvGraphicFramePr>
        <p:xfrm>
          <a:off x="778866" y="5535042"/>
          <a:ext cx="1883410" cy="335318"/>
        </p:xfrm>
        <a:graphic>
          <a:graphicData uri="http://schemas.openxmlformats.org/drawingml/2006/table">
            <a:tbl>
              <a:tblPr firstRow="1" bandRow="1">
                <a:tableStyleId>{2D5ABB26-0587-4C30-8999-92F81FD0307C}</a:tableStyleId>
              </a:tblPr>
              <a:tblGrid>
                <a:gridCol w="659765"/>
                <a:gridCol w="1223645"/>
              </a:tblGrid>
              <a:tr h="335318">
                <a:tc>
                  <a:txBody>
                    <a:bodyPr/>
                    <a:lstStyle/>
                    <a:p>
                      <a:pPr marL="127000">
                        <a:lnSpc>
                          <a:spcPct val="100000"/>
                        </a:lnSpc>
                        <a:spcBef>
                          <a:spcPts val="325"/>
                        </a:spcBef>
                      </a:pPr>
                      <a:r>
                        <a:rPr sz="1600" b="1" spc="-10" dirty="0">
                          <a:latin typeface="Cambria"/>
                          <a:cs typeface="Cambria"/>
                        </a:rPr>
                        <a:t>Base</a:t>
                      </a:r>
                      <a:endParaRPr sz="1600">
                        <a:latin typeface="Cambria"/>
                        <a:cs typeface="Cambria"/>
                      </a:endParaRPr>
                    </a:p>
                  </a:txBody>
                  <a:tcPr marL="0" marR="0" marT="41275" marB="0">
                    <a:lnR w="12700">
                      <a:solidFill>
                        <a:srgbClr val="000000"/>
                      </a:solidFill>
                      <a:prstDash val="solid"/>
                    </a:lnR>
                  </a:tcPr>
                </a:tc>
                <a:tc>
                  <a:txBody>
                    <a:bodyPr/>
                    <a:lstStyle/>
                    <a:p>
                      <a:pPr marL="370840">
                        <a:lnSpc>
                          <a:spcPct val="100000"/>
                        </a:lnSpc>
                        <a:spcBef>
                          <a:spcPts val="325"/>
                        </a:spcBef>
                      </a:pPr>
                      <a:r>
                        <a:rPr sz="1600" b="1" spc="-5" dirty="0">
                          <a:latin typeface="Cambria"/>
                          <a:cs typeface="Cambria"/>
                        </a:rPr>
                        <a:t>2800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
        <p:nvSpPr>
          <p:cNvPr id="5" name="object 5"/>
          <p:cNvSpPr txBox="1"/>
          <p:nvPr/>
        </p:nvSpPr>
        <p:spPr>
          <a:xfrm>
            <a:off x="1031239" y="1890142"/>
            <a:ext cx="5259071" cy="764952"/>
          </a:xfrm>
          <a:prstGeom prst="rect">
            <a:avLst/>
          </a:prstGeom>
        </p:spPr>
        <p:txBody>
          <a:bodyPr vert="horz" wrap="square" lIns="0" tIns="107314" rIns="0" bIns="0" rtlCol="0">
            <a:spAutoFit/>
          </a:bodyPr>
          <a:lstStyle/>
          <a:p>
            <a:pPr marL="12700">
              <a:lnSpc>
                <a:spcPct val="100000"/>
              </a:lnSpc>
              <a:spcBef>
                <a:spcPts val="844"/>
              </a:spcBef>
            </a:pPr>
            <a:r>
              <a:rPr sz="1800" b="1" spc="-5" dirty="0">
                <a:latin typeface="Cambria"/>
                <a:cs typeface="Cambria"/>
              </a:rPr>
              <a:t>Offset=</a:t>
            </a:r>
            <a:r>
              <a:rPr sz="1800" b="1" spc="-15" dirty="0">
                <a:latin typeface="Cambria"/>
                <a:cs typeface="Cambria"/>
              </a:rPr>
              <a:t> </a:t>
            </a:r>
            <a:r>
              <a:rPr sz="1800" b="1" spc="-5" dirty="0">
                <a:latin typeface="Cambria"/>
                <a:cs typeface="Cambria"/>
              </a:rPr>
              <a:t>0003h</a:t>
            </a:r>
            <a:endParaRPr sz="1800">
              <a:latin typeface="Cambria"/>
              <a:cs typeface="Cambria"/>
            </a:endParaRPr>
          </a:p>
          <a:p>
            <a:pPr marL="12700">
              <a:lnSpc>
                <a:spcPct val="100000"/>
              </a:lnSpc>
              <a:spcBef>
                <a:spcPts val="750"/>
              </a:spcBef>
            </a:pPr>
            <a:r>
              <a:rPr sz="1800" spc="-15" dirty="0">
                <a:latin typeface="Cambria"/>
                <a:cs typeface="Cambria"/>
              </a:rPr>
              <a:t>Effective </a:t>
            </a:r>
            <a:r>
              <a:rPr sz="1800" spc="-10" dirty="0">
                <a:latin typeface="Cambria"/>
                <a:cs typeface="Cambria"/>
              </a:rPr>
              <a:t>address </a:t>
            </a:r>
            <a:r>
              <a:rPr sz="1800" dirty="0">
                <a:latin typeface="Cambria"/>
                <a:cs typeface="Cambria"/>
              </a:rPr>
              <a:t>of </a:t>
            </a:r>
            <a:r>
              <a:rPr sz="1800" spc="-10" dirty="0">
                <a:latin typeface="Cambria"/>
                <a:cs typeface="Cambria"/>
              </a:rPr>
              <a:t>operand </a:t>
            </a:r>
            <a:r>
              <a:rPr sz="1800" dirty="0">
                <a:latin typeface="Cambria"/>
                <a:cs typeface="Cambria"/>
              </a:rPr>
              <a:t>= </a:t>
            </a:r>
            <a:r>
              <a:rPr sz="1800" b="1" spc="-5" dirty="0">
                <a:latin typeface="Cambria"/>
                <a:cs typeface="Cambria"/>
              </a:rPr>
              <a:t>Base </a:t>
            </a:r>
            <a:r>
              <a:rPr sz="1800" b="1" spc="-10" dirty="0">
                <a:latin typeface="Cambria"/>
                <a:cs typeface="Cambria"/>
              </a:rPr>
              <a:t>Register </a:t>
            </a:r>
            <a:r>
              <a:rPr sz="1800" b="1" dirty="0">
                <a:latin typeface="Cambria"/>
                <a:cs typeface="Cambria"/>
              </a:rPr>
              <a:t>+</a:t>
            </a:r>
            <a:r>
              <a:rPr sz="1800" b="1" spc="50" dirty="0">
                <a:latin typeface="Cambria"/>
                <a:cs typeface="Cambria"/>
              </a:rPr>
              <a:t> </a:t>
            </a:r>
            <a:r>
              <a:rPr sz="1800" b="1" spc="-5" dirty="0">
                <a:latin typeface="Cambria"/>
                <a:cs typeface="Cambria"/>
              </a:rPr>
              <a:t>offset</a:t>
            </a:r>
            <a:endParaRPr sz="1800">
              <a:latin typeface="Cambria"/>
              <a:cs typeface="Cambria"/>
            </a:endParaRPr>
          </a:p>
        </p:txBody>
      </p:sp>
      <p:sp>
        <p:nvSpPr>
          <p:cNvPr id="6" name="object 6"/>
          <p:cNvSpPr txBox="1"/>
          <p:nvPr/>
        </p:nvSpPr>
        <p:spPr>
          <a:xfrm>
            <a:off x="970890" y="5968087"/>
            <a:ext cx="1971039"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mbria"/>
                <a:cs typeface="Cambria"/>
              </a:rPr>
              <a:t>2800h </a:t>
            </a:r>
            <a:r>
              <a:rPr sz="1400" b="1" dirty="0">
                <a:latin typeface="Cambria"/>
                <a:cs typeface="Cambria"/>
              </a:rPr>
              <a:t>+ </a:t>
            </a:r>
            <a:r>
              <a:rPr sz="1400" b="1" spc="-5" dirty="0">
                <a:latin typeface="Cambria"/>
                <a:cs typeface="Cambria"/>
              </a:rPr>
              <a:t>0003h </a:t>
            </a:r>
            <a:r>
              <a:rPr sz="1400" b="1" dirty="0">
                <a:latin typeface="Cambria"/>
                <a:cs typeface="Cambria"/>
              </a:rPr>
              <a:t>=</a:t>
            </a:r>
            <a:r>
              <a:rPr sz="1400" b="1" spc="-100" dirty="0">
                <a:latin typeface="Cambria"/>
                <a:cs typeface="Cambria"/>
              </a:rPr>
              <a:t> </a:t>
            </a:r>
            <a:r>
              <a:rPr sz="1400" b="1" spc="-5" dirty="0">
                <a:latin typeface="Cambria"/>
                <a:cs typeface="Cambria"/>
              </a:rPr>
              <a:t>2803h</a:t>
            </a:r>
            <a:endParaRPr sz="1400">
              <a:latin typeface="Cambria"/>
              <a:cs typeface="Cambria"/>
            </a:endParaRPr>
          </a:p>
        </p:txBody>
      </p:sp>
      <p:graphicFrame>
        <p:nvGraphicFramePr>
          <p:cNvPr id="7" name="object 7"/>
          <p:cNvGraphicFramePr>
            <a:graphicFrameLocks noGrp="1"/>
          </p:cNvGraphicFramePr>
          <p:nvPr/>
        </p:nvGraphicFramePr>
        <p:xfrm>
          <a:off x="3385820" y="2822575"/>
          <a:ext cx="1445896" cy="2438400"/>
        </p:xfrm>
        <a:graphic>
          <a:graphicData uri="http://schemas.openxmlformats.org/drawingml/2006/table">
            <a:tbl>
              <a:tblPr firstRow="1" bandRow="1">
                <a:tableStyleId>{2D5ABB26-0587-4C30-8999-92F81FD0307C}</a:tableStyleId>
              </a:tblPr>
              <a:tblGrid>
                <a:gridCol w="638811"/>
                <a:gridCol w="807085"/>
              </a:tblGrid>
              <a:tr h="304800">
                <a:tc>
                  <a:txBody>
                    <a:bodyPr/>
                    <a:lstStyle/>
                    <a:p>
                      <a:pPr marL="35560" algn="ct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L="35560" algn="ct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635" algn="ctr">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8" name="object 8"/>
          <p:cNvSpPr txBox="1"/>
          <p:nvPr/>
        </p:nvSpPr>
        <p:spPr>
          <a:xfrm>
            <a:off x="3346831" y="5965344"/>
            <a:ext cx="1971039"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mbria"/>
                <a:cs typeface="Cambria"/>
              </a:rPr>
              <a:t>2801h </a:t>
            </a:r>
            <a:r>
              <a:rPr sz="1400" b="1" dirty="0">
                <a:latin typeface="Cambria"/>
                <a:cs typeface="Cambria"/>
              </a:rPr>
              <a:t>+ </a:t>
            </a:r>
            <a:r>
              <a:rPr sz="1400" b="1" spc="-5" dirty="0">
                <a:latin typeface="Cambria"/>
                <a:cs typeface="Cambria"/>
              </a:rPr>
              <a:t>0003h </a:t>
            </a:r>
            <a:r>
              <a:rPr sz="1400" b="1" dirty="0">
                <a:latin typeface="Cambria"/>
                <a:cs typeface="Cambria"/>
              </a:rPr>
              <a:t>=</a:t>
            </a:r>
            <a:r>
              <a:rPr sz="1400" b="1" spc="-100" dirty="0">
                <a:latin typeface="Cambria"/>
                <a:cs typeface="Cambria"/>
              </a:rPr>
              <a:t> </a:t>
            </a:r>
            <a:r>
              <a:rPr sz="1400" b="1" spc="-5" dirty="0">
                <a:latin typeface="Cambria"/>
                <a:cs typeface="Cambria"/>
              </a:rPr>
              <a:t>2804h</a:t>
            </a:r>
            <a:endParaRPr sz="1400">
              <a:latin typeface="Cambria"/>
              <a:cs typeface="Cambria"/>
            </a:endParaRPr>
          </a:p>
        </p:txBody>
      </p:sp>
      <p:graphicFrame>
        <p:nvGraphicFramePr>
          <p:cNvPr id="9" name="object 9"/>
          <p:cNvGraphicFramePr>
            <a:graphicFrameLocks noGrp="1"/>
          </p:cNvGraphicFramePr>
          <p:nvPr/>
        </p:nvGraphicFramePr>
        <p:xfrm>
          <a:off x="5842508" y="2822575"/>
          <a:ext cx="1445260" cy="2438400"/>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R="8255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305435">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288290">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R="82550"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marL="299085">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0" name="object 10"/>
          <p:cNvSpPr txBox="1"/>
          <p:nvPr/>
        </p:nvSpPr>
        <p:spPr>
          <a:xfrm>
            <a:off x="5803521" y="5965344"/>
            <a:ext cx="1971039"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mbria"/>
                <a:cs typeface="Cambria"/>
              </a:rPr>
              <a:t>2802h </a:t>
            </a:r>
            <a:r>
              <a:rPr sz="1400" b="1" dirty="0">
                <a:latin typeface="Cambria"/>
                <a:cs typeface="Cambria"/>
              </a:rPr>
              <a:t>+ </a:t>
            </a:r>
            <a:r>
              <a:rPr sz="1400" b="1" spc="-5" dirty="0">
                <a:latin typeface="Cambria"/>
                <a:cs typeface="Cambria"/>
              </a:rPr>
              <a:t>0003h </a:t>
            </a:r>
            <a:r>
              <a:rPr sz="1400" b="1" dirty="0">
                <a:latin typeface="Cambria"/>
                <a:cs typeface="Cambria"/>
              </a:rPr>
              <a:t>=</a:t>
            </a:r>
            <a:r>
              <a:rPr sz="1400" b="1" spc="-100" dirty="0">
                <a:latin typeface="Cambria"/>
                <a:cs typeface="Cambria"/>
              </a:rPr>
              <a:t> </a:t>
            </a:r>
            <a:r>
              <a:rPr sz="1400" b="1" spc="-5" dirty="0">
                <a:latin typeface="Cambria"/>
                <a:cs typeface="Cambria"/>
              </a:rPr>
              <a:t>2805h</a:t>
            </a:r>
            <a:endParaRPr sz="1400">
              <a:latin typeface="Cambria"/>
              <a:cs typeface="Cambria"/>
            </a:endParaRPr>
          </a:p>
        </p:txBody>
      </p:sp>
      <p:graphicFrame>
        <p:nvGraphicFramePr>
          <p:cNvPr id="11" name="object 11"/>
          <p:cNvGraphicFramePr>
            <a:graphicFrameLocks noGrp="1"/>
          </p:cNvGraphicFramePr>
          <p:nvPr/>
        </p:nvGraphicFramePr>
        <p:xfrm>
          <a:off x="8379715" y="2835148"/>
          <a:ext cx="1445260" cy="2438399"/>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L="36195" algn="ct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306070">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L="36195" algn="ct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288925">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marL="299720">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marL="302895">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799">
                <a:tc>
                  <a:txBody>
                    <a:bodyPr/>
                    <a:lstStyle/>
                    <a:p>
                      <a:pPr marL="36195" algn="ct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302895">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
        <p:nvSpPr>
          <p:cNvPr id="12" name="object 12"/>
          <p:cNvSpPr txBox="1"/>
          <p:nvPr/>
        </p:nvSpPr>
        <p:spPr>
          <a:xfrm>
            <a:off x="8340981" y="5978146"/>
            <a:ext cx="1971039"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Cambria"/>
                <a:cs typeface="Cambria"/>
              </a:rPr>
              <a:t>2803h </a:t>
            </a:r>
            <a:r>
              <a:rPr sz="1400" b="1" dirty="0">
                <a:latin typeface="Cambria"/>
                <a:cs typeface="Cambria"/>
              </a:rPr>
              <a:t>+ </a:t>
            </a:r>
            <a:r>
              <a:rPr sz="1400" b="1" spc="-5" dirty="0">
                <a:latin typeface="Cambria"/>
                <a:cs typeface="Cambria"/>
              </a:rPr>
              <a:t>0003h </a:t>
            </a:r>
            <a:r>
              <a:rPr sz="1400" b="1" dirty="0">
                <a:latin typeface="Cambria"/>
                <a:cs typeface="Cambria"/>
              </a:rPr>
              <a:t>=</a:t>
            </a:r>
            <a:r>
              <a:rPr sz="1400" b="1" spc="-100" dirty="0">
                <a:latin typeface="Cambria"/>
                <a:cs typeface="Cambria"/>
              </a:rPr>
              <a:t> </a:t>
            </a:r>
            <a:r>
              <a:rPr sz="1400" b="1" spc="-5" dirty="0">
                <a:latin typeface="Cambria"/>
                <a:cs typeface="Cambria"/>
              </a:rPr>
              <a:t>2806h</a:t>
            </a:r>
            <a:endParaRPr sz="1400">
              <a:latin typeface="Cambria"/>
              <a:cs typeface="Cambria"/>
            </a:endParaRPr>
          </a:p>
        </p:txBody>
      </p:sp>
      <p:graphicFrame>
        <p:nvGraphicFramePr>
          <p:cNvPr id="13" name="object 13"/>
          <p:cNvGraphicFramePr>
            <a:graphicFrameLocks noGrp="1"/>
          </p:cNvGraphicFramePr>
          <p:nvPr/>
        </p:nvGraphicFramePr>
        <p:xfrm>
          <a:off x="3141344" y="5480939"/>
          <a:ext cx="1883410" cy="335229"/>
        </p:xfrm>
        <a:graphic>
          <a:graphicData uri="http://schemas.openxmlformats.org/drawingml/2006/table">
            <a:tbl>
              <a:tblPr firstRow="1" bandRow="1">
                <a:tableStyleId>{2D5ABB26-0587-4C30-8999-92F81FD0307C}</a:tableStyleId>
              </a:tblPr>
              <a:tblGrid>
                <a:gridCol w="659765"/>
                <a:gridCol w="1223645"/>
              </a:tblGrid>
              <a:tr h="335229">
                <a:tc>
                  <a:txBody>
                    <a:bodyPr/>
                    <a:lstStyle/>
                    <a:p>
                      <a:pPr marL="127000">
                        <a:lnSpc>
                          <a:spcPct val="100000"/>
                        </a:lnSpc>
                        <a:spcBef>
                          <a:spcPts val="325"/>
                        </a:spcBef>
                      </a:pPr>
                      <a:r>
                        <a:rPr sz="1600" b="1" spc="-10" dirty="0">
                          <a:latin typeface="Cambria"/>
                          <a:cs typeface="Cambria"/>
                        </a:rPr>
                        <a:t>Base</a:t>
                      </a:r>
                      <a:endParaRPr sz="1600">
                        <a:latin typeface="Cambria"/>
                        <a:cs typeface="Cambria"/>
                      </a:endParaRPr>
                    </a:p>
                  </a:txBody>
                  <a:tcPr marL="0" marR="0" marT="41275" marB="0">
                    <a:lnR w="12700">
                      <a:solidFill>
                        <a:srgbClr val="000000"/>
                      </a:solidFill>
                      <a:prstDash val="solid"/>
                    </a:lnR>
                  </a:tcPr>
                </a:tc>
                <a:tc>
                  <a:txBody>
                    <a:bodyPr/>
                    <a:lstStyle/>
                    <a:p>
                      <a:pPr marL="371475">
                        <a:lnSpc>
                          <a:spcPct val="100000"/>
                        </a:lnSpc>
                        <a:spcBef>
                          <a:spcPts val="325"/>
                        </a:spcBef>
                      </a:pPr>
                      <a:r>
                        <a:rPr sz="1600" b="1" spc="-5" dirty="0">
                          <a:latin typeface="Cambria"/>
                          <a:cs typeface="Cambria"/>
                        </a:rPr>
                        <a:t>2801</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4" name="object 14"/>
          <p:cNvGraphicFramePr>
            <a:graphicFrameLocks noGrp="1"/>
          </p:cNvGraphicFramePr>
          <p:nvPr/>
        </p:nvGraphicFramePr>
        <p:xfrm>
          <a:off x="5611495" y="5472305"/>
          <a:ext cx="1882776" cy="335305"/>
        </p:xfrm>
        <a:graphic>
          <a:graphicData uri="http://schemas.openxmlformats.org/drawingml/2006/table">
            <a:tbl>
              <a:tblPr firstRow="1" bandRow="1">
                <a:tableStyleId>{2D5ABB26-0587-4C30-8999-92F81FD0307C}</a:tableStyleId>
              </a:tblPr>
              <a:tblGrid>
                <a:gridCol w="659131"/>
                <a:gridCol w="1223645"/>
              </a:tblGrid>
              <a:tr h="335305">
                <a:tc>
                  <a:txBody>
                    <a:bodyPr/>
                    <a:lstStyle/>
                    <a:p>
                      <a:pPr marL="127000">
                        <a:lnSpc>
                          <a:spcPct val="100000"/>
                        </a:lnSpc>
                        <a:spcBef>
                          <a:spcPts val="325"/>
                        </a:spcBef>
                      </a:pPr>
                      <a:r>
                        <a:rPr sz="1600" b="1" spc="-10" dirty="0">
                          <a:latin typeface="Cambria"/>
                          <a:cs typeface="Cambria"/>
                        </a:rPr>
                        <a:t>Base</a:t>
                      </a:r>
                      <a:endParaRPr sz="1600">
                        <a:latin typeface="Cambria"/>
                        <a:cs typeface="Cambria"/>
                      </a:endParaRPr>
                    </a:p>
                  </a:txBody>
                  <a:tcPr marL="0" marR="0" marT="41275" marB="0">
                    <a:lnR w="12700">
                      <a:solidFill>
                        <a:srgbClr val="000000"/>
                      </a:solidFill>
                      <a:prstDash val="solid"/>
                    </a:lnR>
                  </a:tcPr>
                </a:tc>
                <a:tc>
                  <a:txBody>
                    <a:bodyPr/>
                    <a:lstStyle/>
                    <a:p>
                      <a:pPr marL="371475">
                        <a:lnSpc>
                          <a:spcPct val="100000"/>
                        </a:lnSpc>
                        <a:spcBef>
                          <a:spcPts val="325"/>
                        </a:spcBef>
                      </a:pPr>
                      <a:r>
                        <a:rPr sz="1600" b="1" spc="-5" dirty="0">
                          <a:latin typeface="Cambria"/>
                          <a:cs typeface="Cambria"/>
                        </a:rPr>
                        <a:t>2802</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5" name="object 15"/>
          <p:cNvGraphicFramePr>
            <a:graphicFrameLocks noGrp="1"/>
          </p:cNvGraphicFramePr>
          <p:nvPr/>
        </p:nvGraphicFramePr>
        <p:xfrm>
          <a:off x="8229728" y="5449951"/>
          <a:ext cx="1882140" cy="335241"/>
        </p:xfrm>
        <a:graphic>
          <a:graphicData uri="http://schemas.openxmlformats.org/drawingml/2006/table">
            <a:tbl>
              <a:tblPr firstRow="1" bandRow="1">
                <a:tableStyleId>{2D5ABB26-0587-4C30-8999-92F81FD0307C}</a:tableStyleId>
              </a:tblPr>
              <a:tblGrid>
                <a:gridCol w="658495"/>
                <a:gridCol w="1223645"/>
              </a:tblGrid>
              <a:tr h="335241">
                <a:tc>
                  <a:txBody>
                    <a:bodyPr/>
                    <a:lstStyle/>
                    <a:p>
                      <a:pPr marL="127000">
                        <a:lnSpc>
                          <a:spcPct val="100000"/>
                        </a:lnSpc>
                        <a:spcBef>
                          <a:spcPts val="325"/>
                        </a:spcBef>
                      </a:pPr>
                      <a:r>
                        <a:rPr sz="1600" b="1" spc="-10" dirty="0">
                          <a:latin typeface="Cambria"/>
                          <a:cs typeface="Cambria"/>
                        </a:rPr>
                        <a:t>Base</a:t>
                      </a:r>
                      <a:endParaRPr sz="1600">
                        <a:latin typeface="Cambria"/>
                        <a:cs typeface="Cambria"/>
                      </a:endParaRPr>
                    </a:p>
                  </a:txBody>
                  <a:tcPr marL="0" marR="0" marT="41275" marB="0">
                    <a:lnR w="12700">
                      <a:solidFill>
                        <a:srgbClr val="000000"/>
                      </a:solidFill>
                      <a:prstDash val="solid"/>
                    </a:lnR>
                  </a:tcPr>
                </a:tc>
                <a:tc>
                  <a:txBody>
                    <a:bodyPr/>
                    <a:lstStyle/>
                    <a:p>
                      <a:pPr marL="372110">
                        <a:lnSpc>
                          <a:spcPct val="100000"/>
                        </a:lnSpc>
                        <a:spcBef>
                          <a:spcPts val="325"/>
                        </a:spcBef>
                      </a:pPr>
                      <a:r>
                        <a:rPr sz="1600" b="1" spc="-5" dirty="0">
                          <a:latin typeface="Cambria"/>
                          <a:cs typeface="Cambria"/>
                        </a:rPr>
                        <a:t>2803</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75733" y="622935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147" name="Rectangle 3"/>
          <p:cNvSpPr>
            <a:spLocks noChangeArrowheads="1"/>
          </p:cNvSpPr>
          <p:nvPr/>
        </p:nvSpPr>
        <p:spPr bwMode="auto">
          <a:xfrm>
            <a:off x="4165600" y="622935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148"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What is an Instruction Set?</a:t>
            </a:r>
          </a:p>
        </p:txBody>
      </p:sp>
      <p:sp>
        <p:nvSpPr>
          <p:cNvPr id="6149"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dirty="0"/>
              <a:t>The complete collection of instructions that are understood by a CPU</a:t>
            </a:r>
          </a:p>
          <a:p>
            <a:r>
              <a:rPr lang="en-US" altLang="en-US" dirty="0"/>
              <a:t>Machine Code</a:t>
            </a:r>
          </a:p>
          <a:p>
            <a:r>
              <a:rPr lang="en-US" altLang="en-US" dirty="0"/>
              <a:t>Binary</a:t>
            </a:r>
          </a:p>
          <a:p>
            <a:r>
              <a:rPr lang="en-US" altLang="en-US" dirty="0"/>
              <a:t>Usually represented by assembly codes</a:t>
            </a:r>
          </a:p>
          <a:p>
            <a:endParaRPr lang="en-US" altLang="en-US" dirty="0"/>
          </a:p>
        </p:txBody>
      </p:sp>
    </p:spTree>
    <p:extLst>
      <p:ext uri="{BB962C8B-B14F-4D97-AF65-F5344CB8AC3E}">
        <p14:creationId xmlns:p14="http://schemas.microsoft.com/office/powerpoint/2010/main" val="22899321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734950"/>
            <a:ext cx="9607551" cy="505908"/>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1F5F"/>
                </a:solidFill>
              </a:rPr>
              <a:t>10. </a:t>
            </a:r>
            <a:r>
              <a:rPr sz="3200" spc="-10" dirty="0">
                <a:solidFill>
                  <a:srgbClr val="001F5F"/>
                </a:solidFill>
              </a:rPr>
              <a:t>Autoincrement </a:t>
            </a:r>
            <a:r>
              <a:rPr sz="3200" dirty="0">
                <a:solidFill>
                  <a:srgbClr val="001F5F"/>
                </a:solidFill>
              </a:rPr>
              <a:t>or </a:t>
            </a:r>
            <a:r>
              <a:rPr sz="3200" spc="-10" dirty="0">
                <a:solidFill>
                  <a:srgbClr val="001F5F"/>
                </a:solidFill>
              </a:rPr>
              <a:t>Autodecrement Addressing</a:t>
            </a:r>
            <a:r>
              <a:rPr sz="3200" spc="-25" dirty="0">
                <a:solidFill>
                  <a:srgbClr val="001F5F"/>
                </a:solidFill>
              </a:rPr>
              <a:t> </a:t>
            </a:r>
            <a:r>
              <a:rPr sz="3200" spc="-5" dirty="0">
                <a:solidFill>
                  <a:srgbClr val="001F5F"/>
                </a:solidFill>
              </a:rPr>
              <a:t>Mode</a:t>
            </a:r>
            <a:endParaRPr sz="3200"/>
          </a:p>
        </p:txBody>
      </p:sp>
      <p:sp>
        <p:nvSpPr>
          <p:cNvPr id="3" name="object 3"/>
          <p:cNvSpPr txBox="1"/>
          <p:nvPr/>
        </p:nvSpPr>
        <p:spPr>
          <a:xfrm>
            <a:off x="916940" y="1807212"/>
            <a:ext cx="10347325" cy="1858645"/>
          </a:xfrm>
          <a:prstGeom prst="rect">
            <a:avLst/>
          </a:prstGeom>
        </p:spPr>
        <p:txBody>
          <a:bodyPr vert="horz" wrap="square" lIns="0" tIns="12065" rIns="0" bIns="0" rtlCol="0">
            <a:spAutoFit/>
          </a:bodyPr>
          <a:lstStyle/>
          <a:p>
            <a:pPr marL="241300" indent="-229235">
              <a:lnSpc>
                <a:spcPct val="100000"/>
              </a:lnSpc>
              <a:spcBef>
                <a:spcPts val="95"/>
              </a:spcBef>
              <a:buFont typeface="Arial"/>
              <a:buChar char="•"/>
              <a:tabLst>
                <a:tab pos="241935" algn="l"/>
              </a:tabLst>
            </a:pPr>
            <a:r>
              <a:rPr sz="2800" spc="-5" dirty="0">
                <a:latin typeface="Cambria"/>
                <a:cs typeface="Cambria"/>
              </a:rPr>
              <a:t>It is similar </a:t>
            </a:r>
            <a:r>
              <a:rPr sz="2800" spc="-20" dirty="0">
                <a:latin typeface="Cambria"/>
                <a:cs typeface="Cambria"/>
              </a:rPr>
              <a:t>to </a:t>
            </a:r>
            <a:r>
              <a:rPr sz="2800" spc="-10" dirty="0">
                <a:latin typeface="Cambria"/>
                <a:cs typeface="Cambria"/>
              </a:rPr>
              <a:t>register indirect addressing</a:t>
            </a:r>
            <a:r>
              <a:rPr sz="2800" spc="30" dirty="0">
                <a:latin typeface="Cambria"/>
                <a:cs typeface="Cambria"/>
              </a:rPr>
              <a:t> </a:t>
            </a:r>
            <a:r>
              <a:rPr sz="2800" spc="-10" dirty="0">
                <a:latin typeface="Cambria"/>
                <a:cs typeface="Cambria"/>
              </a:rPr>
              <a:t>mode.</a:t>
            </a:r>
            <a:endParaRPr sz="2800">
              <a:latin typeface="Cambria"/>
              <a:cs typeface="Cambria"/>
            </a:endParaRPr>
          </a:p>
          <a:p>
            <a:pPr>
              <a:lnSpc>
                <a:spcPct val="100000"/>
              </a:lnSpc>
              <a:spcBef>
                <a:spcPts val="35"/>
              </a:spcBef>
              <a:buFont typeface="Arial"/>
              <a:buChar char="•"/>
            </a:pPr>
            <a:endParaRPr sz="4300">
              <a:latin typeface="Cambria"/>
              <a:cs typeface="Cambria"/>
            </a:endParaRPr>
          </a:p>
          <a:p>
            <a:pPr marL="241300" marR="5080" indent="-229235">
              <a:lnSpc>
                <a:spcPts val="3020"/>
              </a:lnSpc>
              <a:buFont typeface="Arial"/>
              <a:buChar char="•"/>
              <a:tabLst>
                <a:tab pos="241935" algn="l"/>
              </a:tabLst>
            </a:pPr>
            <a:r>
              <a:rPr sz="2800" spc="-15" dirty="0">
                <a:latin typeface="Cambria"/>
                <a:cs typeface="Cambria"/>
              </a:rPr>
              <a:t>Here </a:t>
            </a:r>
            <a:r>
              <a:rPr sz="2800" spc="-10" dirty="0">
                <a:latin typeface="Cambria"/>
                <a:cs typeface="Cambria"/>
              </a:rPr>
              <a:t>the register </a:t>
            </a:r>
            <a:r>
              <a:rPr sz="2800" dirty="0">
                <a:latin typeface="Cambria"/>
                <a:cs typeface="Cambria"/>
              </a:rPr>
              <a:t>is </a:t>
            </a:r>
            <a:r>
              <a:rPr sz="2800" spc="-10" dirty="0">
                <a:latin typeface="Cambria"/>
                <a:cs typeface="Cambria"/>
              </a:rPr>
              <a:t>incremented </a:t>
            </a:r>
            <a:r>
              <a:rPr sz="2800" spc="-5" dirty="0">
                <a:latin typeface="Cambria"/>
                <a:cs typeface="Cambria"/>
              </a:rPr>
              <a:t>or </a:t>
            </a:r>
            <a:r>
              <a:rPr sz="2800" spc="-10" dirty="0">
                <a:latin typeface="Cambria"/>
                <a:cs typeface="Cambria"/>
              </a:rPr>
              <a:t>decremented </a:t>
            </a:r>
            <a:r>
              <a:rPr sz="2800" spc="-15" dirty="0">
                <a:latin typeface="Cambria"/>
                <a:cs typeface="Cambria"/>
              </a:rPr>
              <a:t>before </a:t>
            </a:r>
            <a:r>
              <a:rPr sz="2800" spc="-5" dirty="0">
                <a:latin typeface="Cambria"/>
                <a:cs typeface="Cambria"/>
              </a:rPr>
              <a:t>or after its  </a:t>
            </a:r>
            <a:r>
              <a:rPr sz="2800" spc="-20" dirty="0">
                <a:latin typeface="Cambria"/>
                <a:cs typeface="Cambria"/>
              </a:rPr>
              <a:t>value </a:t>
            </a:r>
            <a:r>
              <a:rPr sz="2800" spc="-5" dirty="0">
                <a:latin typeface="Cambria"/>
                <a:cs typeface="Cambria"/>
              </a:rPr>
              <a:t>is</a:t>
            </a:r>
            <a:r>
              <a:rPr sz="2800" spc="10" dirty="0">
                <a:latin typeface="Cambria"/>
                <a:cs typeface="Cambria"/>
              </a:rPr>
              <a:t> </a:t>
            </a:r>
            <a:r>
              <a:rPr sz="2800" spc="-10" dirty="0">
                <a:latin typeface="Cambria"/>
                <a:cs typeface="Cambria"/>
              </a:rPr>
              <a:t>used.</a:t>
            </a:r>
            <a:endParaRPr sz="28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1565912" y="5979705"/>
            <a:ext cx="840105" cy="248145"/>
          </a:xfrm>
          <a:prstGeom prst="rect">
            <a:avLst/>
          </a:prstGeom>
        </p:spPr>
        <p:txBody>
          <a:bodyPr vert="horz" wrap="square" lIns="0" tIns="1905" rIns="0" bIns="0" rtlCol="0">
            <a:spAutoFit/>
          </a:bodyPr>
          <a:lstStyle/>
          <a:p>
            <a:pPr marL="12700">
              <a:lnSpc>
                <a:spcPct val="100000"/>
              </a:lnSpc>
              <a:spcBef>
                <a:spcPts val="15"/>
              </a:spcBef>
            </a:pPr>
            <a:r>
              <a:rPr sz="1600" b="1" spc="-10" dirty="0">
                <a:solidFill>
                  <a:srgbClr val="6F2F9F"/>
                </a:solidFill>
                <a:latin typeface="Cambria"/>
                <a:cs typeface="Cambria"/>
              </a:rPr>
              <a:t>1st</a:t>
            </a:r>
            <a:r>
              <a:rPr sz="1600" b="1" spc="-50" dirty="0">
                <a:solidFill>
                  <a:srgbClr val="6F2F9F"/>
                </a:solidFill>
                <a:latin typeface="Cambria"/>
                <a:cs typeface="Cambria"/>
              </a:rPr>
              <a:t> </a:t>
            </a:r>
            <a:r>
              <a:rPr sz="1600" b="1" spc="-10" dirty="0">
                <a:solidFill>
                  <a:srgbClr val="6F2F9F"/>
                </a:solidFill>
                <a:latin typeface="Cambria"/>
                <a:cs typeface="Cambria"/>
              </a:rPr>
              <a:t>Time</a:t>
            </a:r>
            <a:endParaRPr sz="1600">
              <a:latin typeface="Cambria"/>
              <a:cs typeface="Cambria"/>
            </a:endParaRPr>
          </a:p>
        </p:txBody>
      </p:sp>
      <p:sp>
        <p:nvSpPr>
          <p:cNvPr id="15" name="object 15"/>
          <p:cNvSpPr txBox="1"/>
          <p:nvPr/>
        </p:nvSpPr>
        <p:spPr>
          <a:xfrm>
            <a:off x="3903727" y="5976962"/>
            <a:ext cx="915035" cy="248145"/>
          </a:xfrm>
          <a:prstGeom prst="rect">
            <a:avLst/>
          </a:prstGeom>
        </p:spPr>
        <p:txBody>
          <a:bodyPr vert="horz" wrap="square" lIns="0" tIns="1905" rIns="0" bIns="0" rtlCol="0">
            <a:spAutoFit/>
          </a:bodyPr>
          <a:lstStyle/>
          <a:p>
            <a:pPr marL="12700">
              <a:lnSpc>
                <a:spcPct val="100000"/>
              </a:lnSpc>
              <a:spcBef>
                <a:spcPts val="15"/>
              </a:spcBef>
            </a:pPr>
            <a:r>
              <a:rPr sz="1600" b="1" spc="-10" dirty="0">
                <a:solidFill>
                  <a:srgbClr val="6F2F9F"/>
                </a:solidFill>
                <a:latin typeface="Cambria"/>
                <a:cs typeface="Cambria"/>
              </a:rPr>
              <a:t>2nd</a:t>
            </a:r>
            <a:r>
              <a:rPr sz="1600" b="1" spc="-65" dirty="0">
                <a:solidFill>
                  <a:srgbClr val="6F2F9F"/>
                </a:solidFill>
                <a:latin typeface="Cambria"/>
                <a:cs typeface="Cambria"/>
              </a:rPr>
              <a:t> </a:t>
            </a:r>
            <a:r>
              <a:rPr sz="1600" b="1" spc="-10" dirty="0">
                <a:solidFill>
                  <a:srgbClr val="6F2F9F"/>
                </a:solidFill>
                <a:latin typeface="Cambria"/>
                <a:cs typeface="Cambria"/>
              </a:rPr>
              <a:t>Time</a:t>
            </a:r>
            <a:endParaRPr sz="1600">
              <a:latin typeface="Cambria"/>
              <a:cs typeface="Cambria"/>
            </a:endParaRPr>
          </a:p>
        </p:txBody>
      </p:sp>
      <p:sp>
        <p:nvSpPr>
          <p:cNvPr id="16" name="object 16"/>
          <p:cNvSpPr txBox="1"/>
          <p:nvPr/>
        </p:nvSpPr>
        <p:spPr>
          <a:xfrm>
            <a:off x="6377179" y="5976962"/>
            <a:ext cx="883285" cy="248145"/>
          </a:xfrm>
          <a:prstGeom prst="rect">
            <a:avLst/>
          </a:prstGeom>
        </p:spPr>
        <p:txBody>
          <a:bodyPr vert="horz" wrap="square" lIns="0" tIns="1905" rIns="0" bIns="0" rtlCol="0">
            <a:spAutoFit/>
          </a:bodyPr>
          <a:lstStyle/>
          <a:p>
            <a:pPr marL="12700">
              <a:lnSpc>
                <a:spcPct val="100000"/>
              </a:lnSpc>
              <a:spcBef>
                <a:spcPts val="15"/>
              </a:spcBef>
            </a:pPr>
            <a:r>
              <a:rPr sz="1600" b="1" spc="-15" dirty="0">
                <a:solidFill>
                  <a:srgbClr val="6F2F9F"/>
                </a:solidFill>
                <a:latin typeface="Cambria"/>
                <a:cs typeface="Cambria"/>
              </a:rPr>
              <a:t>3rd</a:t>
            </a:r>
            <a:r>
              <a:rPr sz="1600" b="1" spc="-60" dirty="0">
                <a:solidFill>
                  <a:srgbClr val="6F2F9F"/>
                </a:solidFill>
                <a:latin typeface="Cambria"/>
                <a:cs typeface="Cambria"/>
              </a:rPr>
              <a:t> </a:t>
            </a:r>
            <a:r>
              <a:rPr sz="1600" b="1" spc="-10" dirty="0">
                <a:solidFill>
                  <a:srgbClr val="6F2F9F"/>
                </a:solidFill>
                <a:latin typeface="Cambria"/>
                <a:cs typeface="Cambria"/>
              </a:rPr>
              <a:t>Time</a:t>
            </a:r>
            <a:endParaRPr sz="1600">
              <a:latin typeface="Cambria"/>
              <a:cs typeface="Cambria"/>
            </a:endParaRPr>
          </a:p>
        </p:txBody>
      </p:sp>
      <p:sp>
        <p:nvSpPr>
          <p:cNvPr id="17" name="object 17"/>
          <p:cNvSpPr txBox="1"/>
          <p:nvPr/>
        </p:nvSpPr>
        <p:spPr>
          <a:xfrm>
            <a:off x="8922258" y="5989764"/>
            <a:ext cx="866775" cy="248145"/>
          </a:xfrm>
          <a:prstGeom prst="rect">
            <a:avLst/>
          </a:prstGeom>
        </p:spPr>
        <p:txBody>
          <a:bodyPr vert="horz" wrap="square" lIns="0" tIns="1905" rIns="0" bIns="0" rtlCol="0">
            <a:spAutoFit/>
          </a:bodyPr>
          <a:lstStyle/>
          <a:p>
            <a:pPr marL="12700">
              <a:lnSpc>
                <a:spcPct val="100000"/>
              </a:lnSpc>
              <a:spcBef>
                <a:spcPts val="15"/>
              </a:spcBef>
            </a:pPr>
            <a:r>
              <a:rPr sz="1600" b="1" spc="-5" dirty="0">
                <a:solidFill>
                  <a:srgbClr val="6F2F9F"/>
                </a:solidFill>
                <a:latin typeface="Cambria"/>
                <a:cs typeface="Cambria"/>
              </a:rPr>
              <a:t>4th</a:t>
            </a:r>
            <a:r>
              <a:rPr sz="1600" b="1" spc="-70" dirty="0">
                <a:solidFill>
                  <a:srgbClr val="6F2F9F"/>
                </a:solidFill>
                <a:latin typeface="Cambria"/>
                <a:cs typeface="Cambria"/>
              </a:rPr>
              <a:t> </a:t>
            </a:r>
            <a:r>
              <a:rPr sz="1600" b="1" spc="-10" dirty="0">
                <a:solidFill>
                  <a:srgbClr val="6F2F9F"/>
                </a:solidFill>
                <a:latin typeface="Cambria"/>
                <a:cs typeface="Cambria"/>
              </a:rPr>
              <a:t>Time</a:t>
            </a:r>
            <a:endParaRPr sz="1600">
              <a:latin typeface="Cambria"/>
              <a:cs typeface="Cambria"/>
            </a:endParaRPr>
          </a:p>
        </p:txBody>
      </p:sp>
      <p:sp>
        <p:nvSpPr>
          <p:cNvPr id="2" name="object 2"/>
          <p:cNvSpPr txBox="1">
            <a:spLocks noGrp="1"/>
          </p:cNvSpPr>
          <p:nvPr>
            <p:ph type="title"/>
          </p:nvPr>
        </p:nvSpPr>
        <p:spPr>
          <a:xfrm>
            <a:off x="916939" y="734950"/>
            <a:ext cx="9608820" cy="505908"/>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1F5F"/>
                </a:solidFill>
              </a:rPr>
              <a:t>10. </a:t>
            </a:r>
            <a:r>
              <a:rPr sz="3200" spc="-10" dirty="0">
                <a:solidFill>
                  <a:srgbClr val="001F5F"/>
                </a:solidFill>
              </a:rPr>
              <a:t>Autoincrement </a:t>
            </a:r>
            <a:r>
              <a:rPr sz="3200" dirty="0">
                <a:solidFill>
                  <a:srgbClr val="001F5F"/>
                </a:solidFill>
              </a:rPr>
              <a:t>or </a:t>
            </a:r>
            <a:r>
              <a:rPr sz="3200" spc="-10" dirty="0">
                <a:solidFill>
                  <a:srgbClr val="001F5F"/>
                </a:solidFill>
              </a:rPr>
              <a:t>Autodecrement Addressing</a:t>
            </a:r>
            <a:r>
              <a:rPr sz="3200" spc="-25" dirty="0">
                <a:solidFill>
                  <a:srgbClr val="001F5F"/>
                </a:solidFill>
              </a:rPr>
              <a:t> </a:t>
            </a:r>
            <a:r>
              <a:rPr sz="3200" dirty="0">
                <a:solidFill>
                  <a:srgbClr val="001F5F"/>
                </a:solidFill>
              </a:rPr>
              <a:t>Mode</a:t>
            </a:r>
            <a:endParaRPr sz="3200"/>
          </a:p>
        </p:txBody>
      </p:sp>
      <p:graphicFrame>
        <p:nvGraphicFramePr>
          <p:cNvPr id="3" name="object 3"/>
          <p:cNvGraphicFramePr>
            <a:graphicFrameLocks noGrp="1"/>
          </p:cNvGraphicFramePr>
          <p:nvPr/>
        </p:nvGraphicFramePr>
        <p:xfrm>
          <a:off x="1009599" y="2825114"/>
          <a:ext cx="1445262" cy="2438400"/>
        </p:xfrm>
        <a:graphic>
          <a:graphicData uri="http://schemas.openxmlformats.org/drawingml/2006/table">
            <a:tbl>
              <a:tblPr firstRow="1" bandRow="1">
                <a:tableStyleId>{2D5ABB26-0587-4C30-8999-92F81FD0307C}</a:tableStyleId>
              </a:tblPr>
              <a:tblGrid>
                <a:gridCol w="638811"/>
                <a:gridCol w="806451"/>
              </a:tblGrid>
              <a:tr h="304800">
                <a:tc>
                  <a:txBody>
                    <a:bodyPr/>
                    <a:lstStyle/>
                    <a:p>
                      <a:pPr marR="8382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08</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2E</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R="83820" algn="r">
                        <a:lnSpc>
                          <a:spcPct val="100000"/>
                        </a:lnSpc>
                        <a:spcBef>
                          <a:spcPts val="325"/>
                        </a:spcBef>
                      </a:pPr>
                      <a:r>
                        <a:rPr sz="1400" b="1" spc="-5" dirty="0">
                          <a:latin typeface="Cambria"/>
                          <a:cs typeface="Cambria"/>
                        </a:rPr>
                        <a:t>2801</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10" dirty="0">
                          <a:latin typeface="Cambria"/>
                          <a:cs typeface="Cambria"/>
                        </a:rPr>
                        <a:t>F3</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9F</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4" name="object 4"/>
          <p:cNvGraphicFramePr>
            <a:graphicFrameLocks noGrp="1"/>
          </p:cNvGraphicFramePr>
          <p:nvPr/>
        </p:nvGraphicFramePr>
        <p:xfrm>
          <a:off x="1972183" y="1957451"/>
          <a:ext cx="1698625" cy="335279"/>
        </p:xfrm>
        <a:graphic>
          <a:graphicData uri="http://schemas.openxmlformats.org/drawingml/2006/table">
            <a:tbl>
              <a:tblPr firstRow="1" bandRow="1">
                <a:tableStyleId>{2D5ABB26-0587-4C30-8999-92F81FD0307C}</a:tableStyleId>
              </a:tblPr>
              <a:tblGrid>
                <a:gridCol w="474980"/>
                <a:gridCol w="1223645"/>
              </a:tblGrid>
              <a:tr h="335279">
                <a:tc>
                  <a:txBody>
                    <a:bodyPr/>
                    <a:lstStyle/>
                    <a:p>
                      <a:pPr marL="127000">
                        <a:lnSpc>
                          <a:spcPct val="100000"/>
                        </a:lnSpc>
                        <a:spcBef>
                          <a:spcPts val="320"/>
                        </a:spcBef>
                      </a:pPr>
                      <a:r>
                        <a:rPr sz="1600" b="1" spc="-5" dirty="0">
                          <a:latin typeface="Cambria"/>
                          <a:cs typeface="Cambria"/>
                        </a:rPr>
                        <a:t>HL</a:t>
                      </a:r>
                      <a:endParaRPr sz="1600">
                        <a:latin typeface="Cambria"/>
                        <a:cs typeface="Cambria"/>
                      </a:endParaRPr>
                    </a:p>
                  </a:txBody>
                  <a:tcPr marL="0" marR="0" marT="40640" marB="0">
                    <a:lnR w="12700">
                      <a:solidFill>
                        <a:srgbClr val="000000"/>
                      </a:solidFill>
                      <a:prstDash val="solid"/>
                    </a:lnR>
                  </a:tcPr>
                </a:tc>
                <a:tc>
                  <a:txBody>
                    <a:bodyPr/>
                    <a:lstStyle/>
                    <a:p>
                      <a:pPr marL="370840">
                        <a:lnSpc>
                          <a:spcPct val="100000"/>
                        </a:lnSpc>
                        <a:spcBef>
                          <a:spcPts val="320"/>
                        </a:spcBef>
                      </a:pPr>
                      <a:r>
                        <a:rPr sz="1600" b="1" spc="-5" dirty="0">
                          <a:latin typeface="Cambria"/>
                          <a:cs typeface="Cambria"/>
                        </a:rPr>
                        <a:t>2802</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
        <p:nvSpPr>
          <p:cNvPr id="5" name="object 5"/>
          <p:cNvSpPr txBox="1"/>
          <p:nvPr/>
        </p:nvSpPr>
        <p:spPr>
          <a:xfrm>
            <a:off x="970889" y="1956639"/>
            <a:ext cx="868680" cy="289823"/>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Cambria"/>
                <a:cs typeface="Cambria"/>
              </a:rPr>
              <a:t>At</a:t>
            </a:r>
            <a:r>
              <a:rPr sz="1800" b="1" spc="-80" dirty="0">
                <a:latin typeface="Cambria"/>
                <a:cs typeface="Cambria"/>
              </a:rPr>
              <a:t> </a:t>
            </a:r>
            <a:r>
              <a:rPr sz="1800" b="1" dirty="0">
                <a:latin typeface="Cambria"/>
                <a:cs typeface="Cambria"/>
              </a:rPr>
              <a:t>start:</a:t>
            </a:r>
            <a:endParaRPr sz="1800">
              <a:latin typeface="Cambria"/>
              <a:cs typeface="Cambria"/>
            </a:endParaRPr>
          </a:p>
        </p:txBody>
      </p:sp>
      <p:graphicFrame>
        <p:nvGraphicFramePr>
          <p:cNvPr id="6" name="object 6"/>
          <p:cNvGraphicFramePr>
            <a:graphicFrameLocks noGrp="1"/>
          </p:cNvGraphicFramePr>
          <p:nvPr/>
        </p:nvGraphicFramePr>
        <p:xfrm>
          <a:off x="3385820" y="2822575"/>
          <a:ext cx="1445896" cy="2438400"/>
        </p:xfrm>
        <a:graphic>
          <a:graphicData uri="http://schemas.openxmlformats.org/drawingml/2006/table">
            <a:tbl>
              <a:tblPr firstRow="1" bandRow="1">
                <a:tableStyleId>{2D5ABB26-0587-4C30-8999-92F81FD0307C}</a:tableStyleId>
              </a:tblPr>
              <a:tblGrid>
                <a:gridCol w="638811"/>
                <a:gridCol w="807085"/>
              </a:tblGrid>
              <a:tr h="304800">
                <a:tc>
                  <a:txBody>
                    <a:bodyPr/>
                    <a:lstStyle/>
                    <a:p>
                      <a:pPr marL="35560" algn="ct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L="35560" algn="ct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635" algn="ctr">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7" name="object 7"/>
          <p:cNvGraphicFramePr>
            <a:graphicFrameLocks noGrp="1"/>
          </p:cNvGraphicFramePr>
          <p:nvPr/>
        </p:nvGraphicFramePr>
        <p:xfrm>
          <a:off x="5842508" y="2822575"/>
          <a:ext cx="1445260" cy="2438400"/>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R="8255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305435">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288290">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R="82550" algn="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marL="299085">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8" name="object 8"/>
          <p:cNvGraphicFramePr>
            <a:graphicFrameLocks noGrp="1"/>
          </p:cNvGraphicFramePr>
          <p:nvPr/>
        </p:nvGraphicFramePr>
        <p:xfrm>
          <a:off x="8379715" y="2835148"/>
          <a:ext cx="1445260" cy="2438399"/>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L="36195" algn="ct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306070">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288925">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L="36195" algn="ct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marL="299720">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marL="302895">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799">
                <a:tc>
                  <a:txBody>
                    <a:bodyPr/>
                    <a:lstStyle/>
                    <a:p>
                      <a:pPr marL="36195" algn="ct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302895">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3325748" y="5480939"/>
          <a:ext cx="1698625" cy="335229"/>
        </p:xfrm>
        <a:graphic>
          <a:graphicData uri="http://schemas.openxmlformats.org/drawingml/2006/table">
            <a:tbl>
              <a:tblPr firstRow="1" bandRow="1">
                <a:tableStyleId>{2D5ABB26-0587-4C30-8999-92F81FD0307C}</a:tableStyleId>
              </a:tblPr>
              <a:tblGrid>
                <a:gridCol w="474980"/>
                <a:gridCol w="1223645"/>
              </a:tblGrid>
              <a:tr h="335229">
                <a:tc>
                  <a:txBody>
                    <a:bodyPr/>
                    <a:lstStyle/>
                    <a:p>
                      <a:pPr marL="127000">
                        <a:lnSpc>
                          <a:spcPct val="100000"/>
                        </a:lnSpc>
                        <a:spcBef>
                          <a:spcPts val="325"/>
                        </a:spcBef>
                      </a:pPr>
                      <a:r>
                        <a:rPr sz="1600" b="1" spc="-10" dirty="0">
                          <a:latin typeface="Cambria"/>
                          <a:cs typeface="Cambria"/>
                        </a:rPr>
                        <a:t>HL</a:t>
                      </a:r>
                      <a:endParaRPr sz="1600">
                        <a:latin typeface="Cambria"/>
                        <a:cs typeface="Cambria"/>
                      </a:endParaRPr>
                    </a:p>
                  </a:txBody>
                  <a:tcPr marL="0" marR="0" marT="41275" marB="0">
                    <a:lnR w="12700">
                      <a:solidFill>
                        <a:srgbClr val="000000"/>
                      </a:solidFill>
                      <a:prstDash val="solid"/>
                    </a:lnR>
                  </a:tcPr>
                </a:tc>
                <a:tc>
                  <a:txBody>
                    <a:bodyPr/>
                    <a:lstStyle/>
                    <a:p>
                      <a:pPr marL="371475">
                        <a:lnSpc>
                          <a:spcPct val="100000"/>
                        </a:lnSpc>
                        <a:spcBef>
                          <a:spcPts val="325"/>
                        </a:spcBef>
                      </a:pPr>
                      <a:r>
                        <a:rPr sz="1600" b="1" spc="-5" dirty="0">
                          <a:latin typeface="Cambria"/>
                          <a:cs typeface="Cambria"/>
                        </a:rPr>
                        <a:t>2803</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0" name="object 10"/>
          <p:cNvGraphicFramePr>
            <a:graphicFrameLocks noGrp="1"/>
          </p:cNvGraphicFramePr>
          <p:nvPr/>
        </p:nvGraphicFramePr>
        <p:xfrm>
          <a:off x="5795899" y="5472305"/>
          <a:ext cx="1698625" cy="335305"/>
        </p:xfrm>
        <a:graphic>
          <a:graphicData uri="http://schemas.openxmlformats.org/drawingml/2006/table">
            <a:tbl>
              <a:tblPr firstRow="1" bandRow="1">
                <a:tableStyleId>{2D5ABB26-0587-4C30-8999-92F81FD0307C}</a:tableStyleId>
              </a:tblPr>
              <a:tblGrid>
                <a:gridCol w="474980"/>
                <a:gridCol w="1223645"/>
              </a:tblGrid>
              <a:tr h="335305">
                <a:tc>
                  <a:txBody>
                    <a:bodyPr/>
                    <a:lstStyle/>
                    <a:p>
                      <a:pPr marL="127000">
                        <a:lnSpc>
                          <a:spcPct val="100000"/>
                        </a:lnSpc>
                        <a:spcBef>
                          <a:spcPts val="325"/>
                        </a:spcBef>
                      </a:pPr>
                      <a:r>
                        <a:rPr sz="1600" b="1" spc="-10" dirty="0">
                          <a:latin typeface="Cambria"/>
                          <a:cs typeface="Cambria"/>
                        </a:rPr>
                        <a:t>HL</a:t>
                      </a:r>
                      <a:endParaRPr sz="1600">
                        <a:latin typeface="Cambria"/>
                        <a:cs typeface="Cambria"/>
                      </a:endParaRPr>
                    </a:p>
                  </a:txBody>
                  <a:tcPr marL="0" marR="0" marT="41275" marB="0">
                    <a:lnR w="12700">
                      <a:solidFill>
                        <a:srgbClr val="000000"/>
                      </a:solidFill>
                      <a:prstDash val="solid"/>
                    </a:lnR>
                  </a:tcPr>
                </a:tc>
                <a:tc>
                  <a:txBody>
                    <a:bodyPr/>
                    <a:lstStyle/>
                    <a:p>
                      <a:pPr marL="371475">
                        <a:lnSpc>
                          <a:spcPct val="100000"/>
                        </a:lnSpc>
                        <a:spcBef>
                          <a:spcPts val="325"/>
                        </a:spcBef>
                      </a:pPr>
                      <a:r>
                        <a:rPr sz="1600" b="1" spc="-5" dirty="0">
                          <a:latin typeface="Cambria"/>
                          <a:cs typeface="Cambria"/>
                        </a:rPr>
                        <a:t>2804</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1" name="object 11"/>
          <p:cNvGraphicFramePr>
            <a:graphicFrameLocks noGrp="1"/>
          </p:cNvGraphicFramePr>
          <p:nvPr/>
        </p:nvGraphicFramePr>
        <p:xfrm>
          <a:off x="8342122" y="5473319"/>
          <a:ext cx="1697990" cy="335254"/>
        </p:xfrm>
        <a:graphic>
          <a:graphicData uri="http://schemas.openxmlformats.org/drawingml/2006/table">
            <a:tbl>
              <a:tblPr firstRow="1" bandRow="1">
                <a:tableStyleId>{2D5ABB26-0587-4C30-8999-92F81FD0307C}</a:tableStyleId>
              </a:tblPr>
              <a:tblGrid>
                <a:gridCol w="474345"/>
                <a:gridCol w="1223645"/>
              </a:tblGrid>
              <a:tr h="335254">
                <a:tc>
                  <a:txBody>
                    <a:bodyPr/>
                    <a:lstStyle/>
                    <a:p>
                      <a:pPr marL="127000">
                        <a:lnSpc>
                          <a:spcPct val="100000"/>
                        </a:lnSpc>
                        <a:spcBef>
                          <a:spcPts val="330"/>
                        </a:spcBef>
                      </a:pPr>
                      <a:r>
                        <a:rPr sz="1600" b="1" spc="-5" dirty="0">
                          <a:latin typeface="Cambria"/>
                          <a:cs typeface="Cambria"/>
                        </a:rPr>
                        <a:t>HL</a:t>
                      </a:r>
                      <a:endParaRPr sz="1600">
                        <a:latin typeface="Cambria"/>
                        <a:cs typeface="Cambria"/>
                      </a:endParaRPr>
                    </a:p>
                  </a:txBody>
                  <a:tcPr marL="0" marR="0" marT="41910" marB="0">
                    <a:lnR w="12700">
                      <a:solidFill>
                        <a:srgbClr val="000000"/>
                      </a:solidFill>
                      <a:prstDash val="solid"/>
                    </a:lnR>
                  </a:tcPr>
                </a:tc>
                <a:tc>
                  <a:txBody>
                    <a:bodyPr/>
                    <a:lstStyle/>
                    <a:p>
                      <a:pPr marL="371475">
                        <a:lnSpc>
                          <a:spcPct val="100000"/>
                        </a:lnSpc>
                        <a:spcBef>
                          <a:spcPts val="330"/>
                        </a:spcBef>
                      </a:pPr>
                      <a:r>
                        <a:rPr sz="1600" b="1" spc="-5" dirty="0">
                          <a:latin typeface="Cambria"/>
                          <a:cs typeface="Cambria"/>
                        </a:rPr>
                        <a:t>2805</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
        <p:nvSpPr>
          <p:cNvPr id="12" name="object 12"/>
          <p:cNvSpPr txBox="1"/>
          <p:nvPr/>
        </p:nvSpPr>
        <p:spPr>
          <a:xfrm>
            <a:off x="3623309" y="1401319"/>
            <a:ext cx="4942840" cy="321242"/>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0000"/>
                </a:solidFill>
                <a:latin typeface="Cambria"/>
                <a:cs typeface="Cambria"/>
              </a:rPr>
              <a:t>HL </a:t>
            </a:r>
            <a:r>
              <a:rPr sz="2000" b="1" spc="-5" dirty="0">
                <a:solidFill>
                  <a:srgbClr val="FF0000"/>
                </a:solidFill>
                <a:latin typeface="Cambria"/>
                <a:cs typeface="Cambria"/>
              </a:rPr>
              <a:t>pair incremented </a:t>
            </a:r>
            <a:r>
              <a:rPr sz="2000" b="1" spc="-10" dirty="0">
                <a:solidFill>
                  <a:srgbClr val="FF0000"/>
                </a:solidFill>
                <a:latin typeface="Cambria"/>
                <a:cs typeface="Cambria"/>
              </a:rPr>
              <a:t>after </a:t>
            </a:r>
            <a:r>
              <a:rPr sz="2000" b="1" spc="-5" dirty="0">
                <a:solidFill>
                  <a:srgbClr val="FF0000"/>
                </a:solidFill>
                <a:latin typeface="Cambria"/>
                <a:cs typeface="Cambria"/>
              </a:rPr>
              <a:t>its </a:t>
            </a:r>
            <a:r>
              <a:rPr sz="2000" b="1" spc="-15" dirty="0">
                <a:solidFill>
                  <a:srgbClr val="FF0000"/>
                </a:solidFill>
                <a:latin typeface="Cambria"/>
                <a:cs typeface="Cambria"/>
              </a:rPr>
              <a:t>value </a:t>
            </a:r>
            <a:r>
              <a:rPr sz="2000" b="1" dirty="0">
                <a:solidFill>
                  <a:srgbClr val="FF0000"/>
                </a:solidFill>
                <a:latin typeface="Cambria"/>
                <a:cs typeface="Cambria"/>
              </a:rPr>
              <a:t>is</a:t>
            </a:r>
            <a:r>
              <a:rPr sz="2000" b="1" spc="-80" dirty="0">
                <a:solidFill>
                  <a:srgbClr val="FF0000"/>
                </a:solidFill>
                <a:latin typeface="Cambria"/>
                <a:cs typeface="Cambria"/>
              </a:rPr>
              <a:t> </a:t>
            </a:r>
            <a:r>
              <a:rPr sz="2000" b="1" dirty="0">
                <a:solidFill>
                  <a:srgbClr val="FF0000"/>
                </a:solidFill>
                <a:latin typeface="Cambria"/>
                <a:cs typeface="Cambria"/>
              </a:rPr>
              <a:t>used</a:t>
            </a:r>
            <a:endParaRPr sz="2000">
              <a:latin typeface="Cambria"/>
              <a:cs typeface="Cambria"/>
            </a:endParaRPr>
          </a:p>
        </p:txBody>
      </p:sp>
      <p:graphicFrame>
        <p:nvGraphicFramePr>
          <p:cNvPr id="13" name="object 13"/>
          <p:cNvGraphicFramePr>
            <a:graphicFrameLocks noGrp="1"/>
          </p:cNvGraphicFramePr>
          <p:nvPr/>
        </p:nvGraphicFramePr>
        <p:xfrm>
          <a:off x="887069" y="5460746"/>
          <a:ext cx="1699260" cy="335254"/>
        </p:xfrm>
        <a:graphic>
          <a:graphicData uri="http://schemas.openxmlformats.org/drawingml/2006/table">
            <a:tbl>
              <a:tblPr firstRow="1" bandRow="1">
                <a:tableStyleId>{2D5ABB26-0587-4C30-8999-92F81FD0307C}</a:tableStyleId>
              </a:tblPr>
              <a:tblGrid>
                <a:gridCol w="475615"/>
                <a:gridCol w="1223645"/>
              </a:tblGrid>
              <a:tr h="335254">
                <a:tc>
                  <a:txBody>
                    <a:bodyPr/>
                    <a:lstStyle/>
                    <a:p>
                      <a:pPr marL="127000">
                        <a:lnSpc>
                          <a:spcPct val="100000"/>
                        </a:lnSpc>
                        <a:spcBef>
                          <a:spcPts val="325"/>
                        </a:spcBef>
                      </a:pPr>
                      <a:r>
                        <a:rPr sz="1600" b="1" spc="-5" dirty="0">
                          <a:latin typeface="Cambria"/>
                          <a:cs typeface="Cambria"/>
                        </a:rPr>
                        <a:t>HL</a:t>
                      </a:r>
                      <a:endParaRPr sz="1600">
                        <a:latin typeface="Cambria"/>
                        <a:cs typeface="Cambria"/>
                      </a:endParaRPr>
                    </a:p>
                  </a:txBody>
                  <a:tcPr marL="0" marR="0" marT="41275" marB="0">
                    <a:lnR w="12700">
                      <a:solidFill>
                        <a:srgbClr val="000000"/>
                      </a:solidFill>
                      <a:prstDash val="solid"/>
                    </a:lnR>
                  </a:tcPr>
                </a:tc>
                <a:tc>
                  <a:txBody>
                    <a:bodyPr/>
                    <a:lstStyle/>
                    <a:p>
                      <a:pPr marL="370840">
                        <a:lnSpc>
                          <a:spcPct val="100000"/>
                        </a:lnSpc>
                        <a:spcBef>
                          <a:spcPts val="325"/>
                        </a:spcBef>
                      </a:pPr>
                      <a:r>
                        <a:rPr sz="1600" b="1" spc="-5" dirty="0">
                          <a:latin typeface="Cambria"/>
                          <a:cs typeface="Cambria"/>
                        </a:rPr>
                        <a:t>2802</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1565912" y="5979705"/>
            <a:ext cx="840105" cy="248145"/>
          </a:xfrm>
          <a:prstGeom prst="rect">
            <a:avLst/>
          </a:prstGeom>
        </p:spPr>
        <p:txBody>
          <a:bodyPr vert="horz" wrap="square" lIns="0" tIns="1905" rIns="0" bIns="0" rtlCol="0">
            <a:spAutoFit/>
          </a:bodyPr>
          <a:lstStyle/>
          <a:p>
            <a:pPr marL="12700">
              <a:lnSpc>
                <a:spcPct val="100000"/>
              </a:lnSpc>
              <a:spcBef>
                <a:spcPts val="15"/>
              </a:spcBef>
            </a:pPr>
            <a:r>
              <a:rPr sz="1600" b="1" spc="-10" dirty="0">
                <a:solidFill>
                  <a:srgbClr val="6F2F9F"/>
                </a:solidFill>
                <a:latin typeface="Cambria"/>
                <a:cs typeface="Cambria"/>
              </a:rPr>
              <a:t>1st</a:t>
            </a:r>
            <a:r>
              <a:rPr sz="1600" b="1" spc="-50" dirty="0">
                <a:solidFill>
                  <a:srgbClr val="6F2F9F"/>
                </a:solidFill>
                <a:latin typeface="Cambria"/>
                <a:cs typeface="Cambria"/>
              </a:rPr>
              <a:t> </a:t>
            </a:r>
            <a:r>
              <a:rPr sz="1600" b="1" spc="-10" dirty="0">
                <a:solidFill>
                  <a:srgbClr val="6F2F9F"/>
                </a:solidFill>
                <a:latin typeface="Cambria"/>
                <a:cs typeface="Cambria"/>
              </a:rPr>
              <a:t>Time</a:t>
            </a:r>
            <a:endParaRPr sz="1600">
              <a:latin typeface="Cambria"/>
              <a:cs typeface="Cambria"/>
            </a:endParaRPr>
          </a:p>
        </p:txBody>
      </p:sp>
      <p:sp>
        <p:nvSpPr>
          <p:cNvPr id="15" name="object 15"/>
          <p:cNvSpPr txBox="1"/>
          <p:nvPr/>
        </p:nvSpPr>
        <p:spPr>
          <a:xfrm>
            <a:off x="3903727" y="5976962"/>
            <a:ext cx="915035" cy="248145"/>
          </a:xfrm>
          <a:prstGeom prst="rect">
            <a:avLst/>
          </a:prstGeom>
        </p:spPr>
        <p:txBody>
          <a:bodyPr vert="horz" wrap="square" lIns="0" tIns="1905" rIns="0" bIns="0" rtlCol="0">
            <a:spAutoFit/>
          </a:bodyPr>
          <a:lstStyle/>
          <a:p>
            <a:pPr marL="12700">
              <a:lnSpc>
                <a:spcPct val="100000"/>
              </a:lnSpc>
              <a:spcBef>
                <a:spcPts val="15"/>
              </a:spcBef>
            </a:pPr>
            <a:r>
              <a:rPr sz="1600" b="1" spc="-10" dirty="0">
                <a:solidFill>
                  <a:srgbClr val="6F2F9F"/>
                </a:solidFill>
                <a:latin typeface="Cambria"/>
                <a:cs typeface="Cambria"/>
              </a:rPr>
              <a:t>2nd</a:t>
            </a:r>
            <a:r>
              <a:rPr sz="1600" b="1" spc="-65" dirty="0">
                <a:solidFill>
                  <a:srgbClr val="6F2F9F"/>
                </a:solidFill>
                <a:latin typeface="Cambria"/>
                <a:cs typeface="Cambria"/>
              </a:rPr>
              <a:t> </a:t>
            </a:r>
            <a:r>
              <a:rPr sz="1600" b="1" spc="-10" dirty="0">
                <a:solidFill>
                  <a:srgbClr val="6F2F9F"/>
                </a:solidFill>
                <a:latin typeface="Cambria"/>
                <a:cs typeface="Cambria"/>
              </a:rPr>
              <a:t>Time</a:t>
            </a:r>
            <a:endParaRPr sz="1600">
              <a:latin typeface="Cambria"/>
              <a:cs typeface="Cambria"/>
            </a:endParaRPr>
          </a:p>
        </p:txBody>
      </p:sp>
      <p:sp>
        <p:nvSpPr>
          <p:cNvPr id="16" name="object 16"/>
          <p:cNvSpPr txBox="1"/>
          <p:nvPr/>
        </p:nvSpPr>
        <p:spPr>
          <a:xfrm>
            <a:off x="6377179" y="5976962"/>
            <a:ext cx="883285" cy="248145"/>
          </a:xfrm>
          <a:prstGeom prst="rect">
            <a:avLst/>
          </a:prstGeom>
        </p:spPr>
        <p:txBody>
          <a:bodyPr vert="horz" wrap="square" lIns="0" tIns="1905" rIns="0" bIns="0" rtlCol="0">
            <a:spAutoFit/>
          </a:bodyPr>
          <a:lstStyle/>
          <a:p>
            <a:pPr marL="12700">
              <a:lnSpc>
                <a:spcPct val="100000"/>
              </a:lnSpc>
              <a:spcBef>
                <a:spcPts val="15"/>
              </a:spcBef>
            </a:pPr>
            <a:r>
              <a:rPr sz="1600" b="1" spc="-15" dirty="0">
                <a:solidFill>
                  <a:srgbClr val="6F2F9F"/>
                </a:solidFill>
                <a:latin typeface="Cambria"/>
                <a:cs typeface="Cambria"/>
              </a:rPr>
              <a:t>3rd</a:t>
            </a:r>
            <a:r>
              <a:rPr sz="1600" b="1" spc="-60" dirty="0">
                <a:solidFill>
                  <a:srgbClr val="6F2F9F"/>
                </a:solidFill>
                <a:latin typeface="Cambria"/>
                <a:cs typeface="Cambria"/>
              </a:rPr>
              <a:t> </a:t>
            </a:r>
            <a:r>
              <a:rPr sz="1600" b="1" spc="-10" dirty="0">
                <a:solidFill>
                  <a:srgbClr val="6F2F9F"/>
                </a:solidFill>
                <a:latin typeface="Cambria"/>
                <a:cs typeface="Cambria"/>
              </a:rPr>
              <a:t>Time</a:t>
            </a:r>
            <a:endParaRPr sz="1600">
              <a:latin typeface="Cambria"/>
              <a:cs typeface="Cambria"/>
            </a:endParaRPr>
          </a:p>
        </p:txBody>
      </p:sp>
      <p:sp>
        <p:nvSpPr>
          <p:cNvPr id="17" name="object 17"/>
          <p:cNvSpPr txBox="1"/>
          <p:nvPr/>
        </p:nvSpPr>
        <p:spPr>
          <a:xfrm>
            <a:off x="8922258" y="5989764"/>
            <a:ext cx="866775" cy="248145"/>
          </a:xfrm>
          <a:prstGeom prst="rect">
            <a:avLst/>
          </a:prstGeom>
        </p:spPr>
        <p:txBody>
          <a:bodyPr vert="horz" wrap="square" lIns="0" tIns="1905" rIns="0" bIns="0" rtlCol="0">
            <a:spAutoFit/>
          </a:bodyPr>
          <a:lstStyle/>
          <a:p>
            <a:pPr marL="12700">
              <a:lnSpc>
                <a:spcPct val="100000"/>
              </a:lnSpc>
              <a:spcBef>
                <a:spcPts val="15"/>
              </a:spcBef>
            </a:pPr>
            <a:r>
              <a:rPr sz="1600" b="1" spc="-5" dirty="0">
                <a:solidFill>
                  <a:srgbClr val="6F2F9F"/>
                </a:solidFill>
                <a:latin typeface="Cambria"/>
                <a:cs typeface="Cambria"/>
              </a:rPr>
              <a:t>4th</a:t>
            </a:r>
            <a:r>
              <a:rPr sz="1600" b="1" spc="-70" dirty="0">
                <a:solidFill>
                  <a:srgbClr val="6F2F9F"/>
                </a:solidFill>
                <a:latin typeface="Cambria"/>
                <a:cs typeface="Cambria"/>
              </a:rPr>
              <a:t> </a:t>
            </a:r>
            <a:r>
              <a:rPr sz="1600" b="1" spc="-10" dirty="0">
                <a:solidFill>
                  <a:srgbClr val="6F2F9F"/>
                </a:solidFill>
                <a:latin typeface="Cambria"/>
                <a:cs typeface="Cambria"/>
              </a:rPr>
              <a:t>Time</a:t>
            </a:r>
            <a:endParaRPr sz="1600">
              <a:latin typeface="Cambria"/>
              <a:cs typeface="Cambria"/>
            </a:endParaRPr>
          </a:p>
        </p:txBody>
      </p:sp>
      <p:sp>
        <p:nvSpPr>
          <p:cNvPr id="2" name="object 2"/>
          <p:cNvSpPr txBox="1">
            <a:spLocks noGrp="1"/>
          </p:cNvSpPr>
          <p:nvPr>
            <p:ph type="title"/>
          </p:nvPr>
        </p:nvSpPr>
        <p:spPr>
          <a:xfrm>
            <a:off x="916939" y="734950"/>
            <a:ext cx="9608820" cy="505908"/>
          </a:xfrm>
          <a:prstGeom prst="rect">
            <a:avLst/>
          </a:prstGeom>
        </p:spPr>
        <p:txBody>
          <a:bodyPr vert="horz" wrap="square" lIns="0" tIns="13335" rIns="0" bIns="0" rtlCol="0">
            <a:spAutoFit/>
          </a:bodyPr>
          <a:lstStyle/>
          <a:p>
            <a:pPr marL="12700">
              <a:lnSpc>
                <a:spcPct val="100000"/>
              </a:lnSpc>
              <a:spcBef>
                <a:spcPts val="105"/>
              </a:spcBef>
            </a:pPr>
            <a:r>
              <a:rPr sz="3200" dirty="0">
                <a:solidFill>
                  <a:srgbClr val="001F5F"/>
                </a:solidFill>
              </a:rPr>
              <a:t>10. </a:t>
            </a:r>
            <a:r>
              <a:rPr sz="3200" spc="-10" dirty="0">
                <a:solidFill>
                  <a:srgbClr val="001F5F"/>
                </a:solidFill>
              </a:rPr>
              <a:t>Autoincrement </a:t>
            </a:r>
            <a:r>
              <a:rPr sz="3200" dirty="0">
                <a:solidFill>
                  <a:srgbClr val="001F5F"/>
                </a:solidFill>
              </a:rPr>
              <a:t>or </a:t>
            </a:r>
            <a:r>
              <a:rPr sz="3200" spc="-10" dirty="0">
                <a:solidFill>
                  <a:srgbClr val="001F5F"/>
                </a:solidFill>
              </a:rPr>
              <a:t>Autodecrement Addressing</a:t>
            </a:r>
            <a:r>
              <a:rPr sz="3200" spc="-25" dirty="0">
                <a:solidFill>
                  <a:srgbClr val="001F5F"/>
                </a:solidFill>
              </a:rPr>
              <a:t> </a:t>
            </a:r>
            <a:r>
              <a:rPr sz="3200" dirty="0">
                <a:solidFill>
                  <a:srgbClr val="001F5F"/>
                </a:solidFill>
              </a:rPr>
              <a:t>Mode</a:t>
            </a:r>
            <a:endParaRPr sz="3200"/>
          </a:p>
        </p:txBody>
      </p:sp>
      <p:graphicFrame>
        <p:nvGraphicFramePr>
          <p:cNvPr id="3" name="object 3"/>
          <p:cNvGraphicFramePr>
            <a:graphicFrameLocks noGrp="1"/>
          </p:cNvGraphicFramePr>
          <p:nvPr/>
        </p:nvGraphicFramePr>
        <p:xfrm>
          <a:off x="1009599" y="2825114"/>
          <a:ext cx="1445262" cy="2438400"/>
        </p:xfrm>
        <a:graphic>
          <a:graphicData uri="http://schemas.openxmlformats.org/drawingml/2006/table">
            <a:tbl>
              <a:tblPr firstRow="1" bandRow="1">
                <a:tableStyleId>{2D5ABB26-0587-4C30-8999-92F81FD0307C}</a:tableStyleId>
              </a:tblPr>
              <a:tblGrid>
                <a:gridCol w="638811"/>
                <a:gridCol w="806451"/>
              </a:tblGrid>
              <a:tr h="304800">
                <a:tc>
                  <a:txBody>
                    <a:bodyPr/>
                    <a:lstStyle/>
                    <a:p>
                      <a:pPr marR="8382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R="83820" algn="r">
                        <a:lnSpc>
                          <a:spcPct val="100000"/>
                        </a:lnSpc>
                        <a:spcBef>
                          <a:spcPts val="325"/>
                        </a:spcBef>
                      </a:pPr>
                      <a:r>
                        <a:rPr sz="1400" b="1" spc="-5" dirty="0">
                          <a:latin typeface="Cambria"/>
                          <a:cs typeface="Cambria"/>
                        </a:rPr>
                        <a:t>2803</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08</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2802</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2E</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2801</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10" dirty="0">
                          <a:latin typeface="Cambria"/>
                          <a:cs typeface="Cambria"/>
                        </a:rPr>
                        <a:t>F3</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3820" algn="r">
                        <a:lnSpc>
                          <a:spcPct val="100000"/>
                        </a:lnSpc>
                        <a:spcBef>
                          <a:spcPts val="325"/>
                        </a:spcBef>
                      </a:pPr>
                      <a:r>
                        <a:rPr sz="1400" b="1" spc="-5" dirty="0">
                          <a:latin typeface="Cambria"/>
                          <a:cs typeface="Cambria"/>
                        </a:rPr>
                        <a:t>2800</a:t>
                      </a:r>
                      <a:endParaRPr sz="14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400" b="1" spc="-5" dirty="0">
                          <a:latin typeface="Cambria"/>
                          <a:cs typeface="Cambria"/>
                        </a:rPr>
                        <a:t>9F</a:t>
                      </a:r>
                      <a:endParaRPr sz="14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4" name="object 4"/>
          <p:cNvGraphicFramePr>
            <a:graphicFrameLocks noGrp="1"/>
          </p:cNvGraphicFramePr>
          <p:nvPr/>
        </p:nvGraphicFramePr>
        <p:xfrm>
          <a:off x="1972183" y="1957451"/>
          <a:ext cx="1698625" cy="335279"/>
        </p:xfrm>
        <a:graphic>
          <a:graphicData uri="http://schemas.openxmlformats.org/drawingml/2006/table">
            <a:tbl>
              <a:tblPr firstRow="1" bandRow="1">
                <a:tableStyleId>{2D5ABB26-0587-4C30-8999-92F81FD0307C}</a:tableStyleId>
              </a:tblPr>
              <a:tblGrid>
                <a:gridCol w="474980"/>
                <a:gridCol w="1223645"/>
              </a:tblGrid>
              <a:tr h="335279">
                <a:tc>
                  <a:txBody>
                    <a:bodyPr/>
                    <a:lstStyle/>
                    <a:p>
                      <a:pPr marL="127000">
                        <a:lnSpc>
                          <a:spcPct val="100000"/>
                        </a:lnSpc>
                        <a:spcBef>
                          <a:spcPts val="320"/>
                        </a:spcBef>
                      </a:pPr>
                      <a:r>
                        <a:rPr sz="1600" b="1" spc="-5" dirty="0">
                          <a:latin typeface="Cambria"/>
                          <a:cs typeface="Cambria"/>
                        </a:rPr>
                        <a:t>HL</a:t>
                      </a:r>
                      <a:endParaRPr sz="1600">
                        <a:latin typeface="Cambria"/>
                        <a:cs typeface="Cambria"/>
                      </a:endParaRPr>
                    </a:p>
                  </a:txBody>
                  <a:tcPr marL="0" marR="0" marT="40640" marB="0">
                    <a:lnR w="12700">
                      <a:solidFill>
                        <a:srgbClr val="000000"/>
                      </a:solidFill>
                      <a:prstDash val="solid"/>
                    </a:lnR>
                  </a:tcPr>
                </a:tc>
                <a:tc>
                  <a:txBody>
                    <a:bodyPr/>
                    <a:lstStyle/>
                    <a:p>
                      <a:pPr marL="370840">
                        <a:lnSpc>
                          <a:spcPct val="100000"/>
                        </a:lnSpc>
                        <a:spcBef>
                          <a:spcPts val="320"/>
                        </a:spcBef>
                      </a:pPr>
                      <a:r>
                        <a:rPr sz="1600" b="1" spc="-5" dirty="0">
                          <a:latin typeface="Cambria"/>
                          <a:cs typeface="Cambria"/>
                        </a:rPr>
                        <a:t>2803</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
        <p:nvSpPr>
          <p:cNvPr id="5" name="object 5"/>
          <p:cNvSpPr txBox="1"/>
          <p:nvPr/>
        </p:nvSpPr>
        <p:spPr>
          <a:xfrm>
            <a:off x="970889" y="1956639"/>
            <a:ext cx="868680" cy="289823"/>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Cambria"/>
                <a:cs typeface="Cambria"/>
              </a:rPr>
              <a:t>At</a:t>
            </a:r>
            <a:r>
              <a:rPr sz="1800" b="1" spc="-80" dirty="0">
                <a:latin typeface="Cambria"/>
                <a:cs typeface="Cambria"/>
              </a:rPr>
              <a:t> </a:t>
            </a:r>
            <a:r>
              <a:rPr sz="1800" b="1" dirty="0">
                <a:latin typeface="Cambria"/>
                <a:cs typeface="Cambria"/>
              </a:rPr>
              <a:t>start:</a:t>
            </a:r>
            <a:endParaRPr sz="1800">
              <a:latin typeface="Cambria"/>
              <a:cs typeface="Cambria"/>
            </a:endParaRPr>
          </a:p>
        </p:txBody>
      </p:sp>
      <p:graphicFrame>
        <p:nvGraphicFramePr>
          <p:cNvPr id="6" name="object 6"/>
          <p:cNvGraphicFramePr>
            <a:graphicFrameLocks noGrp="1"/>
          </p:cNvGraphicFramePr>
          <p:nvPr/>
        </p:nvGraphicFramePr>
        <p:xfrm>
          <a:off x="3385820" y="2822575"/>
          <a:ext cx="1445896" cy="2438400"/>
        </p:xfrm>
        <a:graphic>
          <a:graphicData uri="http://schemas.openxmlformats.org/drawingml/2006/table">
            <a:tbl>
              <a:tblPr firstRow="1" bandRow="1">
                <a:tableStyleId>{2D5ABB26-0587-4C30-8999-92F81FD0307C}</a:tableStyleId>
              </a:tblPr>
              <a:tblGrid>
                <a:gridCol w="638811"/>
                <a:gridCol w="807085"/>
              </a:tblGrid>
              <a:tr h="304800">
                <a:tc>
                  <a:txBody>
                    <a:bodyPr/>
                    <a:lstStyle/>
                    <a:p>
                      <a:pPr marL="35560" algn="ct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L="35560" algn="ct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5560" algn="ct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635" algn="ctr">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7" name="object 7"/>
          <p:cNvGraphicFramePr>
            <a:graphicFrameLocks noGrp="1"/>
          </p:cNvGraphicFramePr>
          <p:nvPr/>
        </p:nvGraphicFramePr>
        <p:xfrm>
          <a:off x="5842508" y="2822575"/>
          <a:ext cx="1445260" cy="2438400"/>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R="82550" algn="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305435">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R="82550" algn="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288290">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marL="297815">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marL="299085">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R="82550" algn="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302260">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8" name="object 8"/>
          <p:cNvGraphicFramePr>
            <a:graphicFrameLocks noGrp="1"/>
          </p:cNvGraphicFramePr>
          <p:nvPr/>
        </p:nvGraphicFramePr>
        <p:xfrm>
          <a:off x="8379715" y="2835148"/>
          <a:ext cx="1445260" cy="2438399"/>
        </p:xfrm>
        <a:graphic>
          <a:graphicData uri="http://schemas.openxmlformats.org/drawingml/2006/table">
            <a:tbl>
              <a:tblPr firstRow="1" bandRow="1">
                <a:tableStyleId>{2D5ABB26-0587-4C30-8999-92F81FD0307C}</a:tableStyleId>
              </a:tblPr>
              <a:tblGrid>
                <a:gridCol w="638175"/>
                <a:gridCol w="807085"/>
              </a:tblGrid>
              <a:tr h="304800">
                <a:tc>
                  <a:txBody>
                    <a:bodyPr/>
                    <a:lstStyle/>
                    <a:p>
                      <a:pPr marL="36195" algn="ctr">
                        <a:lnSpc>
                          <a:spcPct val="100000"/>
                        </a:lnSpc>
                        <a:spcBef>
                          <a:spcPts val="320"/>
                        </a:spcBef>
                      </a:pPr>
                      <a:r>
                        <a:rPr sz="1400" b="1" spc="-5" dirty="0">
                          <a:latin typeface="Cambria"/>
                          <a:cs typeface="Cambria"/>
                        </a:rPr>
                        <a:t>2807</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22</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DC3E6"/>
                    </a:solidFill>
                  </a:tcPr>
                </a:tc>
              </a:tr>
              <a:tr h="304800">
                <a:tc>
                  <a:txBody>
                    <a:bodyPr/>
                    <a:lstStyle/>
                    <a:p>
                      <a:pPr marL="36195" algn="ctr">
                        <a:lnSpc>
                          <a:spcPct val="100000"/>
                        </a:lnSpc>
                        <a:spcBef>
                          <a:spcPts val="320"/>
                        </a:spcBef>
                      </a:pPr>
                      <a:r>
                        <a:rPr sz="1400" b="1" spc="-5" dirty="0">
                          <a:latin typeface="Cambria"/>
                          <a:cs typeface="Cambria"/>
                        </a:rPr>
                        <a:t>2806</a:t>
                      </a:r>
                      <a:endParaRPr sz="1400">
                        <a:latin typeface="Cambria"/>
                        <a:cs typeface="Cambria"/>
                      </a:endParaRPr>
                    </a:p>
                  </a:txBody>
                  <a:tcPr marL="0" marR="0" marT="40640" marB="0">
                    <a:lnR w="12700">
                      <a:solidFill>
                        <a:srgbClr val="000000"/>
                      </a:solidFill>
                      <a:prstDash val="solid"/>
                    </a:lnR>
                  </a:tcPr>
                </a:tc>
                <a:tc>
                  <a:txBody>
                    <a:bodyPr/>
                    <a:lstStyle/>
                    <a:p>
                      <a:pPr marL="306070">
                        <a:lnSpc>
                          <a:spcPct val="100000"/>
                        </a:lnSpc>
                        <a:spcBef>
                          <a:spcPts val="320"/>
                        </a:spcBef>
                      </a:pPr>
                      <a:r>
                        <a:rPr sz="1400" b="1" spc="-10" dirty="0">
                          <a:latin typeface="Cambria"/>
                          <a:cs typeface="Cambria"/>
                        </a:rPr>
                        <a:t>FF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2805</a:t>
                      </a:r>
                      <a:endParaRPr sz="1400">
                        <a:latin typeface="Cambria"/>
                        <a:cs typeface="Cambria"/>
                      </a:endParaRPr>
                    </a:p>
                  </a:txBody>
                  <a:tcPr marL="0" marR="0" marT="40640" marB="0">
                    <a:lnR w="12700">
                      <a:solidFill>
                        <a:srgbClr val="000000"/>
                      </a:solidFill>
                      <a:prstDash val="solid"/>
                    </a:lnR>
                  </a:tcPr>
                </a:tc>
                <a:tc>
                  <a:txBody>
                    <a:bodyPr/>
                    <a:lstStyle/>
                    <a:p>
                      <a:pPr marL="288925">
                        <a:lnSpc>
                          <a:spcPct val="100000"/>
                        </a:lnSpc>
                        <a:spcBef>
                          <a:spcPts val="320"/>
                        </a:spcBef>
                      </a:pPr>
                      <a:r>
                        <a:rPr sz="1400" b="1" spc="-5" dirty="0">
                          <a:latin typeface="Cambria"/>
                          <a:cs typeface="Cambria"/>
                        </a:rPr>
                        <a:t>6D</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2804</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59</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2803</a:t>
                      </a:r>
                      <a:endParaRPr sz="1400">
                        <a:latin typeface="Cambria"/>
                        <a:cs typeface="Cambria"/>
                      </a:endParaRPr>
                    </a:p>
                  </a:txBody>
                  <a:tcPr marL="0" marR="0" marT="40640" marB="0">
                    <a:lnR w="12700">
                      <a:solidFill>
                        <a:srgbClr val="000000"/>
                      </a:solidFill>
                      <a:prstDash val="solid"/>
                    </a:lnR>
                  </a:tcPr>
                </a:tc>
                <a:tc>
                  <a:txBody>
                    <a:bodyPr/>
                    <a:lstStyle/>
                    <a:p>
                      <a:pPr marL="298450">
                        <a:lnSpc>
                          <a:spcPct val="100000"/>
                        </a:lnSpc>
                        <a:spcBef>
                          <a:spcPts val="320"/>
                        </a:spcBef>
                      </a:pPr>
                      <a:r>
                        <a:rPr sz="1400" b="1" spc="-5" dirty="0">
                          <a:latin typeface="Cambria"/>
                          <a:cs typeface="Cambria"/>
                        </a:rPr>
                        <a:t>08</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2802</a:t>
                      </a:r>
                      <a:endParaRPr sz="1400">
                        <a:latin typeface="Cambria"/>
                        <a:cs typeface="Cambria"/>
                      </a:endParaRPr>
                    </a:p>
                  </a:txBody>
                  <a:tcPr marL="0" marR="0" marT="40640" marB="0">
                    <a:lnR w="12700">
                      <a:solidFill>
                        <a:srgbClr val="000000"/>
                      </a:solidFill>
                      <a:prstDash val="solid"/>
                    </a:lnR>
                  </a:tcPr>
                </a:tc>
                <a:tc>
                  <a:txBody>
                    <a:bodyPr/>
                    <a:lstStyle/>
                    <a:p>
                      <a:pPr marL="299720">
                        <a:lnSpc>
                          <a:spcPct val="100000"/>
                        </a:lnSpc>
                        <a:spcBef>
                          <a:spcPts val="320"/>
                        </a:spcBef>
                      </a:pPr>
                      <a:r>
                        <a:rPr sz="1400" b="1" spc="-5" dirty="0">
                          <a:latin typeface="Cambria"/>
                          <a:cs typeface="Cambria"/>
                        </a:rPr>
                        <a:t>2E</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800">
                <a:tc>
                  <a:txBody>
                    <a:bodyPr/>
                    <a:lstStyle/>
                    <a:p>
                      <a:pPr marL="36195" algn="ctr">
                        <a:lnSpc>
                          <a:spcPct val="100000"/>
                        </a:lnSpc>
                        <a:spcBef>
                          <a:spcPts val="320"/>
                        </a:spcBef>
                      </a:pPr>
                      <a:r>
                        <a:rPr sz="1400" b="1" spc="-5" dirty="0">
                          <a:latin typeface="Cambria"/>
                          <a:cs typeface="Cambria"/>
                        </a:rPr>
                        <a:t>2801</a:t>
                      </a:r>
                      <a:endParaRPr sz="1400">
                        <a:latin typeface="Cambria"/>
                        <a:cs typeface="Cambria"/>
                      </a:endParaRPr>
                    </a:p>
                  </a:txBody>
                  <a:tcPr marL="0" marR="0" marT="40640" marB="0">
                    <a:lnR w="12700">
                      <a:solidFill>
                        <a:srgbClr val="000000"/>
                      </a:solidFill>
                      <a:prstDash val="solid"/>
                    </a:lnR>
                  </a:tcPr>
                </a:tc>
                <a:tc>
                  <a:txBody>
                    <a:bodyPr/>
                    <a:lstStyle/>
                    <a:p>
                      <a:pPr marL="302895">
                        <a:lnSpc>
                          <a:spcPct val="100000"/>
                        </a:lnSpc>
                        <a:spcBef>
                          <a:spcPts val="320"/>
                        </a:spcBef>
                      </a:pPr>
                      <a:r>
                        <a:rPr sz="1400" b="1" spc="-10" dirty="0">
                          <a:latin typeface="Cambria"/>
                          <a:cs typeface="Cambria"/>
                        </a:rPr>
                        <a:t>F3</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04799">
                <a:tc>
                  <a:txBody>
                    <a:bodyPr/>
                    <a:lstStyle/>
                    <a:p>
                      <a:pPr marL="36195" algn="ctr">
                        <a:lnSpc>
                          <a:spcPct val="100000"/>
                        </a:lnSpc>
                        <a:spcBef>
                          <a:spcPts val="320"/>
                        </a:spcBef>
                      </a:pPr>
                      <a:r>
                        <a:rPr sz="1400" b="1" spc="-5" dirty="0">
                          <a:latin typeface="Cambria"/>
                          <a:cs typeface="Cambria"/>
                        </a:rPr>
                        <a:t>2800</a:t>
                      </a:r>
                      <a:endParaRPr sz="1400">
                        <a:latin typeface="Cambria"/>
                        <a:cs typeface="Cambria"/>
                      </a:endParaRPr>
                    </a:p>
                  </a:txBody>
                  <a:tcPr marL="0" marR="0" marT="40640" marB="0">
                    <a:lnR w="12700">
                      <a:solidFill>
                        <a:srgbClr val="000000"/>
                      </a:solidFill>
                      <a:prstDash val="solid"/>
                    </a:lnR>
                  </a:tcPr>
                </a:tc>
                <a:tc>
                  <a:txBody>
                    <a:bodyPr/>
                    <a:lstStyle/>
                    <a:p>
                      <a:pPr marL="302895">
                        <a:lnSpc>
                          <a:spcPct val="100000"/>
                        </a:lnSpc>
                        <a:spcBef>
                          <a:spcPts val="320"/>
                        </a:spcBef>
                      </a:pPr>
                      <a:r>
                        <a:rPr sz="1400" b="1" spc="-5" dirty="0">
                          <a:latin typeface="Cambria"/>
                          <a:cs typeface="Cambria"/>
                        </a:rPr>
                        <a:t>9F</a:t>
                      </a:r>
                      <a:endParaRPr sz="14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graphicFrame>
        <p:nvGraphicFramePr>
          <p:cNvPr id="9" name="object 9"/>
          <p:cNvGraphicFramePr>
            <a:graphicFrameLocks noGrp="1"/>
          </p:cNvGraphicFramePr>
          <p:nvPr/>
        </p:nvGraphicFramePr>
        <p:xfrm>
          <a:off x="3325748" y="5480939"/>
          <a:ext cx="1698625" cy="335229"/>
        </p:xfrm>
        <a:graphic>
          <a:graphicData uri="http://schemas.openxmlformats.org/drawingml/2006/table">
            <a:tbl>
              <a:tblPr firstRow="1" bandRow="1">
                <a:tableStyleId>{2D5ABB26-0587-4C30-8999-92F81FD0307C}</a:tableStyleId>
              </a:tblPr>
              <a:tblGrid>
                <a:gridCol w="474980"/>
                <a:gridCol w="1223645"/>
              </a:tblGrid>
              <a:tr h="335229">
                <a:tc>
                  <a:txBody>
                    <a:bodyPr/>
                    <a:lstStyle/>
                    <a:p>
                      <a:pPr marL="127000">
                        <a:lnSpc>
                          <a:spcPct val="100000"/>
                        </a:lnSpc>
                        <a:spcBef>
                          <a:spcPts val="325"/>
                        </a:spcBef>
                      </a:pPr>
                      <a:r>
                        <a:rPr sz="1600" b="1" spc="-10" dirty="0">
                          <a:latin typeface="Cambria"/>
                          <a:cs typeface="Cambria"/>
                        </a:rPr>
                        <a:t>HL</a:t>
                      </a:r>
                      <a:endParaRPr sz="1600">
                        <a:latin typeface="Cambria"/>
                        <a:cs typeface="Cambria"/>
                      </a:endParaRPr>
                    </a:p>
                  </a:txBody>
                  <a:tcPr marL="0" marR="0" marT="41275" marB="0">
                    <a:lnR w="12700">
                      <a:solidFill>
                        <a:srgbClr val="000000"/>
                      </a:solidFill>
                      <a:prstDash val="solid"/>
                    </a:lnR>
                  </a:tcPr>
                </a:tc>
                <a:tc>
                  <a:txBody>
                    <a:bodyPr/>
                    <a:lstStyle/>
                    <a:p>
                      <a:pPr marL="371475">
                        <a:lnSpc>
                          <a:spcPct val="100000"/>
                        </a:lnSpc>
                        <a:spcBef>
                          <a:spcPts val="325"/>
                        </a:spcBef>
                      </a:pPr>
                      <a:r>
                        <a:rPr sz="1600" b="1" spc="-5" dirty="0">
                          <a:latin typeface="Cambria"/>
                          <a:cs typeface="Cambria"/>
                        </a:rPr>
                        <a:t>2805</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0" name="object 10"/>
          <p:cNvGraphicFramePr>
            <a:graphicFrameLocks noGrp="1"/>
          </p:cNvGraphicFramePr>
          <p:nvPr/>
        </p:nvGraphicFramePr>
        <p:xfrm>
          <a:off x="5795899" y="5472305"/>
          <a:ext cx="1698625" cy="335305"/>
        </p:xfrm>
        <a:graphic>
          <a:graphicData uri="http://schemas.openxmlformats.org/drawingml/2006/table">
            <a:tbl>
              <a:tblPr firstRow="1" bandRow="1">
                <a:tableStyleId>{2D5ABB26-0587-4C30-8999-92F81FD0307C}</a:tableStyleId>
              </a:tblPr>
              <a:tblGrid>
                <a:gridCol w="474980"/>
                <a:gridCol w="1223645"/>
              </a:tblGrid>
              <a:tr h="335305">
                <a:tc>
                  <a:txBody>
                    <a:bodyPr/>
                    <a:lstStyle/>
                    <a:p>
                      <a:pPr marL="127000">
                        <a:lnSpc>
                          <a:spcPct val="100000"/>
                        </a:lnSpc>
                        <a:spcBef>
                          <a:spcPts val="325"/>
                        </a:spcBef>
                      </a:pPr>
                      <a:r>
                        <a:rPr sz="1600" b="1" spc="-10" dirty="0">
                          <a:latin typeface="Cambria"/>
                          <a:cs typeface="Cambria"/>
                        </a:rPr>
                        <a:t>HL</a:t>
                      </a:r>
                      <a:endParaRPr sz="1600">
                        <a:latin typeface="Cambria"/>
                        <a:cs typeface="Cambria"/>
                      </a:endParaRPr>
                    </a:p>
                  </a:txBody>
                  <a:tcPr marL="0" marR="0" marT="41275" marB="0">
                    <a:lnR w="12700">
                      <a:solidFill>
                        <a:srgbClr val="000000"/>
                      </a:solidFill>
                      <a:prstDash val="solid"/>
                    </a:lnR>
                  </a:tcPr>
                </a:tc>
                <a:tc>
                  <a:txBody>
                    <a:bodyPr/>
                    <a:lstStyle/>
                    <a:p>
                      <a:pPr marL="371475">
                        <a:lnSpc>
                          <a:spcPct val="100000"/>
                        </a:lnSpc>
                        <a:spcBef>
                          <a:spcPts val="325"/>
                        </a:spcBef>
                      </a:pPr>
                      <a:r>
                        <a:rPr sz="1600" b="1" spc="-5" dirty="0">
                          <a:latin typeface="Cambria"/>
                          <a:cs typeface="Cambria"/>
                        </a:rPr>
                        <a:t>2806</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1" name="object 11"/>
          <p:cNvGraphicFramePr>
            <a:graphicFrameLocks noGrp="1"/>
          </p:cNvGraphicFramePr>
          <p:nvPr/>
        </p:nvGraphicFramePr>
        <p:xfrm>
          <a:off x="8342122" y="5473319"/>
          <a:ext cx="1697990" cy="335254"/>
        </p:xfrm>
        <a:graphic>
          <a:graphicData uri="http://schemas.openxmlformats.org/drawingml/2006/table">
            <a:tbl>
              <a:tblPr firstRow="1" bandRow="1">
                <a:tableStyleId>{2D5ABB26-0587-4C30-8999-92F81FD0307C}</a:tableStyleId>
              </a:tblPr>
              <a:tblGrid>
                <a:gridCol w="474345"/>
                <a:gridCol w="1223645"/>
              </a:tblGrid>
              <a:tr h="335254">
                <a:tc>
                  <a:txBody>
                    <a:bodyPr/>
                    <a:lstStyle/>
                    <a:p>
                      <a:pPr marL="127000">
                        <a:lnSpc>
                          <a:spcPct val="100000"/>
                        </a:lnSpc>
                        <a:spcBef>
                          <a:spcPts val="330"/>
                        </a:spcBef>
                      </a:pPr>
                      <a:r>
                        <a:rPr sz="1600" b="1" spc="-5" dirty="0">
                          <a:latin typeface="Cambria"/>
                          <a:cs typeface="Cambria"/>
                        </a:rPr>
                        <a:t>HL</a:t>
                      </a:r>
                      <a:endParaRPr sz="1600">
                        <a:latin typeface="Cambria"/>
                        <a:cs typeface="Cambria"/>
                      </a:endParaRPr>
                    </a:p>
                  </a:txBody>
                  <a:tcPr marL="0" marR="0" marT="41910" marB="0">
                    <a:lnR w="12700">
                      <a:solidFill>
                        <a:srgbClr val="000000"/>
                      </a:solidFill>
                      <a:prstDash val="solid"/>
                    </a:lnR>
                  </a:tcPr>
                </a:tc>
                <a:tc>
                  <a:txBody>
                    <a:bodyPr/>
                    <a:lstStyle/>
                    <a:p>
                      <a:pPr marL="371475">
                        <a:lnSpc>
                          <a:spcPct val="100000"/>
                        </a:lnSpc>
                        <a:spcBef>
                          <a:spcPts val="330"/>
                        </a:spcBef>
                      </a:pPr>
                      <a:r>
                        <a:rPr sz="1600" b="1" spc="-5" dirty="0">
                          <a:latin typeface="Cambria"/>
                          <a:cs typeface="Cambria"/>
                        </a:rPr>
                        <a:t>2807</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
        <p:nvSpPr>
          <p:cNvPr id="12" name="object 12"/>
          <p:cNvSpPr txBox="1"/>
          <p:nvPr/>
        </p:nvSpPr>
        <p:spPr>
          <a:xfrm>
            <a:off x="3522727" y="1401319"/>
            <a:ext cx="5144135" cy="321242"/>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FF0000"/>
                </a:solidFill>
                <a:latin typeface="Cambria"/>
                <a:cs typeface="Cambria"/>
              </a:rPr>
              <a:t>HL </a:t>
            </a:r>
            <a:r>
              <a:rPr sz="2000" b="1" spc="-5" dirty="0">
                <a:solidFill>
                  <a:srgbClr val="FF0000"/>
                </a:solidFill>
                <a:latin typeface="Cambria"/>
                <a:cs typeface="Cambria"/>
              </a:rPr>
              <a:t>pair incremented </a:t>
            </a:r>
            <a:r>
              <a:rPr sz="2000" b="1" spc="-10" dirty="0">
                <a:solidFill>
                  <a:srgbClr val="FF0000"/>
                </a:solidFill>
                <a:latin typeface="Cambria"/>
                <a:cs typeface="Cambria"/>
              </a:rPr>
              <a:t>before </a:t>
            </a:r>
            <a:r>
              <a:rPr sz="2000" b="1" spc="-5" dirty="0">
                <a:solidFill>
                  <a:srgbClr val="FF0000"/>
                </a:solidFill>
                <a:latin typeface="Cambria"/>
                <a:cs typeface="Cambria"/>
              </a:rPr>
              <a:t>its </a:t>
            </a:r>
            <a:r>
              <a:rPr sz="2000" b="1" spc="-15" dirty="0">
                <a:solidFill>
                  <a:srgbClr val="FF0000"/>
                </a:solidFill>
                <a:latin typeface="Cambria"/>
                <a:cs typeface="Cambria"/>
              </a:rPr>
              <a:t>value </a:t>
            </a:r>
            <a:r>
              <a:rPr sz="2000" b="1" dirty="0">
                <a:solidFill>
                  <a:srgbClr val="FF0000"/>
                </a:solidFill>
                <a:latin typeface="Cambria"/>
                <a:cs typeface="Cambria"/>
              </a:rPr>
              <a:t>is</a:t>
            </a:r>
            <a:r>
              <a:rPr sz="2000" b="1" spc="-80" dirty="0">
                <a:solidFill>
                  <a:srgbClr val="FF0000"/>
                </a:solidFill>
                <a:latin typeface="Cambria"/>
                <a:cs typeface="Cambria"/>
              </a:rPr>
              <a:t> </a:t>
            </a:r>
            <a:r>
              <a:rPr sz="2000" b="1" dirty="0">
                <a:solidFill>
                  <a:srgbClr val="FF0000"/>
                </a:solidFill>
                <a:latin typeface="Cambria"/>
                <a:cs typeface="Cambria"/>
              </a:rPr>
              <a:t>used</a:t>
            </a:r>
            <a:endParaRPr sz="2000">
              <a:latin typeface="Cambria"/>
              <a:cs typeface="Cambria"/>
            </a:endParaRPr>
          </a:p>
        </p:txBody>
      </p:sp>
      <p:graphicFrame>
        <p:nvGraphicFramePr>
          <p:cNvPr id="13" name="object 13"/>
          <p:cNvGraphicFramePr>
            <a:graphicFrameLocks noGrp="1"/>
          </p:cNvGraphicFramePr>
          <p:nvPr/>
        </p:nvGraphicFramePr>
        <p:xfrm>
          <a:off x="887069" y="5460746"/>
          <a:ext cx="1699260" cy="335254"/>
        </p:xfrm>
        <a:graphic>
          <a:graphicData uri="http://schemas.openxmlformats.org/drawingml/2006/table">
            <a:tbl>
              <a:tblPr firstRow="1" bandRow="1">
                <a:tableStyleId>{2D5ABB26-0587-4C30-8999-92F81FD0307C}</a:tableStyleId>
              </a:tblPr>
              <a:tblGrid>
                <a:gridCol w="475615"/>
                <a:gridCol w="1223645"/>
              </a:tblGrid>
              <a:tr h="335254">
                <a:tc>
                  <a:txBody>
                    <a:bodyPr/>
                    <a:lstStyle/>
                    <a:p>
                      <a:pPr marL="127000">
                        <a:lnSpc>
                          <a:spcPct val="100000"/>
                        </a:lnSpc>
                        <a:spcBef>
                          <a:spcPts val="325"/>
                        </a:spcBef>
                      </a:pPr>
                      <a:r>
                        <a:rPr sz="1600" b="1" spc="-5" dirty="0">
                          <a:latin typeface="Cambria"/>
                          <a:cs typeface="Cambria"/>
                        </a:rPr>
                        <a:t>HL</a:t>
                      </a:r>
                      <a:endParaRPr sz="1600">
                        <a:latin typeface="Cambria"/>
                        <a:cs typeface="Cambria"/>
                      </a:endParaRPr>
                    </a:p>
                  </a:txBody>
                  <a:tcPr marL="0" marR="0" marT="41275" marB="0">
                    <a:lnR w="12700">
                      <a:solidFill>
                        <a:srgbClr val="000000"/>
                      </a:solidFill>
                      <a:prstDash val="solid"/>
                    </a:lnR>
                  </a:tcPr>
                </a:tc>
                <a:tc>
                  <a:txBody>
                    <a:bodyPr/>
                    <a:lstStyle/>
                    <a:p>
                      <a:pPr marL="370840">
                        <a:lnSpc>
                          <a:spcPct val="100000"/>
                        </a:lnSpc>
                        <a:spcBef>
                          <a:spcPts val="325"/>
                        </a:spcBef>
                      </a:pPr>
                      <a:r>
                        <a:rPr sz="1600" b="1" spc="-5" dirty="0">
                          <a:latin typeface="Cambria"/>
                          <a:cs typeface="Cambria"/>
                        </a:rPr>
                        <a:t>2804</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1830" y="228600"/>
            <a:ext cx="5788660" cy="690574"/>
          </a:xfrm>
          <a:prstGeom prst="rect">
            <a:avLst/>
          </a:prstGeom>
        </p:spPr>
        <p:txBody>
          <a:bodyPr vert="horz" wrap="square" lIns="0" tIns="13335" rIns="0" bIns="0" rtlCol="0">
            <a:spAutoFit/>
          </a:bodyPr>
          <a:lstStyle/>
          <a:p>
            <a:pPr marL="12700">
              <a:lnSpc>
                <a:spcPct val="100000"/>
              </a:lnSpc>
              <a:spcBef>
                <a:spcPts val="105"/>
              </a:spcBef>
            </a:pPr>
            <a:r>
              <a:rPr lang="en-US" sz="4400" spc="-10" dirty="0" smtClean="0">
                <a:solidFill>
                  <a:srgbClr val="FF0000"/>
                </a:solidFill>
              </a:rPr>
              <a:t>Discussion</a:t>
            </a:r>
            <a:r>
              <a:rPr sz="4400" spc="-65" dirty="0" smtClean="0">
                <a:solidFill>
                  <a:srgbClr val="FF0000"/>
                </a:solidFill>
              </a:rPr>
              <a:t> </a:t>
            </a:r>
            <a:r>
              <a:rPr sz="4400" spc="-10" dirty="0">
                <a:solidFill>
                  <a:srgbClr val="FF0000"/>
                </a:solidFill>
              </a:rPr>
              <a:t>problem</a:t>
            </a:r>
            <a:endParaRPr sz="4400" dirty="0">
              <a:solidFill>
                <a:srgbClr val="FF0000"/>
              </a:solidFill>
            </a:endParaRPr>
          </a:p>
        </p:txBody>
      </p:sp>
      <p:graphicFrame>
        <p:nvGraphicFramePr>
          <p:cNvPr id="3" name="object 3"/>
          <p:cNvGraphicFramePr>
            <a:graphicFrameLocks noGrp="1"/>
          </p:cNvGraphicFramePr>
          <p:nvPr/>
        </p:nvGraphicFramePr>
        <p:xfrm>
          <a:off x="3691637" y="1764159"/>
          <a:ext cx="1909446" cy="4693940"/>
        </p:xfrm>
        <a:graphic>
          <a:graphicData uri="http://schemas.openxmlformats.org/drawingml/2006/table">
            <a:tbl>
              <a:tblPr firstRow="1" bandRow="1">
                <a:tableStyleId>{2D5ABB26-0587-4C30-8999-92F81FD0307C}</a:tableStyleId>
              </a:tblPr>
              <a:tblGrid>
                <a:gridCol w="1210311"/>
                <a:gridCol w="699135"/>
              </a:tblGrid>
              <a:tr h="335279">
                <a:tc>
                  <a:txBody>
                    <a:bodyPr/>
                    <a:lstStyle/>
                    <a:p>
                      <a:pPr marL="139065">
                        <a:lnSpc>
                          <a:spcPct val="100000"/>
                        </a:lnSpc>
                        <a:spcBef>
                          <a:spcPts val="320"/>
                        </a:spcBef>
                      </a:pPr>
                      <a:r>
                        <a:rPr sz="1600" spc="-5" dirty="0">
                          <a:latin typeface="Cambria"/>
                          <a:cs typeface="Cambria"/>
                        </a:rPr>
                        <a:t>Load </a:t>
                      </a:r>
                      <a:r>
                        <a:rPr sz="1600" spc="-10" dirty="0">
                          <a:latin typeface="Cambria"/>
                          <a:cs typeface="Cambria"/>
                        </a:rPr>
                        <a:t>to</a:t>
                      </a:r>
                      <a:r>
                        <a:rPr sz="1600" spc="-30" dirty="0">
                          <a:latin typeface="Cambria"/>
                          <a:cs typeface="Cambria"/>
                        </a:rPr>
                        <a:t> </a:t>
                      </a:r>
                      <a:r>
                        <a:rPr sz="1600" spc="-15" dirty="0">
                          <a:latin typeface="Cambria"/>
                          <a:cs typeface="Cambria"/>
                        </a:rPr>
                        <a:t>AC</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ct val="100000"/>
                        </a:lnSpc>
                        <a:spcBef>
                          <a:spcPts val="320"/>
                        </a:spcBef>
                      </a:pPr>
                      <a:r>
                        <a:rPr sz="1600" spc="-10" dirty="0">
                          <a:latin typeface="Cambria"/>
                          <a:cs typeface="Cambria"/>
                        </a:rPr>
                        <a:t>Mode</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35279">
                <a:tc gridSpan="2">
                  <a:txBody>
                    <a:bodyPr/>
                    <a:lstStyle/>
                    <a:p>
                      <a:pPr marL="331470">
                        <a:lnSpc>
                          <a:spcPct val="100000"/>
                        </a:lnSpc>
                        <a:spcBef>
                          <a:spcPts val="320"/>
                        </a:spcBef>
                      </a:pPr>
                      <a:r>
                        <a:rPr sz="1600" spc="-10" dirty="0">
                          <a:latin typeface="Cambria"/>
                          <a:cs typeface="Cambria"/>
                        </a:rPr>
                        <a:t>Address </a:t>
                      </a:r>
                      <a:r>
                        <a:rPr sz="1600" spc="-5" dirty="0">
                          <a:latin typeface="Cambria"/>
                          <a:cs typeface="Cambria"/>
                        </a:rPr>
                        <a:t>=</a:t>
                      </a:r>
                      <a:r>
                        <a:rPr sz="1600" spc="-10" dirty="0">
                          <a:latin typeface="Cambria"/>
                          <a:cs typeface="Cambria"/>
                        </a:rPr>
                        <a:t> </a:t>
                      </a:r>
                      <a:r>
                        <a:rPr sz="1600" spc="-5" dirty="0">
                          <a:latin typeface="Cambria"/>
                          <a:cs typeface="Cambria"/>
                        </a:rPr>
                        <a:t>500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248920">
                        <a:lnSpc>
                          <a:spcPct val="100000"/>
                        </a:lnSpc>
                        <a:spcBef>
                          <a:spcPts val="325"/>
                        </a:spcBef>
                      </a:pPr>
                      <a:r>
                        <a:rPr sz="1600" spc="-10" dirty="0">
                          <a:latin typeface="Cambria"/>
                          <a:cs typeface="Cambria"/>
                        </a:rPr>
                        <a:t>Next</a:t>
                      </a:r>
                      <a:r>
                        <a:rPr sz="1600" spc="-20" dirty="0">
                          <a:latin typeface="Cambria"/>
                          <a:cs typeface="Cambria"/>
                        </a:rPr>
                        <a:t> </a:t>
                      </a:r>
                      <a:r>
                        <a:rPr sz="1600" spc="-10" dirty="0">
                          <a:latin typeface="Cambria"/>
                          <a:cs typeface="Cambria"/>
                        </a:rPr>
                        <a:t>Instruction</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450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marL="635" algn="ctr">
                        <a:lnSpc>
                          <a:spcPct val="100000"/>
                        </a:lnSpc>
                        <a:spcBef>
                          <a:spcPts val="325"/>
                        </a:spcBef>
                      </a:pPr>
                      <a:r>
                        <a:rPr sz="1600" spc="-5" dirty="0">
                          <a:latin typeface="Cambria"/>
                          <a:cs typeface="Cambria"/>
                        </a:rPr>
                        <a:t>700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800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900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305">
                <a:tc gridSpan="2">
                  <a:txBody>
                    <a:bodyPr/>
                    <a:lstStyle/>
                    <a:p>
                      <a:pPr marL="635" algn="ctr">
                        <a:lnSpc>
                          <a:spcPct val="100000"/>
                        </a:lnSpc>
                        <a:spcBef>
                          <a:spcPts val="330"/>
                        </a:spcBef>
                      </a:pPr>
                      <a:r>
                        <a:rPr sz="1600" spc="-5" dirty="0">
                          <a:latin typeface="Cambria"/>
                          <a:cs typeface="Cambria"/>
                        </a:rPr>
                        <a:t>325</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30"/>
                        </a:spcBef>
                      </a:pPr>
                      <a:r>
                        <a:rPr sz="1600" spc="-5" dirty="0">
                          <a:latin typeface="Cambria"/>
                          <a:cs typeface="Cambria"/>
                        </a:rPr>
                        <a:t>300</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bl>
          </a:graphicData>
        </a:graphic>
      </p:graphicFrame>
      <p:sp>
        <p:nvSpPr>
          <p:cNvPr id="4" name="object 4"/>
          <p:cNvSpPr txBox="1"/>
          <p:nvPr/>
        </p:nvSpPr>
        <p:spPr>
          <a:xfrm>
            <a:off x="2928366" y="1411768"/>
            <a:ext cx="692151" cy="1318310"/>
          </a:xfrm>
          <a:prstGeom prst="rect">
            <a:avLst/>
          </a:prstGeom>
        </p:spPr>
        <p:txBody>
          <a:bodyPr vert="horz" wrap="square" lIns="0" tIns="93980" rIns="0" bIns="0" rtlCol="0">
            <a:spAutoFit/>
          </a:bodyPr>
          <a:lstStyle/>
          <a:p>
            <a:pPr marR="5715" algn="r">
              <a:lnSpc>
                <a:spcPct val="100000"/>
              </a:lnSpc>
              <a:spcBef>
                <a:spcPts val="740"/>
              </a:spcBef>
            </a:pPr>
            <a:r>
              <a:rPr sz="1400" b="1" spc="-20" dirty="0">
                <a:latin typeface="Cambria"/>
                <a:cs typeface="Cambria"/>
              </a:rPr>
              <a:t>A</a:t>
            </a:r>
            <a:r>
              <a:rPr sz="1400" b="1" spc="-5" dirty="0">
                <a:latin typeface="Cambria"/>
                <a:cs typeface="Cambria"/>
              </a:rPr>
              <a:t>dd</a:t>
            </a:r>
            <a:r>
              <a:rPr sz="1400" b="1" spc="-20" dirty="0">
                <a:latin typeface="Cambria"/>
                <a:cs typeface="Cambria"/>
              </a:rPr>
              <a:t>r</a:t>
            </a:r>
            <a:r>
              <a:rPr sz="1400" b="1" dirty="0">
                <a:latin typeface="Cambria"/>
                <a:cs typeface="Cambria"/>
              </a:rPr>
              <a:t>ess</a:t>
            </a:r>
            <a:endParaRPr sz="1400">
              <a:latin typeface="Cambria"/>
              <a:cs typeface="Cambria"/>
            </a:endParaRPr>
          </a:p>
          <a:p>
            <a:pPr marR="5080" algn="r">
              <a:lnSpc>
                <a:spcPct val="100000"/>
              </a:lnSpc>
              <a:spcBef>
                <a:spcPts val="725"/>
              </a:spcBef>
            </a:pPr>
            <a:r>
              <a:rPr sz="1600" spc="-5" dirty="0">
                <a:latin typeface="Cambria"/>
                <a:cs typeface="Cambria"/>
              </a:rPr>
              <a:t>200</a:t>
            </a:r>
            <a:endParaRPr sz="1600">
              <a:latin typeface="Cambria"/>
              <a:cs typeface="Cambria"/>
            </a:endParaRPr>
          </a:p>
          <a:p>
            <a:pPr marR="5080" algn="r">
              <a:lnSpc>
                <a:spcPct val="100000"/>
              </a:lnSpc>
              <a:spcBef>
                <a:spcPts val="720"/>
              </a:spcBef>
            </a:pPr>
            <a:r>
              <a:rPr sz="1600" spc="-5" dirty="0">
                <a:latin typeface="Cambria"/>
                <a:cs typeface="Cambria"/>
              </a:rPr>
              <a:t>201</a:t>
            </a:r>
            <a:endParaRPr sz="1600">
              <a:latin typeface="Cambria"/>
              <a:cs typeface="Cambria"/>
            </a:endParaRPr>
          </a:p>
          <a:p>
            <a:pPr marR="5080" algn="r">
              <a:lnSpc>
                <a:spcPct val="100000"/>
              </a:lnSpc>
              <a:spcBef>
                <a:spcPts val="725"/>
              </a:spcBef>
            </a:pPr>
            <a:r>
              <a:rPr sz="1600" spc="-5" dirty="0">
                <a:latin typeface="Cambria"/>
                <a:cs typeface="Cambria"/>
              </a:rPr>
              <a:t>202</a:t>
            </a:r>
            <a:endParaRPr sz="1600">
              <a:latin typeface="Cambria"/>
              <a:cs typeface="Cambria"/>
            </a:endParaRPr>
          </a:p>
        </p:txBody>
      </p:sp>
      <p:sp>
        <p:nvSpPr>
          <p:cNvPr id="5" name="object 5"/>
          <p:cNvSpPr txBox="1"/>
          <p:nvPr/>
        </p:nvSpPr>
        <p:spPr>
          <a:xfrm>
            <a:off x="4298952" y="1493013"/>
            <a:ext cx="70802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Cambria"/>
                <a:cs typeface="Cambria"/>
              </a:rPr>
              <a:t>Memory</a:t>
            </a:r>
            <a:endParaRPr sz="1400">
              <a:latin typeface="Cambria"/>
              <a:cs typeface="Cambria"/>
            </a:endParaRPr>
          </a:p>
        </p:txBody>
      </p:sp>
      <p:sp>
        <p:nvSpPr>
          <p:cNvPr id="6" name="object 6"/>
          <p:cNvSpPr txBox="1"/>
          <p:nvPr/>
        </p:nvSpPr>
        <p:spPr>
          <a:xfrm>
            <a:off x="3256281" y="3048661"/>
            <a:ext cx="363855" cy="687367"/>
          </a:xfrm>
          <a:prstGeom prst="rect">
            <a:avLst/>
          </a:prstGeom>
        </p:spPr>
        <p:txBody>
          <a:bodyPr vert="horz" wrap="square" lIns="0" tIns="104139" rIns="0" bIns="0" rtlCol="0">
            <a:spAutoFit/>
          </a:bodyPr>
          <a:lstStyle/>
          <a:p>
            <a:pPr marL="12700">
              <a:lnSpc>
                <a:spcPct val="100000"/>
              </a:lnSpc>
              <a:spcBef>
                <a:spcPts val="819"/>
              </a:spcBef>
            </a:pPr>
            <a:r>
              <a:rPr sz="1600" spc="-5" dirty="0">
                <a:latin typeface="Cambria"/>
                <a:cs typeface="Cambria"/>
              </a:rPr>
              <a:t>399</a:t>
            </a:r>
            <a:endParaRPr sz="1600">
              <a:latin typeface="Cambria"/>
              <a:cs typeface="Cambria"/>
            </a:endParaRPr>
          </a:p>
          <a:p>
            <a:pPr marL="12700">
              <a:lnSpc>
                <a:spcPct val="100000"/>
              </a:lnSpc>
              <a:spcBef>
                <a:spcPts val="720"/>
              </a:spcBef>
            </a:pPr>
            <a:r>
              <a:rPr sz="1600" spc="-5" dirty="0">
                <a:latin typeface="Cambria"/>
                <a:cs typeface="Cambria"/>
              </a:rPr>
              <a:t>400</a:t>
            </a:r>
            <a:endParaRPr sz="1600">
              <a:latin typeface="Cambria"/>
              <a:cs typeface="Cambria"/>
            </a:endParaRPr>
          </a:p>
        </p:txBody>
      </p:sp>
      <p:sp>
        <p:nvSpPr>
          <p:cNvPr id="7" name="object 7"/>
          <p:cNvSpPr txBox="1"/>
          <p:nvPr/>
        </p:nvSpPr>
        <p:spPr>
          <a:xfrm>
            <a:off x="3256281" y="414693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500</a:t>
            </a:r>
            <a:endParaRPr sz="1600">
              <a:latin typeface="Cambria"/>
              <a:cs typeface="Cambria"/>
            </a:endParaRPr>
          </a:p>
        </p:txBody>
      </p:sp>
      <p:sp>
        <p:nvSpPr>
          <p:cNvPr id="8" name="object 8"/>
          <p:cNvSpPr txBox="1"/>
          <p:nvPr/>
        </p:nvSpPr>
        <p:spPr>
          <a:xfrm>
            <a:off x="3256281" y="481749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600</a:t>
            </a:r>
            <a:endParaRPr sz="1600">
              <a:latin typeface="Cambria"/>
              <a:cs typeface="Cambria"/>
            </a:endParaRPr>
          </a:p>
        </p:txBody>
      </p:sp>
      <p:sp>
        <p:nvSpPr>
          <p:cNvPr id="9" name="object 9"/>
          <p:cNvSpPr txBox="1"/>
          <p:nvPr/>
        </p:nvSpPr>
        <p:spPr>
          <a:xfrm>
            <a:off x="3256281" y="548833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702</a:t>
            </a:r>
            <a:endParaRPr sz="1600">
              <a:latin typeface="Cambria"/>
              <a:cs typeface="Cambria"/>
            </a:endParaRPr>
          </a:p>
        </p:txBody>
      </p:sp>
      <p:graphicFrame>
        <p:nvGraphicFramePr>
          <p:cNvPr id="10" name="object 10"/>
          <p:cNvGraphicFramePr>
            <a:graphicFrameLocks noGrp="1"/>
          </p:cNvGraphicFramePr>
          <p:nvPr/>
        </p:nvGraphicFramePr>
        <p:xfrm>
          <a:off x="766369" y="1684401"/>
          <a:ext cx="1680845" cy="335279"/>
        </p:xfrm>
        <a:graphic>
          <a:graphicData uri="http://schemas.openxmlformats.org/drawingml/2006/table">
            <a:tbl>
              <a:tblPr firstRow="1" bandRow="1">
                <a:tableStyleId>{2D5ABB26-0587-4C30-8999-92F81FD0307C}</a:tableStyleId>
              </a:tblPr>
              <a:tblGrid>
                <a:gridCol w="457200"/>
                <a:gridCol w="1223645"/>
              </a:tblGrid>
              <a:tr h="335279">
                <a:tc>
                  <a:txBody>
                    <a:bodyPr/>
                    <a:lstStyle/>
                    <a:p>
                      <a:pPr marL="127000">
                        <a:lnSpc>
                          <a:spcPct val="100000"/>
                        </a:lnSpc>
                        <a:spcBef>
                          <a:spcPts val="320"/>
                        </a:spcBef>
                      </a:pPr>
                      <a:r>
                        <a:rPr sz="1600" b="1" spc="-15" dirty="0">
                          <a:latin typeface="Cambria"/>
                          <a:cs typeface="Cambria"/>
                        </a:rPr>
                        <a:t>PC</a:t>
                      </a:r>
                      <a:endParaRPr sz="16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600" b="1" spc="-5" dirty="0">
                          <a:latin typeface="Cambria"/>
                          <a:cs typeface="Cambria"/>
                        </a:rPr>
                        <a:t>200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1" name="object 11"/>
          <p:cNvGraphicFramePr>
            <a:graphicFrameLocks noGrp="1"/>
          </p:cNvGraphicFramePr>
          <p:nvPr/>
        </p:nvGraphicFramePr>
        <p:xfrm>
          <a:off x="742290" y="2213229"/>
          <a:ext cx="1696085" cy="335280"/>
        </p:xfrm>
        <a:graphic>
          <a:graphicData uri="http://schemas.openxmlformats.org/drawingml/2006/table">
            <a:tbl>
              <a:tblPr firstRow="1" bandRow="1">
                <a:tableStyleId>{2D5ABB26-0587-4C30-8999-92F81FD0307C}</a:tableStyleId>
              </a:tblPr>
              <a:tblGrid>
                <a:gridCol w="472440"/>
                <a:gridCol w="1223645"/>
              </a:tblGrid>
              <a:tr h="335280">
                <a:tc>
                  <a:txBody>
                    <a:bodyPr/>
                    <a:lstStyle/>
                    <a:p>
                      <a:pPr marL="127000">
                        <a:lnSpc>
                          <a:spcPct val="100000"/>
                        </a:lnSpc>
                        <a:spcBef>
                          <a:spcPts val="325"/>
                        </a:spcBef>
                      </a:pPr>
                      <a:r>
                        <a:rPr sz="1600" b="1" spc="-5" dirty="0">
                          <a:latin typeface="Cambria"/>
                          <a:cs typeface="Cambria"/>
                        </a:rPr>
                        <a:t>R1</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400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2" name="object 12"/>
          <p:cNvGraphicFramePr>
            <a:graphicFrameLocks noGrp="1"/>
          </p:cNvGraphicFramePr>
          <p:nvPr/>
        </p:nvGraphicFramePr>
        <p:xfrm>
          <a:off x="737717" y="2751201"/>
          <a:ext cx="1700528" cy="335279"/>
        </p:xfrm>
        <a:graphic>
          <a:graphicData uri="http://schemas.openxmlformats.org/drawingml/2006/table">
            <a:tbl>
              <a:tblPr firstRow="1" bandRow="1">
                <a:tableStyleId>{2D5ABB26-0587-4C30-8999-92F81FD0307C}</a:tableStyleId>
              </a:tblPr>
              <a:tblGrid>
                <a:gridCol w="476884"/>
                <a:gridCol w="1223644"/>
              </a:tblGrid>
              <a:tr h="335279">
                <a:tc>
                  <a:txBody>
                    <a:bodyPr/>
                    <a:lstStyle/>
                    <a:p>
                      <a:pPr marL="127000">
                        <a:lnSpc>
                          <a:spcPct val="100000"/>
                        </a:lnSpc>
                        <a:spcBef>
                          <a:spcPts val="325"/>
                        </a:spcBef>
                      </a:pPr>
                      <a:r>
                        <a:rPr sz="1600" b="1" spc="-10" dirty="0">
                          <a:latin typeface="Cambria"/>
                          <a:cs typeface="Cambria"/>
                        </a:rPr>
                        <a:t>XR</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100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pSp>
        <p:nvGrpSpPr>
          <p:cNvPr id="13" name="object 13"/>
          <p:cNvGrpSpPr/>
          <p:nvPr/>
        </p:nvGrpSpPr>
        <p:grpSpPr>
          <a:xfrm>
            <a:off x="1212852" y="3360801"/>
            <a:ext cx="1236345" cy="347980"/>
            <a:chOff x="1212850" y="3360801"/>
            <a:chExt cx="1236345" cy="347980"/>
          </a:xfrm>
        </p:grpSpPr>
        <p:sp>
          <p:nvSpPr>
            <p:cNvPr id="14" name="object 14"/>
            <p:cNvSpPr/>
            <p:nvPr/>
          </p:nvSpPr>
          <p:spPr>
            <a:xfrm>
              <a:off x="1219200" y="3367151"/>
              <a:ext cx="1224280" cy="335280"/>
            </a:xfrm>
            <a:custGeom>
              <a:avLst/>
              <a:gdLst/>
              <a:ahLst/>
              <a:cxnLst/>
              <a:rect l="l" t="t" r="r" b="b"/>
              <a:pathLst>
                <a:path w="1224280" h="335279">
                  <a:moveTo>
                    <a:pt x="1223683" y="0"/>
                  </a:moveTo>
                  <a:lnTo>
                    <a:pt x="0" y="0"/>
                  </a:lnTo>
                  <a:lnTo>
                    <a:pt x="0" y="335280"/>
                  </a:lnTo>
                  <a:lnTo>
                    <a:pt x="1223683" y="335280"/>
                  </a:lnTo>
                  <a:lnTo>
                    <a:pt x="1223683" y="0"/>
                  </a:lnTo>
                  <a:close/>
                </a:path>
              </a:pathLst>
            </a:custGeom>
            <a:solidFill>
              <a:srgbClr val="FFE699"/>
            </a:solidFill>
          </p:spPr>
          <p:txBody>
            <a:bodyPr wrap="square" lIns="0" tIns="0" rIns="0" bIns="0" rtlCol="0"/>
            <a:lstStyle/>
            <a:p>
              <a:endParaRPr/>
            </a:p>
          </p:txBody>
        </p:sp>
        <p:sp>
          <p:nvSpPr>
            <p:cNvPr id="15" name="object 15"/>
            <p:cNvSpPr/>
            <p:nvPr/>
          </p:nvSpPr>
          <p:spPr>
            <a:xfrm>
              <a:off x="1219200" y="3360801"/>
              <a:ext cx="1223645" cy="347980"/>
            </a:xfrm>
            <a:custGeom>
              <a:avLst/>
              <a:gdLst/>
              <a:ahLst/>
              <a:cxnLst/>
              <a:rect l="l" t="t" r="r" b="b"/>
              <a:pathLst>
                <a:path w="1223645" h="347979">
                  <a:moveTo>
                    <a:pt x="0" y="0"/>
                  </a:moveTo>
                  <a:lnTo>
                    <a:pt x="0" y="347980"/>
                  </a:lnTo>
                </a:path>
                <a:path w="1223645" h="347979">
                  <a:moveTo>
                    <a:pt x="1223645" y="0"/>
                  </a:moveTo>
                  <a:lnTo>
                    <a:pt x="1223645" y="347980"/>
                  </a:lnTo>
                </a:path>
              </a:pathLst>
            </a:custGeom>
            <a:ln w="12700">
              <a:solidFill>
                <a:srgbClr val="000000"/>
              </a:solidFill>
            </a:ln>
          </p:spPr>
          <p:txBody>
            <a:bodyPr wrap="square" lIns="0" tIns="0" rIns="0" bIns="0" rtlCol="0"/>
            <a:lstStyle/>
            <a:p>
              <a:endParaRPr/>
            </a:p>
          </p:txBody>
        </p:sp>
        <p:sp>
          <p:nvSpPr>
            <p:cNvPr id="16" name="object 16"/>
            <p:cNvSpPr/>
            <p:nvPr/>
          </p:nvSpPr>
          <p:spPr>
            <a:xfrm>
              <a:off x="1212850" y="3360801"/>
              <a:ext cx="1236345" cy="12700"/>
            </a:xfrm>
            <a:custGeom>
              <a:avLst/>
              <a:gdLst/>
              <a:ahLst/>
              <a:cxnLst/>
              <a:rect l="l" t="t" r="r" b="b"/>
              <a:pathLst>
                <a:path w="1236345" h="12700">
                  <a:moveTo>
                    <a:pt x="0" y="12700"/>
                  </a:moveTo>
                  <a:lnTo>
                    <a:pt x="1236345" y="12700"/>
                  </a:lnTo>
                  <a:lnTo>
                    <a:pt x="1236345" y="0"/>
                  </a:lnTo>
                  <a:lnTo>
                    <a:pt x="0" y="0"/>
                  </a:lnTo>
                  <a:lnTo>
                    <a:pt x="0" y="12700"/>
                  </a:lnTo>
                  <a:close/>
                </a:path>
              </a:pathLst>
            </a:custGeom>
            <a:solidFill>
              <a:srgbClr val="000000"/>
            </a:solidFill>
          </p:spPr>
          <p:txBody>
            <a:bodyPr wrap="square" lIns="0" tIns="0" rIns="0" bIns="0" rtlCol="0"/>
            <a:lstStyle/>
            <a:p>
              <a:endParaRPr/>
            </a:p>
          </p:txBody>
        </p:sp>
        <p:sp>
          <p:nvSpPr>
            <p:cNvPr id="17" name="object 17"/>
            <p:cNvSpPr/>
            <p:nvPr/>
          </p:nvSpPr>
          <p:spPr>
            <a:xfrm>
              <a:off x="1212850" y="3702431"/>
              <a:ext cx="1236345" cy="0"/>
            </a:xfrm>
            <a:custGeom>
              <a:avLst/>
              <a:gdLst/>
              <a:ahLst/>
              <a:cxnLst/>
              <a:rect l="l" t="t" r="r" b="b"/>
              <a:pathLst>
                <a:path w="1236345">
                  <a:moveTo>
                    <a:pt x="0" y="0"/>
                  </a:moveTo>
                  <a:lnTo>
                    <a:pt x="1236345" y="0"/>
                  </a:lnTo>
                </a:path>
              </a:pathLst>
            </a:custGeom>
            <a:ln w="12700">
              <a:solidFill>
                <a:srgbClr val="000000"/>
              </a:solidFill>
            </a:ln>
          </p:spPr>
          <p:txBody>
            <a:bodyPr wrap="square" lIns="0" tIns="0" rIns="0" bIns="0" rtlCol="0"/>
            <a:lstStyle/>
            <a:p>
              <a:endParaRPr/>
            </a:p>
          </p:txBody>
        </p:sp>
      </p:grpSp>
      <p:sp>
        <p:nvSpPr>
          <p:cNvPr id="18" name="object 18"/>
          <p:cNvSpPr txBox="1"/>
          <p:nvPr/>
        </p:nvSpPr>
        <p:spPr>
          <a:xfrm>
            <a:off x="871830" y="3396235"/>
            <a:ext cx="266065" cy="258404"/>
          </a:xfrm>
          <a:prstGeom prst="rect">
            <a:avLst/>
          </a:prstGeom>
        </p:spPr>
        <p:txBody>
          <a:bodyPr vert="horz" wrap="square" lIns="0" tIns="12065" rIns="0" bIns="0" rtlCol="0">
            <a:spAutoFit/>
          </a:bodyPr>
          <a:lstStyle/>
          <a:p>
            <a:pPr marL="12700">
              <a:lnSpc>
                <a:spcPct val="100000"/>
              </a:lnSpc>
              <a:spcBef>
                <a:spcPts val="95"/>
              </a:spcBef>
            </a:pPr>
            <a:r>
              <a:rPr sz="1600" b="1" spc="-40" dirty="0">
                <a:latin typeface="Cambria"/>
                <a:cs typeface="Cambria"/>
              </a:rPr>
              <a:t>AC</a:t>
            </a:r>
            <a:endParaRPr sz="1600">
              <a:latin typeface="Cambria"/>
              <a:cs typeface="Cambria"/>
            </a:endParaRPr>
          </a:p>
        </p:txBody>
      </p:sp>
      <p:sp>
        <p:nvSpPr>
          <p:cNvPr id="22" name="object 22"/>
          <p:cNvSpPr txBox="1"/>
          <p:nvPr/>
        </p:nvSpPr>
        <p:spPr>
          <a:xfrm>
            <a:off x="3256281" y="6168986"/>
            <a:ext cx="363855" cy="248145"/>
          </a:xfrm>
          <a:prstGeom prst="rect">
            <a:avLst/>
          </a:prstGeom>
        </p:spPr>
        <p:txBody>
          <a:bodyPr vert="horz" wrap="square" lIns="0" tIns="1905" rIns="0" bIns="0" rtlCol="0">
            <a:spAutoFit/>
          </a:bodyPr>
          <a:lstStyle/>
          <a:p>
            <a:pPr marL="12700">
              <a:lnSpc>
                <a:spcPct val="100000"/>
              </a:lnSpc>
              <a:spcBef>
                <a:spcPts val="15"/>
              </a:spcBef>
            </a:pPr>
            <a:r>
              <a:rPr sz="1600" spc="-5" dirty="0">
                <a:latin typeface="Cambria"/>
                <a:cs typeface="Cambria"/>
              </a:rPr>
              <a:t>800</a:t>
            </a:r>
            <a:endParaRPr sz="1600">
              <a:latin typeface="Cambria"/>
              <a:cs typeface="Cambria"/>
            </a:endParaRPr>
          </a:p>
        </p:txBody>
      </p:sp>
      <p:sp>
        <p:nvSpPr>
          <p:cNvPr id="19" name="object 19"/>
          <p:cNvSpPr txBox="1"/>
          <p:nvPr/>
        </p:nvSpPr>
        <p:spPr>
          <a:xfrm>
            <a:off x="5996177" y="1717930"/>
            <a:ext cx="2198371" cy="112082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mbria"/>
                <a:cs typeface="Cambria"/>
              </a:rPr>
              <a:t>PC = </a:t>
            </a:r>
            <a:r>
              <a:rPr sz="1800" spc="-10" dirty="0">
                <a:latin typeface="Cambria"/>
                <a:cs typeface="Cambria"/>
              </a:rPr>
              <a:t>Program</a:t>
            </a:r>
            <a:r>
              <a:rPr sz="1800" spc="-75" dirty="0">
                <a:latin typeface="Cambria"/>
                <a:cs typeface="Cambria"/>
              </a:rPr>
              <a:t> </a:t>
            </a:r>
            <a:r>
              <a:rPr sz="1800" spc="-5" dirty="0">
                <a:latin typeface="Cambria"/>
                <a:cs typeface="Cambria"/>
              </a:rPr>
              <a:t>Counter  R1 </a:t>
            </a:r>
            <a:r>
              <a:rPr sz="1800" dirty="0">
                <a:latin typeface="Cambria"/>
                <a:cs typeface="Cambria"/>
              </a:rPr>
              <a:t>=</a:t>
            </a:r>
            <a:r>
              <a:rPr sz="1800" spc="-5" dirty="0">
                <a:latin typeface="Cambria"/>
                <a:cs typeface="Cambria"/>
              </a:rPr>
              <a:t> </a:t>
            </a:r>
            <a:r>
              <a:rPr sz="1800" spc="-10" dirty="0">
                <a:latin typeface="Cambria"/>
                <a:cs typeface="Cambria"/>
              </a:rPr>
              <a:t>Register</a:t>
            </a:r>
            <a:endParaRPr sz="1800">
              <a:latin typeface="Cambria"/>
              <a:cs typeface="Cambria"/>
            </a:endParaRPr>
          </a:p>
          <a:p>
            <a:pPr marL="12700" marR="273685">
              <a:lnSpc>
                <a:spcPct val="100000"/>
              </a:lnSpc>
            </a:pPr>
            <a:r>
              <a:rPr sz="1800" spc="-5" dirty="0">
                <a:latin typeface="Cambria"/>
                <a:cs typeface="Cambria"/>
              </a:rPr>
              <a:t>XR </a:t>
            </a:r>
            <a:r>
              <a:rPr sz="1800" dirty="0">
                <a:latin typeface="Cambria"/>
                <a:cs typeface="Cambria"/>
              </a:rPr>
              <a:t>= </a:t>
            </a:r>
            <a:r>
              <a:rPr sz="1800" spc="-10" dirty="0">
                <a:latin typeface="Cambria"/>
                <a:cs typeface="Cambria"/>
              </a:rPr>
              <a:t>Index</a:t>
            </a:r>
            <a:r>
              <a:rPr sz="1800" spc="-55" dirty="0">
                <a:latin typeface="Cambria"/>
                <a:cs typeface="Cambria"/>
              </a:rPr>
              <a:t> </a:t>
            </a:r>
            <a:r>
              <a:rPr sz="1800" spc="-10" dirty="0">
                <a:latin typeface="Cambria"/>
                <a:cs typeface="Cambria"/>
              </a:rPr>
              <a:t>Register  </a:t>
            </a:r>
            <a:r>
              <a:rPr sz="1800" spc="-15" dirty="0">
                <a:latin typeface="Cambria"/>
                <a:cs typeface="Cambria"/>
              </a:rPr>
              <a:t>AC </a:t>
            </a:r>
            <a:r>
              <a:rPr sz="1800" dirty="0">
                <a:latin typeface="Cambria"/>
                <a:cs typeface="Cambria"/>
              </a:rPr>
              <a:t>=</a:t>
            </a:r>
            <a:r>
              <a:rPr sz="1800" spc="-10" dirty="0">
                <a:latin typeface="Cambria"/>
                <a:cs typeface="Cambria"/>
              </a:rPr>
              <a:t> </a:t>
            </a:r>
            <a:r>
              <a:rPr sz="1800" spc="-5" dirty="0">
                <a:latin typeface="Cambria"/>
                <a:cs typeface="Cambria"/>
              </a:rPr>
              <a:t>Accumulator</a:t>
            </a:r>
            <a:endParaRPr sz="1800">
              <a:latin typeface="Cambria"/>
              <a:cs typeface="Cambria"/>
            </a:endParaRPr>
          </a:p>
        </p:txBody>
      </p:sp>
      <p:sp>
        <p:nvSpPr>
          <p:cNvPr id="20" name="object 20"/>
          <p:cNvSpPr txBox="1"/>
          <p:nvPr/>
        </p:nvSpPr>
        <p:spPr>
          <a:xfrm>
            <a:off x="5996179" y="3089910"/>
            <a:ext cx="5603240" cy="843821"/>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085" algn="l"/>
                <a:tab pos="299720" algn="l"/>
              </a:tabLst>
            </a:pPr>
            <a:r>
              <a:rPr sz="1800" spc="-5" dirty="0">
                <a:latin typeface="Cambria"/>
                <a:cs typeface="Cambria"/>
              </a:rPr>
              <a:t>Memory </a:t>
            </a:r>
            <a:r>
              <a:rPr sz="1800" dirty="0">
                <a:latin typeface="Cambria"/>
                <a:cs typeface="Cambria"/>
              </a:rPr>
              <a:t>is </a:t>
            </a:r>
            <a:r>
              <a:rPr sz="1800" spc="-10" dirty="0">
                <a:latin typeface="Cambria"/>
                <a:cs typeface="Cambria"/>
              </a:rPr>
              <a:t>having </a:t>
            </a:r>
            <a:r>
              <a:rPr sz="1800" spc="-5" dirty="0">
                <a:latin typeface="Cambria"/>
                <a:cs typeface="Cambria"/>
              </a:rPr>
              <a:t>first instruction to load</a:t>
            </a:r>
            <a:r>
              <a:rPr sz="1800" spc="-10" dirty="0">
                <a:latin typeface="Cambria"/>
                <a:cs typeface="Cambria"/>
              </a:rPr>
              <a:t> </a:t>
            </a:r>
            <a:r>
              <a:rPr sz="1800" spc="-15" dirty="0">
                <a:latin typeface="Cambria"/>
                <a:cs typeface="Cambria"/>
              </a:rPr>
              <a:t>AC</a:t>
            </a:r>
            <a:endParaRPr sz="1800">
              <a:latin typeface="Cambria"/>
              <a:cs typeface="Cambria"/>
            </a:endParaRPr>
          </a:p>
          <a:p>
            <a:pPr marL="299085" indent="-287020">
              <a:lnSpc>
                <a:spcPct val="100000"/>
              </a:lnSpc>
              <a:buFont typeface="Arial"/>
              <a:buChar char="•"/>
              <a:tabLst>
                <a:tab pos="299085" algn="l"/>
                <a:tab pos="299720" algn="l"/>
              </a:tabLst>
            </a:pPr>
            <a:r>
              <a:rPr sz="1800" spc="-5" dirty="0">
                <a:latin typeface="Cambria"/>
                <a:cs typeface="Cambria"/>
              </a:rPr>
              <a:t>Mode will specify the </a:t>
            </a:r>
            <a:r>
              <a:rPr sz="1800" spc="-10" dirty="0">
                <a:latin typeface="Cambria"/>
                <a:cs typeface="Cambria"/>
              </a:rPr>
              <a:t>addressing </a:t>
            </a:r>
            <a:r>
              <a:rPr sz="1800" dirty="0">
                <a:latin typeface="Cambria"/>
                <a:cs typeface="Cambria"/>
              </a:rPr>
              <a:t>mode </a:t>
            </a:r>
            <a:r>
              <a:rPr sz="1800" spc="-5" dirty="0">
                <a:latin typeface="Cambria"/>
                <a:cs typeface="Cambria"/>
              </a:rPr>
              <a:t>to get</a:t>
            </a:r>
            <a:r>
              <a:rPr sz="1800" spc="15" dirty="0">
                <a:latin typeface="Cambria"/>
                <a:cs typeface="Cambria"/>
              </a:rPr>
              <a:t> </a:t>
            </a:r>
            <a:r>
              <a:rPr sz="1800" spc="-10" dirty="0">
                <a:latin typeface="Cambria"/>
                <a:cs typeface="Cambria"/>
              </a:rPr>
              <a:t>operand.</a:t>
            </a:r>
            <a:endParaRPr sz="1800">
              <a:latin typeface="Cambria"/>
              <a:cs typeface="Cambria"/>
            </a:endParaRPr>
          </a:p>
          <a:p>
            <a:pPr marL="299085" indent="-287020">
              <a:lnSpc>
                <a:spcPct val="100000"/>
              </a:lnSpc>
              <a:buFont typeface="Arial"/>
              <a:buChar char="•"/>
              <a:tabLst>
                <a:tab pos="299085" algn="l"/>
                <a:tab pos="299720" algn="l"/>
              </a:tabLst>
            </a:pPr>
            <a:r>
              <a:rPr sz="1800" spc="-10" dirty="0">
                <a:latin typeface="Cambria"/>
                <a:cs typeface="Cambria"/>
              </a:rPr>
              <a:t>Address </a:t>
            </a:r>
            <a:r>
              <a:rPr sz="1800" spc="-5" dirty="0">
                <a:latin typeface="Cambria"/>
                <a:cs typeface="Cambria"/>
              </a:rPr>
              <a:t>field </a:t>
            </a:r>
            <a:r>
              <a:rPr sz="1800" dirty="0">
                <a:latin typeface="Cambria"/>
                <a:cs typeface="Cambria"/>
              </a:rPr>
              <a:t>of </a:t>
            </a:r>
            <a:r>
              <a:rPr sz="1800" spc="-5" dirty="0">
                <a:latin typeface="Cambria"/>
                <a:cs typeface="Cambria"/>
              </a:rPr>
              <a:t>instruction </a:t>
            </a:r>
            <a:r>
              <a:rPr sz="1800" dirty="0">
                <a:latin typeface="Cambria"/>
                <a:cs typeface="Cambria"/>
              </a:rPr>
              <a:t>is</a:t>
            </a:r>
            <a:r>
              <a:rPr sz="1800" spc="30" dirty="0">
                <a:latin typeface="Cambria"/>
                <a:cs typeface="Cambria"/>
              </a:rPr>
              <a:t> </a:t>
            </a:r>
            <a:r>
              <a:rPr sz="1800" spc="-5" dirty="0">
                <a:latin typeface="Cambria"/>
                <a:cs typeface="Cambria"/>
              </a:rPr>
              <a:t>500.</a:t>
            </a:r>
            <a:endParaRPr sz="1800">
              <a:latin typeface="Cambria"/>
              <a:cs typeface="Cambria"/>
            </a:endParaRPr>
          </a:p>
        </p:txBody>
      </p:sp>
      <p:sp>
        <p:nvSpPr>
          <p:cNvPr id="21" name="object 21"/>
          <p:cNvSpPr txBox="1"/>
          <p:nvPr/>
        </p:nvSpPr>
        <p:spPr>
          <a:xfrm>
            <a:off x="5996179" y="4734560"/>
            <a:ext cx="5266055" cy="936154"/>
          </a:xfrm>
          <a:prstGeom prst="rect">
            <a:avLst/>
          </a:prstGeom>
        </p:spPr>
        <p:txBody>
          <a:bodyPr vert="horz" wrap="square" lIns="0" tIns="12700" rIns="0" bIns="0" rtlCol="0">
            <a:spAutoFit/>
          </a:bodyPr>
          <a:lstStyle/>
          <a:p>
            <a:pPr marL="12700" marR="5080">
              <a:lnSpc>
                <a:spcPct val="100000"/>
              </a:lnSpc>
              <a:spcBef>
                <a:spcPts val="100"/>
              </a:spcBef>
            </a:pPr>
            <a:r>
              <a:rPr sz="2000" b="1" dirty="0">
                <a:solidFill>
                  <a:srgbClr val="6F2F9F"/>
                </a:solidFill>
                <a:latin typeface="Cambria"/>
                <a:cs typeface="Cambria"/>
              </a:rPr>
              <a:t>Find </a:t>
            </a:r>
            <a:r>
              <a:rPr sz="2000" b="1" spc="-5" dirty="0">
                <a:solidFill>
                  <a:srgbClr val="6F2F9F"/>
                </a:solidFill>
                <a:latin typeface="Cambria"/>
                <a:cs typeface="Cambria"/>
              </a:rPr>
              <a:t>out the </a:t>
            </a:r>
            <a:r>
              <a:rPr sz="2000" b="1" spc="-15" dirty="0">
                <a:solidFill>
                  <a:srgbClr val="6F2F9F"/>
                </a:solidFill>
                <a:latin typeface="Cambria"/>
                <a:cs typeface="Cambria"/>
              </a:rPr>
              <a:t>effective </a:t>
            </a:r>
            <a:r>
              <a:rPr sz="2000" b="1" spc="-5" dirty="0">
                <a:solidFill>
                  <a:srgbClr val="6F2F9F"/>
                </a:solidFill>
                <a:latin typeface="Cambria"/>
                <a:cs typeface="Cambria"/>
              </a:rPr>
              <a:t>address of </a:t>
            </a:r>
            <a:r>
              <a:rPr sz="2000" b="1" spc="-10" dirty="0">
                <a:solidFill>
                  <a:srgbClr val="6F2F9F"/>
                </a:solidFill>
                <a:latin typeface="Cambria"/>
                <a:cs typeface="Cambria"/>
              </a:rPr>
              <a:t>operand </a:t>
            </a:r>
            <a:r>
              <a:rPr sz="2000" b="1" spc="-5" dirty="0">
                <a:solidFill>
                  <a:srgbClr val="6F2F9F"/>
                </a:solidFill>
                <a:latin typeface="Cambria"/>
                <a:cs typeface="Cambria"/>
              </a:rPr>
              <a:t>and  </a:t>
            </a:r>
            <a:r>
              <a:rPr sz="2000" b="1" spc="-10" dirty="0">
                <a:solidFill>
                  <a:srgbClr val="6F2F9F"/>
                </a:solidFill>
                <a:latin typeface="Cambria"/>
                <a:cs typeface="Cambria"/>
              </a:rPr>
              <a:t>operand </a:t>
            </a:r>
            <a:r>
              <a:rPr sz="2000" b="1" spc="-15" dirty="0">
                <a:solidFill>
                  <a:srgbClr val="6F2F9F"/>
                </a:solidFill>
                <a:latin typeface="Cambria"/>
                <a:cs typeface="Cambria"/>
              </a:rPr>
              <a:t>value </a:t>
            </a:r>
            <a:r>
              <a:rPr sz="2000" b="1" spc="-25" dirty="0">
                <a:solidFill>
                  <a:srgbClr val="6F2F9F"/>
                </a:solidFill>
                <a:latin typeface="Cambria"/>
                <a:cs typeface="Cambria"/>
              </a:rPr>
              <a:t>by </a:t>
            </a:r>
            <a:r>
              <a:rPr sz="2000" b="1" spc="-5" dirty="0">
                <a:solidFill>
                  <a:srgbClr val="6F2F9F"/>
                </a:solidFill>
                <a:latin typeface="Cambria"/>
                <a:cs typeface="Cambria"/>
              </a:rPr>
              <a:t>considering different  addressing</a:t>
            </a:r>
            <a:r>
              <a:rPr sz="2000" b="1" spc="-45" dirty="0">
                <a:solidFill>
                  <a:srgbClr val="6F2F9F"/>
                </a:solidFill>
                <a:latin typeface="Cambria"/>
                <a:cs typeface="Cambria"/>
              </a:rPr>
              <a:t> </a:t>
            </a:r>
            <a:r>
              <a:rPr sz="2000" b="1" dirty="0">
                <a:solidFill>
                  <a:srgbClr val="6F2F9F"/>
                </a:solidFill>
                <a:latin typeface="Cambria"/>
                <a:cs typeface="Cambria"/>
              </a:rPr>
              <a:t>modes.</a:t>
            </a:r>
            <a:endParaRPr sz="200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4236085" cy="690574"/>
          </a:xfrm>
          <a:prstGeom prst="rect">
            <a:avLst/>
          </a:prstGeom>
        </p:spPr>
        <p:txBody>
          <a:bodyPr vert="horz" wrap="square" lIns="0" tIns="13335" rIns="0" bIns="0" rtlCol="0">
            <a:spAutoFit/>
          </a:bodyPr>
          <a:lstStyle/>
          <a:p>
            <a:pPr marL="12700">
              <a:lnSpc>
                <a:spcPct val="100000"/>
              </a:lnSpc>
              <a:spcBef>
                <a:spcPts val="105"/>
              </a:spcBef>
            </a:pPr>
            <a:r>
              <a:rPr sz="4400" spc="-10" dirty="0">
                <a:solidFill>
                  <a:srgbClr val="001F5F"/>
                </a:solidFill>
              </a:rPr>
              <a:t>Example</a:t>
            </a:r>
            <a:r>
              <a:rPr sz="4400" spc="-65" dirty="0">
                <a:solidFill>
                  <a:srgbClr val="001F5F"/>
                </a:solidFill>
              </a:rPr>
              <a:t> </a:t>
            </a:r>
            <a:r>
              <a:rPr sz="4400" spc="-10" dirty="0">
                <a:solidFill>
                  <a:srgbClr val="001F5F"/>
                </a:solidFill>
              </a:rPr>
              <a:t>problem</a:t>
            </a:r>
            <a:endParaRPr sz="4400"/>
          </a:p>
        </p:txBody>
      </p:sp>
      <p:sp>
        <p:nvSpPr>
          <p:cNvPr id="3" name="object 3"/>
          <p:cNvSpPr txBox="1"/>
          <p:nvPr/>
        </p:nvSpPr>
        <p:spPr>
          <a:xfrm>
            <a:off x="2928367" y="1411767"/>
            <a:ext cx="2078989" cy="646331"/>
          </a:xfrm>
          <a:prstGeom prst="rect">
            <a:avLst/>
          </a:prstGeom>
        </p:spPr>
        <p:txBody>
          <a:bodyPr vert="horz" wrap="square" lIns="0" tIns="93980" rIns="0" bIns="0" rtlCol="0">
            <a:spAutoFit/>
          </a:bodyPr>
          <a:lstStyle/>
          <a:p>
            <a:pPr marL="12700">
              <a:lnSpc>
                <a:spcPct val="100000"/>
              </a:lnSpc>
              <a:spcBef>
                <a:spcPts val="740"/>
              </a:spcBef>
              <a:tabLst>
                <a:tab pos="1383030" algn="l"/>
              </a:tabLst>
            </a:pPr>
            <a:r>
              <a:rPr sz="1400" b="1" spc="-5" dirty="0">
                <a:latin typeface="Cambria"/>
                <a:cs typeface="Cambria"/>
              </a:rPr>
              <a:t>Address	Memory</a:t>
            </a:r>
            <a:endParaRPr sz="1400">
              <a:latin typeface="Cambria"/>
              <a:cs typeface="Cambria"/>
            </a:endParaRPr>
          </a:p>
          <a:p>
            <a:pPr marL="340360">
              <a:lnSpc>
                <a:spcPct val="100000"/>
              </a:lnSpc>
              <a:spcBef>
                <a:spcPts val="725"/>
              </a:spcBef>
            </a:pPr>
            <a:r>
              <a:rPr sz="1600" spc="-5" dirty="0">
                <a:latin typeface="Cambria"/>
                <a:cs typeface="Cambria"/>
              </a:rPr>
              <a:t>200</a:t>
            </a:r>
            <a:endParaRPr sz="1600">
              <a:latin typeface="Cambria"/>
              <a:cs typeface="Cambria"/>
            </a:endParaRPr>
          </a:p>
        </p:txBody>
      </p:sp>
      <p:sp>
        <p:nvSpPr>
          <p:cNvPr id="4" name="object 4"/>
          <p:cNvSpPr txBox="1"/>
          <p:nvPr/>
        </p:nvSpPr>
        <p:spPr>
          <a:xfrm>
            <a:off x="2771649" y="2105787"/>
            <a:ext cx="926465" cy="287258"/>
          </a:xfrm>
          <a:prstGeom prst="rect">
            <a:avLst/>
          </a:prstGeom>
          <a:solidFill>
            <a:srgbClr val="8FAADC"/>
          </a:solidFill>
        </p:spPr>
        <p:txBody>
          <a:bodyPr vert="horz" wrap="square" lIns="0" tIns="40640" rIns="0" bIns="0" rtlCol="0">
            <a:spAutoFit/>
          </a:bodyPr>
          <a:lstStyle/>
          <a:p>
            <a:pPr marL="497205">
              <a:lnSpc>
                <a:spcPct val="100000"/>
              </a:lnSpc>
              <a:spcBef>
                <a:spcPts val="320"/>
              </a:spcBef>
            </a:pPr>
            <a:r>
              <a:rPr sz="1600" spc="-5" dirty="0">
                <a:latin typeface="Cambria"/>
                <a:cs typeface="Cambria"/>
              </a:rPr>
              <a:t>201</a:t>
            </a:r>
            <a:endParaRPr sz="1600">
              <a:latin typeface="Cambria"/>
              <a:cs typeface="Cambria"/>
            </a:endParaRPr>
          </a:p>
        </p:txBody>
      </p:sp>
      <p:graphicFrame>
        <p:nvGraphicFramePr>
          <p:cNvPr id="5" name="object 5"/>
          <p:cNvGraphicFramePr>
            <a:graphicFrameLocks noGrp="1"/>
          </p:cNvGraphicFramePr>
          <p:nvPr/>
        </p:nvGraphicFramePr>
        <p:xfrm>
          <a:off x="3691637" y="1764159"/>
          <a:ext cx="1909446" cy="4693940"/>
        </p:xfrm>
        <a:graphic>
          <a:graphicData uri="http://schemas.openxmlformats.org/drawingml/2006/table">
            <a:tbl>
              <a:tblPr firstRow="1" bandRow="1">
                <a:tableStyleId>{2D5ABB26-0587-4C30-8999-92F81FD0307C}</a:tableStyleId>
              </a:tblPr>
              <a:tblGrid>
                <a:gridCol w="1210311"/>
                <a:gridCol w="699135"/>
              </a:tblGrid>
              <a:tr h="335279">
                <a:tc>
                  <a:txBody>
                    <a:bodyPr/>
                    <a:lstStyle/>
                    <a:p>
                      <a:pPr marL="139065">
                        <a:lnSpc>
                          <a:spcPct val="100000"/>
                        </a:lnSpc>
                        <a:spcBef>
                          <a:spcPts val="320"/>
                        </a:spcBef>
                      </a:pPr>
                      <a:r>
                        <a:rPr sz="1600" spc="-5" dirty="0">
                          <a:latin typeface="Cambria"/>
                          <a:cs typeface="Cambria"/>
                        </a:rPr>
                        <a:t>Load </a:t>
                      </a:r>
                      <a:r>
                        <a:rPr sz="1600" spc="-10" dirty="0">
                          <a:latin typeface="Cambria"/>
                          <a:cs typeface="Cambria"/>
                        </a:rPr>
                        <a:t>to</a:t>
                      </a:r>
                      <a:r>
                        <a:rPr sz="1600" spc="-30" dirty="0">
                          <a:latin typeface="Cambria"/>
                          <a:cs typeface="Cambria"/>
                        </a:rPr>
                        <a:t> </a:t>
                      </a:r>
                      <a:r>
                        <a:rPr sz="1600" spc="-15" dirty="0">
                          <a:latin typeface="Cambria"/>
                          <a:cs typeface="Cambria"/>
                        </a:rPr>
                        <a:t>AC</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ct val="100000"/>
                        </a:lnSpc>
                        <a:spcBef>
                          <a:spcPts val="320"/>
                        </a:spcBef>
                      </a:pPr>
                      <a:r>
                        <a:rPr sz="1600" spc="-10" dirty="0">
                          <a:latin typeface="Cambria"/>
                          <a:cs typeface="Cambria"/>
                        </a:rPr>
                        <a:t>Mode</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35279">
                <a:tc gridSpan="2">
                  <a:txBody>
                    <a:bodyPr/>
                    <a:lstStyle/>
                    <a:p>
                      <a:pPr marL="331470">
                        <a:lnSpc>
                          <a:spcPct val="100000"/>
                        </a:lnSpc>
                        <a:spcBef>
                          <a:spcPts val="320"/>
                        </a:spcBef>
                      </a:pPr>
                      <a:r>
                        <a:rPr sz="1600" spc="-10" dirty="0">
                          <a:latin typeface="Cambria"/>
                          <a:cs typeface="Cambria"/>
                        </a:rPr>
                        <a:t>Address </a:t>
                      </a:r>
                      <a:r>
                        <a:rPr sz="1600" spc="-5" dirty="0">
                          <a:latin typeface="Cambria"/>
                          <a:cs typeface="Cambria"/>
                        </a:rPr>
                        <a:t>=</a:t>
                      </a:r>
                      <a:r>
                        <a:rPr sz="1600" spc="-10" dirty="0">
                          <a:latin typeface="Cambria"/>
                          <a:cs typeface="Cambria"/>
                        </a:rPr>
                        <a:t> </a:t>
                      </a:r>
                      <a:r>
                        <a:rPr sz="1600" spc="-5" dirty="0">
                          <a:latin typeface="Cambria"/>
                          <a:cs typeface="Cambria"/>
                        </a:rPr>
                        <a:t>500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66"/>
                    </a:solidFill>
                  </a:tcPr>
                </a:tc>
                <a:tc hMerge="1">
                  <a:txBody>
                    <a:bodyPr/>
                    <a:lstStyle/>
                    <a:p>
                      <a:endParaRPr/>
                    </a:p>
                  </a:txBody>
                  <a:tcPr marL="0" marR="0" marT="0" marB="0"/>
                </a:tc>
              </a:tr>
              <a:tr h="335280">
                <a:tc gridSpan="2">
                  <a:txBody>
                    <a:bodyPr/>
                    <a:lstStyle/>
                    <a:p>
                      <a:pPr marL="248920">
                        <a:lnSpc>
                          <a:spcPct val="100000"/>
                        </a:lnSpc>
                        <a:spcBef>
                          <a:spcPts val="325"/>
                        </a:spcBef>
                      </a:pPr>
                      <a:r>
                        <a:rPr sz="1600" spc="-10" dirty="0">
                          <a:latin typeface="Cambria"/>
                          <a:cs typeface="Cambria"/>
                        </a:rPr>
                        <a:t>Next</a:t>
                      </a:r>
                      <a:r>
                        <a:rPr sz="1600" spc="-20" dirty="0">
                          <a:latin typeface="Cambria"/>
                          <a:cs typeface="Cambria"/>
                        </a:rPr>
                        <a:t> </a:t>
                      </a:r>
                      <a:r>
                        <a:rPr sz="1600" spc="-10" dirty="0">
                          <a:latin typeface="Cambria"/>
                          <a:cs typeface="Cambria"/>
                        </a:rPr>
                        <a:t>Instruction</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450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marL="635" algn="ctr">
                        <a:lnSpc>
                          <a:spcPct val="100000"/>
                        </a:lnSpc>
                        <a:spcBef>
                          <a:spcPts val="325"/>
                        </a:spcBef>
                      </a:pPr>
                      <a:r>
                        <a:rPr sz="1600" spc="-5" dirty="0">
                          <a:latin typeface="Cambria"/>
                          <a:cs typeface="Cambria"/>
                        </a:rPr>
                        <a:t>700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800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900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305">
                <a:tc gridSpan="2">
                  <a:txBody>
                    <a:bodyPr/>
                    <a:lstStyle/>
                    <a:p>
                      <a:pPr marL="635" algn="ctr">
                        <a:lnSpc>
                          <a:spcPct val="100000"/>
                        </a:lnSpc>
                        <a:spcBef>
                          <a:spcPts val="330"/>
                        </a:spcBef>
                      </a:pPr>
                      <a:r>
                        <a:rPr sz="1600" spc="-5" dirty="0">
                          <a:latin typeface="Cambria"/>
                          <a:cs typeface="Cambria"/>
                        </a:rPr>
                        <a:t>325</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30"/>
                        </a:spcBef>
                      </a:pPr>
                      <a:r>
                        <a:rPr sz="1600" spc="-5" dirty="0">
                          <a:latin typeface="Cambria"/>
                          <a:cs typeface="Cambria"/>
                        </a:rPr>
                        <a:t>300</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bl>
          </a:graphicData>
        </a:graphic>
      </p:graphicFrame>
      <p:sp>
        <p:nvSpPr>
          <p:cNvPr id="6" name="object 6"/>
          <p:cNvSpPr txBox="1"/>
          <p:nvPr/>
        </p:nvSpPr>
        <p:spPr>
          <a:xfrm>
            <a:off x="3256281" y="2470150"/>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202</a:t>
            </a:r>
            <a:endParaRPr sz="1600">
              <a:latin typeface="Cambria"/>
              <a:cs typeface="Cambria"/>
            </a:endParaRPr>
          </a:p>
        </p:txBody>
      </p:sp>
      <p:sp>
        <p:nvSpPr>
          <p:cNvPr id="7" name="object 7"/>
          <p:cNvSpPr txBox="1"/>
          <p:nvPr/>
        </p:nvSpPr>
        <p:spPr>
          <a:xfrm>
            <a:off x="3256281" y="3048661"/>
            <a:ext cx="363855" cy="687367"/>
          </a:xfrm>
          <a:prstGeom prst="rect">
            <a:avLst/>
          </a:prstGeom>
        </p:spPr>
        <p:txBody>
          <a:bodyPr vert="horz" wrap="square" lIns="0" tIns="104139" rIns="0" bIns="0" rtlCol="0">
            <a:spAutoFit/>
          </a:bodyPr>
          <a:lstStyle/>
          <a:p>
            <a:pPr marL="12700">
              <a:lnSpc>
                <a:spcPct val="100000"/>
              </a:lnSpc>
              <a:spcBef>
                <a:spcPts val="819"/>
              </a:spcBef>
            </a:pPr>
            <a:r>
              <a:rPr sz="1600" spc="-5" dirty="0">
                <a:latin typeface="Cambria"/>
                <a:cs typeface="Cambria"/>
              </a:rPr>
              <a:t>399</a:t>
            </a:r>
            <a:endParaRPr sz="1600">
              <a:latin typeface="Cambria"/>
              <a:cs typeface="Cambria"/>
            </a:endParaRPr>
          </a:p>
          <a:p>
            <a:pPr marL="12700">
              <a:lnSpc>
                <a:spcPct val="100000"/>
              </a:lnSpc>
              <a:spcBef>
                <a:spcPts val="720"/>
              </a:spcBef>
            </a:pPr>
            <a:r>
              <a:rPr sz="1600" spc="-5" dirty="0">
                <a:latin typeface="Cambria"/>
                <a:cs typeface="Cambria"/>
              </a:rPr>
              <a:t>400</a:t>
            </a:r>
            <a:endParaRPr sz="1600">
              <a:latin typeface="Cambria"/>
              <a:cs typeface="Cambria"/>
            </a:endParaRPr>
          </a:p>
        </p:txBody>
      </p:sp>
      <p:sp>
        <p:nvSpPr>
          <p:cNvPr id="8" name="object 8"/>
          <p:cNvSpPr txBox="1"/>
          <p:nvPr/>
        </p:nvSpPr>
        <p:spPr>
          <a:xfrm>
            <a:off x="3256281" y="4146931"/>
            <a:ext cx="363855" cy="1638269"/>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500</a:t>
            </a:r>
            <a:endParaRPr sz="1600">
              <a:latin typeface="Cambria"/>
              <a:cs typeface="Cambria"/>
            </a:endParaRPr>
          </a:p>
          <a:p>
            <a:pPr>
              <a:lnSpc>
                <a:spcPct val="100000"/>
              </a:lnSpc>
            </a:pPr>
            <a:endParaRPr sz="1800">
              <a:latin typeface="Cambria"/>
              <a:cs typeface="Cambria"/>
            </a:endParaRPr>
          </a:p>
          <a:p>
            <a:pPr marL="12700">
              <a:lnSpc>
                <a:spcPct val="100000"/>
              </a:lnSpc>
              <a:spcBef>
                <a:spcPts val="1250"/>
              </a:spcBef>
            </a:pPr>
            <a:r>
              <a:rPr sz="1600" spc="-5" dirty="0">
                <a:latin typeface="Cambria"/>
                <a:cs typeface="Cambria"/>
              </a:rPr>
              <a:t>600</a:t>
            </a:r>
            <a:endParaRPr sz="1600">
              <a:latin typeface="Cambria"/>
              <a:cs typeface="Cambria"/>
            </a:endParaRPr>
          </a:p>
          <a:p>
            <a:pPr>
              <a:lnSpc>
                <a:spcPct val="100000"/>
              </a:lnSpc>
            </a:pPr>
            <a:endParaRPr sz="1800">
              <a:latin typeface="Cambria"/>
              <a:cs typeface="Cambria"/>
            </a:endParaRPr>
          </a:p>
          <a:p>
            <a:pPr marL="12700">
              <a:lnSpc>
                <a:spcPct val="100000"/>
              </a:lnSpc>
              <a:spcBef>
                <a:spcPts val="1250"/>
              </a:spcBef>
            </a:pPr>
            <a:r>
              <a:rPr sz="1600" spc="-5" dirty="0">
                <a:latin typeface="Cambria"/>
                <a:cs typeface="Cambria"/>
              </a:rPr>
              <a:t>702</a:t>
            </a:r>
            <a:endParaRPr sz="1600">
              <a:latin typeface="Cambria"/>
              <a:cs typeface="Cambria"/>
            </a:endParaRPr>
          </a:p>
        </p:txBody>
      </p:sp>
      <p:graphicFrame>
        <p:nvGraphicFramePr>
          <p:cNvPr id="9" name="object 9"/>
          <p:cNvGraphicFramePr>
            <a:graphicFrameLocks noGrp="1"/>
          </p:cNvGraphicFramePr>
          <p:nvPr/>
        </p:nvGraphicFramePr>
        <p:xfrm>
          <a:off x="766369" y="1684401"/>
          <a:ext cx="1680845" cy="335279"/>
        </p:xfrm>
        <a:graphic>
          <a:graphicData uri="http://schemas.openxmlformats.org/drawingml/2006/table">
            <a:tbl>
              <a:tblPr firstRow="1" bandRow="1">
                <a:tableStyleId>{2D5ABB26-0587-4C30-8999-92F81FD0307C}</a:tableStyleId>
              </a:tblPr>
              <a:tblGrid>
                <a:gridCol w="457200"/>
                <a:gridCol w="1223645"/>
              </a:tblGrid>
              <a:tr h="335279">
                <a:tc>
                  <a:txBody>
                    <a:bodyPr/>
                    <a:lstStyle/>
                    <a:p>
                      <a:pPr marL="127000">
                        <a:lnSpc>
                          <a:spcPct val="100000"/>
                        </a:lnSpc>
                        <a:spcBef>
                          <a:spcPts val="320"/>
                        </a:spcBef>
                      </a:pPr>
                      <a:r>
                        <a:rPr sz="1600" b="1" spc="-15" dirty="0">
                          <a:latin typeface="Cambria"/>
                          <a:cs typeface="Cambria"/>
                        </a:rPr>
                        <a:t>PC</a:t>
                      </a:r>
                      <a:endParaRPr sz="16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600" b="1" spc="-5" dirty="0">
                          <a:latin typeface="Cambria"/>
                          <a:cs typeface="Cambria"/>
                        </a:rPr>
                        <a:t>200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0" name="object 10"/>
          <p:cNvGraphicFramePr>
            <a:graphicFrameLocks noGrp="1"/>
          </p:cNvGraphicFramePr>
          <p:nvPr/>
        </p:nvGraphicFramePr>
        <p:xfrm>
          <a:off x="742290" y="2213229"/>
          <a:ext cx="1696085" cy="335280"/>
        </p:xfrm>
        <a:graphic>
          <a:graphicData uri="http://schemas.openxmlformats.org/drawingml/2006/table">
            <a:tbl>
              <a:tblPr firstRow="1" bandRow="1">
                <a:tableStyleId>{2D5ABB26-0587-4C30-8999-92F81FD0307C}</a:tableStyleId>
              </a:tblPr>
              <a:tblGrid>
                <a:gridCol w="472440"/>
                <a:gridCol w="1223645"/>
              </a:tblGrid>
              <a:tr h="335280">
                <a:tc>
                  <a:txBody>
                    <a:bodyPr/>
                    <a:lstStyle/>
                    <a:p>
                      <a:pPr marL="127000">
                        <a:lnSpc>
                          <a:spcPct val="100000"/>
                        </a:lnSpc>
                        <a:spcBef>
                          <a:spcPts val="325"/>
                        </a:spcBef>
                      </a:pPr>
                      <a:r>
                        <a:rPr sz="1600" b="1" spc="-5" dirty="0">
                          <a:latin typeface="Cambria"/>
                          <a:cs typeface="Cambria"/>
                        </a:rPr>
                        <a:t>R1</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400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1" name="object 11"/>
          <p:cNvGraphicFramePr>
            <a:graphicFrameLocks noGrp="1"/>
          </p:cNvGraphicFramePr>
          <p:nvPr/>
        </p:nvGraphicFramePr>
        <p:xfrm>
          <a:off x="737717" y="2751201"/>
          <a:ext cx="1700528" cy="335279"/>
        </p:xfrm>
        <a:graphic>
          <a:graphicData uri="http://schemas.openxmlformats.org/drawingml/2006/table">
            <a:tbl>
              <a:tblPr firstRow="1" bandRow="1">
                <a:tableStyleId>{2D5ABB26-0587-4C30-8999-92F81FD0307C}</a:tableStyleId>
              </a:tblPr>
              <a:tblGrid>
                <a:gridCol w="476884"/>
                <a:gridCol w="1223644"/>
              </a:tblGrid>
              <a:tr h="335279">
                <a:tc>
                  <a:txBody>
                    <a:bodyPr/>
                    <a:lstStyle/>
                    <a:p>
                      <a:pPr marL="127000">
                        <a:lnSpc>
                          <a:spcPct val="100000"/>
                        </a:lnSpc>
                        <a:spcBef>
                          <a:spcPts val="325"/>
                        </a:spcBef>
                      </a:pPr>
                      <a:r>
                        <a:rPr sz="1600" b="1" spc="-10" dirty="0">
                          <a:latin typeface="Cambria"/>
                          <a:cs typeface="Cambria"/>
                        </a:rPr>
                        <a:t>XR</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100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pSp>
        <p:nvGrpSpPr>
          <p:cNvPr id="12" name="object 12"/>
          <p:cNvGrpSpPr/>
          <p:nvPr/>
        </p:nvGrpSpPr>
        <p:grpSpPr>
          <a:xfrm>
            <a:off x="1212852" y="3360801"/>
            <a:ext cx="1236345" cy="347980"/>
            <a:chOff x="1212850" y="3360801"/>
            <a:chExt cx="1236345" cy="347980"/>
          </a:xfrm>
        </p:grpSpPr>
        <p:sp>
          <p:nvSpPr>
            <p:cNvPr id="13" name="object 13"/>
            <p:cNvSpPr/>
            <p:nvPr/>
          </p:nvSpPr>
          <p:spPr>
            <a:xfrm>
              <a:off x="1219200" y="3367151"/>
              <a:ext cx="1224280" cy="335280"/>
            </a:xfrm>
            <a:custGeom>
              <a:avLst/>
              <a:gdLst/>
              <a:ahLst/>
              <a:cxnLst/>
              <a:rect l="l" t="t" r="r" b="b"/>
              <a:pathLst>
                <a:path w="1224280" h="335279">
                  <a:moveTo>
                    <a:pt x="1223683" y="0"/>
                  </a:moveTo>
                  <a:lnTo>
                    <a:pt x="0" y="0"/>
                  </a:lnTo>
                  <a:lnTo>
                    <a:pt x="0" y="335280"/>
                  </a:lnTo>
                  <a:lnTo>
                    <a:pt x="1223683" y="335280"/>
                  </a:lnTo>
                  <a:lnTo>
                    <a:pt x="1223683" y="0"/>
                  </a:lnTo>
                  <a:close/>
                </a:path>
              </a:pathLst>
            </a:custGeom>
            <a:solidFill>
              <a:srgbClr val="FFE699"/>
            </a:solidFill>
          </p:spPr>
          <p:txBody>
            <a:bodyPr wrap="square" lIns="0" tIns="0" rIns="0" bIns="0" rtlCol="0"/>
            <a:lstStyle/>
            <a:p>
              <a:endParaRPr/>
            </a:p>
          </p:txBody>
        </p:sp>
        <p:sp>
          <p:nvSpPr>
            <p:cNvPr id="14" name="object 14"/>
            <p:cNvSpPr/>
            <p:nvPr/>
          </p:nvSpPr>
          <p:spPr>
            <a:xfrm>
              <a:off x="1219200" y="3360801"/>
              <a:ext cx="1223645" cy="347980"/>
            </a:xfrm>
            <a:custGeom>
              <a:avLst/>
              <a:gdLst/>
              <a:ahLst/>
              <a:cxnLst/>
              <a:rect l="l" t="t" r="r" b="b"/>
              <a:pathLst>
                <a:path w="1223645" h="347979">
                  <a:moveTo>
                    <a:pt x="0" y="0"/>
                  </a:moveTo>
                  <a:lnTo>
                    <a:pt x="0" y="347980"/>
                  </a:lnTo>
                </a:path>
                <a:path w="1223645" h="347979">
                  <a:moveTo>
                    <a:pt x="1223645" y="0"/>
                  </a:moveTo>
                  <a:lnTo>
                    <a:pt x="1223645" y="347980"/>
                  </a:lnTo>
                </a:path>
              </a:pathLst>
            </a:custGeom>
            <a:ln w="12700">
              <a:solidFill>
                <a:srgbClr val="000000"/>
              </a:solidFill>
            </a:ln>
          </p:spPr>
          <p:txBody>
            <a:bodyPr wrap="square" lIns="0" tIns="0" rIns="0" bIns="0" rtlCol="0"/>
            <a:lstStyle/>
            <a:p>
              <a:endParaRPr/>
            </a:p>
          </p:txBody>
        </p:sp>
        <p:sp>
          <p:nvSpPr>
            <p:cNvPr id="15" name="object 15"/>
            <p:cNvSpPr/>
            <p:nvPr/>
          </p:nvSpPr>
          <p:spPr>
            <a:xfrm>
              <a:off x="1212850" y="3360801"/>
              <a:ext cx="1236345" cy="12700"/>
            </a:xfrm>
            <a:custGeom>
              <a:avLst/>
              <a:gdLst/>
              <a:ahLst/>
              <a:cxnLst/>
              <a:rect l="l" t="t" r="r" b="b"/>
              <a:pathLst>
                <a:path w="1236345" h="12700">
                  <a:moveTo>
                    <a:pt x="0" y="12700"/>
                  </a:moveTo>
                  <a:lnTo>
                    <a:pt x="1236345" y="12700"/>
                  </a:lnTo>
                  <a:lnTo>
                    <a:pt x="1236345" y="0"/>
                  </a:lnTo>
                  <a:lnTo>
                    <a:pt x="0" y="0"/>
                  </a:lnTo>
                  <a:lnTo>
                    <a:pt x="0" y="12700"/>
                  </a:lnTo>
                  <a:close/>
                </a:path>
              </a:pathLst>
            </a:custGeom>
            <a:solidFill>
              <a:srgbClr val="000000"/>
            </a:solidFill>
          </p:spPr>
          <p:txBody>
            <a:bodyPr wrap="square" lIns="0" tIns="0" rIns="0" bIns="0" rtlCol="0"/>
            <a:lstStyle/>
            <a:p>
              <a:endParaRPr/>
            </a:p>
          </p:txBody>
        </p:sp>
        <p:sp>
          <p:nvSpPr>
            <p:cNvPr id="16" name="object 16"/>
            <p:cNvSpPr/>
            <p:nvPr/>
          </p:nvSpPr>
          <p:spPr>
            <a:xfrm>
              <a:off x="1212850" y="3702431"/>
              <a:ext cx="1236345" cy="0"/>
            </a:xfrm>
            <a:custGeom>
              <a:avLst/>
              <a:gdLst/>
              <a:ahLst/>
              <a:cxnLst/>
              <a:rect l="l" t="t" r="r" b="b"/>
              <a:pathLst>
                <a:path w="1236345">
                  <a:moveTo>
                    <a:pt x="0" y="0"/>
                  </a:moveTo>
                  <a:lnTo>
                    <a:pt x="1236345" y="0"/>
                  </a:lnTo>
                </a:path>
              </a:pathLst>
            </a:custGeom>
            <a:ln w="12700">
              <a:solidFill>
                <a:srgbClr val="000000"/>
              </a:solidFill>
            </a:ln>
          </p:spPr>
          <p:txBody>
            <a:bodyPr wrap="square" lIns="0" tIns="0" rIns="0" bIns="0" rtlCol="0"/>
            <a:lstStyle/>
            <a:p>
              <a:endParaRPr/>
            </a:p>
          </p:txBody>
        </p:sp>
      </p:grpSp>
      <p:sp>
        <p:nvSpPr>
          <p:cNvPr id="17" name="object 17"/>
          <p:cNvSpPr txBox="1"/>
          <p:nvPr/>
        </p:nvSpPr>
        <p:spPr>
          <a:xfrm>
            <a:off x="871830" y="3396235"/>
            <a:ext cx="266065" cy="258404"/>
          </a:xfrm>
          <a:prstGeom prst="rect">
            <a:avLst/>
          </a:prstGeom>
        </p:spPr>
        <p:txBody>
          <a:bodyPr vert="horz" wrap="square" lIns="0" tIns="12065" rIns="0" bIns="0" rtlCol="0">
            <a:spAutoFit/>
          </a:bodyPr>
          <a:lstStyle/>
          <a:p>
            <a:pPr marL="12700">
              <a:lnSpc>
                <a:spcPct val="100000"/>
              </a:lnSpc>
              <a:spcBef>
                <a:spcPts val="95"/>
              </a:spcBef>
            </a:pPr>
            <a:r>
              <a:rPr sz="1600" b="1" spc="-40" dirty="0">
                <a:latin typeface="Cambria"/>
                <a:cs typeface="Cambria"/>
              </a:rPr>
              <a:t>AC</a:t>
            </a:r>
            <a:endParaRPr sz="1600">
              <a:latin typeface="Cambria"/>
              <a:cs typeface="Cambria"/>
            </a:endParaRPr>
          </a:p>
        </p:txBody>
      </p:sp>
      <p:sp>
        <p:nvSpPr>
          <p:cNvPr id="22" name="object 22"/>
          <p:cNvSpPr txBox="1"/>
          <p:nvPr/>
        </p:nvSpPr>
        <p:spPr>
          <a:xfrm>
            <a:off x="3256281" y="6168986"/>
            <a:ext cx="363855" cy="248145"/>
          </a:xfrm>
          <a:prstGeom prst="rect">
            <a:avLst/>
          </a:prstGeom>
        </p:spPr>
        <p:txBody>
          <a:bodyPr vert="horz" wrap="square" lIns="0" tIns="1905" rIns="0" bIns="0" rtlCol="0">
            <a:spAutoFit/>
          </a:bodyPr>
          <a:lstStyle/>
          <a:p>
            <a:pPr marL="12700">
              <a:lnSpc>
                <a:spcPct val="100000"/>
              </a:lnSpc>
              <a:spcBef>
                <a:spcPts val="15"/>
              </a:spcBef>
            </a:pPr>
            <a:r>
              <a:rPr sz="1600" spc="-5" dirty="0">
                <a:latin typeface="Cambria"/>
                <a:cs typeface="Cambria"/>
              </a:rPr>
              <a:t>800</a:t>
            </a:r>
            <a:endParaRPr sz="1600">
              <a:latin typeface="Cambria"/>
              <a:cs typeface="Cambria"/>
            </a:endParaRPr>
          </a:p>
        </p:txBody>
      </p:sp>
      <p:sp>
        <p:nvSpPr>
          <p:cNvPr id="18" name="object 18"/>
          <p:cNvSpPr txBox="1"/>
          <p:nvPr/>
        </p:nvSpPr>
        <p:spPr>
          <a:xfrm>
            <a:off x="5996179" y="1716406"/>
            <a:ext cx="3626485" cy="321242"/>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AF50"/>
                </a:solidFill>
                <a:latin typeface="Cambria"/>
                <a:cs typeface="Cambria"/>
              </a:rPr>
              <a:t>1. Immediate Addressing</a:t>
            </a:r>
            <a:r>
              <a:rPr sz="2000" b="1" spc="-125" dirty="0">
                <a:solidFill>
                  <a:srgbClr val="00AF50"/>
                </a:solidFill>
                <a:latin typeface="Cambria"/>
                <a:cs typeface="Cambria"/>
              </a:rPr>
              <a:t> </a:t>
            </a:r>
            <a:r>
              <a:rPr sz="2000" b="1" spc="-5" dirty="0">
                <a:solidFill>
                  <a:srgbClr val="00AF50"/>
                </a:solidFill>
                <a:latin typeface="Cambria"/>
                <a:cs typeface="Cambria"/>
              </a:rPr>
              <a:t>Mode</a:t>
            </a:r>
            <a:endParaRPr sz="2000">
              <a:latin typeface="Cambria"/>
              <a:cs typeface="Cambria"/>
            </a:endParaRPr>
          </a:p>
        </p:txBody>
      </p:sp>
      <p:sp>
        <p:nvSpPr>
          <p:cNvPr id="19" name="object 19"/>
          <p:cNvSpPr txBox="1"/>
          <p:nvPr/>
        </p:nvSpPr>
        <p:spPr>
          <a:xfrm>
            <a:off x="5996180" y="2297430"/>
            <a:ext cx="4954905" cy="566822"/>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085" algn="l"/>
                <a:tab pos="299720" algn="l"/>
              </a:tabLst>
            </a:pPr>
            <a:r>
              <a:rPr sz="1800" spc="-5" dirty="0">
                <a:latin typeface="Cambria"/>
                <a:cs typeface="Cambria"/>
              </a:rPr>
              <a:t>As instruction contains immediate number</a:t>
            </a:r>
            <a:r>
              <a:rPr sz="1800" spc="-25" dirty="0">
                <a:latin typeface="Cambria"/>
                <a:cs typeface="Cambria"/>
              </a:rPr>
              <a:t> </a:t>
            </a:r>
            <a:r>
              <a:rPr sz="1800" spc="-5" dirty="0">
                <a:latin typeface="Cambria"/>
                <a:cs typeface="Cambria"/>
              </a:rPr>
              <a:t>500.</a:t>
            </a:r>
            <a:endParaRPr sz="1800">
              <a:latin typeface="Cambria"/>
              <a:cs typeface="Cambria"/>
            </a:endParaRPr>
          </a:p>
          <a:p>
            <a:pPr marL="299085" indent="-287020">
              <a:lnSpc>
                <a:spcPct val="100000"/>
              </a:lnSpc>
              <a:buFont typeface="Arial"/>
              <a:buChar char="•"/>
              <a:tabLst>
                <a:tab pos="299085" algn="l"/>
                <a:tab pos="299720" algn="l"/>
              </a:tabLst>
            </a:pPr>
            <a:r>
              <a:rPr sz="1800" spc="-5" dirty="0">
                <a:latin typeface="Cambria"/>
                <a:cs typeface="Cambria"/>
              </a:rPr>
              <a:t>It </a:t>
            </a:r>
            <a:r>
              <a:rPr sz="1800" dirty="0">
                <a:latin typeface="Cambria"/>
                <a:cs typeface="Cambria"/>
              </a:rPr>
              <a:t>is </a:t>
            </a:r>
            <a:r>
              <a:rPr sz="1800" spc="-10" dirty="0">
                <a:latin typeface="Cambria"/>
                <a:cs typeface="Cambria"/>
              </a:rPr>
              <a:t>stored </a:t>
            </a:r>
            <a:r>
              <a:rPr sz="1800" spc="-5" dirty="0">
                <a:latin typeface="Cambria"/>
                <a:cs typeface="Cambria"/>
              </a:rPr>
              <a:t>as </a:t>
            </a:r>
            <a:r>
              <a:rPr sz="1800" spc="-10" dirty="0">
                <a:latin typeface="Cambria"/>
                <a:cs typeface="Cambria"/>
              </a:rPr>
              <a:t>address</a:t>
            </a:r>
            <a:r>
              <a:rPr sz="1800" spc="25" dirty="0">
                <a:latin typeface="Cambria"/>
                <a:cs typeface="Cambria"/>
              </a:rPr>
              <a:t> </a:t>
            </a:r>
            <a:r>
              <a:rPr sz="1800" dirty="0">
                <a:latin typeface="Cambria"/>
                <a:cs typeface="Cambria"/>
              </a:rPr>
              <a:t>201.</a:t>
            </a:r>
            <a:endParaRPr sz="1800">
              <a:latin typeface="Cambria"/>
              <a:cs typeface="Cambria"/>
            </a:endParaRPr>
          </a:p>
        </p:txBody>
      </p:sp>
      <p:sp>
        <p:nvSpPr>
          <p:cNvPr id="20" name="object 20"/>
          <p:cNvSpPr txBox="1"/>
          <p:nvPr/>
        </p:nvSpPr>
        <p:spPr>
          <a:xfrm>
            <a:off x="5996180" y="3393186"/>
            <a:ext cx="2734945" cy="629018"/>
          </a:xfrm>
          <a:prstGeom prst="rect">
            <a:avLst/>
          </a:prstGeom>
        </p:spPr>
        <p:txBody>
          <a:bodyPr vert="horz" wrap="square" lIns="0" tIns="13335" rIns="0" bIns="0" rtlCol="0">
            <a:spAutoFit/>
          </a:bodyPr>
          <a:lstStyle/>
          <a:p>
            <a:pPr marL="12700">
              <a:lnSpc>
                <a:spcPct val="100000"/>
              </a:lnSpc>
              <a:spcBef>
                <a:spcPts val="105"/>
              </a:spcBef>
            </a:pPr>
            <a:r>
              <a:rPr sz="2000" b="1" spc="-15" dirty="0">
                <a:solidFill>
                  <a:srgbClr val="6F2F9F"/>
                </a:solidFill>
                <a:latin typeface="Cambria"/>
                <a:cs typeface="Cambria"/>
              </a:rPr>
              <a:t>Effective </a:t>
            </a:r>
            <a:r>
              <a:rPr sz="2000" b="1" spc="-5" dirty="0">
                <a:solidFill>
                  <a:srgbClr val="6F2F9F"/>
                </a:solidFill>
                <a:latin typeface="Cambria"/>
                <a:cs typeface="Cambria"/>
              </a:rPr>
              <a:t>Address </a:t>
            </a:r>
            <a:r>
              <a:rPr sz="2000" b="1" dirty="0">
                <a:solidFill>
                  <a:srgbClr val="6F2F9F"/>
                </a:solidFill>
                <a:latin typeface="Cambria"/>
                <a:cs typeface="Cambria"/>
              </a:rPr>
              <a:t>=</a:t>
            </a:r>
            <a:r>
              <a:rPr sz="2000" b="1" spc="-120" dirty="0">
                <a:solidFill>
                  <a:srgbClr val="6F2F9F"/>
                </a:solidFill>
                <a:latin typeface="Cambria"/>
                <a:cs typeface="Cambria"/>
              </a:rPr>
              <a:t> </a:t>
            </a:r>
            <a:r>
              <a:rPr sz="2000" b="1" spc="-5" dirty="0">
                <a:solidFill>
                  <a:srgbClr val="6F2F9F"/>
                </a:solidFill>
                <a:latin typeface="Cambria"/>
                <a:cs typeface="Cambria"/>
              </a:rPr>
              <a:t>201</a:t>
            </a:r>
            <a:endParaRPr sz="2000">
              <a:latin typeface="Cambria"/>
              <a:cs typeface="Cambria"/>
            </a:endParaRPr>
          </a:p>
          <a:p>
            <a:pPr marL="12700">
              <a:lnSpc>
                <a:spcPct val="100000"/>
              </a:lnSpc>
            </a:pPr>
            <a:r>
              <a:rPr sz="2000" b="1" spc="-5" dirty="0">
                <a:solidFill>
                  <a:srgbClr val="6F2F9F"/>
                </a:solidFill>
                <a:latin typeface="Cambria"/>
                <a:cs typeface="Cambria"/>
              </a:rPr>
              <a:t>Operand </a:t>
            </a:r>
            <a:r>
              <a:rPr sz="2000" b="1" dirty="0">
                <a:solidFill>
                  <a:srgbClr val="6F2F9F"/>
                </a:solidFill>
                <a:latin typeface="Cambria"/>
                <a:cs typeface="Cambria"/>
              </a:rPr>
              <a:t>=</a:t>
            </a:r>
            <a:r>
              <a:rPr sz="2000" b="1" spc="-25" dirty="0">
                <a:solidFill>
                  <a:srgbClr val="6F2F9F"/>
                </a:solidFill>
                <a:latin typeface="Cambria"/>
                <a:cs typeface="Cambria"/>
              </a:rPr>
              <a:t> </a:t>
            </a:r>
            <a:r>
              <a:rPr sz="2000" b="1" spc="-5" dirty="0">
                <a:solidFill>
                  <a:srgbClr val="6F2F9F"/>
                </a:solidFill>
                <a:latin typeface="Cambria"/>
                <a:cs typeface="Cambria"/>
              </a:rPr>
              <a:t>500</a:t>
            </a:r>
            <a:endParaRPr sz="2000">
              <a:latin typeface="Cambria"/>
              <a:cs typeface="Cambria"/>
            </a:endParaRPr>
          </a:p>
        </p:txBody>
      </p:sp>
      <p:graphicFrame>
        <p:nvGraphicFramePr>
          <p:cNvPr id="21" name="object 21"/>
          <p:cNvGraphicFramePr>
            <a:graphicFrameLocks noGrp="1"/>
          </p:cNvGraphicFramePr>
          <p:nvPr/>
        </p:nvGraphicFramePr>
        <p:xfrm>
          <a:off x="5859018" y="4535170"/>
          <a:ext cx="1684653" cy="335280"/>
        </p:xfrm>
        <a:graphic>
          <a:graphicData uri="http://schemas.openxmlformats.org/drawingml/2006/table">
            <a:tbl>
              <a:tblPr firstRow="1" bandRow="1">
                <a:tableStyleId>{2D5ABB26-0587-4C30-8999-92F81FD0307C}</a:tableStyleId>
              </a:tblPr>
              <a:tblGrid>
                <a:gridCol w="461009"/>
                <a:gridCol w="1223644"/>
              </a:tblGrid>
              <a:tr h="335280">
                <a:tc>
                  <a:txBody>
                    <a:bodyPr/>
                    <a:lstStyle/>
                    <a:p>
                      <a:pPr marL="127000">
                        <a:lnSpc>
                          <a:spcPct val="100000"/>
                        </a:lnSpc>
                        <a:spcBef>
                          <a:spcPts val="325"/>
                        </a:spcBef>
                      </a:pPr>
                      <a:r>
                        <a:rPr sz="1600" b="1" spc="-40" dirty="0">
                          <a:latin typeface="Cambria"/>
                          <a:cs typeface="Cambria"/>
                        </a:rPr>
                        <a:t>AC</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500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4236085" cy="690574"/>
          </a:xfrm>
          <a:prstGeom prst="rect">
            <a:avLst/>
          </a:prstGeom>
        </p:spPr>
        <p:txBody>
          <a:bodyPr vert="horz" wrap="square" lIns="0" tIns="13335" rIns="0" bIns="0" rtlCol="0">
            <a:spAutoFit/>
          </a:bodyPr>
          <a:lstStyle/>
          <a:p>
            <a:pPr marL="12700">
              <a:lnSpc>
                <a:spcPct val="100000"/>
              </a:lnSpc>
              <a:spcBef>
                <a:spcPts val="105"/>
              </a:spcBef>
            </a:pPr>
            <a:r>
              <a:rPr sz="4400" spc="-10" dirty="0">
                <a:solidFill>
                  <a:srgbClr val="001F5F"/>
                </a:solidFill>
              </a:rPr>
              <a:t>Example</a:t>
            </a:r>
            <a:r>
              <a:rPr sz="4400" spc="-65" dirty="0">
                <a:solidFill>
                  <a:srgbClr val="001F5F"/>
                </a:solidFill>
              </a:rPr>
              <a:t> </a:t>
            </a:r>
            <a:r>
              <a:rPr sz="4400" spc="-10" dirty="0">
                <a:solidFill>
                  <a:srgbClr val="001F5F"/>
                </a:solidFill>
              </a:rPr>
              <a:t>problem</a:t>
            </a:r>
            <a:endParaRPr sz="4400"/>
          </a:p>
        </p:txBody>
      </p:sp>
      <p:graphicFrame>
        <p:nvGraphicFramePr>
          <p:cNvPr id="3" name="object 3"/>
          <p:cNvGraphicFramePr>
            <a:graphicFrameLocks noGrp="1"/>
          </p:cNvGraphicFramePr>
          <p:nvPr/>
        </p:nvGraphicFramePr>
        <p:xfrm>
          <a:off x="3691637" y="1764159"/>
          <a:ext cx="1909446" cy="4693940"/>
        </p:xfrm>
        <a:graphic>
          <a:graphicData uri="http://schemas.openxmlformats.org/drawingml/2006/table">
            <a:tbl>
              <a:tblPr firstRow="1" bandRow="1">
                <a:tableStyleId>{2D5ABB26-0587-4C30-8999-92F81FD0307C}</a:tableStyleId>
              </a:tblPr>
              <a:tblGrid>
                <a:gridCol w="1210311"/>
                <a:gridCol w="699135"/>
              </a:tblGrid>
              <a:tr h="335279">
                <a:tc>
                  <a:txBody>
                    <a:bodyPr/>
                    <a:lstStyle/>
                    <a:p>
                      <a:pPr marL="139065">
                        <a:lnSpc>
                          <a:spcPct val="100000"/>
                        </a:lnSpc>
                        <a:spcBef>
                          <a:spcPts val="320"/>
                        </a:spcBef>
                      </a:pPr>
                      <a:r>
                        <a:rPr sz="1600" spc="-5" dirty="0">
                          <a:latin typeface="Cambria"/>
                          <a:cs typeface="Cambria"/>
                        </a:rPr>
                        <a:t>Load </a:t>
                      </a:r>
                      <a:r>
                        <a:rPr sz="1600" spc="-10" dirty="0">
                          <a:latin typeface="Cambria"/>
                          <a:cs typeface="Cambria"/>
                        </a:rPr>
                        <a:t>to</a:t>
                      </a:r>
                      <a:r>
                        <a:rPr sz="1600" spc="-30" dirty="0">
                          <a:latin typeface="Cambria"/>
                          <a:cs typeface="Cambria"/>
                        </a:rPr>
                        <a:t> </a:t>
                      </a:r>
                      <a:r>
                        <a:rPr sz="1600" spc="-15" dirty="0">
                          <a:latin typeface="Cambria"/>
                          <a:cs typeface="Cambria"/>
                        </a:rPr>
                        <a:t>AC</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ct val="100000"/>
                        </a:lnSpc>
                        <a:spcBef>
                          <a:spcPts val="320"/>
                        </a:spcBef>
                      </a:pPr>
                      <a:r>
                        <a:rPr sz="1600" spc="-10" dirty="0">
                          <a:latin typeface="Cambria"/>
                          <a:cs typeface="Cambria"/>
                        </a:rPr>
                        <a:t>Mode</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35279">
                <a:tc gridSpan="2">
                  <a:txBody>
                    <a:bodyPr/>
                    <a:lstStyle/>
                    <a:p>
                      <a:pPr marL="331470">
                        <a:lnSpc>
                          <a:spcPct val="100000"/>
                        </a:lnSpc>
                        <a:spcBef>
                          <a:spcPts val="320"/>
                        </a:spcBef>
                      </a:pPr>
                      <a:r>
                        <a:rPr sz="1600" spc="-10" dirty="0">
                          <a:latin typeface="Cambria"/>
                          <a:cs typeface="Cambria"/>
                        </a:rPr>
                        <a:t>Address </a:t>
                      </a:r>
                      <a:r>
                        <a:rPr sz="1600" spc="-5" dirty="0">
                          <a:latin typeface="Cambria"/>
                          <a:cs typeface="Cambria"/>
                        </a:rPr>
                        <a:t>=</a:t>
                      </a:r>
                      <a:r>
                        <a:rPr sz="1600" spc="-10" dirty="0">
                          <a:latin typeface="Cambria"/>
                          <a:cs typeface="Cambria"/>
                        </a:rPr>
                        <a:t> </a:t>
                      </a:r>
                      <a:r>
                        <a:rPr sz="1600" spc="-5" dirty="0">
                          <a:latin typeface="Cambria"/>
                          <a:cs typeface="Cambria"/>
                        </a:rPr>
                        <a:t>500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248920">
                        <a:lnSpc>
                          <a:spcPct val="100000"/>
                        </a:lnSpc>
                        <a:spcBef>
                          <a:spcPts val="325"/>
                        </a:spcBef>
                      </a:pPr>
                      <a:r>
                        <a:rPr sz="1600" spc="-10" dirty="0">
                          <a:latin typeface="Cambria"/>
                          <a:cs typeface="Cambria"/>
                        </a:rPr>
                        <a:t>Next</a:t>
                      </a:r>
                      <a:r>
                        <a:rPr sz="1600" spc="-20" dirty="0">
                          <a:latin typeface="Cambria"/>
                          <a:cs typeface="Cambria"/>
                        </a:rPr>
                        <a:t> </a:t>
                      </a:r>
                      <a:r>
                        <a:rPr sz="1600" spc="-10" dirty="0">
                          <a:latin typeface="Cambria"/>
                          <a:cs typeface="Cambria"/>
                        </a:rPr>
                        <a:t>Instruction</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450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marL="635" algn="ctr">
                        <a:lnSpc>
                          <a:spcPct val="100000"/>
                        </a:lnSpc>
                        <a:spcBef>
                          <a:spcPts val="325"/>
                        </a:spcBef>
                      </a:pPr>
                      <a:r>
                        <a:rPr sz="1600" spc="-5" dirty="0">
                          <a:latin typeface="Cambria"/>
                          <a:cs typeface="Cambria"/>
                        </a:rPr>
                        <a:t>700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800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900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305">
                <a:tc gridSpan="2">
                  <a:txBody>
                    <a:bodyPr/>
                    <a:lstStyle/>
                    <a:p>
                      <a:pPr marL="635" algn="ctr">
                        <a:lnSpc>
                          <a:spcPct val="100000"/>
                        </a:lnSpc>
                        <a:spcBef>
                          <a:spcPts val="330"/>
                        </a:spcBef>
                      </a:pPr>
                      <a:r>
                        <a:rPr sz="1600" spc="-5" dirty="0">
                          <a:latin typeface="Cambria"/>
                          <a:cs typeface="Cambria"/>
                        </a:rPr>
                        <a:t>325</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30"/>
                        </a:spcBef>
                      </a:pPr>
                      <a:r>
                        <a:rPr sz="1600" spc="-5" dirty="0">
                          <a:latin typeface="Cambria"/>
                          <a:cs typeface="Cambria"/>
                        </a:rPr>
                        <a:t>300</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bl>
          </a:graphicData>
        </a:graphic>
      </p:graphicFrame>
      <p:sp>
        <p:nvSpPr>
          <p:cNvPr id="4" name="object 4"/>
          <p:cNvSpPr txBox="1"/>
          <p:nvPr/>
        </p:nvSpPr>
        <p:spPr>
          <a:xfrm>
            <a:off x="2928366" y="1411768"/>
            <a:ext cx="692151" cy="1318310"/>
          </a:xfrm>
          <a:prstGeom prst="rect">
            <a:avLst/>
          </a:prstGeom>
        </p:spPr>
        <p:txBody>
          <a:bodyPr vert="horz" wrap="square" lIns="0" tIns="93980" rIns="0" bIns="0" rtlCol="0">
            <a:spAutoFit/>
          </a:bodyPr>
          <a:lstStyle/>
          <a:p>
            <a:pPr marR="5715" algn="r">
              <a:lnSpc>
                <a:spcPct val="100000"/>
              </a:lnSpc>
              <a:spcBef>
                <a:spcPts val="740"/>
              </a:spcBef>
            </a:pPr>
            <a:r>
              <a:rPr sz="1400" b="1" spc="-20" dirty="0">
                <a:latin typeface="Cambria"/>
                <a:cs typeface="Cambria"/>
              </a:rPr>
              <a:t>A</a:t>
            </a:r>
            <a:r>
              <a:rPr sz="1400" b="1" spc="-5" dirty="0">
                <a:latin typeface="Cambria"/>
                <a:cs typeface="Cambria"/>
              </a:rPr>
              <a:t>dd</a:t>
            </a:r>
            <a:r>
              <a:rPr sz="1400" b="1" spc="-20" dirty="0">
                <a:latin typeface="Cambria"/>
                <a:cs typeface="Cambria"/>
              </a:rPr>
              <a:t>r</a:t>
            </a:r>
            <a:r>
              <a:rPr sz="1400" b="1" dirty="0">
                <a:latin typeface="Cambria"/>
                <a:cs typeface="Cambria"/>
              </a:rPr>
              <a:t>ess</a:t>
            </a:r>
            <a:endParaRPr sz="1400">
              <a:latin typeface="Cambria"/>
              <a:cs typeface="Cambria"/>
            </a:endParaRPr>
          </a:p>
          <a:p>
            <a:pPr marR="5080" algn="r">
              <a:lnSpc>
                <a:spcPct val="100000"/>
              </a:lnSpc>
              <a:spcBef>
                <a:spcPts val="725"/>
              </a:spcBef>
            </a:pPr>
            <a:r>
              <a:rPr sz="1600" spc="-5" dirty="0">
                <a:latin typeface="Cambria"/>
                <a:cs typeface="Cambria"/>
              </a:rPr>
              <a:t>200</a:t>
            </a:r>
            <a:endParaRPr sz="1600">
              <a:latin typeface="Cambria"/>
              <a:cs typeface="Cambria"/>
            </a:endParaRPr>
          </a:p>
          <a:p>
            <a:pPr marR="5080" algn="r">
              <a:lnSpc>
                <a:spcPct val="100000"/>
              </a:lnSpc>
              <a:spcBef>
                <a:spcPts val="720"/>
              </a:spcBef>
            </a:pPr>
            <a:r>
              <a:rPr sz="1600" spc="-5" dirty="0">
                <a:latin typeface="Cambria"/>
                <a:cs typeface="Cambria"/>
              </a:rPr>
              <a:t>201</a:t>
            </a:r>
            <a:endParaRPr sz="1600">
              <a:latin typeface="Cambria"/>
              <a:cs typeface="Cambria"/>
            </a:endParaRPr>
          </a:p>
          <a:p>
            <a:pPr marR="5080" algn="r">
              <a:lnSpc>
                <a:spcPct val="100000"/>
              </a:lnSpc>
              <a:spcBef>
                <a:spcPts val="725"/>
              </a:spcBef>
            </a:pPr>
            <a:r>
              <a:rPr sz="1600" spc="-5" dirty="0">
                <a:latin typeface="Cambria"/>
                <a:cs typeface="Cambria"/>
              </a:rPr>
              <a:t>202</a:t>
            </a:r>
            <a:endParaRPr sz="1600">
              <a:latin typeface="Cambria"/>
              <a:cs typeface="Cambria"/>
            </a:endParaRPr>
          </a:p>
        </p:txBody>
      </p:sp>
      <p:sp>
        <p:nvSpPr>
          <p:cNvPr id="5" name="object 5"/>
          <p:cNvSpPr txBox="1"/>
          <p:nvPr/>
        </p:nvSpPr>
        <p:spPr>
          <a:xfrm>
            <a:off x="4298952" y="1493013"/>
            <a:ext cx="70802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Cambria"/>
                <a:cs typeface="Cambria"/>
              </a:rPr>
              <a:t>Memory</a:t>
            </a:r>
            <a:endParaRPr sz="1400">
              <a:latin typeface="Cambria"/>
              <a:cs typeface="Cambria"/>
            </a:endParaRPr>
          </a:p>
        </p:txBody>
      </p:sp>
      <p:sp>
        <p:nvSpPr>
          <p:cNvPr id="6" name="object 6"/>
          <p:cNvSpPr txBox="1"/>
          <p:nvPr/>
        </p:nvSpPr>
        <p:spPr>
          <a:xfrm>
            <a:off x="3256281" y="3048661"/>
            <a:ext cx="363855" cy="687367"/>
          </a:xfrm>
          <a:prstGeom prst="rect">
            <a:avLst/>
          </a:prstGeom>
        </p:spPr>
        <p:txBody>
          <a:bodyPr vert="horz" wrap="square" lIns="0" tIns="104139" rIns="0" bIns="0" rtlCol="0">
            <a:spAutoFit/>
          </a:bodyPr>
          <a:lstStyle/>
          <a:p>
            <a:pPr marL="12700">
              <a:lnSpc>
                <a:spcPct val="100000"/>
              </a:lnSpc>
              <a:spcBef>
                <a:spcPts val="819"/>
              </a:spcBef>
            </a:pPr>
            <a:r>
              <a:rPr sz="1600" spc="-5" dirty="0">
                <a:latin typeface="Cambria"/>
                <a:cs typeface="Cambria"/>
              </a:rPr>
              <a:t>399</a:t>
            </a:r>
            <a:endParaRPr sz="1600">
              <a:latin typeface="Cambria"/>
              <a:cs typeface="Cambria"/>
            </a:endParaRPr>
          </a:p>
          <a:p>
            <a:pPr marL="12700">
              <a:lnSpc>
                <a:spcPct val="100000"/>
              </a:lnSpc>
              <a:spcBef>
                <a:spcPts val="720"/>
              </a:spcBef>
            </a:pPr>
            <a:r>
              <a:rPr sz="1600" spc="-5" dirty="0">
                <a:latin typeface="Cambria"/>
                <a:cs typeface="Cambria"/>
              </a:rPr>
              <a:t>400</a:t>
            </a:r>
            <a:endParaRPr sz="1600">
              <a:latin typeface="Cambria"/>
              <a:cs typeface="Cambria"/>
            </a:endParaRPr>
          </a:p>
        </p:txBody>
      </p:sp>
      <p:sp>
        <p:nvSpPr>
          <p:cNvPr id="7" name="object 7"/>
          <p:cNvSpPr txBox="1"/>
          <p:nvPr/>
        </p:nvSpPr>
        <p:spPr>
          <a:xfrm>
            <a:off x="3256281" y="4146931"/>
            <a:ext cx="363855" cy="1638269"/>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500</a:t>
            </a:r>
            <a:endParaRPr sz="1600">
              <a:latin typeface="Cambria"/>
              <a:cs typeface="Cambria"/>
            </a:endParaRPr>
          </a:p>
          <a:p>
            <a:pPr>
              <a:lnSpc>
                <a:spcPct val="100000"/>
              </a:lnSpc>
            </a:pPr>
            <a:endParaRPr sz="1800">
              <a:latin typeface="Cambria"/>
              <a:cs typeface="Cambria"/>
            </a:endParaRPr>
          </a:p>
          <a:p>
            <a:pPr marL="12700">
              <a:lnSpc>
                <a:spcPct val="100000"/>
              </a:lnSpc>
              <a:spcBef>
                <a:spcPts val="1250"/>
              </a:spcBef>
            </a:pPr>
            <a:r>
              <a:rPr sz="1600" spc="-5" dirty="0">
                <a:latin typeface="Cambria"/>
                <a:cs typeface="Cambria"/>
              </a:rPr>
              <a:t>600</a:t>
            </a:r>
            <a:endParaRPr sz="1600">
              <a:latin typeface="Cambria"/>
              <a:cs typeface="Cambria"/>
            </a:endParaRPr>
          </a:p>
          <a:p>
            <a:pPr>
              <a:lnSpc>
                <a:spcPct val="100000"/>
              </a:lnSpc>
            </a:pPr>
            <a:endParaRPr sz="1800">
              <a:latin typeface="Cambria"/>
              <a:cs typeface="Cambria"/>
            </a:endParaRPr>
          </a:p>
          <a:p>
            <a:pPr marL="12700">
              <a:lnSpc>
                <a:spcPct val="100000"/>
              </a:lnSpc>
              <a:spcBef>
                <a:spcPts val="1250"/>
              </a:spcBef>
            </a:pPr>
            <a:r>
              <a:rPr sz="1600" spc="-5" dirty="0">
                <a:latin typeface="Cambria"/>
                <a:cs typeface="Cambria"/>
              </a:rPr>
              <a:t>702</a:t>
            </a:r>
            <a:endParaRPr sz="1600">
              <a:latin typeface="Cambria"/>
              <a:cs typeface="Cambria"/>
            </a:endParaRPr>
          </a:p>
        </p:txBody>
      </p:sp>
      <p:graphicFrame>
        <p:nvGraphicFramePr>
          <p:cNvPr id="8" name="object 8"/>
          <p:cNvGraphicFramePr>
            <a:graphicFrameLocks noGrp="1"/>
          </p:cNvGraphicFramePr>
          <p:nvPr/>
        </p:nvGraphicFramePr>
        <p:xfrm>
          <a:off x="766369" y="1684401"/>
          <a:ext cx="1680845" cy="335279"/>
        </p:xfrm>
        <a:graphic>
          <a:graphicData uri="http://schemas.openxmlformats.org/drawingml/2006/table">
            <a:tbl>
              <a:tblPr firstRow="1" bandRow="1">
                <a:tableStyleId>{2D5ABB26-0587-4C30-8999-92F81FD0307C}</a:tableStyleId>
              </a:tblPr>
              <a:tblGrid>
                <a:gridCol w="457200"/>
                <a:gridCol w="1223645"/>
              </a:tblGrid>
              <a:tr h="335279">
                <a:tc>
                  <a:txBody>
                    <a:bodyPr/>
                    <a:lstStyle/>
                    <a:p>
                      <a:pPr marL="127000">
                        <a:lnSpc>
                          <a:spcPct val="100000"/>
                        </a:lnSpc>
                        <a:spcBef>
                          <a:spcPts val="320"/>
                        </a:spcBef>
                      </a:pPr>
                      <a:r>
                        <a:rPr sz="1600" b="1" spc="-15" dirty="0">
                          <a:latin typeface="Cambria"/>
                          <a:cs typeface="Cambria"/>
                        </a:rPr>
                        <a:t>PC</a:t>
                      </a:r>
                      <a:endParaRPr sz="16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600" b="1" spc="-5" dirty="0">
                          <a:latin typeface="Cambria"/>
                          <a:cs typeface="Cambria"/>
                        </a:rPr>
                        <a:t>200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9" name="object 9"/>
          <p:cNvGraphicFramePr>
            <a:graphicFrameLocks noGrp="1"/>
          </p:cNvGraphicFramePr>
          <p:nvPr/>
        </p:nvGraphicFramePr>
        <p:xfrm>
          <a:off x="742290" y="2213229"/>
          <a:ext cx="1696085" cy="335280"/>
        </p:xfrm>
        <a:graphic>
          <a:graphicData uri="http://schemas.openxmlformats.org/drawingml/2006/table">
            <a:tbl>
              <a:tblPr firstRow="1" bandRow="1">
                <a:tableStyleId>{2D5ABB26-0587-4C30-8999-92F81FD0307C}</a:tableStyleId>
              </a:tblPr>
              <a:tblGrid>
                <a:gridCol w="472440"/>
                <a:gridCol w="1223645"/>
              </a:tblGrid>
              <a:tr h="335280">
                <a:tc>
                  <a:txBody>
                    <a:bodyPr/>
                    <a:lstStyle/>
                    <a:p>
                      <a:pPr marL="127000">
                        <a:lnSpc>
                          <a:spcPct val="100000"/>
                        </a:lnSpc>
                        <a:spcBef>
                          <a:spcPts val="325"/>
                        </a:spcBef>
                      </a:pPr>
                      <a:r>
                        <a:rPr sz="1600" b="1" spc="-5" dirty="0">
                          <a:latin typeface="Cambria"/>
                          <a:cs typeface="Cambria"/>
                        </a:rPr>
                        <a:t>R1</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400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4B083"/>
                    </a:solidFill>
                  </a:tcPr>
                </a:tc>
              </a:tr>
            </a:tbl>
          </a:graphicData>
        </a:graphic>
      </p:graphicFrame>
      <p:graphicFrame>
        <p:nvGraphicFramePr>
          <p:cNvPr id="10" name="object 10"/>
          <p:cNvGraphicFramePr>
            <a:graphicFrameLocks noGrp="1"/>
          </p:cNvGraphicFramePr>
          <p:nvPr/>
        </p:nvGraphicFramePr>
        <p:xfrm>
          <a:off x="737717" y="2751201"/>
          <a:ext cx="1700528" cy="335279"/>
        </p:xfrm>
        <a:graphic>
          <a:graphicData uri="http://schemas.openxmlformats.org/drawingml/2006/table">
            <a:tbl>
              <a:tblPr firstRow="1" bandRow="1">
                <a:tableStyleId>{2D5ABB26-0587-4C30-8999-92F81FD0307C}</a:tableStyleId>
              </a:tblPr>
              <a:tblGrid>
                <a:gridCol w="476884"/>
                <a:gridCol w="1223644"/>
              </a:tblGrid>
              <a:tr h="335279">
                <a:tc>
                  <a:txBody>
                    <a:bodyPr/>
                    <a:lstStyle/>
                    <a:p>
                      <a:pPr marL="127000">
                        <a:lnSpc>
                          <a:spcPct val="100000"/>
                        </a:lnSpc>
                        <a:spcBef>
                          <a:spcPts val="325"/>
                        </a:spcBef>
                      </a:pPr>
                      <a:r>
                        <a:rPr sz="1600" b="1" spc="-10" dirty="0">
                          <a:latin typeface="Cambria"/>
                          <a:cs typeface="Cambria"/>
                        </a:rPr>
                        <a:t>XR</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100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pSp>
        <p:nvGrpSpPr>
          <p:cNvPr id="11" name="object 11"/>
          <p:cNvGrpSpPr/>
          <p:nvPr/>
        </p:nvGrpSpPr>
        <p:grpSpPr>
          <a:xfrm>
            <a:off x="1212852" y="3360801"/>
            <a:ext cx="1236345" cy="347980"/>
            <a:chOff x="1212850" y="3360801"/>
            <a:chExt cx="1236345" cy="347980"/>
          </a:xfrm>
        </p:grpSpPr>
        <p:sp>
          <p:nvSpPr>
            <p:cNvPr id="12" name="object 12"/>
            <p:cNvSpPr/>
            <p:nvPr/>
          </p:nvSpPr>
          <p:spPr>
            <a:xfrm>
              <a:off x="1219200" y="3367151"/>
              <a:ext cx="1224280" cy="335280"/>
            </a:xfrm>
            <a:custGeom>
              <a:avLst/>
              <a:gdLst/>
              <a:ahLst/>
              <a:cxnLst/>
              <a:rect l="l" t="t" r="r" b="b"/>
              <a:pathLst>
                <a:path w="1224280" h="335279">
                  <a:moveTo>
                    <a:pt x="1223683" y="0"/>
                  </a:moveTo>
                  <a:lnTo>
                    <a:pt x="0" y="0"/>
                  </a:lnTo>
                  <a:lnTo>
                    <a:pt x="0" y="335280"/>
                  </a:lnTo>
                  <a:lnTo>
                    <a:pt x="1223683" y="335280"/>
                  </a:lnTo>
                  <a:lnTo>
                    <a:pt x="1223683" y="0"/>
                  </a:lnTo>
                  <a:close/>
                </a:path>
              </a:pathLst>
            </a:custGeom>
            <a:solidFill>
              <a:srgbClr val="FFE699"/>
            </a:solidFill>
          </p:spPr>
          <p:txBody>
            <a:bodyPr wrap="square" lIns="0" tIns="0" rIns="0" bIns="0" rtlCol="0"/>
            <a:lstStyle/>
            <a:p>
              <a:endParaRPr/>
            </a:p>
          </p:txBody>
        </p:sp>
        <p:sp>
          <p:nvSpPr>
            <p:cNvPr id="13" name="object 13"/>
            <p:cNvSpPr/>
            <p:nvPr/>
          </p:nvSpPr>
          <p:spPr>
            <a:xfrm>
              <a:off x="1219200" y="3360801"/>
              <a:ext cx="1223645" cy="347980"/>
            </a:xfrm>
            <a:custGeom>
              <a:avLst/>
              <a:gdLst/>
              <a:ahLst/>
              <a:cxnLst/>
              <a:rect l="l" t="t" r="r" b="b"/>
              <a:pathLst>
                <a:path w="1223645" h="347979">
                  <a:moveTo>
                    <a:pt x="0" y="0"/>
                  </a:moveTo>
                  <a:lnTo>
                    <a:pt x="0" y="347980"/>
                  </a:lnTo>
                </a:path>
                <a:path w="1223645" h="347979">
                  <a:moveTo>
                    <a:pt x="1223645" y="0"/>
                  </a:moveTo>
                  <a:lnTo>
                    <a:pt x="1223645" y="347980"/>
                  </a:lnTo>
                </a:path>
              </a:pathLst>
            </a:custGeom>
            <a:ln w="12700">
              <a:solidFill>
                <a:srgbClr val="000000"/>
              </a:solidFill>
            </a:ln>
          </p:spPr>
          <p:txBody>
            <a:bodyPr wrap="square" lIns="0" tIns="0" rIns="0" bIns="0" rtlCol="0"/>
            <a:lstStyle/>
            <a:p>
              <a:endParaRPr/>
            </a:p>
          </p:txBody>
        </p:sp>
        <p:sp>
          <p:nvSpPr>
            <p:cNvPr id="14" name="object 14"/>
            <p:cNvSpPr/>
            <p:nvPr/>
          </p:nvSpPr>
          <p:spPr>
            <a:xfrm>
              <a:off x="1212850" y="3360801"/>
              <a:ext cx="1236345" cy="12700"/>
            </a:xfrm>
            <a:custGeom>
              <a:avLst/>
              <a:gdLst/>
              <a:ahLst/>
              <a:cxnLst/>
              <a:rect l="l" t="t" r="r" b="b"/>
              <a:pathLst>
                <a:path w="1236345" h="12700">
                  <a:moveTo>
                    <a:pt x="0" y="12700"/>
                  </a:moveTo>
                  <a:lnTo>
                    <a:pt x="1236345" y="12700"/>
                  </a:lnTo>
                  <a:lnTo>
                    <a:pt x="1236345" y="0"/>
                  </a:lnTo>
                  <a:lnTo>
                    <a:pt x="0" y="0"/>
                  </a:lnTo>
                  <a:lnTo>
                    <a:pt x="0" y="12700"/>
                  </a:lnTo>
                  <a:close/>
                </a:path>
              </a:pathLst>
            </a:custGeom>
            <a:solidFill>
              <a:srgbClr val="000000"/>
            </a:solidFill>
          </p:spPr>
          <p:txBody>
            <a:bodyPr wrap="square" lIns="0" tIns="0" rIns="0" bIns="0" rtlCol="0"/>
            <a:lstStyle/>
            <a:p>
              <a:endParaRPr/>
            </a:p>
          </p:txBody>
        </p:sp>
        <p:sp>
          <p:nvSpPr>
            <p:cNvPr id="15" name="object 15"/>
            <p:cNvSpPr/>
            <p:nvPr/>
          </p:nvSpPr>
          <p:spPr>
            <a:xfrm>
              <a:off x="1212850" y="3702431"/>
              <a:ext cx="1236345" cy="0"/>
            </a:xfrm>
            <a:custGeom>
              <a:avLst/>
              <a:gdLst/>
              <a:ahLst/>
              <a:cxnLst/>
              <a:rect l="l" t="t" r="r" b="b"/>
              <a:pathLst>
                <a:path w="1236345">
                  <a:moveTo>
                    <a:pt x="0" y="0"/>
                  </a:moveTo>
                  <a:lnTo>
                    <a:pt x="1236345" y="0"/>
                  </a:lnTo>
                </a:path>
              </a:pathLst>
            </a:custGeom>
            <a:ln w="12700">
              <a:solidFill>
                <a:srgbClr val="000000"/>
              </a:solidFill>
            </a:ln>
          </p:spPr>
          <p:txBody>
            <a:bodyPr wrap="square" lIns="0" tIns="0" rIns="0" bIns="0" rtlCol="0"/>
            <a:lstStyle/>
            <a:p>
              <a:endParaRPr/>
            </a:p>
          </p:txBody>
        </p:sp>
      </p:grpSp>
      <p:sp>
        <p:nvSpPr>
          <p:cNvPr id="16" name="object 16"/>
          <p:cNvSpPr txBox="1"/>
          <p:nvPr/>
        </p:nvSpPr>
        <p:spPr>
          <a:xfrm>
            <a:off x="871830" y="3396235"/>
            <a:ext cx="266065" cy="258404"/>
          </a:xfrm>
          <a:prstGeom prst="rect">
            <a:avLst/>
          </a:prstGeom>
        </p:spPr>
        <p:txBody>
          <a:bodyPr vert="horz" wrap="square" lIns="0" tIns="12065" rIns="0" bIns="0" rtlCol="0">
            <a:spAutoFit/>
          </a:bodyPr>
          <a:lstStyle/>
          <a:p>
            <a:pPr marL="12700">
              <a:lnSpc>
                <a:spcPct val="100000"/>
              </a:lnSpc>
              <a:spcBef>
                <a:spcPts val="95"/>
              </a:spcBef>
            </a:pPr>
            <a:r>
              <a:rPr sz="1600" b="1" spc="-40" dirty="0">
                <a:latin typeface="Cambria"/>
                <a:cs typeface="Cambria"/>
              </a:rPr>
              <a:t>AC</a:t>
            </a:r>
            <a:endParaRPr sz="1600">
              <a:latin typeface="Cambria"/>
              <a:cs typeface="Cambria"/>
            </a:endParaRPr>
          </a:p>
        </p:txBody>
      </p:sp>
      <p:sp>
        <p:nvSpPr>
          <p:cNvPr id="21" name="object 21"/>
          <p:cNvSpPr txBox="1"/>
          <p:nvPr/>
        </p:nvSpPr>
        <p:spPr>
          <a:xfrm>
            <a:off x="3256281" y="6168986"/>
            <a:ext cx="363855" cy="248145"/>
          </a:xfrm>
          <a:prstGeom prst="rect">
            <a:avLst/>
          </a:prstGeom>
        </p:spPr>
        <p:txBody>
          <a:bodyPr vert="horz" wrap="square" lIns="0" tIns="1905" rIns="0" bIns="0" rtlCol="0">
            <a:spAutoFit/>
          </a:bodyPr>
          <a:lstStyle/>
          <a:p>
            <a:pPr marL="12700">
              <a:lnSpc>
                <a:spcPct val="100000"/>
              </a:lnSpc>
              <a:spcBef>
                <a:spcPts val="15"/>
              </a:spcBef>
            </a:pPr>
            <a:r>
              <a:rPr sz="1600" spc="-5" dirty="0">
                <a:latin typeface="Cambria"/>
                <a:cs typeface="Cambria"/>
              </a:rPr>
              <a:t>800</a:t>
            </a:r>
            <a:endParaRPr sz="1600">
              <a:latin typeface="Cambria"/>
              <a:cs typeface="Cambria"/>
            </a:endParaRPr>
          </a:p>
        </p:txBody>
      </p:sp>
      <p:sp>
        <p:nvSpPr>
          <p:cNvPr id="17" name="object 17"/>
          <p:cNvSpPr txBox="1"/>
          <p:nvPr/>
        </p:nvSpPr>
        <p:spPr>
          <a:xfrm>
            <a:off x="5996180" y="1716406"/>
            <a:ext cx="3326129" cy="321242"/>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AF50"/>
                </a:solidFill>
                <a:latin typeface="Cambria"/>
                <a:cs typeface="Cambria"/>
              </a:rPr>
              <a:t>2. </a:t>
            </a:r>
            <a:r>
              <a:rPr sz="2000" b="1" spc="-10" dirty="0">
                <a:solidFill>
                  <a:srgbClr val="00AF50"/>
                </a:solidFill>
                <a:latin typeface="Cambria"/>
                <a:cs typeface="Cambria"/>
              </a:rPr>
              <a:t>Register </a:t>
            </a:r>
            <a:r>
              <a:rPr sz="2000" b="1" spc="-5" dirty="0">
                <a:solidFill>
                  <a:srgbClr val="00AF50"/>
                </a:solidFill>
                <a:latin typeface="Cambria"/>
                <a:cs typeface="Cambria"/>
              </a:rPr>
              <a:t>Addressing</a:t>
            </a:r>
            <a:r>
              <a:rPr sz="2000" b="1" spc="-120" dirty="0">
                <a:solidFill>
                  <a:srgbClr val="00AF50"/>
                </a:solidFill>
                <a:latin typeface="Cambria"/>
                <a:cs typeface="Cambria"/>
              </a:rPr>
              <a:t> </a:t>
            </a:r>
            <a:r>
              <a:rPr sz="2000" b="1" spc="-5" dirty="0">
                <a:solidFill>
                  <a:srgbClr val="00AF50"/>
                </a:solidFill>
                <a:latin typeface="Cambria"/>
                <a:cs typeface="Cambria"/>
              </a:rPr>
              <a:t>Mode</a:t>
            </a:r>
            <a:endParaRPr sz="2000">
              <a:latin typeface="Cambria"/>
              <a:cs typeface="Cambria"/>
            </a:endParaRPr>
          </a:p>
        </p:txBody>
      </p:sp>
      <p:sp>
        <p:nvSpPr>
          <p:cNvPr id="18" name="object 18"/>
          <p:cNvSpPr txBox="1"/>
          <p:nvPr/>
        </p:nvSpPr>
        <p:spPr>
          <a:xfrm>
            <a:off x="5996180" y="2297430"/>
            <a:ext cx="5412105" cy="566822"/>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085" algn="l"/>
                <a:tab pos="299720" algn="l"/>
              </a:tabLst>
            </a:pPr>
            <a:r>
              <a:rPr sz="1800" spc="-10" dirty="0">
                <a:latin typeface="Cambria"/>
                <a:cs typeface="Cambria"/>
              </a:rPr>
              <a:t>Register </a:t>
            </a:r>
            <a:r>
              <a:rPr sz="1800" spc="-5" dirty="0">
                <a:latin typeface="Cambria"/>
                <a:cs typeface="Cambria"/>
              </a:rPr>
              <a:t>R1 contains</a:t>
            </a:r>
            <a:r>
              <a:rPr sz="1800" spc="-20" dirty="0">
                <a:latin typeface="Cambria"/>
                <a:cs typeface="Cambria"/>
              </a:rPr>
              <a:t> </a:t>
            </a:r>
            <a:r>
              <a:rPr sz="1800" dirty="0">
                <a:latin typeface="Cambria"/>
                <a:cs typeface="Cambria"/>
              </a:rPr>
              <a:t>400.</a:t>
            </a:r>
            <a:endParaRPr sz="1800">
              <a:latin typeface="Cambria"/>
              <a:cs typeface="Cambria"/>
            </a:endParaRPr>
          </a:p>
          <a:p>
            <a:pPr marL="299085" indent="-287020">
              <a:lnSpc>
                <a:spcPct val="100000"/>
              </a:lnSpc>
              <a:buFont typeface="Arial"/>
              <a:buChar char="•"/>
              <a:tabLst>
                <a:tab pos="299085" algn="l"/>
                <a:tab pos="299720" algn="l"/>
              </a:tabLst>
            </a:pPr>
            <a:r>
              <a:rPr sz="1800" spc="-5" dirty="0">
                <a:latin typeface="Cambria"/>
                <a:cs typeface="Cambria"/>
              </a:rPr>
              <a:t>As </a:t>
            </a:r>
            <a:r>
              <a:rPr sz="1800" spc="-10" dirty="0">
                <a:latin typeface="Cambria"/>
                <a:cs typeface="Cambria"/>
              </a:rPr>
              <a:t>operand </a:t>
            </a:r>
            <a:r>
              <a:rPr sz="1800" dirty="0">
                <a:latin typeface="Cambria"/>
                <a:cs typeface="Cambria"/>
              </a:rPr>
              <a:t>is in </a:t>
            </a:r>
            <a:r>
              <a:rPr sz="1800" spc="-5" dirty="0">
                <a:latin typeface="Cambria"/>
                <a:cs typeface="Cambria"/>
              </a:rPr>
              <a:t>register so </a:t>
            </a:r>
            <a:r>
              <a:rPr sz="1800" dirty="0">
                <a:latin typeface="Cambria"/>
                <a:cs typeface="Cambria"/>
              </a:rPr>
              <a:t>no </a:t>
            </a:r>
            <a:r>
              <a:rPr sz="1800" spc="-15" dirty="0">
                <a:latin typeface="Cambria"/>
                <a:cs typeface="Cambria"/>
              </a:rPr>
              <a:t>any </a:t>
            </a:r>
            <a:r>
              <a:rPr sz="1800" spc="-5" dirty="0">
                <a:latin typeface="Cambria"/>
                <a:cs typeface="Cambria"/>
              </a:rPr>
              <a:t>memory</a:t>
            </a:r>
            <a:r>
              <a:rPr sz="1800" dirty="0">
                <a:latin typeface="Cambria"/>
                <a:cs typeface="Cambria"/>
              </a:rPr>
              <a:t> location.</a:t>
            </a:r>
            <a:endParaRPr sz="1800">
              <a:latin typeface="Cambria"/>
              <a:cs typeface="Cambria"/>
            </a:endParaRPr>
          </a:p>
        </p:txBody>
      </p:sp>
      <p:sp>
        <p:nvSpPr>
          <p:cNvPr id="19" name="object 19"/>
          <p:cNvSpPr txBox="1"/>
          <p:nvPr/>
        </p:nvSpPr>
        <p:spPr>
          <a:xfrm>
            <a:off x="5996179" y="3393186"/>
            <a:ext cx="2614295" cy="629018"/>
          </a:xfrm>
          <a:prstGeom prst="rect">
            <a:avLst/>
          </a:prstGeom>
        </p:spPr>
        <p:txBody>
          <a:bodyPr vert="horz" wrap="square" lIns="0" tIns="13335" rIns="0" bIns="0" rtlCol="0">
            <a:spAutoFit/>
          </a:bodyPr>
          <a:lstStyle/>
          <a:p>
            <a:pPr marL="12700">
              <a:lnSpc>
                <a:spcPct val="100000"/>
              </a:lnSpc>
              <a:spcBef>
                <a:spcPts val="105"/>
              </a:spcBef>
            </a:pPr>
            <a:r>
              <a:rPr sz="2000" b="1" spc="-15" dirty="0">
                <a:solidFill>
                  <a:srgbClr val="6F2F9F"/>
                </a:solidFill>
                <a:latin typeface="Cambria"/>
                <a:cs typeface="Cambria"/>
              </a:rPr>
              <a:t>Effective </a:t>
            </a:r>
            <a:r>
              <a:rPr sz="2000" b="1" spc="-5" dirty="0">
                <a:solidFill>
                  <a:srgbClr val="6F2F9F"/>
                </a:solidFill>
                <a:latin typeface="Cambria"/>
                <a:cs typeface="Cambria"/>
              </a:rPr>
              <a:t>Address </a:t>
            </a:r>
            <a:r>
              <a:rPr sz="2000" b="1" dirty="0">
                <a:solidFill>
                  <a:srgbClr val="6F2F9F"/>
                </a:solidFill>
                <a:latin typeface="Cambria"/>
                <a:cs typeface="Cambria"/>
              </a:rPr>
              <a:t>=</a:t>
            </a:r>
            <a:r>
              <a:rPr sz="2000" b="1" spc="-120" dirty="0">
                <a:solidFill>
                  <a:srgbClr val="6F2F9F"/>
                </a:solidFill>
                <a:latin typeface="Cambria"/>
                <a:cs typeface="Cambria"/>
              </a:rPr>
              <a:t> </a:t>
            </a:r>
            <a:r>
              <a:rPr sz="2000" b="1" spc="-5" dirty="0">
                <a:solidFill>
                  <a:srgbClr val="6F2F9F"/>
                </a:solidFill>
                <a:latin typeface="Cambria"/>
                <a:cs typeface="Cambria"/>
              </a:rPr>
              <a:t>Nil</a:t>
            </a:r>
            <a:endParaRPr sz="2000">
              <a:latin typeface="Cambria"/>
              <a:cs typeface="Cambria"/>
            </a:endParaRPr>
          </a:p>
          <a:p>
            <a:pPr marL="12700">
              <a:lnSpc>
                <a:spcPct val="100000"/>
              </a:lnSpc>
            </a:pPr>
            <a:r>
              <a:rPr sz="2000" b="1" spc="-5" dirty="0">
                <a:solidFill>
                  <a:srgbClr val="6F2F9F"/>
                </a:solidFill>
                <a:latin typeface="Cambria"/>
                <a:cs typeface="Cambria"/>
              </a:rPr>
              <a:t>Operand </a:t>
            </a:r>
            <a:r>
              <a:rPr sz="2000" b="1" dirty="0">
                <a:solidFill>
                  <a:srgbClr val="6F2F9F"/>
                </a:solidFill>
                <a:latin typeface="Cambria"/>
                <a:cs typeface="Cambria"/>
              </a:rPr>
              <a:t>=</a:t>
            </a:r>
            <a:r>
              <a:rPr sz="2000" b="1" spc="-25" dirty="0">
                <a:solidFill>
                  <a:srgbClr val="6F2F9F"/>
                </a:solidFill>
                <a:latin typeface="Cambria"/>
                <a:cs typeface="Cambria"/>
              </a:rPr>
              <a:t> </a:t>
            </a:r>
            <a:r>
              <a:rPr sz="2000" b="1" spc="-5" dirty="0">
                <a:solidFill>
                  <a:srgbClr val="6F2F9F"/>
                </a:solidFill>
                <a:latin typeface="Cambria"/>
                <a:cs typeface="Cambria"/>
              </a:rPr>
              <a:t>400</a:t>
            </a:r>
            <a:endParaRPr sz="2000">
              <a:latin typeface="Cambria"/>
              <a:cs typeface="Cambria"/>
            </a:endParaRPr>
          </a:p>
        </p:txBody>
      </p:sp>
      <p:graphicFrame>
        <p:nvGraphicFramePr>
          <p:cNvPr id="20" name="object 20"/>
          <p:cNvGraphicFramePr>
            <a:graphicFrameLocks noGrp="1"/>
          </p:cNvGraphicFramePr>
          <p:nvPr/>
        </p:nvGraphicFramePr>
        <p:xfrm>
          <a:off x="5859018" y="4535170"/>
          <a:ext cx="1684653" cy="335280"/>
        </p:xfrm>
        <a:graphic>
          <a:graphicData uri="http://schemas.openxmlformats.org/drawingml/2006/table">
            <a:tbl>
              <a:tblPr firstRow="1" bandRow="1">
                <a:tableStyleId>{2D5ABB26-0587-4C30-8999-92F81FD0307C}</a:tableStyleId>
              </a:tblPr>
              <a:tblGrid>
                <a:gridCol w="461009"/>
                <a:gridCol w="1223644"/>
              </a:tblGrid>
              <a:tr h="335280">
                <a:tc>
                  <a:txBody>
                    <a:bodyPr/>
                    <a:lstStyle/>
                    <a:p>
                      <a:pPr marL="127000">
                        <a:lnSpc>
                          <a:spcPct val="100000"/>
                        </a:lnSpc>
                        <a:spcBef>
                          <a:spcPts val="325"/>
                        </a:spcBef>
                      </a:pPr>
                      <a:r>
                        <a:rPr sz="1600" b="1" spc="-40" dirty="0">
                          <a:latin typeface="Cambria"/>
                          <a:cs typeface="Cambria"/>
                        </a:rPr>
                        <a:t>AC</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400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4236085" cy="690574"/>
          </a:xfrm>
          <a:prstGeom prst="rect">
            <a:avLst/>
          </a:prstGeom>
        </p:spPr>
        <p:txBody>
          <a:bodyPr vert="horz" wrap="square" lIns="0" tIns="13335" rIns="0" bIns="0" rtlCol="0">
            <a:spAutoFit/>
          </a:bodyPr>
          <a:lstStyle/>
          <a:p>
            <a:pPr marL="12700">
              <a:lnSpc>
                <a:spcPct val="100000"/>
              </a:lnSpc>
              <a:spcBef>
                <a:spcPts val="105"/>
              </a:spcBef>
            </a:pPr>
            <a:r>
              <a:rPr sz="4400" spc="-10" dirty="0">
                <a:solidFill>
                  <a:srgbClr val="001F5F"/>
                </a:solidFill>
              </a:rPr>
              <a:t>Example</a:t>
            </a:r>
            <a:r>
              <a:rPr sz="4400" spc="-65" dirty="0">
                <a:solidFill>
                  <a:srgbClr val="001F5F"/>
                </a:solidFill>
              </a:rPr>
              <a:t> </a:t>
            </a:r>
            <a:r>
              <a:rPr sz="4400" spc="-10" dirty="0">
                <a:solidFill>
                  <a:srgbClr val="001F5F"/>
                </a:solidFill>
              </a:rPr>
              <a:t>problem</a:t>
            </a:r>
            <a:endParaRPr sz="4400"/>
          </a:p>
        </p:txBody>
      </p:sp>
      <p:sp>
        <p:nvSpPr>
          <p:cNvPr id="3" name="object 3"/>
          <p:cNvSpPr txBox="1"/>
          <p:nvPr/>
        </p:nvSpPr>
        <p:spPr>
          <a:xfrm>
            <a:off x="2928366" y="1411768"/>
            <a:ext cx="692151" cy="1318310"/>
          </a:xfrm>
          <a:prstGeom prst="rect">
            <a:avLst/>
          </a:prstGeom>
        </p:spPr>
        <p:txBody>
          <a:bodyPr vert="horz" wrap="square" lIns="0" tIns="93980" rIns="0" bIns="0" rtlCol="0">
            <a:spAutoFit/>
          </a:bodyPr>
          <a:lstStyle/>
          <a:p>
            <a:pPr marR="5715" algn="r">
              <a:lnSpc>
                <a:spcPct val="100000"/>
              </a:lnSpc>
              <a:spcBef>
                <a:spcPts val="740"/>
              </a:spcBef>
            </a:pPr>
            <a:r>
              <a:rPr sz="1400" b="1" spc="-20" dirty="0">
                <a:latin typeface="Cambria"/>
                <a:cs typeface="Cambria"/>
              </a:rPr>
              <a:t>A</a:t>
            </a:r>
            <a:r>
              <a:rPr sz="1400" b="1" spc="-5" dirty="0">
                <a:latin typeface="Cambria"/>
                <a:cs typeface="Cambria"/>
              </a:rPr>
              <a:t>dd</a:t>
            </a:r>
            <a:r>
              <a:rPr sz="1400" b="1" spc="-20" dirty="0">
                <a:latin typeface="Cambria"/>
                <a:cs typeface="Cambria"/>
              </a:rPr>
              <a:t>r</a:t>
            </a:r>
            <a:r>
              <a:rPr sz="1400" b="1" dirty="0">
                <a:latin typeface="Cambria"/>
                <a:cs typeface="Cambria"/>
              </a:rPr>
              <a:t>ess</a:t>
            </a:r>
            <a:endParaRPr sz="1400">
              <a:latin typeface="Cambria"/>
              <a:cs typeface="Cambria"/>
            </a:endParaRPr>
          </a:p>
          <a:p>
            <a:pPr marR="5080" algn="r">
              <a:lnSpc>
                <a:spcPct val="100000"/>
              </a:lnSpc>
              <a:spcBef>
                <a:spcPts val="725"/>
              </a:spcBef>
            </a:pPr>
            <a:r>
              <a:rPr sz="1600" spc="-5" dirty="0">
                <a:latin typeface="Cambria"/>
                <a:cs typeface="Cambria"/>
              </a:rPr>
              <a:t>200</a:t>
            </a:r>
            <a:endParaRPr sz="1600">
              <a:latin typeface="Cambria"/>
              <a:cs typeface="Cambria"/>
            </a:endParaRPr>
          </a:p>
          <a:p>
            <a:pPr marR="5080" algn="r">
              <a:lnSpc>
                <a:spcPct val="100000"/>
              </a:lnSpc>
              <a:spcBef>
                <a:spcPts val="720"/>
              </a:spcBef>
            </a:pPr>
            <a:r>
              <a:rPr sz="1600" spc="-5" dirty="0">
                <a:latin typeface="Cambria"/>
                <a:cs typeface="Cambria"/>
              </a:rPr>
              <a:t>201</a:t>
            </a:r>
            <a:endParaRPr sz="1600">
              <a:latin typeface="Cambria"/>
              <a:cs typeface="Cambria"/>
            </a:endParaRPr>
          </a:p>
          <a:p>
            <a:pPr marR="5080" algn="r">
              <a:lnSpc>
                <a:spcPct val="100000"/>
              </a:lnSpc>
              <a:spcBef>
                <a:spcPts val="725"/>
              </a:spcBef>
            </a:pPr>
            <a:r>
              <a:rPr sz="1600" spc="-5" dirty="0">
                <a:latin typeface="Cambria"/>
                <a:cs typeface="Cambria"/>
              </a:rPr>
              <a:t>202</a:t>
            </a:r>
            <a:endParaRPr sz="1600">
              <a:latin typeface="Cambria"/>
              <a:cs typeface="Cambria"/>
            </a:endParaRPr>
          </a:p>
        </p:txBody>
      </p:sp>
      <p:sp>
        <p:nvSpPr>
          <p:cNvPr id="4" name="object 4"/>
          <p:cNvSpPr txBox="1"/>
          <p:nvPr/>
        </p:nvSpPr>
        <p:spPr>
          <a:xfrm>
            <a:off x="4298952" y="1493013"/>
            <a:ext cx="70802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Cambria"/>
                <a:cs typeface="Cambria"/>
              </a:rPr>
              <a:t>Memory</a:t>
            </a:r>
            <a:endParaRPr sz="1400">
              <a:latin typeface="Cambria"/>
              <a:cs typeface="Cambria"/>
            </a:endParaRPr>
          </a:p>
        </p:txBody>
      </p:sp>
      <p:sp>
        <p:nvSpPr>
          <p:cNvPr id="5" name="object 5"/>
          <p:cNvSpPr txBox="1"/>
          <p:nvPr/>
        </p:nvSpPr>
        <p:spPr>
          <a:xfrm>
            <a:off x="3256281" y="314071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399</a:t>
            </a:r>
            <a:endParaRPr sz="1600">
              <a:latin typeface="Cambria"/>
              <a:cs typeface="Cambria"/>
            </a:endParaRPr>
          </a:p>
        </p:txBody>
      </p:sp>
      <p:sp>
        <p:nvSpPr>
          <p:cNvPr id="6" name="object 6"/>
          <p:cNvSpPr txBox="1"/>
          <p:nvPr/>
        </p:nvSpPr>
        <p:spPr>
          <a:xfrm>
            <a:off x="2771649" y="3446907"/>
            <a:ext cx="926465" cy="287899"/>
          </a:xfrm>
          <a:prstGeom prst="rect">
            <a:avLst/>
          </a:prstGeom>
          <a:solidFill>
            <a:srgbClr val="9DC3E6"/>
          </a:solidFill>
        </p:spPr>
        <p:txBody>
          <a:bodyPr vert="horz" wrap="square" lIns="0" tIns="41275" rIns="0" bIns="0" rtlCol="0">
            <a:spAutoFit/>
          </a:bodyPr>
          <a:lstStyle/>
          <a:p>
            <a:pPr marL="497205">
              <a:lnSpc>
                <a:spcPct val="100000"/>
              </a:lnSpc>
              <a:spcBef>
                <a:spcPts val="325"/>
              </a:spcBef>
            </a:pPr>
            <a:r>
              <a:rPr sz="1600" spc="-5" dirty="0">
                <a:latin typeface="Cambria"/>
                <a:cs typeface="Cambria"/>
              </a:rPr>
              <a:t>400</a:t>
            </a:r>
            <a:endParaRPr sz="1600">
              <a:latin typeface="Cambria"/>
              <a:cs typeface="Cambria"/>
            </a:endParaRPr>
          </a:p>
        </p:txBody>
      </p:sp>
      <p:graphicFrame>
        <p:nvGraphicFramePr>
          <p:cNvPr id="7" name="object 7"/>
          <p:cNvGraphicFramePr>
            <a:graphicFrameLocks noGrp="1"/>
          </p:cNvGraphicFramePr>
          <p:nvPr/>
        </p:nvGraphicFramePr>
        <p:xfrm>
          <a:off x="3691637" y="1764159"/>
          <a:ext cx="1909446" cy="4693940"/>
        </p:xfrm>
        <a:graphic>
          <a:graphicData uri="http://schemas.openxmlformats.org/drawingml/2006/table">
            <a:tbl>
              <a:tblPr firstRow="1" bandRow="1">
                <a:tableStyleId>{2D5ABB26-0587-4C30-8999-92F81FD0307C}</a:tableStyleId>
              </a:tblPr>
              <a:tblGrid>
                <a:gridCol w="1210311"/>
                <a:gridCol w="699135"/>
              </a:tblGrid>
              <a:tr h="335279">
                <a:tc>
                  <a:txBody>
                    <a:bodyPr/>
                    <a:lstStyle/>
                    <a:p>
                      <a:pPr marL="139065">
                        <a:lnSpc>
                          <a:spcPct val="100000"/>
                        </a:lnSpc>
                        <a:spcBef>
                          <a:spcPts val="320"/>
                        </a:spcBef>
                      </a:pPr>
                      <a:r>
                        <a:rPr sz="1600" spc="-5" dirty="0">
                          <a:latin typeface="Cambria"/>
                          <a:cs typeface="Cambria"/>
                        </a:rPr>
                        <a:t>Load </a:t>
                      </a:r>
                      <a:r>
                        <a:rPr sz="1600" spc="-10" dirty="0">
                          <a:latin typeface="Cambria"/>
                          <a:cs typeface="Cambria"/>
                        </a:rPr>
                        <a:t>to</a:t>
                      </a:r>
                      <a:r>
                        <a:rPr sz="1600" spc="-30" dirty="0">
                          <a:latin typeface="Cambria"/>
                          <a:cs typeface="Cambria"/>
                        </a:rPr>
                        <a:t> </a:t>
                      </a:r>
                      <a:r>
                        <a:rPr sz="1600" spc="-15" dirty="0">
                          <a:latin typeface="Cambria"/>
                          <a:cs typeface="Cambria"/>
                        </a:rPr>
                        <a:t>AC</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ct val="100000"/>
                        </a:lnSpc>
                        <a:spcBef>
                          <a:spcPts val="320"/>
                        </a:spcBef>
                      </a:pPr>
                      <a:r>
                        <a:rPr sz="1600" spc="-10" dirty="0">
                          <a:latin typeface="Cambria"/>
                          <a:cs typeface="Cambria"/>
                        </a:rPr>
                        <a:t>Mode</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35279">
                <a:tc gridSpan="2">
                  <a:txBody>
                    <a:bodyPr/>
                    <a:lstStyle/>
                    <a:p>
                      <a:pPr marL="331470">
                        <a:lnSpc>
                          <a:spcPct val="100000"/>
                        </a:lnSpc>
                        <a:spcBef>
                          <a:spcPts val="320"/>
                        </a:spcBef>
                      </a:pPr>
                      <a:r>
                        <a:rPr sz="1600" spc="-10" dirty="0">
                          <a:latin typeface="Cambria"/>
                          <a:cs typeface="Cambria"/>
                        </a:rPr>
                        <a:t>Address </a:t>
                      </a:r>
                      <a:r>
                        <a:rPr sz="1600" spc="-5" dirty="0">
                          <a:latin typeface="Cambria"/>
                          <a:cs typeface="Cambria"/>
                        </a:rPr>
                        <a:t>=</a:t>
                      </a:r>
                      <a:r>
                        <a:rPr sz="1600" spc="-10" dirty="0">
                          <a:latin typeface="Cambria"/>
                          <a:cs typeface="Cambria"/>
                        </a:rPr>
                        <a:t> </a:t>
                      </a:r>
                      <a:r>
                        <a:rPr sz="1600" spc="-5" dirty="0">
                          <a:latin typeface="Cambria"/>
                          <a:cs typeface="Cambria"/>
                        </a:rPr>
                        <a:t>500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248920">
                        <a:lnSpc>
                          <a:spcPct val="100000"/>
                        </a:lnSpc>
                        <a:spcBef>
                          <a:spcPts val="325"/>
                        </a:spcBef>
                      </a:pPr>
                      <a:r>
                        <a:rPr sz="1600" spc="-10" dirty="0">
                          <a:latin typeface="Cambria"/>
                          <a:cs typeface="Cambria"/>
                        </a:rPr>
                        <a:t>Next</a:t>
                      </a:r>
                      <a:r>
                        <a:rPr sz="1600" spc="-20" dirty="0">
                          <a:latin typeface="Cambria"/>
                          <a:cs typeface="Cambria"/>
                        </a:rPr>
                        <a:t> </a:t>
                      </a:r>
                      <a:r>
                        <a:rPr sz="1600" spc="-10" dirty="0">
                          <a:latin typeface="Cambria"/>
                          <a:cs typeface="Cambria"/>
                        </a:rPr>
                        <a:t>Instruction</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450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marL="635" algn="ctr">
                        <a:lnSpc>
                          <a:spcPct val="100000"/>
                        </a:lnSpc>
                        <a:spcBef>
                          <a:spcPts val="325"/>
                        </a:spcBef>
                      </a:pPr>
                      <a:r>
                        <a:rPr sz="1600" spc="-5" dirty="0">
                          <a:latin typeface="Cambria"/>
                          <a:cs typeface="Cambria"/>
                        </a:rPr>
                        <a:t>700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66"/>
                    </a:solidFill>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800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900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305">
                <a:tc gridSpan="2">
                  <a:txBody>
                    <a:bodyPr/>
                    <a:lstStyle/>
                    <a:p>
                      <a:pPr marL="635" algn="ctr">
                        <a:lnSpc>
                          <a:spcPct val="100000"/>
                        </a:lnSpc>
                        <a:spcBef>
                          <a:spcPts val="330"/>
                        </a:spcBef>
                      </a:pPr>
                      <a:r>
                        <a:rPr sz="1600" spc="-5" dirty="0">
                          <a:latin typeface="Cambria"/>
                          <a:cs typeface="Cambria"/>
                        </a:rPr>
                        <a:t>325</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30"/>
                        </a:spcBef>
                      </a:pPr>
                      <a:r>
                        <a:rPr sz="1600" spc="-5" dirty="0">
                          <a:latin typeface="Cambria"/>
                          <a:cs typeface="Cambria"/>
                        </a:rPr>
                        <a:t>300</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bl>
          </a:graphicData>
        </a:graphic>
      </p:graphicFrame>
      <p:sp>
        <p:nvSpPr>
          <p:cNvPr id="8" name="object 8"/>
          <p:cNvSpPr txBox="1"/>
          <p:nvPr/>
        </p:nvSpPr>
        <p:spPr>
          <a:xfrm>
            <a:off x="3256281" y="414693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500</a:t>
            </a:r>
            <a:endParaRPr sz="1600">
              <a:latin typeface="Cambria"/>
              <a:cs typeface="Cambria"/>
            </a:endParaRPr>
          </a:p>
        </p:txBody>
      </p:sp>
      <p:sp>
        <p:nvSpPr>
          <p:cNvPr id="9" name="object 9"/>
          <p:cNvSpPr txBox="1"/>
          <p:nvPr/>
        </p:nvSpPr>
        <p:spPr>
          <a:xfrm>
            <a:off x="3256281" y="4817491"/>
            <a:ext cx="363855" cy="948337"/>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600</a:t>
            </a:r>
            <a:endParaRPr sz="1600">
              <a:latin typeface="Cambria"/>
              <a:cs typeface="Cambria"/>
            </a:endParaRPr>
          </a:p>
          <a:p>
            <a:pPr>
              <a:lnSpc>
                <a:spcPct val="100000"/>
              </a:lnSpc>
            </a:pPr>
            <a:endParaRPr sz="1800">
              <a:latin typeface="Cambria"/>
              <a:cs typeface="Cambria"/>
            </a:endParaRPr>
          </a:p>
          <a:p>
            <a:pPr marL="12700">
              <a:lnSpc>
                <a:spcPct val="100000"/>
              </a:lnSpc>
              <a:spcBef>
                <a:spcPts val="1250"/>
              </a:spcBef>
            </a:pPr>
            <a:r>
              <a:rPr sz="1600" spc="-5" dirty="0">
                <a:latin typeface="Cambria"/>
                <a:cs typeface="Cambria"/>
              </a:rPr>
              <a:t>702</a:t>
            </a:r>
            <a:endParaRPr sz="1600">
              <a:latin typeface="Cambria"/>
              <a:cs typeface="Cambria"/>
            </a:endParaRPr>
          </a:p>
        </p:txBody>
      </p:sp>
      <p:graphicFrame>
        <p:nvGraphicFramePr>
          <p:cNvPr id="10" name="object 10"/>
          <p:cNvGraphicFramePr>
            <a:graphicFrameLocks noGrp="1"/>
          </p:cNvGraphicFramePr>
          <p:nvPr/>
        </p:nvGraphicFramePr>
        <p:xfrm>
          <a:off x="766369" y="1684401"/>
          <a:ext cx="1680845" cy="335279"/>
        </p:xfrm>
        <a:graphic>
          <a:graphicData uri="http://schemas.openxmlformats.org/drawingml/2006/table">
            <a:tbl>
              <a:tblPr firstRow="1" bandRow="1">
                <a:tableStyleId>{2D5ABB26-0587-4C30-8999-92F81FD0307C}</a:tableStyleId>
              </a:tblPr>
              <a:tblGrid>
                <a:gridCol w="457200"/>
                <a:gridCol w="1223645"/>
              </a:tblGrid>
              <a:tr h="335279">
                <a:tc>
                  <a:txBody>
                    <a:bodyPr/>
                    <a:lstStyle/>
                    <a:p>
                      <a:pPr marL="127000">
                        <a:lnSpc>
                          <a:spcPct val="100000"/>
                        </a:lnSpc>
                        <a:spcBef>
                          <a:spcPts val="320"/>
                        </a:spcBef>
                      </a:pPr>
                      <a:r>
                        <a:rPr sz="1600" b="1" spc="-15" dirty="0">
                          <a:latin typeface="Cambria"/>
                          <a:cs typeface="Cambria"/>
                        </a:rPr>
                        <a:t>PC</a:t>
                      </a:r>
                      <a:endParaRPr sz="16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600" b="1" spc="-5" dirty="0">
                          <a:latin typeface="Cambria"/>
                          <a:cs typeface="Cambria"/>
                        </a:rPr>
                        <a:t>200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1" name="object 11"/>
          <p:cNvGraphicFramePr>
            <a:graphicFrameLocks noGrp="1"/>
          </p:cNvGraphicFramePr>
          <p:nvPr/>
        </p:nvGraphicFramePr>
        <p:xfrm>
          <a:off x="742290" y="2213229"/>
          <a:ext cx="1696085" cy="335280"/>
        </p:xfrm>
        <a:graphic>
          <a:graphicData uri="http://schemas.openxmlformats.org/drawingml/2006/table">
            <a:tbl>
              <a:tblPr firstRow="1" bandRow="1">
                <a:tableStyleId>{2D5ABB26-0587-4C30-8999-92F81FD0307C}</a:tableStyleId>
              </a:tblPr>
              <a:tblGrid>
                <a:gridCol w="472440"/>
                <a:gridCol w="1223645"/>
              </a:tblGrid>
              <a:tr h="335280">
                <a:tc>
                  <a:txBody>
                    <a:bodyPr/>
                    <a:lstStyle/>
                    <a:p>
                      <a:pPr marL="127000">
                        <a:lnSpc>
                          <a:spcPct val="100000"/>
                        </a:lnSpc>
                        <a:spcBef>
                          <a:spcPts val="325"/>
                        </a:spcBef>
                      </a:pPr>
                      <a:r>
                        <a:rPr sz="1600" b="1" spc="-5" dirty="0">
                          <a:latin typeface="Cambria"/>
                          <a:cs typeface="Cambria"/>
                        </a:rPr>
                        <a:t>R1</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400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2" name="object 12"/>
          <p:cNvGraphicFramePr>
            <a:graphicFrameLocks noGrp="1"/>
          </p:cNvGraphicFramePr>
          <p:nvPr/>
        </p:nvGraphicFramePr>
        <p:xfrm>
          <a:off x="737717" y="2751201"/>
          <a:ext cx="1700528" cy="335279"/>
        </p:xfrm>
        <a:graphic>
          <a:graphicData uri="http://schemas.openxmlformats.org/drawingml/2006/table">
            <a:tbl>
              <a:tblPr firstRow="1" bandRow="1">
                <a:tableStyleId>{2D5ABB26-0587-4C30-8999-92F81FD0307C}</a:tableStyleId>
              </a:tblPr>
              <a:tblGrid>
                <a:gridCol w="476884"/>
                <a:gridCol w="1223644"/>
              </a:tblGrid>
              <a:tr h="335279">
                <a:tc>
                  <a:txBody>
                    <a:bodyPr/>
                    <a:lstStyle/>
                    <a:p>
                      <a:pPr marL="127000">
                        <a:lnSpc>
                          <a:spcPct val="100000"/>
                        </a:lnSpc>
                        <a:spcBef>
                          <a:spcPts val="325"/>
                        </a:spcBef>
                      </a:pPr>
                      <a:r>
                        <a:rPr sz="1600" b="1" spc="-10" dirty="0">
                          <a:latin typeface="Cambria"/>
                          <a:cs typeface="Cambria"/>
                        </a:rPr>
                        <a:t>XR</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100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pSp>
        <p:nvGrpSpPr>
          <p:cNvPr id="13" name="object 13"/>
          <p:cNvGrpSpPr/>
          <p:nvPr/>
        </p:nvGrpSpPr>
        <p:grpSpPr>
          <a:xfrm>
            <a:off x="1212852" y="3360801"/>
            <a:ext cx="1236345" cy="347980"/>
            <a:chOff x="1212850" y="3360801"/>
            <a:chExt cx="1236345" cy="347980"/>
          </a:xfrm>
        </p:grpSpPr>
        <p:sp>
          <p:nvSpPr>
            <p:cNvPr id="14" name="object 14"/>
            <p:cNvSpPr/>
            <p:nvPr/>
          </p:nvSpPr>
          <p:spPr>
            <a:xfrm>
              <a:off x="1219200" y="3367151"/>
              <a:ext cx="1224280" cy="335280"/>
            </a:xfrm>
            <a:custGeom>
              <a:avLst/>
              <a:gdLst/>
              <a:ahLst/>
              <a:cxnLst/>
              <a:rect l="l" t="t" r="r" b="b"/>
              <a:pathLst>
                <a:path w="1224280" h="335279">
                  <a:moveTo>
                    <a:pt x="1223683" y="0"/>
                  </a:moveTo>
                  <a:lnTo>
                    <a:pt x="0" y="0"/>
                  </a:lnTo>
                  <a:lnTo>
                    <a:pt x="0" y="335280"/>
                  </a:lnTo>
                  <a:lnTo>
                    <a:pt x="1223683" y="335280"/>
                  </a:lnTo>
                  <a:lnTo>
                    <a:pt x="1223683" y="0"/>
                  </a:lnTo>
                  <a:close/>
                </a:path>
              </a:pathLst>
            </a:custGeom>
            <a:solidFill>
              <a:srgbClr val="FFE699"/>
            </a:solidFill>
          </p:spPr>
          <p:txBody>
            <a:bodyPr wrap="square" lIns="0" tIns="0" rIns="0" bIns="0" rtlCol="0"/>
            <a:lstStyle/>
            <a:p>
              <a:endParaRPr/>
            </a:p>
          </p:txBody>
        </p:sp>
        <p:sp>
          <p:nvSpPr>
            <p:cNvPr id="15" name="object 15"/>
            <p:cNvSpPr/>
            <p:nvPr/>
          </p:nvSpPr>
          <p:spPr>
            <a:xfrm>
              <a:off x="1219200" y="3360801"/>
              <a:ext cx="1223645" cy="347980"/>
            </a:xfrm>
            <a:custGeom>
              <a:avLst/>
              <a:gdLst/>
              <a:ahLst/>
              <a:cxnLst/>
              <a:rect l="l" t="t" r="r" b="b"/>
              <a:pathLst>
                <a:path w="1223645" h="347979">
                  <a:moveTo>
                    <a:pt x="0" y="0"/>
                  </a:moveTo>
                  <a:lnTo>
                    <a:pt x="0" y="347980"/>
                  </a:lnTo>
                </a:path>
                <a:path w="1223645" h="347979">
                  <a:moveTo>
                    <a:pt x="1223645" y="0"/>
                  </a:moveTo>
                  <a:lnTo>
                    <a:pt x="1223645" y="347980"/>
                  </a:lnTo>
                </a:path>
              </a:pathLst>
            </a:custGeom>
            <a:ln w="12700">
              <a:solidFill>
                <a:srgbClr val="000000"/>
              </a:solidFill>
            </a:ln>
          </p:spPr>
          <p:txBody>
            <a:bodyPr wrap="square" lIns="0" tIns="0" rIns="0" bIns="0" rtlCol="0"/>
            <a:lstStyle/>
            <a:p>
              <a:endParaRPr/>
            </a:p>
          </p:txBody>
        </p:sp>
        <p:sp>
          <p:nvSpPr>
            <p:cNvPr id="16" name="object 16"/>
            <p:cNvSpPr/>
            <p:nvPr/>
          </p:nvSpPr>
          <p:spPr>
            <a:xfrm>
              <a:off x="1212850" y="3360801"/>
              <a:ext cx="1236345" cy="12700"/>
            </a:xfrm>
            <a:custGeom>
              <a:avLst/>
              <a:gdLst/>
              <a:ahLst/>
              <a:cxnLst/>
              <a:rect l="l" t="t" r="r" b="b"/>
              <a:pathLst>
                <a:path w="1236345" h="12700">
                  <a:moveTo>
                    <a:pt x="0" y="12700"/>
                  </a:moveTo>
                  <a:lnTo>
                    <a:pt x="1236345" y="12700"/>
                  </a:lnTo>
                  <a:lnTo>
                    <a:pt x="1236345" y="0"/>
                  </a:lnTo>
                  <a:lnTo>
                    <a:pt x="0" y="0"/>
                  </a:lnTo>
                  <a:lnTo>
                    <a:pt x="0" y="12700"/>
                  </a:lnTo>
                  <a:close/>
                </a:path>
              </a:pathLst>
            </a:custGeom>
            <a:solidFill>
              <a:srgbClr val="000000"/>
            </a:solidFill>
          </p:spPr>
          <p:txBody>
            <a:bodyPr wrap="square" lIns="0" tIns="0" rIns="0" bIns="0" rtlCol="0"/>
            <a:lstStyle/>
            <a:p>
              <a:endParaRPr/>
            </a:p>
          </p:txBody>
        </p:sp>
        <p:sp>
          <p:nvSpPr>
            <p:cNvPr id="17" name="object 17"/>
            <p:cNvSpPr/>
            <p:nvPr/>
          </p:nvSpPr>
          <p:spPr>
            <a:xfrm>
              <a:off x="1212850" y="3702431"/>
              <a:ext cx="1236345" cy="0"/>
            </a:xfrm>
            <a:custGeom>
              <a:avLst/>
              <a:gdLst/>
              <a:ahLst/>
              <a:cxnLst/>
              <a:rect l="l" t="t" r="r" b="b"/>
              <a:pathLst>
                <a:path w="1236345">
                  <a:moveTo>
                    <a:pt x="0" y="0"/>
                  </a:moveTo>
                  <a:lnTo>
                    <a:pt x="1236345" y="0"/>
                  </a:lnTo>
                </a:path>
              </a:pathLst>
            </a:custGeom>
            <a:ln w="12700">
              <a:solidFill>
                <a:srgbClr val="000000"/>
              </a:solidFill>
            </a:ln>
          </p:spPr>
          <p:txBody>
            <a:bodyPr wrap="square" lIns="0" tIns="0" rIns="0" bIns="0" rtlCol="0"/>
            <a:lstStyle/>
            <a:p>
              <a:endParaRPr/>
            </a:p>
          </p:txBody>
        </p:sp>
      </p:grpSp>
      <p:sp>
        <p:nvSpPr>
          <p:cNvPr id="18" name="object 18"/>
          <p:cNvSpPr txBox="1"/>
          <p:nvPr/>
        </p:nvSpPr>
        <p:spPr>
          <a:xfrm>
            <a:off x="871830" y="3396235"/>
            <a:ext cx="266065" cy="258404"/>
          </a:xfrm>
          <a:prstGeom prst="rect">
            <a:avLst/>
          </a:prstGeom>
        </p:spPr>
        <p:txBody>
          <a:bodyPr vert="horz" wrap="square" lIns="0" tIns="12065" rIns="0" bIns="0" rtlCol="0">
            <a:spAutoFit/>
          </a:bodyPr>
          <a:lstStyle/>
          <a:p>
            <a:pPr marL="12700">
              <a:lnSpc>
                <a:spcPct val="100000"/>
              </a:lnSpc>
              <a:spcBef>
                <a:spcPts val="95"/>
              </a:spcBef>
            </a:pPr>
            <a:r>
              <a:rPr sz="1600" b="1" spc="-40" dirty="0">
                <a:latin typeface="Cambria"/>
                <a:cs typeface="Cambria"/>
              </a:rPr>
              <a:t>AC</a:t>
            </a:r>
            <a:endParaRPr sz="1600">
              <a:latin typeface="Cambria"/>
              <a:cs typeface="Cambria"/>
            </a:endParaRPr>
          </a:p>
        </p:txBody>
      </p:sp>
      <p:sp>
        <p:nvSpPr>
          <p:cNvPr id="23" name="object 23"/>
          <p:cNvSpPr txBox="1"/>
          <p:nvPr/>
        </p:nvSpPr>
        <p:spPr>
          <a:xfrm>
            <a:off x="3256281" y="6168986"/>
            <a:ext cx="363855" cy="248145"/>
          </a:xfrm>
          <a:prstGeom prst="rect">
            <a:avLst/>
          </a:prstGeom>
        </p:spPr>
        <p:txBody>
          <a:bodyPr vert="horz" wrap="square" lIns="0" tIns="1905" rIns="0" bIns="0" rtlCol="0">
            <a:spAutoFit/>
          </a:bodyPr>
          <a:lstStyle/>
          <a:p>
            <a:pPr marL="12700">
              <a:lnSpc>
                <a:spcPct val="100000"/>
              </a:lnSpc>
              <a:spcBef>
                <a:spcPts val="15"/>
              </a:spcBef>
            </a:pPr>
            <a:r>
              <a:rPr sz="1600" spc="-5" dirty="0">
                <a:latin typeface="Cambria"/>
                <a:cs typeface="Cambria"/>
              </a:rPr>
              <a:t>800</a:t>
            </a:r>
            <a:endParaRPr sz="1600">
              <a:latin typeface="Cambria"/>
              <a:cs typeface="Cambria"/>
            </a:endParaRPr>
          </a:p>
        </p:txBody>
      </p:sp>
      <p:sp>
        <p:nvSpPr>
          <p:cNvPr id="19" name="object 19"/>
          <p:cNvSpPr txBox="1"/>
          <p:nvPr/>
        </p:nvSpPr>
        <p:spPr>
          <a:xfrm>
            <a:off x="5996179" y="1716406"/>
            <a:ext cx="4318000" cy="321242"/>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AF50"/>
                </a:solidFill>
                <a:latin typeface="Cambria"/>
                <a:cs typeface="Cambria"/>
              </a:rPr>
              <a:t>3. </a:t>
            </a:r>
            <a:r>
              <a:rPr sz="2000" b="1" spc="-10" dirty="0">
                <a:solidFill>
                  <a:srgbClr val="00AF50"/>
                </a:solidFill>
                <a:latin typeface="Cambria"/>
                <a:cs typeface="Cambria"/>
              </a:rPr>
              <a:t>Register </a:t>
            </a:r>
            <a:r>
              <a:rPr sz="2000" b="1" spc="-5" dirty="0">
                <a:solidFill>
                  <a:srgbClr val="00AF50"/>
                </a:solidFill>
                <a:latin typeface="Cambria"/>
                <a:cs typeface="Cambria"/>
              </a:rPr>
              <a:t>Indirect Addressing</a:t>
            </a:r>
            <a:r>
              <a:rPr sz="2000" b="1" spc="-105" dirty="0">
                <a:solidFill>
                  <a:srgbClr val="00AF50"/>
                </a:solidFill>
                <a:latin typeface="Cambria"/>
                <a:cs typeface="Cambria"/>
              </a:rPr>
              <a:t> </a:t>
            </a:r>
            <a:r>
              <a:rPr sz="2000" b="1" spc="-5" dirty="0">
                <a:solidFill>
                  <a:srgbClr val="00AF50"/>
                </a:solidFill>
                <a:latin typeface="Cambria"/>
                <a:cs typeface="Cambria"/>
              </a:rPr>
              <a:t>Mode</a:t>
            </a:r>
            <a:endParaRPr sz="2000">
              <a:latin typeface="Cambria"/>
              <a:cs typeface="Cambria"/>
            </a:endParaRPr>
          </a:p>
        </p:txBody>
      </p:sp>
      <p:sp>
        <p:nvSpPr>
          <p:cNvPr id="20" name="object 20"/>
          <p:cNvSpPr txBox="1"/>
          <p:nvPr/>
        </p:nvSpPr>
        <p:spPr>
          <a:xfrm>
            <a:off x="5996177" y="2297430"/>
            <a:ext cx="4027171" cy="843821"/>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085" algn="l"/>
                <a:tab pos="299720" algn="l"/>
              </a:tabLst>
            </a:pPr>
            <a:r>
              <a:rPr sz="1800" spc="-10" dirty="0">
                <a:latin typeface="Cambria"/>
                <a:cs typeface="Cambria"/>
              </a:rPr>
              <a:t>Register </a:t>
            </a:r>
            <a:r>
              <a:rPr sz="1800" spc="-5" dirty="0">
                <a:latin typeface="Cambria"/>
                <a:cs typeface="Cambria"/>
              </a:rPr>
              <a:t>R1 contains</a:t>
            </a:r>
            <a:r>
              <a:rPr sz="1800" spc="-20" dirty="0">
                <a:latin typeface="Cambria"/>
                <a:cs typeface="Cambria"/>
              </a:rPr>
              <a:t> </a:t>
            </a:r>
            <a:r>
              <a:rPr sz="1800" dirty="0">
                <a:latin typeface="Cambria"/>
                <a:cs typeface="Cambria"/>
              </a:rPr>
              <a:t>400.</a:t>
            </a:r>
            <a:endParaRPr sz="1800">
              <a:latin typeface="Cambria"/>
              <a:cs typeface="Cambria"/>
            </a:endParaRPr>
          </a:p>
          <a:p>
            <a:pPr marL="299085" indent="-287020">
              <a:lnSpc>
                <a:spcPct val="100000"/>
              </a:lnSpc>
              <a:buFont typeface="Arial"/>
              <a:buChar char="•"/>
              <a:tabLst>
                <a:tab pos="299085" algn="l"/>
                <a:tab pos="299720" algn="l"/>
              </a:tabLst>
            </a:pPr>
            <a:r>
              <a:rPr sz="1800" spc="-5" dirty="0">
                <a:latin typeface="Cambria"/>
                <a:cs typeface="Cambria"/>
              </a:rPr>
              <a:t>So </a:t>
            </a:r>
            <a:r>
              <a:rPr sz="1800" spc="-15" dirty="0">
                <a:latin typeface="Cambria"/>
                <a:cs typeface="Cambria"/>
              </a:rPr>
              <a:t>effective </a:t>
            </a:r>
            <a:r>
              <a:rPr sz="1800" spc="-10" dirty="0">
                <a:latin typeface="Cambria"/>
                <a:cs typeface="Cambria"/>
              </a:rPr>
              <a:t>address </a:t>
            </a:r>
            <a:r>
              <a:rPr sz="1800" dirty="0">
                <a:latin typeface="Cambria"/>
                <a:cs typeface="Cambria"/>
              </a:rPr>
              <a:t>of </a:t>
            </a:r>
            <a:r>
              <a:rPr sz="1800" spc="-10" dirty="0">
                <a:latin typeface="Cambria"/>
                <a:cs typeface="Cambria"/>
              </a:rPr>
              <a:t>operand </a:t>
            </a:r>
            <a:r>
              <a:rPr sz="1800" dirty="0">
                <a:latin typeface="Cambria"/>
                <a:cs typeface="Cambria"/>
              </a:rPr>
              <a:t>is</a:t>
            </a:r>
            <a:r>
              <a:rPr sz="1800" spc="40" dirty="0">
                <a:latin typeface="Cambria"/>
                <a:cs typeface="Cambria"/>
              </a:rPr>
              <a:t> </a:t>
            </a:r>
            <a:r>
              <a:rPr sz="1800" spc="-5" dirty="0">
                <a:latin typeface="Cambria"/>
                <a:cs typeface="Cambria"/>
              </a:rPr>
              <a:t>400.</a:t>
            </a:r>
            <a:endParaRPr sz="1800">
              <a:latin typeface="Cambria"/>
              <a:cs typeface="Cambria"/>
            </a:endParaRPr>
          </a:p>
          <a:p>
            <a:pPr marL="299085" indent="-287020">
              <a:lnSpc>
                <a:spcPct val="100000"/>
              </a:lnSpc>
              <a:buFont typeface="Arial"/>
              <a:buChar char="•"/>
              <a:tabLst>
                <a:tab pos="299085" algn="l"/>
                <a:tab pos="299720" algn="l"/>
              </a:tabLst>
            </a:pPr>
            <a:r>
              <a:rPr sz="1800" dirty="0">
                <a:latin typeface="Cambria"/>
                <a:cs typeface="Cambria"/>
              </a:rPr>
              <a:t>The </a:t>
            </a:r>
            <a:r>
              <a:rPr sz="1800" spc="-5" dirty="0">
                <a:latin typeface="Cambria"/>
                <a:cs typeface="Cambria"/>
              </a:rPr>
              <a:t>data </a:t>
            </a:r>
            <a:r>
              <a:rPr sz="1800" spc="-10" dirty="0">
                <a:latin typeface="Cambria"/>
                <a:cs typeface="Cambria"/>
              </a:rPr>
              <a:t>stored </a:t>
            </a:r>
            <a:r>
              <a:rPr sz="1800" spc="-5" dirty="0">
                <a:latin typeface="Cambria"/>
                <a:cs typeface="Cambria"/>
              </a:rPr>
              <a:t>at </a:t>
            </a:r>
            <a:r>
              <a:rPr sz="1800" dirty="0">
                <a:latin typeface="Cambria"/>
                <a:cs typeface="Cambria"/>
              </a:rPr>
              <a:t>400 is </a:t>
            </a:r>
            <a:r>
              <a:rPr sz="1800" spc="-5" dirty="0">
                <a:latin typeface="Cambria"/>
                <a:cs typeface="Cambria"/>
              </a:rPr>
              <a:t>700.</a:t>
            </a:r>
            <a:endParaRPr sz="1800">
              <a:latin typeface="Cambria"/>
              <a:cs typeface="Cambria"/>
            </a:endParaRPr>
          </a:p>
        </p:txBody>
      </p:sp>
      <p:sp>
        <p:nvSpPr>
          <p:cNvPr id="21" name="object 21"/>
          <p:cNvSpPr txBox="1"/>
          <p:nvPr/>
        </p:nvSpPr>
        <p:spPr>
          <a:xfrm>
            <a:off x="5996179" y="3667202"/>
            <a:ext cx="2736215" cy="629018"/>
          </a:xfrm>
          <a:prstGeom prst="rect">
            <a:avLst/>
          </a:prstGeom>
        </p:spPr>
        <p:txBody>
          <a:bodyPr vert="horz" wrap="square" lIns="0" tIns="13335" rIns="0" bIns="0" rtlCol="0">
            <a:spAutoFit/>
          </a:bodyPr>
          <a:lstStyle/>
          <a:p>
            <a:pPr marL="12700">
              <a:lnSpc>
                <a:spcPct val="100000"/>
              </a:lnSpc>
              <a:spcBef>
                <a:spcPts val="105"/>
              </a:spcBef>
            </a:pPr>
            <a:r>
              <a:rPr sz="2000" b="1" spc="-15" dirty="0">
                <a:solidFill>
                  <a:srgbClr val="6F2F9F"/>
                </a:solidFill>
                <a:latin typeface="Cambria"/>
                <a:cs typeface="Cambria"/>
              </a:rPr>
              <a:t>Effective </a:t>
            </a:r>
            <a:r>
              <a:rPr sz="2000" b="1" spc="-10" dirty="0">
                <a:solidFill>
                  <a:srgbClr val="6F2F9F"/>
                </a:solidFill>
                <a:latin typeface="Cambria"/>
                <a:cs typeface="Cambria"/>
              </a:rPr>
              <a:t>Address </a:t>
            </a:r>
            <a:r>
              <a:rPr sz="2000" b="1" dirty="0">
                <a:solidFill>
                  <a:srgbClr val="6F2F9F"/>
                </a:solidFill>
                <a:latin typeface="Cambria"/>
                <a:cs typeface="Cambria"/>
              </a:rPr>
              <a:t>=</a:t>
            </a:r>
            <a:r>
              <a:rPr sz="2000" b="1" spc="-80" dirty="0">
                <a:solidFill>
                  <a:srgbClr val="6F2F9F"/>
                </a:solidFill>
                <a:latin typeface="Cambria"/>
                <a:cs typeface="Cambria"/>
              </a:rPr>
              <a:t> </a:t>
            </a:r>
            <a:r>
              <a:rPr sz="2000" b="1" spc="-5" dirty="0">
                <a:solidFill>
                  <a:srgbClr val="6F2F9F"/>
                </a:solidFill>
                <a:latin typeface="Cambria"/>
                <a:cs typeface="Cambria"/>
              </a:rPr>
              <a:t>400</a:t>
            </a:r>
            <a:endParaRPr sz="2000">
              <a:latin typeface="Cambria"/>
              <a:cs typeface="Cambria"/>
            </a:endParaRPr>
          </a:p>
          <a:p>
            <a:pPr marL="12700">
              <a:lnSpc>
                <a:spcPct val="100000"/>
              </a:lnSpc>
            </a:pPr>
            <a:r>
              <a:rPr sz="2000" b="1" spc="-10" dirty="0">
                <a:solidFill>
                  <a:srgbClr val="6F2F9F"/>
                </a:solidFill>
                <a:latin typeface="Cambria"/>
                <a:cs typeface="Cambria"/>
              </a:rPr>
              <a:t>Operand </a:t>
            </a:r>
            <a:r>
              <a:rPr sz="2000" b="1" dirty="0">
                <a:solidFill>
                  <a:srgbClr val="6F2F9F"/>
                </a:solidFill>
                <a:latin typeface="Cambria"/>
                <a:cs typeface="Cambria"/>
              </a:rPr>
              <a:t>=</a:t>
            </a:r>
            <a:r>
              <a:rPr sz="2000" b="1" spc="-15" dirty="0">
                <a:solidFill>
                  <a:srgbClr val="6F2F9F"/>
                </a:solidFill>
                <a:latin typeface="Cambria"/>
                <a:cs typeface="Cambria"/>
              </a:rPr>
              <a:t> </a:t>
            </a:r>
            <a:r>
              <a:rPr sz="2000" b="1" spc="-5" dirty="0">
                <a:solidFill>
                  <a:srgbClr val="6F2F9F"/>
                </a:solidFill>
                <a:latin typeface="Cambria"/>
                <a:cs typeface="Cambria"/>
              </a:rPr>
              <a:t>700</a:t>
            </a:r>
            <a:endParaRPr sz="2000">
              <a:latin typeface="Cambria"/>
              <a:cs typeface="Cambria"/>
            </a:endParaRPr>
          </a:p>
        </p:txBody>
      </p:sp>
      <p:graphicFrame>
        <p:nvGraphicFramePr>
          <p:cNvPr id="22" name="object 22"/>
          <p:cNvGraphicFramePr>
            <a:graphicFrameLocks noGrp="1"/>
          </p:cNvGraphicFramePr>
          <p:nvPr/>
        </p:nvGraphicFramePr>
        <p:xfrm>
          <a:off x="5859018" y="4535170"/>
          <a:ext cx="1684653" cy="335280"/>
        </p:xfrm>
        <a:graphic>
          <a:graphicData uri="http://schemas.openxmlformats.org/drawingml/2006/table">
            <a:tbl>
              <a:tblPr firstRow="1" bandRow="1">
                <a:tableStyleId>{2D5ABB26-0587-4C30-8999-92F81FD0307C}</a:tableStyleId>
              </a:tblPr>
              <a:tblGrid>
                <a:gridCol w="461009"/>
                <a:gridCol w="1223644"/>
              </a:tblGrid>
              <a:tr h="335280">
                <a:tc>
                  <a:txBody>
                    <a:bodyPr/>
                    <a:lstStyle/>
                    <a:p>
                      <a:pPr marL="127000">
                        <a:lnSpc>
                          <a:spcPct val="100000"/>
                        </a:lnSpc>
                        <a:spcBef>
                          <a:spcPts val="325"/>
                        </a:spcBef>
                      </a:pPr>
                      <a:r>
                        <a:rPr sz="1600" b="1" spc="-40" dirty="0">
                          <a:latin typeface="Cambria"/>
                          <a:cs typeface="Cambria"/>
                        </a:rPr>
                        <a:t>AC</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700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4236085" cy="690574"/>
          </a:xfrm>
          <a:prstGeom prst="rect">
            <a:avLst/>
          </a:prstGeom>
        </p:spPr>
        <p:txBody>
          <a:bodyPr vert="horz" wrap="square" lIns="0" tIns="13335" rIns="0" bIns="0" rtlCol="0">
            <a:spAutoFit/>
          </a:bodyPr>
          <a:lstStyle/>
          <a:p>
            <a:pPr marL="12700">
              <a:lnSpc>
                <a:spcPct val="100000"/>
              </a:lnSpc>
              <a:spcBef>
                <a:spcPts val="105"/>
              </a:spcBef>
            </a:pPr>
            <a:r>
              <a:rPr sz="4400" spc="-10" dirty="0">
                <a:solidFill>
                  <a:srgbClr val="001F5F"/>
                </a:solidFill>
              </a:rPr>
              <a:t>Example</a:t>
            </a:r>
            <a:r>
              <a:rPr sz="4400" spc="-65" dirty="0">
                <a:solidFill>
                  <a:srgbClr val="001F5F"/>
                </a:solidFill>
              </a:rPr>
              <a:t> </a:t>
            </a:r>
            <a:r>
              <a:rPr sz="4400" spc="-10" dirty="0">
                <a:solidFill>
                  <a:srgbClr val="001F5F"/>
                </a:solidFill>
              </a:rPr>
              <a:t>problem</a:t>
            </a:r>
            <a:endParaRPr sz="4400"/>
          </a:p>
        </p:txBody>
      </p:sp>
      <p:sp>
        <p:nvSpPr>
          <p:cNvPr id="3" name="object 3"/>
          <p:cNvSpPr txBox="1"/>
          <p:nvPr/>
        </p:nvSpPr>
        <p:spPr>
          <a:xfrm>
            <a:off x="2928366" y="1411768"/>
            <a:ext cx="692151" cy="1318310"/>
          </a:xfrm>
          <a:prstGeom prst="rect">
            <a:avLst/>
          </a:prstGeom>
        </p:spPr>
        <p:txBody>
          <a:bodyPr vert="horz" wrap="square" lIns="0" tIns="93980" rIns="0" bIns="0" rtlCol="0">
            <a:spAutoFit/>
          </a:bodyPr>
          <a:lstStyle/>
          <a:p>
            <a:pPr marR="5715" algn="r">
              <a:lnSpc>
                <a:spcPct val="100000"/>
              </a:lnSpc>
              <a:spcBef>
                <a:spcPts val="740"/>
              </a:spcBef>
            </a:pPr>
            <a:r>
              <a:rPr sz="1400" b="1" spc="-20" dirty="0">
                <a:latin typeface="Cambria"/>
                <a:cs typeface="Cambria"/>
              </a:rPr>
              <a:t>A</a:t>
            </a:r>
            <a:r>
              <a:rPr sz="1400" b="1" spc="-5" dirty="0">
                <a:latin typeface="Cambria"/>
                <a:cs typeface="Cambria"/>
              </a:rPr>
              <a:t>dd</a:t>
            </a:r>
            <a:r>
              <a:rPr sz="1400" b="1" spc="-20" dirty="0">
                <a:latin typeface="Cambria"/>
                <a:cs typeface="Cambria"/>
              </a:rPr>
              <a:t>r</a:t>
            </a:r>
            <a:r>
              <a:rPr sz="1400" b="1" dirty="0">
                <a:latin typeface="Cambria"/>
                <a:cs typeface="Cambria"/>
              </a:rPr>
              <a:t>ess</a:t>
            </a:r>
            <a:endParaRPr sz="1400">
              <a:latin typeface="Cambria"/>
              <a:cs typeface="Cambria"/>
            </a:endParaRPr>
          </a:p>
          <a:p>
            <a:pPr marR="5080" algn="r">
              <a:lnSpc>
                <a:spcPct val="100000"/>
              </a:lnSpc>
              <a:spcBef>
                <a:spcPts val="725"/>
              </a:spcBef>
            </a:pPr>
            <a:r>
              <a:rPr sz="1600" spc="-5" dirty="0">
                <a:latin typeface="Cambria"/>
                <a:cs typeface="Cambria"/>
              </a:rPr>
              <a:t>200</a:t>
            </a:r>
            <a:endParaRPr sz="1600">
              <a:latin typeface="Cambria"/>
              <a:cs typeface="Cambria"/>
            </a:endParaRPr>
          </a:p>
          <a:p>
            <a:pPr marR="5080" algn="r">
              <a:lnSpc>
                <a:spcPct val="100000"/>
              </a:lnSpc>
              <a:spcBef>
                <a:spcPts val="720"/>
              </a:spcBef>
            </a:pPr>
            <a:r>
              <a:rPr sz="1600" spc="-5" dirty="0">
                <a:latin typeface="Cambria"/>
                <a:cs typeface="Cambria"/>
              </a:rPr>
              <a:t>201</a:t>
            </a:r>
            <a:endParaRPr sz="1600">
              <a:latin typeface="Cambria"/>
              <a:cs typeface="Cambria"/>
            </a:endParaRPr>
          </a:p>
          <a:p>
            <a:pPr marR="5080" algn="r">
              <a:lnSpc>
                <a:spcPct val="100000"/>
              </a:lnSpc>
              <a:spcBef>
                <a:spcPts val="725"/>
              </a:spcBef>
            </a:pPr>
            <a:r>
              <a:rPr sz="1600" spc="-5" dirty="0">
                <a:latin typeface="Cambria"/>
                <a:cs typeface="Cambria"/>
              </a:rPr>
              <a:t>202</a:t>
            </a:r>
            <a:endParaRPr sz="1600">
              <a:latin typeface="Cambria"/>
              <a:cs typeface="Cambria"/>
            </a:endParaRPr>
          </a:p>
        </p:txBody>
      </p:sp>
      <p:sp>
        <p:nvSpPr>
          <p:cNvPr id="4" name="object 4"/>
          <p:cNvSpPr txBox="1"/>
          <p:nvPr/>
        </p:nvSpPr>
        <p:spPr>
          <a:xfrm>
            <a:off x="4298952" y="1493013"/>
            <a:ext cx="70802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Cambria"/>
                <a:cs typeface="Cambria"/>
              </a:rPr>
              <a:t>Memory</a:t>
            </a:r>
            <a:endParaRPr sz="1400">
              <a:latin typeface="Cambria"/>
              <a:cs typeface="Cambria"/>
            </a:endParaRPr>
          </a:p>
        </p:txBody>
      </p:sp>
      <p:sp>
        <p:nvSpPr>
          <p:cNvPr id="5" name="object 5"/>
          <p:cNvSpPr txBox="1"/>
          <p:nvPr/>
        </p:nvSpPr>
        <p:spPr>
          <a:xfrm>
            <a:off x="3256281" y="3048661"/>
            <a:ext cx="363855" cy="687367"/>
          </a:xfrm>
          <a:prstGeom prst="rect">
            <a:avLst/>
          </a:prstGeom>
        </p:spPr>
        <p:txBody>
          <a:bodyPr vert="horz" wrap="square" lIns="0" tIns="104139" rIns="0" bIns="0" rtlCol="0">
            <a:spAutoFit/>
          </a:bodyPr>
          <a:lstStyle/>
          <a:p>
            <a:pPr marL="12700">
              <a:lnSpc>
                <a:spcPct val="100000"/>
              </a:lnSpc>
              <a:spcBef>
                <a:spcPts val="819"/>
              </a:spcBef>
            </a:pPr>
            <a:r>
              <a:rPr sz="1600" spc="-5" dirty="0">
                <a:latin typeface="Cambria"/>
                <a:cs typeface="Cambria"/>
              </a:rPr>
              <a:t>399</a:t>
            </a:r>
            <a:endParaRPr sz="1600">
              <a:latin typeface="Cambria"/>
              <a:cs typeface="Cambria"/>
            </a:endParaRPr>
          </a:p>
          <a:p>
            <a:pPr marL="12700">
              <a:lnSpc>
                <a:spcPct val="100000"/>
              </a:lnSpc>
              <a:spcBef>
                <a:spcPts val="720"/>
              </a:spcBef>
            </a:pPr>
            <a:r>
              <a:rPr sz="1600" spc="-5" dirty="0">
                <a:latin typeface="Cambria"/>
                <a:cs typeface="Cambria"/>
              </a:rPr>
              <a:t>400</a:t>
            </a:r>
            <a:endParaRPr sz="1600">
              <a:latin typeface="Cambria"/>
              <a:cs typeface="Cambria"/>
            </a:endParaRPr>
          </a:p>
        </p:txBody>
      </p:sp>
      <p:sp>
        <p:nvSpPr>
          <p:cNvPr id="6" name="object 6"/>
          <p:cNvSpPr txBox="1"/>
          <p:nvPr/>
        </p:nvSpPr>
        <p:spPr>
          <a:xfrm>
            <a:off x="2771649" y="4117466"/>
            <a:ext cx="926465" cy="287899"/>
          </a:xfrm>
          <a:prstGeom prst="rect">
            <a:avLst/>
          </a:prstGeom>
          <a:solidFill>
            <a:srgbClr val="9DC3E6"/>
          </a:solidFill>
        </p:spPr>
        <p:txBody>
          <a:bodyPr vert="horz" wrap="square" lIns="0" tIns="41275" rIns="0" bIns="0" rtlCol="0">
            <a:spAutoFit/>
          </a:bodyPr>
          <a:lstStyle/>
          <a:p>
            <a:pPr marL="497205">
              <a:lnSpc>
                <a:spcPct val="100000"/>
              </a:lnSpc>
              <a:spcBef>
                <a:spcPts val="325"/>
              </a:spcBef>
            </a:pPr>
            <a:r>
              <a:rPr sz="1600" spc="-5" dirty="0">
                <a:latin typeface="Cambria"/>
                <a:cs typeface="Cambria"/>
              </a:rPr>
              <a:t>500</a:t>
            </a:r>
            <a:endParaRPr sz="1600">
              <a:latin typeface="Cambria"/>
              <a:cs typeface="Cambria"/>
            </a:endParaRPr>
          </a:p>
        </p:txBody>
      </p:sp>
      <p:graphicFrame>
        <p:nvGraphicFramePr>
          <p:cNvPr id="7" name="object 7"/>
          <p:cNvGraphicFramePr>
            <a:graphicFrameLocks noGrp="1"/>
          </p:cNvGraphicFramePr>
          <p:nvPr/>
        </p:nvGraphicFramePr>
        <p:xfrm>
          <a:off x="3691637" y="1764159"/>
          <a:ext cx="1909446" cy="4693940"/>
        </p:xfrm>
        <a:graphic>
          <a:graphicData uri="http://schemas.openxmlformats.org/drawingml/2006/table">
            <a:tbl>
              <a:tblPr firstRow="1" bandRow="1">
                <a:tableStyleId>{2D5ABB26-0587-4C30-8999-92F81FD0307C}</a:tableStyleId>
              </a:tblPr>
              <a:tblGrid>
                <a:gridCol w="1210311"/>
                <a:gridCol w="699135"/>
              </a:tblGrid>
              <a:tr h="335279">
                <a:tc>
                  <a:txBody>
                    <a:bodyPr/>
                    <a:lstStyle/>
                    <a:p>
                      <a:pPr marL="139065">
                        <a:lnSpc>
                          <a:spcPct val="100000"/>
                        </a:lnSpc>
                        <a:spcBef>
                          <a:spcPts val="320"/>
                        </a:spcBef>
                      </a:pPr>
                      <a:r>
                        <a:rPr sz="1600" spc="-5" dirty="0">
                          <a:latin typeface="Cambria"/>
                          <a:cs typeface="Cambria"/>
                        </a:rPr>
                        <a:t>Load </a:t>
                      </a:r>
                      <a:r>
                        <a:rPr sz="1600" spc="-10" dirty="0">
                          <a:latin typeface="Cambria"/>
                          <a:cs typeface="Cambria"/>
                        </a:rPr>
                        <a:t>to</a:t>
                      </a:r>
                      <a:r>
                        <a:rPr sz="1600" spc="-30" dirty="0">
                          <a:latin typeface="Cambria"/>
                          <a:cs typeface="Cambria"/>
                        </a:rPr>
                        <a:t> </a:t>
                      </a:r>
                      <a:r>
                        <a:rPr sz="1600" spc="-15" dirty="0">
                          <a:latin typeface="Cambria"/>
                          <a:cs typeface="Cambria"/>
                        </a:rPr>
                        <a:t>AC</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ct val="100000"/>
                        </a:lnSpc>
                        <a:spcBef>
                          <a:spcPts val="320"/>
                        </a:spcBef>
                      </a:pPr>
                      <a:r>
                        <a:rPr sz="1600" spc="-10" dirty="0">
                          <a:latin typeface="Cambria"/>
                          <a:cs typeface="Cambria"/>
                        </a:rPr>
                        <a:t>Mode</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35279">
                <a:tc gridSpan="2">
                  <a:txBody>
                    <a:bodyPr/>
                    <a:lstStyle/>
                    <a:p>
                      <a:pPr marL="331470">
                        <a:lnSpc>
                          <a:spcPct val="100000"/>
                        </a:lnSpc>
                        <a:spcBef>
                          <a:spcPts val="320"/>
                        </a:spcBef>
                      </a:pPr>
                      <a:r>
                        <a:rPr sz="1600" spc="-10" dirty="0">
                          <a:latin typeface="Cambria"/>
                          <a:cs typeface="Cambria"/>
                        </a:rPr>
                        <a:t>Address </a:t>
                      </a:r>
                      <a:r>
                        <a:rPr sz="1600" spc="-5" dirty="0">
                          <a:latin typeface="Cambria"/>
                          <a:cs typeface="Cambria"/>
                        </a:rPr>
                        <a:t>=</a:t>
                      </a:r>
                      <a:r>
                        <a:rPr sz="1600" spc="-10" dirty="0">
                          <a:latin typeface="Cambria"/>
                          <a:cs typeface="Cambria"/>
                        </a:rPr>
                        <a:t> </a:t>
                      </a:r>
                      <a:r>
                        <a:rPr sz="1600" spc="-5" dirty="0">
                          <a:latin typeface="Cambria"/>
                          <a:cs typeface="Cambria"/>
                        </a:rPr>
                        <a:t>500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248920">
                        <a:lnSpc>
                          <a:spcPct val="100000"/>
                        </a:lnSpc>
                        <a:spcBef>
                          <a:spcPts val="325"/>
                        </a:spcBef>
                      </a:pPr>
                      <a:r>
                        <a:rPr sz="1600" spc="-10" dirty="0">
                          <a:latin typeface="Cambria"/>
                          <a:cs typeface="Cambria"/>
                        </a:rPr>
                        <a:t>Next</a:t>
                      </a:r>
                      <a:r>
                        <a:rPr sz="1600" spc="-20" dirty="0">
                          <a:latin typeface="Cambria"/>
                          <a:cs typeface="Cambria"/>
                        </a:rPr>
                        <a:t> </a:t>
                      </a:r>
                      <a:r>
                        <a:rPr sz="1600" spc="-10" dirty="0">
                          <a:latin typeface="Cambria"/>
                          <a:cs typeface="Cambria"/>
                        </a:rPr>
                        <a:t>Instruction</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450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marL="635" algn="ctr">
                        <a:lnSpc>
                          <a:spcPct val="100000"/>
                        </a:lnSpc>
                        <a:spcBef>
                          <a:spcPts val="325"/>
                        </a:spcBef>
                      </a:pPr>
                      <a:r>
                        <a:rPr sz="1600" spc="-5" dirty="0">
                          <a:latin typeface="Cambria"/>
                          <a:cs typeface="Cambria"/>
                        </a:rPr>
                        <a:t>700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800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66"/>
                    </a:solidFill>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900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305">
                <a:tc gridSpan="2">
                  <a:txBody>
                    <a:bodyPr/>
                    <a:lstStyle/>
                    <a:p>
                      <a:pPr marL="635" algn="ctr">
                        <a:lnSpc>
                          <a:spcPct val="100000"/>
                        </a:lnSpc>
                        <a:spcBef>
                          <a:spcPts val="330"/>
                        </a:spcBef>
                      </a:pPr>
                      <a:r>
                        <a:rPr sz="1600" spc="-5" dirty="0">
                          <a:latin typeface="Cambria"/>
                          <a:cs typeface="Cambria"/>
                        </a:rPr>
                        <a:t>325</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30"/>
                        </a:spcBef>
                      </a:pPr>
                      <a:r>
                        <a:rPr sz="1600" spc="-5" dirty="0">
                          <a:latin typeface="Cambria"/>
                          <a:cs typeface="Cambria"/>
                        </a:rPr>
                        <a:t>300</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bl>
          </a:graphicData>
        </a:graphic>
      </p:graphicFrame>
      <p:sp>
        <p:nvSpPr>
          <p:cNvPr id="8" name="object 8"/>
          <p:cNvSpPr txBox="1"/>
          <p:nvPr/>
        </p:nvSpPr>
        <p:spPr>
          <a:xfrm>
            <a:off x="3256281" y="4817491"/>
            <a:ext cx="363855" cy="948337"/>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600</a:t>
            </a:r>
            <a:endParaRPr sz="1600">
              <a:latin typeface="Cambria"/>
              <a:cs typeface="Cambria"/>
            </a:endParaRPr>
          </a:p>
          <a:p>
            <a:pPr>
              <a:lnSpc>
                <a:spcPct val="100000"/>
              </a:lnSpc>
            </a:pPr>
            <a:endParaRPr sz="1800">
              <a:latin typeface="Cambria"/>
              <a:cs typeface="Cambria"/>
            </a:endParaRPr>
          </a:p>
          <a:p>
            <a:pPr marL="12700">
              <a:lnSpc>
                <a:spcPct val="100000"/>
              </a:lnSpc>
              <a:spcBef>
                <a:spcPts val="1250"/>
              </a:spcBef>
            </a:pPr>
            <a:r>
              <a:rPr sz="1600" spc="-5" dirty="0">
                <a:latin typeface="Cambria"/>
                <a:cs typeface="Cambria"/>
              </a:rPr>
              <a:t>702</a:t>
            </a:r>
            <a:endParaRPr sz="1600">
              <a:latin typeface="Cambria"/>
              <a:cs typeface="Cambria"/>
            </a:endParaRPr>
          </a:p>
        </p:txBody>
      </p:sp>
      <p:graphicFrame>
        <p:nvGraphicFramePr>
          <p:cNvPr id="9" name="object 9"/>
          <p:cNvGraphicFramePr>
            <a:graphicFrameLocks noGrp="1"/>
          </p:cNvGraphicFramePr>
          <p:nvPr/>
        </p:nvGraphicFramePr>
        <p:xfrm>
          <a:off x="766369" y="1684401"/>
          <a:ext cx="1680845" cy="335279"/>
        </p:xfrm>
        <a:graphic>
          <a:graphicData uri="http://schemas.openxmlformats.org/drawingml/2006/table">
            <a:tbl>
              <a:tblPr firstRow="1" bandRow="1">
                <a:tableStyleId>{2D5ABB26-0587-4C30-8999-92F81FD0307C}</a:tableStyleId>
              </a:tblPr>
              <a:tblGrid>
                <a:gridCol w="457200"/>
                <a:gridCol w="1223645"/>
              </a:tblGrid>
              <a:tr h="335279">
                <a:tc>
                  <a:txBody>
                    <a:bodyPr/>
                    <a:lstStyle/>
                    <a:p>
                      <a:pPr marL="127000">
                        <a:lnSpc>
                          <a:spcPct val="100000"/>
                        </a:lnSpc>
                        <a:spcBef>
                          <a:spcPts val="320"/>
                        </a:spcBef>
                      </a:pPr>
                      <a:r>
                        <a:rPr sz="1600" b="1" spc="-15" dirty="0">
                          <a:latin typeface="Cambria"/>
                          <a:cs typeface="Cambria"/>
                        </a:rPr>
                        <a:t>PC</a:t>
                      </a:r>
                      <a:endParaRPr sz="16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600" b="1" spc="-5" dirty="0">
                          <a:latin typeface="Cambria"/>
                          <a:cs typeface="Cambria"/>
                        </a:rPr>
                        <a:t>200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0" name="object 10"/>
          <p:cNvGraphicFramePr>
            <a:graphicFrameLocks noGrp="1"/>
          </p:cNvGraphicFramePr>
          <p:nvPr/>
        </p:nvGraphicFramePr>
        <p:xfrm>
          <a:off x="742290" y="2213229"/>
          <a:ext cx="1696085" cy="335280"/>
        </p:xfrm>
        <a:graphic>
          <a:graphicData uri="http://schemas.openxmlformats.org/drawingml/2006/table">
            <a:tbl>
              <a:tblPr firstRow="1" bandRow="1">
                <a:tableStyleId>{2D5ABB26-0587-4C30-8999-92F81FD0307C}</a:tableStyleId>
              </a:tblPr>
              <a:tblGrid>
                <a:gridCol w="472440"/>
                <a:gridCol w="1223645"/>
              </a:tblGrid>
              <a:tr h="335280">
                <a:tc>
                  <a:txBody>
                    <a:bodyPr/>
                    <a:lstStyle/>
                    <a:p>
                      <a:pPr marL="127000">
                        <a:lnSpc>
                          <a:spcPct val="100000"/>
                        </a:lnSpc>
                        <a:spcBef>
                          <a:spcPts val="325"/>
                        </a:spcBef>
                      </a:pPr>
                      <a:r>
                        <a:rPr sz="1600" b="1" spc="-5" dirty="0">
                          <a:latin typeface="Cambria"/>
                          <a:cs typeface="Cambria"/>
                        </a:rPr>
                        <a:t>R1</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400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1" name="object 11"/>
          <p:cNvGraphicFramePr>
            <a:graphicFrameLocks noGrp="1"/>
          </p:cNvGraphicFramePr>
          <p:nvPr/>
        </p:nvGraphicFramePr>
        <p:xfrm>
          <a:off x="737717" y="2751201"/>
          <a:ext cx="1700528" cy="335279"/>
        </p:xfrm>
        <a:graphic>
          <a:graphicData uri="http://schemas.openxmlformats.org/drawingml/2006/table">
            <a:tbl>
              <a:tblPr firstRow="1" bandRow="1">
                <a:tableStyleId>{2D5ABB26-0587-4C30-8999-92F81FD0307C}</a:tableStyleId>
              </a:tblPr>
              <a:tblGrid>
                <a:gridCol w="476884"/>
                <a:gridCol w="1223644"/>
              </a:tblGrid>
              <a:tr h="335279">
                <a:tc>
                  <a:txBody>
                    <a:bodyPr/>
                    <a:lstStyle/>
                    <a:p>
                      <a:pPr marL="127000">
                        <a:lnSpc>
                          <a:spcPct val="100000"/>
                        </a:lnSpc>
                        <a:spcBef>
                          <a:spcPts val="325"/>
                        </a:spcBef>
                      </a:pPr>
                      <a:r>
                        <a:rPr sz="1600" b="1" spc="-10" dirty="0">
                          <a:latin typeface="Cambria"/>
                          <a:cs typeface="Cambria"/>
                        </a:rPr>
                        <a:t>XR</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100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pSp>
        <p:nvGrpSpPr>
          <p:cNvPr id="12" name="object 12"/>
          <p:cNvGrpSpPr/>
          <p:nvPr/>
        </p:nvGrpSpPr>
        <p:grpSpPr>
          <a:xfrm>
            <a:off x="1212852" y="3360801"/>
            <a:ext cx="1236345" cy="347980"/>
            <a:chOff x="1212850" y="3360801"/>
            <a:chExt cx="1236345" cy="347980"/>
          </a:xfrm>
        </p:grpSpPr>
        <p:sp>
          <p:nvSpPr>
            <p:cNvPr id="13" name="object 13"/>
            <p:cNvSpPr/>
            <p:nvPr/>
          </p:nvSpPr>
          <p:spPr>
            <a:xfrm>
              <a:off x="1219200" y="3367151"/>
              <a:ext cx="1224280" cy="335280"/>
            </a:xfrm>
            <a:custGeom>
              <a:avLst/>
              <a:gdLst/>
              <a:ahLst/>
              <a:cxnLst/>
              <a:rect l="l" t="t" r="r" b="b"/>
              <a:pathLst>
                <a:path w="1224280" h="335279">
                  <a:moveTo>
                    <a:pt x="1223683" y="0"/>
                  </a:moveTo>
                  <a:lnTo>
                    <a:pt x="0" y="0"/>
                  </a:lnTo>
                  <a:lnTo>
                    <a:pt x="0" y="335280"/>
                  </a:lnTo>
                  <a:lnTo>
                    <a:pt x="1223683" y="335280"/>
                  </a:lnTo>
                  <a:lnTo>
                    <a:pt x="1223683" y="0"/>
                  </a:lnTo>
                  <a:close/>
                </a:path>
              </a:pathLst>
            </a:custGeom>
            <a:solidFill>
              <a:srgbClr val="FFE699"/>
            </a:solidFill>
          </p:spPr>
          <p:txBody>
            <a:bodyPr wrap="square" lIns="0" tIns="0" rIns="0" bIns="0" rtlCol="0"/>
            <a:lstStyle/>
            <a:p>
              <a:endParaRPr/>
            </a:p>
          </p:txBody>
        </p:sp>
        <p:sp>
          <p:nvSpPr>
            <p:cNvPr id="14" name="object 14"/>
            <p:cNvSpPr/>
            <p:nvPr/>
          </p:nvSpPr>
          <p:spPr>
            <a:xfrm>
              <a:off x="1219200" y="3360801"/>
              <a:ext cx="1223645" cy="347980"/>
            </a:xfrm>
            <a:custGeom>
              <a:avLst/>
              <a:gdLst/>
              <a:ahLst/>
              <a:cxnLst/>
              <a:rect l="l" t="t" r="r" b="b"/>
              <a:pathLst>
                <a:path w="1223645" h="347979">
                  <a:moveTo>
                    <a:pt x="0" y="0"/>
                  </a:moveTo>
                  <a:lnTo>
                    <a:pt x="0" y="347980"/>
                  </a:lnTo>
                </a:path>
                <a:path w="1223645" h="347979">
                  <a:moveTo>
                    <a:pt x="1223645" y="0"/>
                  </a:moveTo>
                  <a:lnTo>
                    <a:pt x="1223645" y="347980"/>
                  </a:lnTo>
                </a:path>
              </a:pathLst>
            </a:custGeom>
            <a:ln w="12700">
              <a:solidFill>
                <a:srgbClr val="000000"/>
              </a:solidFill>
            </a:ln>
          </p:spPr>
          <p:txBody>
            <a:bodyPr wrap="square" lIns="0" tIns="0" rIns="0" bIns="0" rtlCol="0"/>
            <a:lstStyle/>
            <a:p>
              <a:endParaRPr/>
            </a:p>
          </p:txBody>
        </p:sp>
        <p:sp>
          <p:nvSpPr>
            <p:cNvPr id="15" name="object 15"/>
            <p:cNvSpPr/>
            <p:nvPr/>
          </p:nvSpPr>
          <p:spPr>
            <a:xfrm>
              <a:off x="1212850" y="3360801"/>
              <a:ext cx="1236345" cy="12700"/>
            </a:xfrm>
            <a:custGeom>
              <a:avLst/>
              <a:gdLst/>
              <a:ahLst/>
              <a:cxnLst/>
              <a:rect l="l" t="t" r="r" b="b"/>
              <a:pathLst>
                <a:path w="1236345" h="12700">
                  <a:moveTo>
                    <a:pt x="0" y="12700"/>
                  </a:moveTo>
                  <a:lnTo>
                    <a:pt x="1236345" y="12700"/>
                  </a:lnTo>
                  <a:lnTo>
                    <a:pt x="1236345" y="0"/>
                  </a:lnTo>
                  <a:lnTo>
                    <a:pt x="0" y="0"/>
                  </a:lnTo>
                  <a:lnTo>
                    <a:pt x="0" y="12700"/>
                  </a:lnTo>
                  <a:close/>
                </a:path>
              </a:pathLst>
            </a:custGeom>
            <a:solidFill>
              <a:srgbClr val="000000"/>
            </a:solidFill>
          </p:spPr>
          <p:txBody>
            <a:bodyPr wrap="square" lIns="0" tIns="0" rIns="0" bIns="0" rtlCol="0"/>
            <a:lstStyle/>
            <a:p>
              <a:endParaRPr/>
            </a:p>
          </p:txBody>
        </p:sp>
        <p:sp>
          <p:nvSpPr>
            <p:cNvPr id="16" name="object 16"/>
            <p:cNvSpPr/>
            <p:nvPr/>
          </p:nvSpPr>
          <p:spPr>
            <a:xfrm>
              <a:off x="1212850" y="3702431"/>
              <a:ext cx="1236345" cy="0"/>
            </a:xfrm>
            <a:custGeom>
              <a:avLst/>
              <a:gdLst/>
              <a:ahLst/>
              <a:cxnLst/>
              <a:rect l="l" t="t" r="r" b="b"/>
              <a:pathLst>
                <a:path w="1236345">
                  <a:moveTo>
                    <a:pt x="0" y="0"/>
                  </a:moveTo>
                  <a:lnTo>
                    <a:pt x="1236345" y="0"/>
                  </a:lnTo>
                </a:path>
              </a:pathLst>
            </a:custGeom>
            <a:ln w="12700">
              <a:solidFill>
                <a:srgbClr val="000000"/>
              </a:solidFill>
            </a:ln>
          </p:spPr>
          <p:txBody>
            <a:bodyPr wrap="square" lIns="0" tIns="0" rIns="0" bIns="0" rtlCol="0"/>
            <a:lstStyle/>
            <a:p>
              <a:endParaRPr/>
            </a:p>
          </p:txBody>
        </p:sp>
      </p:grpSp>
      <p:sp>
        <p:nvSpPr>
          <p:cNvPr id="17" name="object 17"/>
          <p:cNvSpPr txBox="1"/>
          <p:nvPr/>
        </p:nvSpPr>
        <p:spPr>
          <a:xfrm>
            <a:off x="871830" y="3396235"/>
            <a:ext cx="266065" cy="258404"/>
          </a:xfrm>
          <a:prstGeom prst="rect">
            <a:avLst/>
          </a:prstGeom>
        </p:spPr>
        <p:txBody>
          <a:bodyPr vert="horz" wrap="square" lIns="0" tIns="12065" rIns="0" bIns="0" rtlCol="0">
            <a:spAutoFit/>
          </a:bodyPr>
          <a:lstStyle/>
          <a:p>
            <a:pPr marL="12700">
              <a:lnSpc>
                <a:spcPct val="100000"/>
              </a:lnSpc>
              <a:spcBef>
                <a:spcPts val="95"/>
              </a:spcBef>
            </a:pPr>
            <a:r>
              <a:rPr sz="1600" b="1" spc="-40" dirty="0">
                <a:latin typeface="Cambria"/>
                <a:cs typeface="Cambria"/>
              </a:rPr>
              <a:t>AC</a:t>
            </a:r>
            <a:endParaRPr sz="1600">
              <a:latin typeface="Cambria"/>
              <a:cs typeface="Cambria"/>
            </a:endParaRPr>
          </a:p>
        </p:txBody>
      </p:sp>
      <p:sp>
        <p:nvSpPr>
          <p:cNvPr id="22" name="object 22"/>
          <p:cNvSpPr txBox="1"/>
          <p:nvPr/>
        </p:nvSpPr>
        <p:spPr>
          <a:xfrm>
            <a:off x="3256281" y="6168986"/>
            <a:ext cx="363855" cy="248145"/>
          </a:xfrm>
          <a:prstGeom prst="rect">
            <a:avLst/>
          </a:prstGeom>
        </p:spPr>
        <p:txBody>
          <a:bodyPr vert="horz" wrap="square" lIns="0" tIns="1905" rIns="0" bIns="0" rtlCol="0">
            <a:spAutoFit/>
          </a:bodyPr>
          <a:lstStyle/>
          <a:p>
            <a:pPr marL="12700">
              <a:lnSpc>
                <a:spcPct val="100000"/>
              </a:lnSpc>
              <a:spcBef>
                <a:spcPts val="15"/>
              </a:spcBef>
            </a:pPr>
            <a:r>
              <a:rPr sz="1600" spc="-5" dirty="0">
                <a:latin typeface="Cambria"/>
                <a:cs typeface="Cambria"/>
              </a:rPr>
              <a:t>800</a:t>
            </a:r>
            <a:endParaRPr sz="1600">
              <a:latin typeface="Cambria"/>
              <a:cs typeface="Cambria"/>
            </a:endParaRPr>
          </a:p>
        </p:txBody>
      </p:sp>
      <p:sp>
        <p:nvSpPr>
          <p:cNvPr id="18" name="object 18"/>
          <p:cNvSpPr txBox="1"/>
          <p:nvPr/>
        </p:nvSpPr>
        <p:spPr>
          <a:xfrm>
            <a:off x="5996179" y="1716406"/>
            <a:ext cx="3079115" cy="321242"/>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AF50"/>
                </a:solidFill>
                <a:latin typeface="Cambria"/>
                <a:cs typeface="Cambria"/>
              </a:rPr>
              <a:t>4. Direct Addressing</a:t>
            </a:r>
            <a:r>
              <a:rPr sz="2000" b="1" spc="-130" dirty="0">
                <a:solidFill>
                  <a:srgbClr val="00AF50"/>
                </a:solidFill>
                <a:latin typeface="Cambria"/>
                <a:cs typeface="Cambria"/>
              </a:rPr>
              <a:t> </a:t>
            </a:r>
            <a:r>
              <a:rPr sz="2000" b="1" spc="-5" dirty="0">
                <a:solidFill>
                  <a:srgbClr val="00AF50"/>
                </a:solidFill>
                <a:latin typeface="Cambria"/>
                <a:cs typeface="Cambria"/>
              </a:rPr>
              <a:t>Mode</a:t>
            </a:r>
            <a:endParaRPr sz="2000">
              <a:latin typeface="Cambria"/>
              <a:cs typeface="Cambria"/>
            </a:endParaRPr>
          </a:p>
        </p:txBody>
      </p:sp>
      <p:sp>
        <p:nvSpPr>
          <p:cNvPr id="19" name="object 19"/>
          <p:cNvSpPr txBox="1"/>
          <p:nvPr/>
        </p:nvSpPr>
        <p:spPr>
          <a:xfrm>
            <a:off x="5996177" y="2297430"/>
            <a:ext cx="4027171" cy="843821"/>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085" algn="l"/>
                <a:tab pos="299720" algn="l"/>
              </a:tabLst>
            </a:pPr>
            <a:r>
              <a:rPr sz="1800" spc="-5" dirty="0">
                <a:latin typeface="Cambria"/>
                <a:cs typeface="Cambria"/>
              </a:rPr>
              <a:t>Instruction contains the </a:t>
            </a:r>
            <a:r>
              <a:rPr sz="1800" spc="-10" dirty="0">
                <a:latin typeface="Cambria"/>
                <a:cs typeface="Cambria"/>
              </a:rPr>
              <a:t>address</a:t>
            </a:r>
            <a:r>
              <a:rPr sz="1800" spc="-20" dirty="0">
                <a:latin typeface="Cambria"/>
                <a:cs typeface="Cambria"/>
              </a:rPr>
              <a:t> </a:t>
            </a:r>
            <a:r>
              <a:rPr sz="1800" dirty="0">
                <a:latin typeface="Cambria"/>
                <a:cs typeface="Cambria"/>
              </a:rPr>
              <a:t>500.</a:t>
            </a:r>
            <a:endParaRPr sz="1800">
              <a:latin typeface="Cambria"/>
              <a:cs typeface="Cambria"/>
            </a:endParaRPr>
          </a:p>
          <a:p>
            <a:pPr marL="299085" indent="-287020">
              <a:lnSpc>
                <a:spcPct val="100000"/>
              </a:lnSpc>
              <a:buFont typeface="Arial"/>
              <a:buChar char="•"/>
              <a:tabLst>
                <a:tab pos="299085" algn="l"/>
                <a:tab pos="299720" algn="l"/>
              </a:tabLst>
            </a:pPr>
            <a:r>
              <a:rPr sz="1800" spc="-5" dirty="0">
                <a:latin typeface="Cambria"/>
                <a:cs typeface="Cambria"/>
              </a:rPr>
              <a:t>So </a:t>
            </a:r>
            <a:r>
              <a:rPr sz="1800" spc="-15" dirty="0">
                <a:latin typeface="Cambria"/>
                <a:cs typeface="Cambria"/>
              </a:rPr>
              <a:t>effective </a:t>
            </a:r>
            <a:r>
              <a:rPr sz="1800" spc="-10" dirty="0">
                <a:latin typeface="Cambria"/>
                <a:cs typeface="Cambria"/>
              </a:rPr>
              <a:t>address </a:t>
            </a:r>
            <a:r>
              <a:rPr sz="1800" dirty="0">
                <a:latin typeface="Cambria"/>
                <a:cs typeface="Cambria"/>
              </a:rPr>
              <a:t>of </a:t>
            </a:r>
            <a:r>
              <a:rPr sz="1800" spc="-10" dirty="0">
                <a:latin typeface="Cambria"/>
                <a:cs typeface="Cambria"/>
              </a:rPr>
              <a:t>operand </a:t>
            </a:r>
            <a:r>
              <a:rPr sz="1800" dirty="0">
                <a:latin typeface="Cambria"/>
                <a:cs typeface="Cambria"/>
              </a:rPr>
              <a:t>is</a:t>
            </a:r>
            <a:r>
              <a:rPr sz="1800" spc="40" dirty="0">
                <a:latin typeface="Cambria"/>
                <a:cs typeface="Cambria"/>
              </a:rPr>
              <a:t> </a:t>
            </a:r>
            <a:r>
              <a:rPr sz="1800" spc="-5" dirty="0">
                <a:latin typeface="Cambria"/>
                <a:cs typeface="Cambria"/>
              </a:rPr>
              <a:t>500.</a:t>
            </a:r>
            <a:endParaRPr sz="1800">
              <a:latin typeface="Cambria"/>
              <a:cs typeface="Cambria"/>
            </a:endParaRPr>
          </a:p>
          <a:p>
            <a:pPr marL="299085" indent="-287020">
              <a:lnSpc>
                <a:spcPct val="100000"/>
              </a:lnSpc>
              <a:buFont typeface="Arial"/>
              <a:buChar char="•"/>
              <a:tabLst>
                <a:tab pos="299085" algn="l"/>
                <a:tab pos="299720" algn="l"/>
              </a:tabLst>
            </a:pPr>
            <a:r>
              <a:rPr sz="1800" dirty="0">
                <a:latin typeface="Cambria"/>
                <a:cs typeface="Cambria"/>
              </a:rPr>
              <a:t>The </a:t>
            </a:r>
            <a:r>
              <a:rPr sz="1800" spc="-5" dirty="0">
                <a:latin typeface="Cambria"/>
                <a:cs typeface="Cambria"/>
              </a:rPr>
              <a:t>data </a:t>
            </a:r>
            <a:r>
              <a:rPr sz="1800" spc="-10" dirty="0">
                <a:latin typeface="Cambria"/>
                <a:cs typeface="Cambria"/>
              </a:rPr>
              <a:t>stored </a:t>
            </a:r>
            <a:r>
              <a:rPr sz="1800" spc="-5" dirty="0">
                <a:latin typeface="Cambria"/>
                <a:cs typeface="Cambria"/>
              </a:rPr>
              <a:t>at </a:t>
            </a:r>
            <a:r>
              <a:rPr sz="1800" dirty="0">
                <a:latin typeface="Cambria"/>
                <a:cs typeface="Cambria"/>
              </a:rPr>
              <a:t>500 is </a:t>
            </a:r>
            <a:r>
              <a:rPr sz="1800" spc="-5" dirty="0">
                <a:latin typeface="Cambria"/>
                <a:cs typeface="Cambria"/>
              </a:rPr>
              <a:t>800.</a:t>
            </a:r>
            <a:endParaRPr sz="1800">
              <a:latin typeface="Cambria"/>
              <a:cs typeface="Cambria"/>
            </a:endParaRPr>
          </a:p>
        </p:txBody>
      </p:sp>
      <p:sp>
        <p:nvSpPr>
          <p:cNvPr id="20" name="object 20"/>
          <p:cNvSpPr txBox="1"/>
          <p:nvPr/>
        </p:nvSpPr>
        <p:spPr>
          <a:xfrm>
            <a:off x="5996179" y="3667202"/>
            <a:ext cx="2736215" cy="629018"/>
          </a:xfrm>
          <a:prstGeom prst="rect">
            <a:avLst/>
          </a:prstGeom>
        </p:spPr>
        <p:txBody>
          <a:bodyPr vert="horz" wrap="square" lIns="0" tIns="13335" rIns="0" bIns="0" rtlCol="0">
            <a:spAutoFit/>
          </a:bodyPr>
          <a:lstStyle/>
          <a:p>
            <a:pPr marL="12700">
              <a:lnSpc>
                <a:spcPct val="100000"/>
              </a:lnSpc>
              <a:spcBef>
                <a:spcPts val="105"/>
              </a:spcBef>
            </a:pPr>
            <a:r>
              <a:rPr sz="2000" b="1" spc="-15" dirty="0">
                <a:solidFill>
                  <a:srgbClr val="6F2F9F"/>
                </a:solidFill>
                <a:latin typeface="Cambria"/>
                <a:cs typeface="Cambria"/>
              </a:rPr>
              <a:t>Effective </a:t>
            </a:r>
            <a:r>
              <a:rPr sz="2000" b="1" spc="-10" dirty="0">
                <a:solidFill>
                  <a:srgbClr val="6F2F9F"/>
                </a:solidFill>
                <a:latin typeface="Cambria"/>
                <a:cs typeface="Cambria"/>
              </a:rPr>
              <a:t>Address </a:t>
            </a:r>
            <a:r>
              <a:rPr sz="2000" b="1" dirty="0">
                <a:solidFill>
                  <a:srgbClr val="6F2F9F"/>
                </a:solidFill>
                <a:latin typeface="Cambria"/>
                <a:cs typeface="Cambria"/>
              </a:rPr>
              <a:t>=</a:t>
            </a:r>
            <a:r>
              <a:rPr sz="2000" b="1" spc="-80" dirty="0">
                <a:solidFill>
                  <a:srgbClr val="6F2F9F"/>
                </a:solidFill>
                <a:latin typeface="Cambria"/>
                <a:cs typeface="Cambria"/>
              </a:rPr>
              <a:t> </a:t>
            </a:r>
            <a:r>
              <a:rPr sz="2000" b="1" spc="-5" dirty="0">
                <a:solidFill>
                  <a:srgbClr val="6F2F9F"/>
                </a:solidFill>
                <a:latin typeface="Cambria"/>
                <a:cs typeface="Cambria"/>
              </a:rPr>
              <a:t>500</a:t>
            </a:r>
            <a:endParaRPr sz="2000">
              <a:latin typeface="Cambria"/>
              <a:cs typeface="Cambria"/>
            </a:endParaRPr>
          </a:p>
          <a:p>
            <a:pPr marL="12700">
              <a:lnSpc>
                <a:spcPct val="100000"/>
              </a:lnSpc>
            </a:pPr>
            <a:r>
              <a:rPr sz="2000" b="1" spc="-10" dirty="0">
                <a:solidFill>
                  <a:srgbClr val="6F2F9F"/>
                </a:solidFill>
                <a:latin typeface="Cambria"/>
                <a:cs typeface="Cambria"/>
              </a:rPr>
              <a:t>Operand </a:t>
            </a:r>
            <a:r>
              <a:rPr sz="2000" b="1" dirty="0">
                <a:solidFill>
                  <a:srgbClr val="6F2F9F"/>
                </a:solidFill>
                <a:latin typeface="Cambria"/>
                <a:cs typeface="Cambria"/>
              </a:rPr>
              <a:t>=</a:t>
            </a:r>
            <a:r>
              <a:rPr sz="2000" b="1" spc="-15" dirty="0">
                <a:solidFill>
                  <a:srgbClr val="6F2F9F"/>
                </a:solidFill>
                <a:latin typeface="Cambria"/>
                <a:cs typeface="Cambria"/>
              </a:rPr>
              <a:t> </a:t>
            </a:r>
            <a:r>
              <a:rPr sz="2000" b="1" spc="-5" dirty="0">
                <a:solidFill>
                  <a:srgbClr val="6F2F9F"/>
                </a:solidFill>
                <a:latin typeface="Cambria"/>
                <a:cs typeface="Cambria"/>
              </a:rPr>
              <a:t>800</a:t>
            </a:r>
            <a:endParaRPr sz="2000">
              <a:latin typeface="Cambria"/>
              <a:cs typeface="Cambria"/>
            </a:endParaRPr>
          </a:p>
        </p:txBody>
      </p:sp>
      <p:graphicFrame>
        <p:nvGraphicFramePr>
          <p:cNvPr id="21" name="object 21"/>
          <p:cNvGraphicFramePr>
            <a:graphicFrameLocks noGrp="1"/>
          </p:cNvGraphicFramePr>
          <p:nvPr/>
        </p:nvGraphicFramePr>
        <p:xfrm>
          <a:off x="5859018" y="4535170"/>
          <a:ext cx="1684653" cy="335280"/>
        </p:xfrm>
        <a:graphic>
          <a:graphicData uri="http://schemas.openxmlformats.org/drawingml/2006/table">
            <a:tbl>
              <a:tblPr firstRow="1" bandRow="1">
                <a:tableStyleId>{2D5ABB26-0587-4C30-8999-92F81FD0307C}</a:tableStyleId>
              </a:tblPr>
              <a:tblGrid>
                <a:gridCol w="461009"/>
                <a:gridCol w="1223644"/>
              </a:tblGrid>
              <a:tr h="335280">
                <a:tc>
                  <a:txBody>
                    <a:bodyPr/>
                    <a:lstStyle/>
                    <a:p>
                      <a:pPr marL="127000">
                        <a:lnSpc>
                          <a:spcPct val="100000"/>
                        </a:lnSpc>
                        <a:spcBef>
                          <a:spcPts val="325"/>
                        </a:spcBef>
                      </a:pPr>
                      <a:r>
                        <a:rPr sz="1600" b="1" spc="-40" dirty="0">
                          <a:latin typeface="Cambria"/>
                          <a:cs typeface="Cambria"/>
                        </a:rPr>
                        <a:t>AC</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800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4236085" cy="690574"/>
          </a:xfrm>
          <a:prstGeom prst="rect">
            <a:avLst/>
          </a:prstGeom>
        </p:spPr>
        <p:txBody>
          <a:bodyPr vert="horz" wrap="square" lIns="0" tIns="13335" rIns="0" bIns="0" rtlCol="0">
            <a:spAutoFit/>
          </a:bodyPr>
          <a:lstStyle/>
          <a:p>
            <a:pPr marL="12700">
              <a:lnSpc>
                <a:spcPct val="100000"/>
              </a:lnSpc>
              <a:spcBef>
                <a:spcPts val="105"/>
              </a:spcBef>
            </a:pPr>
            <a:r>
              <a:rPr sz="4400" spc="-10" dirty="0">
                <a:solidFill>
                  <a:srgbClr val="001F5F"/>
                </a:solidFill>
              </a:rPr>
              <a:t>Example</a:t>
            </a:r>
            <a:r>
              <a:rPr sz="4400" spc="-65" dirty="0">
                <a:solidFill>
                  <a:srgbClr val="001F5F"/>
                </a:solidFill>
              </a:rPr>
              <a:t> </a:t>
            </a:r>
            <a:r>
              <a:rPr sz="4400" spc="-10" dirty="0">
                <a:solidFill>
                  <a:srgbClr val="001F5F"/>
                </a:solidFill>
              </a:rPr>
              <a:t>problem</a:t>
            </a:r>
            <a:endParaRPr sz="4400"/>
          </a:p>
        </p:txBody>
      </p:sp>
      <p:sp>
        <p:nvSpPr>
          <p:cNvPr id="3" name="object 3"/>
          <p:cNvSpPr/>
          <p:nvPr/>
        </p:nvSpPr>
        <p:spPr>
          <a:xfrm>
            <a:off x="2771649" y="6129172"/>
            <a:ext cx="926465" cy="335280"/>
          </a:xfrm>
          <a:custGeom>
            <a:avLst/>
            <a:gdLst/>
            <a:ahLst/>
            <a:cxnLst/>
            <a:rect l="l" t="t" r="r" b="b"/>
            <a:pathLst>
              <a:path w="926464" h="335279">
                <a:moveTo>
                  <a:pt x="926350" y="0"/>
                </a:moveTo>
                <a:lnTo>
                  <a:pt x="0" y="0"/>
                </a:lnTo>
                <a:lnTo>
                  <a:pt x="0" y="335279"/>
                </a:lnTo>
                <a:lnTo>
                  <a:pt x="926350" y="335279"/>
                </a:lnTo>
                <a:lnTo>
                  <a:pt x="926350" y="0"/>
                </a:lnTo>
                <a:close/>
              </a:path>
            </a:pathLst>
          </a:custGeom>
          <a:solidFill>
            <a:srgbClr val="9DC3E6"/>
          </a:solidFill>
        </p:spPr>
        <p:txBody>
          <a:bodyPr wrap="square" lIns="0" tIns="0" rIns="0" bIns="0" rtlCol="0"/>
          <a:lstStyle/>
          <a:p>
            <a:endParaRPr/>
          </a:p>
        </p:txBody>
      </p:sp>
      <p:graphicFrame>
        <p:nvGraphicFramePr>
          <p:cNvPr id="4" name="object 4"/>
          <p:cNvGraphicFramePr>
            <a:graphicFrameLocks noGrp="1"/>
          </p:cNvGraphicFramePr>
          <p:nvPr/>
        </p:nvGraphicFramePr>
        <p:xfrm>
          <a:off x="3691637" y="1764159"/>
          <a:ext cx="1909446" cy="4693940"/>
        </p:xfrm>
        <a:graphic>
          <a:graphicData uri="http://schemas.openxmlformats.org/drawingml/2006/table">
            <a:tbl>
              <a:tblPr firstRow="1" bandRow="1">
                <a:tableStyleId>{2D5ABB26-0587-4C30-8999-92F81FD0307C}</a:tableStyleId>
              </a:tblPr>
              <a:tblGrid>
                <a:gridCol w="1210311"/>
                <a:gridCol w="699135"/>
              </a:tblGrid>
              <a:tr h="335279">
                <a:tc>
                  <a:txBody>
                    <a:bodyPr/>
                    <a:lstStyle/>
                    <a:p>
                      <a:pPr marL="139065">
                        <a:lnSpc>
                          <a:spcPct val="100000"/>
                        </a:lnSpc>
                        <a:spcBef>
                          <a:spcPts val="320"/>
                        </a:spcBef>
                      </a:pPr>
                      <a:r>
                        <a:rPr sz="1600" spc="-5" dirty="0">
                          <a:latin typeface="Cambria"/>
                          <a:cs typeface="Cambria"/>
                        </a:rPr>
                        <a:t>Load </a:t>
                      </a:r>
                      <a:r>
                        <a:rPr sz="1600" spc="-10" dirty="0">
                          <a:latin typeface="Cambria"/>
                          <a:cs typeface="Cambria"/>
                        </a:rPr>
                        <a:t>to</a:t>
                      </a:r>
                      <a:r>
                        <a:rPr sz="1600" spc="-30" dirty="0">
                          <a:latin typeface="Cambria"/>
                          <a:cs typeface="Cambria"/>
                        </a:rPr>
                        <a:t> </a:t>
                      </a:r>
                      <a:r>
                        <a:rPr sz="1600" spc="-15" dirty="0">
                          <a:latin typeface="Cambria"/>
                          <a:cs typeface="Cambria"/>
                        </a:rPr>
                        <a:t>AC</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ct val="100000"/>
                        </a:lnSpc>
                        <a:spcBef>
                          <a:spcPts val="320"/>
                        </a:spcBef>
                      </a:pPr>
                      <a:r>
                        <a:rPr sz="1600" spc="-10" dirty="0">
                          <a:latin typeface="Cambria"/>
                          <a:cs typeface="Cambria"/>
                        </a:rPr>
                        <a:t>Mode</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35279">
                <a:tc gridSpan="2">
                  <a:txBody>
                    <a:bodyPr/>
                    <a:lstStyle/>
                    <a:p>
                      <a:pPr marL="331470">
                        <a:lnSpc>
                          <a:spcPct val="100000"/>
                        </a:lnSpc>
                        <a:spcBef>
                          <a:spcPts val="320"/>
                        </a:spcBef>
                      </a:pPr>
                      <a:r>
                        <a:rPr sz="1600" spc="-10" dirty="0">
                          <a:latin typeface="Cambria"/>
                          <a:cs typeface="Cambria"/>
                        </a:rPr>
                        <a:t>Address </a:t>
                      </a:r>
                      <a:r>
                        <a:rPr sz="1600" spc="-5" dirty="0">
                          <a:latin typeface="Cambria"/>
                          <a:cs typeface="Cambria"/>
                        </a:rPr>
                        <a:t>=</a:t>
                      </a:r>
                      <a:r>
                        <a:rPr sz="1600" spc="-10" dirty="0">
                          <a:latin typeface="Cambria"/>
                          <a:cs typeface="Cambria"/>
                        </a:rPr>
                        <a:t> </a:t>
                      </a:r>
                      <a:r>
                        <a:rPr sz="1600" spc="-5" dirty="0">
                          <a:latin typeface="Cambria"/>
                          <a:cs typeface="Cambria"/>
                        </a:rPr>
                        <a:t>500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248920">
                        <a:lnSpc>
                          <a:spcPct val="100000"/>
                        </a:lnSpc>
                        <a:spcBef>
                          <a:spcPts val="325"/>
                        </a:spcBef>
                      </a:pPr>
                      <a:r>
                        <a:rPr sz="1600" spc="-10" dirty="0">
                          <a:latin typeface="Cambria"/>
                          <a:cs typeface="Cambria"/>
                        </a:rPr>
                        <a:t>Next</a:t>
                      </a:r>
                      <a:r>
                        <a:rPr sz="1600" spc="-20" dirty="0">
                          <a:latin typeface="Cambria"/>
                          <a:cs typeface="Cambria"/>
                        </a:rPr>
                        <a:t> </a:t>
                      </a:r>
                      <a:r>
                        <a:rPr sz="1600" spc="-10" dirty="0">
                          <a:latin typeface="Cambria"/>
                          <a:cs typeface="Cambria"/>
                        </a:rPr>
                        <a:t>Instruction</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450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marL="635" algn="ctr">
                        <a:lnSpc>
                          <a:spcPct val="100000"/>
                        </a:lnSpc>
                        <a:spcBef>
                          <a:spcPts val="325"/>
                        </a:spcBef>
                      </a:pPr>
                      <a:r>
                        <a:rPr sz="1600" spc="-5" dirty="0">
                          <a:latin typeface="Cambria"/>
                          <a:cs typeface="Cambria"/>
                        </a:rPr>
                        <a:t>700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800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900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305">
                <a:tc gridSpan="2">
                  <a:txBody>
                    <a:bodyPr/>
                    <a:lstStyle/>
                    <a:p>
                      <a:pPr marL="635" algn="ctr">
                        <a:lnSpc>
                          <a:spcPct val="100000"/>
                        </a:lnSpc>
                        <a:spcBef>
                          <a:spcPts val="330"/>
                        </a:spcBef>
                      </a:pPr>
                      <a:r>
                        <a:rPr sz="1600" spc="-5" dirty="0">
                          <a:latin typeface="Cambria"/>
                          <a:cs typeface="Cambria"/>
                        </a:rPr>
                        <a:t>325</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30"/>
                        </a:spcBef>
                      </a:pPr>
                      <a:r>
                        <a:rPr sz="1600" spc="-5" dirty="0">
                          <a:latin typeface="Cambria"/>
                          <a:cs typeface="Cambria"/>
                        </a:rPr>
                        <a:t>300</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66"/>
                    </a:solidFill>
                  </a:tcPr>
                </a:tc>
                <a:tc hMerge="1">
                  <a:txBody>
                    <a:bodyPr/>
                    <a:lstStyle/>
                    <a:p>
                      <a:endParaRPr/>
                    </a:p>
                  </a:txBody>
                  <a:tcPr marL="0" marR="0" marT="0" marB="0"/>
                </a:tc>
              </a:tr>
            </a:tbl>
          </a:graphicData>
        </a:graphic>
      </p:graphicFrame>
      <p:sp>
        <p:nvSpPr>
          <p:cNvPr id="5" name="object 5"/>
          <p:cNvSpPr txBox="1"/>
          <p:nvPr/>
        </p:nvSpPr>
        <p:spPr>
          <a:xfrm>
            <a:off x="2928366" y="1411768"/>
            <a:ext cx="692151" cy="1318310"/>
          </a:xfrm>
          <a:prstGeom prst="rect">
            <a:avLst/>
          </a:prstGeom>
        </p:spPr>
        <p:txBody>
          <a:bodyPr vert="horz" wrap="square" lIns="0" tIns="93980" rIns="0" bIns="0" rtlCol="0">
            <a:spAutoFit/>
          </a:bodyPr>
          <a:lstStyle/>
          <a:p>
            <a:pPr marR="5715" algn="r">
              <a:lnSpc>
                <a:spcPct val="100000"/>
              </a:lnSpc>
              <a:spcBef>
                <a:spcPts val="740"/>
              </a:spcBef>
            </a:pPr>
            <a:r>
              <a:rPr sz="1400" b="1" spc="-20" dirty="0">
                <a:latin typeface="Cambria"/>
                <a:cs typeface="Cambria"/>
              </a:rPr>
              <a:t>A</a:t>
            </a:r>
            <a:r>
              <a:rPr sz="1400" b="1" spc="-5" dirty="0">
                <a:latin typeface="Cambria"/>
                <a:cs typeface="Cambria"/>
              </a:rPr>
              <a:t>dd</a:t>
            </a:r>
            <a:r>
              <a:rPr sz="1400" b="1" spc="-20" dirty="0">
                <a:latin typeface="Cambria"/>
                <a:cs typeface="Cambria"/>
              </a:rPr>
              <a:t>r</a:t>
            </a:r>
            <a:r>
              <a:rPr sz="1400" b="1" dirty="0">
                <a:latin typeface="Cambria"/>
                <a:cs typeface="Cambria"/>
              </a:rPr>
              <a:t>ess</a:t>
            </a:r>
            <a:endParaRPr sz="1400">
              <a:latin typeface="Cambria"/>
              <a:cs typeface="Cambria"/>
            </a:endParaRPr>
          </a:p>
          <a:p>
            <a:pPr marR="5080" algn="r">
              <a:lnSpc>
                <a:spcPct val="100000"/>
              </a:lnSpc>
              <a:spcBef>
                <a:spcPts val="725"/>
              </a:spcBef>
            </a:pPr>
            <a:r>
              <a:rPr sz="1600" spc="-5" dirty="0">
                <a:latin typeface="Cambria"/>
                <a:cs typeface="Cambria"/>
              </a:rPr>
              <a:t>200</a:t>
            </a:r>
            <a:endParaRPr sz="1600">
              <a:latin typeface="Cambria"/>
              <a:cs typeface="Cambria"/>
            </a:endParaRPr>
          </a:p>
          <a:p>
            <a:pPr marR="5080" algn="r">
              <a:lnSpc>
                <a:spcPct val="100000"/>
              </a:lnSpc>
              <a:spcBef>
                <a:spcPts val="720"/>
              </a:spcBef>
            </a:pPr>
            <a:r>
              <a:rPr sz="1600" spc="-5" dirty="0">
                <a:latin typeface="Cambria"/>
                <a:cs typeface="Cambria"/>
              </a:rPr>
              <a:t>201</a:t>
            </a:r>
            <a:endParaRPr sz="1600">
              <a:latin typeface="Cambria"/>
              <a:cs typeface="Cambria"/>
            </a:endParaRPr>
          </a:p>
          <a:p>
            <a:pPr marR="5080" algn="r">
              <a:lnSpc>
                <a:spcPct val="100000"/>
              </a:lnSpc>
              <a:spcBef>
                <a:spcPts val="725"/>
              </a:spcBef>
            </a:pPr>
            <a:r>
              <a:rPr sz="1600" spc="-5" dirty="0">
                <a:latin typeface="Cambria"/>
                <a:cs typeface="Cambria"/>
              </a:rPr>
              <a:t>202</a:t>
            </a:r>
            <a:endParaRPr sz="1600">
              <a:latin typeface="Cambria"/>
              <a:cs typeface="Cambria"/>
            </a:endParaRPr>
          </a:p>
        </p:txBody>
      </p:sp>
      <p:sp>
        <p:nvSpPr>
          <p:cNvPr id="6" name="object 6"/>
          <p:cNvSpPr txBox="1"/>
          <p:nvPr/>
        </p:nvSpPr>
        <p:spPr>
          <a:xfrm>
            <a:off x="4298952" y="1493013"/>
            <a:ext cx="70802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Cambria"/>
                <a:cs typeface="Cambria"/>
              </a:rPr>
              <a:t>Memory</a:t>
            </a:r>
            <a:endParaRPr sz="1400">
              <a:latin typeface="Cambria"/>
              <a:cs typeface="Cambria"/>
            </a:endParaRPr>
          </a:p>
        </p:txBody>
      </p:sp>
      <p:sp>
        <p:nvSpPr>
          <p:cNvPr id="7" name="object 7"/>
          <p:cNvSpPr txBox="1"/>
          <p:nvPr/>
        </p:nvSpPr>
        <p:spPr>
          <a:xfrm>
            <a:off x="3256281" y="3048661"/>
            <a:ext cx="363855" cy="687367"/>
          </a:xfrm>
          <a:prstGeom prst="rect">
            <a:avLst/>
          </a:prstGeom>
        </p:spPr>
        <p:txBody>
          <a:bodyPr vert="horz" wrap="square" lIns="0" tIns="104139" rIns="0" bIns="0" rtlCol="0">
            <a:spAutoFit/>
          </a:bodyPr>
          <a:lstStyle/>
          <a:p>
            <a:pPr marL="12700">
              <a:lnSpc>
                <a:spcPct val="100000"/>
              </a:lnSpc>
              <a:spcBef>
                <a:spcPts val="819"/>
              </a:spcBef>
            </a:pPr>
            <a:r>
              <a:rPr sz="1600" spc="-5" dirty="0">
                <a:latin typeface="Cambria"/>
                <a:cs typeface="Cambria"/>
              </a:rPr>
              <a:t>399</a:t>
            </a:r>
            <a:endParaRPr sz="1600">
              <a:latin typeface="Cambria"/>
              <a:cs typeface="Cambria"/>
            </a:endParaRPr>
          </a:p>
          <a:p>
            <a:pPr marL="12700">
              <a:lnSpc>
                <a:spcPct val="100000"/>
              </a:lnSpc>
              <a:spcBef>
                <a:spcPts val="720"/>
              </a:spcBef>
            </a:pPr>
            <a:r>
              <a:rPr sz="1600" spc="-5" dirty="0">
                <a:latin typeface="Cambria"/>
                <a:cs typeface="Cambria"/>
              </a:rPr>
              <a:t>400</a:t>
            </a:r>
            <a:endParaRPr sz="1600">
              <a:latin typeface="Cambria"/>
              <a:cs typeface="Cambria"/>
            </a:endParaRPr>
          </a:p>
        </p:txBody>
      </p:sp>
      <p:sp>
        <p:nvSpPr>
          <p:cNvPr id="8" name="object 8"/>
          <p:cNvSpPr txBox="1"/>
          <p:nvPr/>
        </p:nvSpPr>
        <p:spPr>
          <a:xfrm>
            <a:off x="3256281" y="414693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500</a:t>
            </a:r>
            <a:endParaRPr sz="1600">
              <a:latin typeface="Cambria"/>
              <a:cs typeface="Cambria"/>
            </a:endParaRPr>
          </a:p>
        </p:txBody>
      </p:sp>
      <p:sp>
        <p:nvSpPr>
          <p:cNvPr id="9" name="object 9"/>
          <p:cNvSpPr txBox="1"/>
          <p:nvPr/>
        </p:nvSpPr>
        <p:spPr>
          <a:xfrm>
            <a:off x="3256281" y="4817491"/>
            <a:ext cx="363855" cy="948337"/>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600</a:t>
            </a:r>
            <a:endParaRPr sz="1600">
              <a:latin typeface="Cambria"/>
              <a:cs typeface="Cambria"/>
            </a:endParaRPr>
          </a:p>
          <a:p>
            <a:pPr>
              <a:lnSpc>
                <a:spcPct val="100000"/>
              </a:lnSpc>
            </a:pPr>
            <a:endParaRPr sz="1800">
              <a:latin typeface="Cambria"/>
              <a:cs typeface="Cambria"/>
            </a:endParaRPr>
          </a:p>
          <a:p>
            <a:pPr marL="12700">
              <a:lnSpc>
                <a:spcPct val="100000"/>
              </a:lnSpc>
              <a:spcBef>
                <a:spcPts val="1250"/>
              </a:spcBef>
            </a:pPr>
            <a:r>
              <a:rPr sz="1600" spc="-5" dirty="0">
                <a:latin typeface="Cambria"/>
                <a:cs typeface="Cambria"/>
              </a:rPr>
              <a:t>702</a:t>
            </a:r>
            <a:endParaRPr sz="1600">
              <a:latin typeface="Cambria"/>
              <a:cs typeface="Cambria"/>
            </a:endParaRPr>
          </a:p>
        </p:txBody>
      </p:sp>
      <p:graphicFrame>
        <p:nvGraphicFramePr>
          <p:cNvPr id="10" name="object 10"/>
          <p:cNvGraphicFramePr>
            <a:graphicFrameLocks noGrp="1"/>
          </p:cNvGraphicFramePr>
          <p:nvPr/>
        </p:nvGraphicFramePr>
        <p:xfrm>
          <a:off x="766369" y="1684401"/>
          <a:ext cx="1680845" cy="335279"/>
        </p:xfrm>
        <a:graphic>
          <a:graphicData uri="http://schemas.openxmlformats.org/drawingml/2006/table">
            <a:tbl>
              <a:tblPr firstRow="1" bandRow="1">
                <a:tableStyleId>{2D5ABB26-0587-4C30-8999-92F81FD0307C}</a:tableStyleId>
              </a:tblPr>
              <a:tblGrid>
                <a:gridCol w="457200"/>
                <a:gridCol w="1223645"/>
              </a:tblGrid>
              <a:tr h="335279">
                <a:tc>
                  <a:txBody>
                    <a:bodyPr/>
                    <a:lstStyle/>
                    <a:p>
                      <a:pPr marL="127000">
                        <a:lnSpc>
                          <a:spcPct val="100000"/>
                        </a:lnSpc>
                        <a:spcBef>
                          <a:spcPts val="320"/>
                        </a:spcBef>
                      </a:pPr>
                      <a:r>
                        <a:rPr sz="1600" b="1" spc="-15" dirty="0">
                          <a:latin typeface="Cambria"/>
                          <a:cs typeface="Cambria"/>
                        </a:rPr>
                        <a:t>PC</a:t>
                      </a:r>
                      <a:endParaRPr sz="16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600" b="1" spc="-5" dirty="0">
                          <a:latin typeface="Cambria"/>
                          <a:cs typeface="Cambria"/>
                        </a:rPr>
                        <a:t>200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1" name="object 11"/>
          <p:cNvGraphicFramePr>
            <a:graphicFrameLocks noGrp="1"/>
          </p:cNvGraphicFramePr>
          <p:nvPr/>
        </p:nvGraphicFramePr>
        <p:xfrm>
          <a:off x="742290" y="2213229"/>
          <a:ext cx="1696085" cy="335280"/>
        </p:xfrm>
        <a:graphic>
          <a:graphicData uri="http://schemas.openxmlformats.org/drawingml/2006/table">
            <a:tbl>
              <a:tblPr firstRow="1" bandRow="1">
                <a:tableStyleId>{2D5ABB26-0587-4C30-8999-92F81FD0307C}</a:tableStyleId>
              </a:tblPr>
              <a:tblGrid>
                <a:gridCol w="472440"/>
                <a:gridCol w="1223645"/>
              </a:tblGrid>
              <a:tr h="335280">
                <a:tc>
                  <a:txBody>
                    <a:bodyPr/>
                    <a:lstStyle/>
                    <a:p>
                      <a:pPr marL="127000">
                        <a:lnSpc>
                          <a:spcPct val="100000"/>
                        </a:lnSpc>
                        <a:spcBef>
                          <a:spcPts val="325"/>
                        </a:spcBef>
                      </a:pPr>
                      <a:r>
                        <a:rPr sz="1600" b="1" spc="-5" dirty="0">
                          <a:latin typeface="Cambria"/>
                          <a:cs typeface="Cambria"/>
                        </a:rPr>
                        <a:t>R1</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400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2" name="object 12"/>
          <p:cNvGraphicFramePr>
            <a:graphicFrameLocks noGrp="1"/>
          </p:cNvGraphicFramePr>
          <p:nvPr/>
        </p:nvGraphicFramePr>
        <p:xfrm>
          <a:off x="737717" y="2751201"/>
          <a:ext cx="1700528" cy="335279"/>
        </p:xfrm>
        <a:graphic>
          <a:graphicData uri="http://schemas.openxmlformats.org/drawingml/2006/table">
            <a:tbl>
              <a:tblPr firstRow="1" bandRow="1">
                <a:tableStyleId>{2D5ABB26-0587-4C30-8999-92F81FD0307C}</a:tableStyleId>
              </a:tblPr>
              <a:tblGrid>
                <a:gridCol w="476884"/>
                <a:gridCol w="1223644"/>
              </a:tblGrid>
              <a:tr h="335279">
                <a:tc>
                  <a:txBody>
                    <a:bodyPr/>
                    <a:lstStyle/>
                    <a:p>
                      <a:pPr marL="127000">
                        <a:lnSpc>
                          <a:spcPct val="100000"/>
                        </a:lnSpc>
                        <a:spcBef>
                          <a:spcPts val="325"/>
                        </a:spcBef>
                      </a:pPr>
                      <a:r>
                        <a:rPr sz="1600" b="1" spc="-10" dirty="0">
                          <a:latin typeface="Cambria"/>
                          <a:cs typeface="Cambria"/>
                        </a:rPr>
                        <a:t>XR</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100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pSp>
        <p:nvGrpSpPr>
          <p:cNvPr id="13" name="object 13"/>
          <p:cNvGrpSpPr/>
          <p:nvPr/>
        </p:nvGrpSpPr>
        <p:grpSpPr>
          <a:xfrm>
            <a:off x="1212852" y="3360801"/>
            <a:ext cx="1236345" cy="347980"/>
            <a:chOff x="1212850" y="3360801"/>
            <a:chExt cx="1236345" cy="347980"/>
          </a:xfrm>
        </p:grpSpPr>
        <p:sp>
          <p:nvSpPr>
            <p:cNvPr id="14" name="object 14"/>
            <p:cNvSpPr/>
            <p:nvPr/>
          </p:nvSpPr>
          <p:spPr>
            <a:xfrm>
              <a:off x="1219200" y="3367151"/>
              <a:ext cx="1224280" cy="335280"/>
            </a:xfrm>
            <a:custGeom>
              <a:avLst/>
              <a:gdLst/>
              <a:ahLst/>
              <a:cxnLst/>
              <a:rect l="l" t="t" r="r" b="b"/>
              <a:pathLst>
                <a:path w="1224280" h="335279">
                  <a:moveTo>
                    <a:pt x="1223683" y="0"/>
                  </a:moveTo>
                  <a:lnTo>
                    <a:pt x="0" y="0"/>
                  </a:lnTo>
                  <a:lnTo>
                    <a:pt x="0" y="335280"/>
                  </a:lnTo>
                  <a:lnTo>
                    <a:pt x="1223683" y="335280"/>
                  </a:lnTo>
                  <a:lnTo>
                    <a:pt x="1223683" y="0"/>
                  </a:lnTo>
                  <a:close/>
                </a:path>
              </a:pathLst>
            </a:custGeom>
            <a:solidFill>
              <a:srgbClr val="FFE699"/>
            </a:solidFill>
          </p:spPr>
          <p:txBody>
            <a:bodyPr wrap="square" lIns="0" tIns="0" rIns="0" bIns="0" rtlCol="0"/>
            <a:lstStyle/>
            <a:p>
              <a:endParaRPr/>
            </a:p>
          </p:txBody>
        </p:sp>
        <p:sp>
          <p:nvSpPr>
            <p:cNvPr id="15" name="object 15"/>
            <p:cNvSpPr/>
            <p:nvPr/>
          </p:nvSpPr>
          <p:spPr>
            <a:xfrm>
              <a:off x="1219200" y="3360801"/>
              <a:ext cx="1223645" cy="347980"/>
            </a:xfrm>
            <a:custGeom>
              <a:avLst/>
              <a:gdLst/>
              <a:ahLst/>
              <a:cxnLst/>
              <a:rect l="l" t="t" r="r" b="b"/>
              <a:pathLst>
                <a:path w="1223645" h="347979">
                  <a:moveTo>
                    <a:pt x="0" y="0"/>
                  </a:moveTo>
                  <a:lnTo>
                    <a:pt x="0" y="347980"/>
                  </a:lnTo>
                </a:path>
                <a:path w="1223645" h="347979">
                  <a:moveTo>
                    <a:pt x="1223645" y="0"/>
                  </a:moveTo>
                  <a:lnTo>
                    <a:pt x="1223645" y="347980"/>
                  </a:lnTo>
                </a:path>
              </a:pathLst>
            </a:custGeom>
            <a:ln w="12700">
              <a:solidFill>
                <a:srgbClr val="000000"/>
              </a:solidFill>
            </a:ln>
          </p:spPr>
          <p:txBody>
            <a:bodyPr wrap="square" lIns="0" tIns="0" rIns="0" bIns="0" rtlCol="0"/>
            <a:lstStyle/>
            <a:p>
              <a:endParaRPr/>
            </a:p>
          </p:txBody>
        </p:sp>
        <p:sp>
          <p:nvSpPr>
            <p:cNvPr id="16" name="object 16"/>
            <p:cNvSpPr/>
            <p:nvPr/>
          </p:nvSpPr>
          <p:spPr>
            <a:xfrm>
              <a:off x="1212850" y="3360801"/>
              <a:ext cx="1236345" cy="12700"/>
            </a:xfrm>
            <a:custGeom>
              <a:avLst/>
              <a:gdLst/>
              <a:ahLst/>
              <a:cxnLst/>
              <a:rect l="l" t="t" r="r" b="b"/>
              <a:pathLst>
                <a:path w="1236345" h="12700">
                  <a:moveTo>
                    <a:pt x="0" y="12700"/>
                  </a:moveTo>
                  <a:lnTo>
                    <a:pt x="1236345" y="12700"/>
                  </a:lnTo>
                  <a:lnTo>
                    <a:pt x="1236345" y="0"/>
                  </a:lnTo>
                  <a:lnTo>
                    <a:pt x="0" y="0"/>
                  </a:lnTo>
                  <a:lnTo>
                    <a:pt x="0" y="12700"/>
                  </a:lnTo>
                  <a:close/>
                </a:path>
              </a:pathLst>
            </a:custGeom>
            <a:solidFill>
              <a:srgbClr val="000000"/>
            </a:solidFill>
          </p:spPr>
          <p:txBody>
            <a:bodyPr wrap="square" lIns="0" tIns="0" rIns="0" bIns="0" rtlCol="0"/>
            <a:lstStyle/>
            <a:p>
              <a:endParaRPr/>
            </a:p>
          </p:txBody>
        </p:sp>
        <p:sp>
          <p:nvSpPr>
            <p:cNvPr id="17" name="object 17"/>
            <p:cNvSpPr/>
            <p:nvPr/>
          </p:nvSpPr>
          <p:spPr>
            <a:xfrm>
              <a:off x="1212850" y="3702431"/>
              <a:ext cx="1236345" cy="0"/>
            </a:xfrm>
            <a:custGeom>
              <a:avLst/>
              <a:gdLst/>
              <a:ahLst/>
              <a:cxnLst/>
              <a:rect l="l" t="t" r="r" b="b"/>
              <a:pathLst>
                <a:path w="1236345">
                  <a:moveTo>
                    <a:pt x="0" y="0"/>
                  </a:moveTo>
                  <a:lnTo>
                    <a:pt x="1236345" y="0"/>
                  </a:lnTo>
                </a:path>
              </a:pathLst>
            </a:custGeom>
            <a:ln w="12700">
              <a:solidFill>
                <a:srgbClr val="000000"/>
              </a:solidFill>
            </a:ln>
          </p:spPr>
          <p:txBody>
            <a:bodyPr wrap="square" lIns="0" tIns="0" rIns="0" bIns="0" rtlCol="0"/>
            <a:lstStyle/>
            <a:p>
              <a:endParaRPr/>
            </a:p>
          </p:txBody>
        </p:sp>
      </p:grpSp>
      <p:sp>
        <p:nvSpPr>
          <p:cNvPr id="18" name="object 18"/>
          <p:cNvSpPr txBox="1"/>
          <p:nvPr/>
        </p:nvSpPr>
        <p:spPr>
          <a:xfrm>
            <a:off x="871830" y="3396235"/>
            <a:ext cx="266065" cy="258404"/>
          </a:xfrm>
          <a:prstGeom prst="rect">
            <a:avLst/>
          </a:prstGeom>
        </p:spPr>
        <p:txBody>
          <a:bodyPr vert="horz" wrap="square" lIns="0" tIns="12065" rIns="0" bIns="0" rtlCol="0">
            <a:spAutoFit/>
          </a:bodyPr>
          <a:lstStyle/>
          <a:p>
            <a:pPr marL="12700">
              <a:lnSpc>
                <a:spcPct val="100000"/>
              </a:lnSpc>
              <a:spcBef>
                <a:spcPts val="95"/>
              </a:spcBef>
            </a:pPr>
            <a:r>
              <a:rPr sz="1600" b="1" spc="-40" dirty="0">
                <a:latin typeface="Cambria"/>
                <a:cs typeface="Cambria"/>
              </a:rPr>
              <a:t>AC</a:t>
            </a:r>
            <a:endParaRPr sz="1600">
              <a:latin typeface="Cambria"/>
              <a:cs typeface="Cambria"/>
            </a:endParaRPr>
          </a:p>
        </p:txBody>
      </p:sp>
      <p:sp>
        <p:nvSpPr>
          <p:cNvPr id="23" name="object 23"/>
          <p:cNvSpPr txBox="1"/>
          <p:nvPr/>
        </p:nvSpPr>
        <p:spPr>
          <a:xfrm>
            <a:off x="3256281" y="6168986"/>
            <a:ext cx="363855" cy="248145"/>
          </a:xfrm>
          <a:prstGeom prst="rect">
            <a:avLst/>
          </a:prstGeom>
        </p:spPr>
        <p:txBody>
          <a:bodyPr vert="horz" wrap="square" lIns="0" tIns="1905" rIns="0" bIns="0" rtlCol="0">
            <a:spAutoFit/>
          </a:bodyPr>
          <a:lstStyle/>
          <a:p>
            <a:pPr marL="12700">
              <a:lnSpc>
                <a:spcPct val="100000"/>
              </a:lnSpc>
              <a:spcBef>
                <a:spcPts val="15"/>
              </a:spcBef>
            </a:pPr>
            <a:r>
              <a:rPr sz="1600" spc="-5" dirty="0">
                <a:latin typeface="Cambria"/>
                <a:cs typeface="Cambria"/>
              </a:rPr>
              <a:t>800</a:t>
            </a:r>
            <a:endParaRPr sz="1600">
              <a:latin typeface="Cambria"/>
              <a:cs typeface="Cambria"/>
            </a:endParaRPr>
          </a:p>
        </p:txBody>
      </p:sp>
      <p:sp>
        <p:nvSpPr>
          <p:cNvPr id="19" name="object 19"/>
          <p:cNvSpPr txBox="1"/>
          <p:nvPr/>
        </p:nvSpPr>
        <p:spPr>
          <a:xfrm>
            <a:off x="5996179" y="1716406"/>
            <a:ext cx="3295015" cy="321242"/>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AF50"/>
                </a:solidFill>
                <a:latin typeface="Cambria"/>
                <a:cs typeface="Cambria"/>
              </a:rPr>
              <a:t>5. Indirect Addressing</a:t>
            </a:r>
            <a:r>
              <a:rPr sz="2000" b="1" spc="-110" dirty="0">
                <a:solidFill>
                  <a:srgbClr val="00AF50"/>
                </a:solidFill>
                <a:latin typeface="Cambria"/>
                <a:cs typeface="Cambria"/>
              </a:rPr>
              <a:t> </a:t>
            </a:r>
            <a:r>
              <a:rPr sz="2000" b="1" spc="-5" dirty="0">
                <a:solidFill>
                  <a:srgbClr val="00AF50"/>
                </a:solidFill>
                <a:latin typeface="Cambria"/>
                <a:cs typeface="Cambria"/>
              </a:rPr>
              <a:t>Mode</a:t>
            </a:r>
            <a:endParaRPr sz="2000">
              <a:latin typeface="Cambria"/>
              <a:cs typeface="Cambria"/>
            </a:endParaRPr>
          </a:p>
        </p:txBody>
      </p:sp>
      <p:sp>
        <p:nvSpPr>
          <p:cNvPr id="20" name="object 20"/>
          <p:cNvSpPr txBox="1"/>
          <p:nvPr/>
        </p:nvSpPr>
        <p:spPr>
          <a:xfrm>
            <a:off x="5996177" y="2297429"/>
            <a:ext cx="4027171" cy="1120820"/>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085" algn="l"/>
                <a:tab pos="299720" algn="l"/>
              </a:tabLst>
            </a:pPr>
            <a:r>
              <a:rPr sz="1800" spc="-5" dirty="0">
                <a:latin typeface="Cambria"/>
                <a:cs typeface="Cambria"/>
              </a:rPr>
              <a:t>Instruction contains the </a:t>
            </a:r>
            <a:r>
              <a:rPr sz="1800" spc="-10" dirty="0">
                <a:latin typeface="Cambria"/>
                <a:cs typeface="Cambria"/>
              </a:rPr>
              <a:t>address</a:t>
            </a:r>
            <a:r>
              <a:rPr sz="1800" spc="-20" dirty="0">
                <a:latin typeface="Cambria"/>
                <a:cs typeface="Cambria"/>
              </a:rPr>
              <a:t> </a:t>
            </a:r>
            <a:r>
              <a:rPr sz="1800" dirty="0">
                <a:latin typeface="Cambria"/>
                <a:cs typeface="Cambria"/>
              </a:rPr>
              <a:t>500.</a:t>
            </a:r>
            <a:endParaRPr sz="1800">
              <a:latin typeface="Cambria"/>
              <a:cs typeface="Cambria"/>
            </a:endParaRPr>
          </a:p>
          <a:p>
            <a:pPr marL="299085" indent="-287020">
              <a:lnSpc>
                <a:spcPct val="100000"/>
              </a:lnSpc>
              <a:buFont typeface="Arial"/>
              <a:buChar char="•"/>
              <a:tabLst>
                <a:tab pos="299085" algn="l"/>
                <a:tab pos="299720" algn="l"/>
              </a:tabLst>
            </a:pPr>
            <a:r>
              <a:rPr sz="1800" spc="-10" dirty="0">
                <a:latin typeface="Cambria"/>
                <a:cs typeface="Cambria"/>
              </a:rPr>
              <a:t>Address </a:t>
            </a:r>
            <a:r>
              <a:rPr sz="1800" spc="-5" dirty="0">
                <a:latin typeface="Cambria"/>
                <a:cs typeface="Cambria"/>
              </a:rPr>
              <a:t>at </a:t>
            </a:r>
            <a:r>
              <a:rPr sz="1800" dirty="0">
                <a:latin typeface="Cambria"/>
                <a:cs typeface="Cambria"/>
              </a:rPr>
              <a:t>500 is</a:t>
            </a:r>
            <a:r>
              <a:rPr sz="1800" spc="45" dirty="0">
                <a:latin typeface="Cambria"/>
                <a:cs typeface="Cambria"/>
              </a:rPr>
              <a:t> </a:t>
            </a:r>
            <a:r>
              <a:rPr sz="1800" spc="-5" dirty="0">
                <a:latin typeface="Cambria"/>
                <a:cs typeface="Cambria"/>
              </a:rPr>
              <a:t>800.</a:t>
            </a:r>
            <a:endParaRPr sz="1800">
              <a:latin typeface="Cambria"/>
              <a:cs typeface="Cambria"/>
            </a:endParaRPr>
          </a:p>
          <a:p>
            <a:pPr marL="299085" indent="-287020">
              <a:lnSpc>
                <a:spcPct val="100000"/>
              </a:lnSpc>
              <a:buFont typeface="Arial"/>
              <a:buChar char="•"/>
              <a:tabLst>
                <a:tab pos="299085" algn="l"/>
                <a:tab pos="299720" algn="l"/>
              </a:tabLst>
            </a:pPr>
            <a:r>
              <a:rPr sz="1800" spc="-5" dirty="0">
                <a:latin typeface="Cambria"/>
                <a:cs typeface="Cambria"/>
              </a:rPr>
              <a:t>So </a:t>
            </a:r>
            <a:r>
              <a:rPr sz="1800" spc="-15" dirty="0">
                <a:latin typeface="Cambria"/>
                <a:cs typeface="Cambria"/>
              </a:rPr>
              <a:t>effective </a:t>
            </a:r>
            <a:r>
              <a:rPr sz="1800" spc="-10" dirty="0">
                <a:latin typeface="Cambria"/>
                <a:cs typeface="Cambria"/>
              </a:rPr>
              <a:t>address </a:t>
            </a:r>
            <a:r>
              <a:rPr sz="1800" dirty="0">
                <a:latin typeface="Cambria"/>
                <a:cs typeface="Cambria"/>
              </a:rPr>
              <a:t>of </a:t>
            </a:r>
            <a:r>
              <a:rPr sz="1800" spc="-10" dirty="0">
                <a:latin typeface="Cambria"/>
                <a:cs typeface="Cambria"/>
              </a:rPr>
              <a:t>operand </a:t>
            </a:r>
            <a:r>
              <a:rPr sz="1800" dirty="0">
                <a:latin typeface="Cambria"/>
                <a:cs typeface="Cambria"/>
              </a:rPr>
              <a:t>is</a:t>
            </a:r>
            <a:r>
              <a:rPr sz="1800" spc="40" dirty="0">
                <a:latin typeface="Cambria"/>
                <a:cs typeface="Cambria"/>
              </a:rPr>
              <a:t> </a:t>
            </a:r>
            <a:r>
              <a:rPr sz="1800" spc="-5" dirty="0">
                <a:latin typeface="Cambria"/>
                <a:cs typeface="Cambria"/>
              </a:rPr>
              <a:t>800.</a:t>
            </a:r>
            <a:endParaRPr sz="1800">
              <a:latin typeface="Cambria"/>
              <a:cs typeface="Cambria"/>
            </a:endParaRPr>
          </a:p>
          <a:p>
            <a:pPr marL="299085" indent="-287020">
              <a:lnSpc>
                <a:spcPct val="100000"/>
              </a:lnSpc>
              <a:buFont typeface="Arial"/>
              <a:buChar char="•"/>
              <a:tabLst>
                <a:tab pos="299085" algn="l"/>
                <a:tab pos="299720" algn="l"/>
              </a:tabLst>
            </a:pPr>
            <a:r>
              <a:rPr sz="1800" dirty="0">
                <a:latin typeface="Cambria"/>
                <a:cs typeface="Cambria"/>
              </a:rPr>
              <a:t>The </a:t>
            </a:r>
            <a:r>
              <a:rPr sz="1800" spc="-5" dirty="0">
                <a:latin typeface="Cambria"/>
                <a:cs typeface="Cambria"/>
              </a:rPr>
              <a:t>data </a:t>
            </a:r>
            <a:r>
              <a:rPr sz="1800" spc="-10" dirty="0">
                <a:latin typeface="Cambria"/>
                <a:cs typeface="Cambria"/>
              </a:rPr>
              <a:t>stored </a:t>
            </a:r>
            <a:r>
              <a:rPr sz="1800" spc="-5" dirty="0">
                <a:latin typeface="Cambria"/>
                <a:cs typeface="Cambria"/>
              </a:rPr>
              <a:t>at </a:t>
            </a:r>
            <a:r>
              <a:rPr sz="1800" dirty="0">
                <a:latin typeface="Cambria"/>
                <a:cs typeface="Cambria"/>
              </a:rPr>
              <a:t>800 is </a:t>
            </a:r>
            <a:r>
              <a:rPr sz="1800" spc="-5" dirty="0">
                <a:latin typeface="Cambria"/>
                <a:cs typeface="Cambria"/>
              </a:rPr>
              <a:t>300.</a:t>
            </a:r>
            <a:endParaRPr sz="1800">
              <a:latin typeface="Cambria"/>
              <a:cs typeface="Cambria"/>
            </a:endParaRPr>
          </a:p>
        </p:txBody>
      </p:sp>
      <p:sp>
        <p:nvSpPr>
          <p:cNvPr id="21" name="object 21"/>
          <p:cNvSpPr txBox="1"/>
          <p:nvPr/>
        </p:nvSpPr>
        <p:spPr>
          <a:xfrm>
            <a:off x="5996180" y="3942080"/>
            <a:ext cx="2734945" cy="628377"/>
          </a:xfrm>
          <a:prstGeom prst="rect">
            <a:avLst/>
          </a:prstGeom>
        </p:spPr>
        <p:txBody>
          <a:bodyPr vert="horz" wrap="square" lIns="0" tIns="12700" rIns="0" bIns="0" rtlCol="0">
            <a:spAutoFit/>
          </a:bodyPr>
          <a:lstStyle/>
          <a:p>
            <a:pPr marL="12700" marR="5080">
              <a:lnSpc>
                <a:spcPct val="100000"/>
              </a:lnSpc>
              <a:spcBef>
                <a:spcPts val="100"/>
              </a:spcBef>
            </a:pPr>
            <a:r>
              <a:rPr sz="2000" b="1" spc="-15" dirty="0">
                <a:solidFill>
                  <a:srgbClr val="6F2F9F"/>
                </a:solidFill>
                <a:latin typeface="Cambria"/>
                <a:cs typeface="Cambria"/>
              </a:rPr>
              <a:t>Effective </a:t>
            </a:r>
            <a:r>
              <a:rPr sz="2000" b="1" spc="-5" dirty="0">
                <a:solidFill>
                  <a:srgbClr val="6F2F9F"/>
                </a:solidFill>
                <a:latin typeface="Cambria"/>
                <a:cs typeface="Cambria"/>
              </a:rPr>
              <a:t>Address </a:t>
            </a:r>
            <a:r>
              <a:rPr sz="2000" b="1" dirty="0">
                <a:solidFill>
                  <a:srgbClr val="6F2F9F"/>
                </a:solidFill>
                <a:latin typeface="Cambria"/>
                <a:cs typeface="Cambria"/>
              </a:rPr>
              <a:t>=</a:t>
            </a:r>
            <a:r>
              <a:rPr sz="2000" b="1" spc="-125" dirty="0">
                <a:solidFill>
                  <a:srgbClr val="6F2F9F"/>
                </a:solidFill>
                <a:latin typeface="Cambria"/>
                <a:cs typeface="Cambria"/>
              </a:rPr>
              <a:t> </a:t>
            </a:r>
            <a:r>
              <a:rPr sz="2000" b="1" spc="-5" dirty="0">
                <a:solidFill>
                  <a:srgbClr val="6F2F9F"/>
                </a:solidFill>
                <a:latin typeface="Cambria"/>
                <a:cs typeface="Cambria"/>
              </a:rPr>
              <a:t>800  </a:t>
            </a:r>
            <a:r>
              <a:rPr sz="2000" b="1" spc="-10" dirty="0">
                <a:solidFill>
                  <a:srgbClr val="6F2F9F"/>
                </a:solidFill>
                <a:latin typeface="Cambria"/>
                <a:cs typeface="Cambria"/>
              </a:rPr>
              <a:t>Operand </a:t>
            </a:r>
            <a:r>
              <a:rPr sz="2000" b="1" dirty="0">
                <a:solidFill>
                  <a:srgbClr val="6F2F9F"/>
                </a:solidFill>
                <a:latin typeface="Cambria"/>
                <a:cs typeface="Cambria"/>
              </a:rPr>
              <a:t>=</a:t>
            </a:r>
            <a:r>
              <a:rPr sz="2000" b="1" spc="-15" dirty="0">
                <a:solidFill>
                  <a:srgbClr val="6F2F9F"/>
                </a:solidFill>
                <a:latin typeface="Cambria"/>
                <a:cs typeface="Cambria"/>
              </a:rPr>
              <a:t> </a:t>
            </a:r>
            <a:r>
              <a:rPr sz="2000" b="1" spc="-5" dirty="0">
                <a:solidFill>
                  <a:srgbClr val="6F2F9F"/>
                </a:solidFill>
                <a:latin typeface="Cambria"/>
                <a:cs typeface="Cambria"/>
              </a:rPr>
              <a:t>300</a:t>
            </a:r>
            <a:endParaRPr sz="2000">
              <a:latin typeface="Cambria"/>
              <a:cs typeface="Cambria"/>
            </a:endParaRPr>
          </a:p>
        </p:txBody>
      </p:sp>
      <p:graphicFrame>
        <p:nvGraphicFramePr>
          <p:cNvPr id="22" name="object 22"/>
          <p:cNvGraphicFramePr>
            <a:graphicFrameLocks noGrp="1"/>
          </p:cNvGraphicFramePr>
          <p:nvPr/>
        </p:nvGraphicFramePr>
        <p:xfrm>
          <a:off x="5859018" y="4992370"/>
          <a:ext cx="1684653" cy="335280"/>
        </p:xfrm>
        <a:graphic>
          <a:graphicData uri="http://schemas.openxmlformats.org/drawingml/2006/table">
            <a:tbl>
              <a:tblPr firstRow="1" bandRow="1">
                <a:tableStyleId>{2D5ABB26-0587-4C30-8999-92F81FD0307C}</a:tableStyleId>
              </a:tblPr>
              <a:tblGrid>
                <a:gridCol w="461009"/>
                <a:gridCol w="1223644"/>
              </a:tblGrid>
              <a:tr h="335280">
                <a:tc>
                  <a:txBody>
                    <a:bodyPr/>
                    <a:lstStyle/>
                    <a:p>
                      <a:pPr marL="127000">
                        <a:lnSpc>
                          <a:spcPct val="100000"/>
                        </a:lnSpc>
                        <a:spcBef>
                          <a:spcPts val="325"/>
                        </a:spcBef>
                      </a:pPr>
                      <a:r>
                        <a:rPr sz="1600" b="1" spc="-40" dirty="0">
                          <a:latin typeface="Cambria"/>
                          <a:cs typeface="Cambria"/>
                        </a:rPr>
                        <a:t>AC</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300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4236085" cy="690574"/>
          </a:xfrm>
          <a:prstGeom prst="rect">
            <a:avLst/>
          </a:prstGeom>
        </p:spPr>
        <p:txBody>
          <a:bodyPr vert="horz" wrap="square" lIns="0" tIns="13335" rIns="0" bIns="0" rtlCol="0">
            <a:spAutoFit/>
          </a:bodyPr>
          <a:lstStyle/>
          <a:p>
            <a:pPr marL="12700">
              <a:lnSpc>
                <a:spcPct val="100000"/>
              </a:lnSpc>
              <a:spcBef>
                <a:spcPts val="105"/>
              </a:spcBef>
            </a:pPr>
            <a:r>
              <a:rPr sz="4400" spc="-10" dirty="0">
                <a:solidFill>
                  <a:srgbClr val="001F5F"/>
                </a:solidFill>
              </a:rPr>
              <a:t>Example</a:t>
            </a:r>
            <a:r>
              <a:rPr sz="4400" spc="-65" dirty="0">
                <a:solidFill>
                  <a:srgbClr val="001F5F"/>
                </a:solidFill>
              </a:rPr>
              <a:t> </a:t>
            </a:r>
            <a:r>
              <a:rPr sz="4400" spc="-10" dirty="0">
                <a:solidFill>
                  <a:srgbClr val="001F5F"/>
                </a:solidFill>
              </a:rPr>
              <a:t>problem</a:t>
            </a:r>
            <a:endParaRPr sz="4400"/>
          </a:p>
        </p:txBody>
      </p:sp>
      <p:sp>
        <p:nvSpPr>
          <p:cNvPr id="3" name="object 3"/>
          <p:cNvSpPr txBox="1"/>
          <p:nvPr/>
        </p:nvSpPr>
        <p:spPr>
          <a:xfrm>
            <a:off x="2928366" y="1411768"/>
            <a:ext cx="692151" cy="1318310"/>
          </a:xfrm>
          <a:prstGeom prst="rect">
            <a:avLst/>
          </a:prstGeom>
        </p:spPr>
        <p:txBody>
          <a:bodyPr vert="horz" wrap="square" lIns="0" tIns="93980" rIns="0" bIns="0" rtlCol="0">
            <a:spAutoFit/>
          </a:bodyPr>
          <a:lstStyle/>
          <a:p>
            <a:pPr marR="5715" algn="r">
              <a:lnSpc>
                <a:spcPct val="100000"/>
              </a:lnSpc>
              <a:spcBef>
                <a:spcPts val="740"/>
              </a:spcBef>
            </a:pPr>
            <a:r>
              <a:rPr sz="1400" b="1" spc="-20" dirty="0">
                <a:latin typeface="Cambria"/>
                <a:cs typeface="Cambria"/>
              </a:rPr>
              <a:t>A</a:t>
            </a:r>
            <a:r>
              <a:rPr sz="1400" b="1" spc="-5" dirty="0">
                <a:latin typeface="Cambria"/>
                <a:cs typeface="Cambria"/>
              </a:rPr>
              <a:t>dd</a:t>
            </a:r>
            <a:r>
              <a:rPr sz="1400" b="1" spc="-20" dirty="0">
                <a:latin typeface="Cambria"/>
                <a:cs typeface="Cambria"/>
              </a:rPr>
              <a:t>r</a:t>
            </a:r>
            <a:r>
              <a:rPr sz="1400" b="1" dirty="0">
                <a:latin typeface="Cambria"/>
                <a:cs typeface="Cambria"/>
              </a:rPr>
              <a:t>ess</a:t>
            </a:r>
            <a:endParaRPr sz="1400">
              <a:latin typeface="Cambria"/>
              <a:cs typeface="Cambria"/>
            </a:endParaRPr>
          </a:p>
          <a:p>
            <a:pPr marR="5080" algn="r">
              <a:lnSpc>
                <a:spcPct val="100000"/>
              </a:lnSpc>
              <a:spcBef>
                <a:spcPts val="725"/>
              </a:spcBef>
            </a:pPr>
            <a:r>
              <a:rPr sz="1600" spc="-5" dirty="0">
                <a:latin typeface="Cambria"/>
                <a:cs typeface="Cambria"/>
              </a:rPr>
              <a:t>200</a:t>
            </a:r>
            <a:endParaRPr sz="1600">
              <a:latin typeface="Cambria"/>
              <a:cs typeface="Cambria"/>
            </a:endParaRPr>
          </a:p>
          <a:p>
            <a:pPr marR="5080" algn="r">
              <a:lnSpc>
                <a:spcPct val="100000"/>
              </a:lnSpc>
              <a:spcBef>
                <a:spcPts val="720"/>
              </a:spcBef>
            </a:pPr>
            <a:r>
              <a:rPr sz="1600" spc="-5" dirty="0">
                <a:latin typeface="Cambria"/>
                <a:cs typeface="Cambria"/>
              </a:rPr>
              <a:t>201</a:t>
            </a:r>
            <a:endParaRPr sz="1600">
              <a:latin typeface="Cambria"/>
              <a:cs typeface="Cambria"/>
            </a:endParaRPr>
          </a:p>
          <a:p>
            <a:pPr marR="5080" algn="r">
              <a:lnSpc>
                <a:spcPct val="100000"/>
              </a:lnSpc>
              <a:spcBef>
                <a:spcPts val="725"/>
              </a:spcBef>
            </a:pPr>
            <a:r>
              <a:rPr sz="1600" spc="-5" dirty="0">
                <a:latin typeface="Cambria"/>
                <a:cs typeface="Cambria"/>
              </a:rPr>
              <a:t>202</a:t>
            </a:r>
            <a:endParaRPr sz="1600">
              <a:latin typeface="Cambria"/>
              <a:cs typeface="Cambria"/>
            </a:endParaRPr>
          </a:p>
        </p:txBody>
      </p:sp>
      <p:sp>
        <p:nvSpPr>
          <p:cNvPr id="4" name="object 4"/>
          <p:cNvSpPr txBox="1"/>
          <p:nvPr/>
        </p:nvSpPr>
        <p:spPr>
          <a:xfrm>
            <a:off x="4298952" y="1493013"/>
            <a:ext cx="70802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Cambria"/>
                <a:cs typeface="Cambria"/>
              </a:rPr>
              <a:t>Memory</a:t>
            </a:r>
            <a:endParaRPr sz="1400">
              <a:latin typeface="Cambria"/>
              <a:cs typeface="Cambria"/>
            </a:endParaRPr>
          </a:p>
        </p:txBody>
      </p:sp>
      <p:sp>
        <p:nvSpPr>
          <p:cNvPr id="5" name="object 5"/>
          <p:cNvSpPr txBox="1"/>
          <p:nvPr/>
        </p:nvSpPr>
        <p:spPr>
          <a:xfrm>
            <a:off x="3256281" y="3048661"/>
            <a:ext cx="363855" cy="687367"/>
          </a:xfrm>
          <a:prstGeom prst="rect">
            <a:avLst/>
          </a:prstGeom>
        </p:spPr>
        <p:txBody>
          <a:bodyPr vert="horz" wrap="square" lIns="0" tIns="104139" rIns="0" bIns="0" rtlCol="0">
            <a:spAutoFit/>
          </a:bodyPr>
          <a:lstStyle/>
          <a:p>
            <a:pPr marL="12700">
              <a:lnSpc>
                <a:spcPct val="100000"/>
              </a:lnSpc>
              <a:spcBef>
                <a:spcPts val="819"/>
              </a:spcBef>
            </a:pPr>
            <a:r>
              <a:rPr sz="1600" spc="-5" dirty="0">
                <a:latin typeface="Cambria"/>
                <a:cs typeface="Cambria"/>
              </a:rPr>
              <a:t>399</a:t>
            </a:r>
            <a:endParaRPr sz="1600">
              <a:latin typeface="Cambria"/>
              <a:cs typeface="Cambria"/>
            </a:endParaRPr>
          </a:p>
          <a:p>
            <a:pPr marL="12700">
              <a:lnSpc>
                <a:spcPct val="100000"/>
              </a:lnSpc>
              <a:spcBef>
                <a:spcPts val="720"/>
              </a:spcBef>
            </a:pPr>
            <a:r>
              <a:rPr sz="1600" spc="-5" dirty="0">
                <a:latin typeface="Cambria"/>
                <a:cs typeface="Cambria"/>
              </a:rPr>
              <a:t>400</a:t>
            </a:r>
            <a:endParaRPr sz="1600">
              <a:latin typeface="Cambria"/>
              <a:cs typeface="Cambria"/>
            </a:endParaRPr>
          </a:p>
        </p:txBody>
      </p:sp>
      <p:sp>
        <p:nvSpPr>
          <p:cNvPr id="6" name="object 6"/>
          <p:cNvSpPr txBox="1"/>
          <p:nvPr/>
        </p:nvSpPr>
        <p:spPr>
          <a:xfrm>
            <a:off x="3256281" y="414693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500</a:t>
            </a:r>
            <a:endParaRPr sz="1600">
              <a:latin typeface="Cambria"/>
              <a:cs typeface="Cambria"/>
            </a:endParaRPr>
          </a:p>
        </p:txBody>
      </p:sp>
      <p:sp>
        <p:nvSpPr>
          <p:cNvPr id="7" name="object 7"/>
          <p:cNvSpPr txBox="1"/>
          <p:nvPr/>
        </p:nvSpPr>
        <p:spPr>
          <a:xfrm>
            <a:off x="3256281" y="481749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600</a:t>
            </a:r>
            <a:endParaRPr sz="1600">
              <a:latin typeface="Cambria"/>
              <a:cs typeface="Cambria"/>
            </a:endParaRPr>
          </a:p>
        </p:txBody>
      </p:sp>
      <p:sp>
        <p:nvSpPr>
          <p:cNvPr id="8" name="object 8"/>
          <p:cNvSpPr txBox="1"/>
          <p:nvPr/>
        </p:nvSpPr>
        <p:spPr>
          <a:xfrm>
            <a:off x="2771649" y="5458613"/>
            <a:ext cx="926465" cy="288541"/>
          </a:xfrm>
          <a:prstGeom prst="rect">
            <a:avLst/>
          </a:prstGeom>
          <a:solidFill>
            <a:srgbClr val="9DC3E6"/>
          </a:solidFill>
        </p:spPr>
        <p:txBody>
          <a:bodyPr vert="horz" wrap="square" lIns="0" tIns="41910" rIns="0" bIns="0" rtlCol="0">
            <a:spAutoFit/>
          </a:bodyPr>
          <a:lstStyle/>
          <a:p>
            <a:pPr marL="497205">
              <a:lnSpc>
                <a:spcPct val="100000"/>
              </a:lnSpc>
              <a:spcBef>
                <a:spcPts val="330"/>
              </a:spcBef>
            </a:pPr>
            <a:r>
              <a:rPr sz="1600" spc="-5" dirty="0">
                <a:latin typeface="Cambria"/>
                <a:cs typeface="Cambria"/>
              </a:rPr>
              <a:t>702</a:t>
            </a:r>
            <a:endParaRPr sz="1600">
              <a:latin typeface="Cambria"/>
              <a:cs typeface="Cambria"/>
            </a:endParaRPr>
          </a:p>
        </p:txBody>
      </p:sp>
      <p:graphicFrame>
        <p:nvGraphicFramePr>
          <p:cNvPr id="9" name="object 9"/>
          <p:cNvGraphicFramePr>
            <a:graphicFrameLocks noGrp="1"/>
          </p:cNvGraphicFramePr>
          <p:nvPr/>
        </p:nvGraphicFramePr>
        <p:xfrm>
          <a:off x="3691637" y="1764159"/>
          <a:ext cx="1909446" cy="4693940"/>
        </p:xfrm>
        <a:graphic>
          <a:graphicData uri="http://schemas.openxmlformats.org/drawingml/2006/table">
            <a:tbl>
              <a:tblPr firstRow="1" bandRow="1">
                <a:tableStyleId>{2D5ABB26-0587-4C30-8999-92F81FD0307C}</a:tableStyleId>
              </a:tblPr>
              <a:tblGrid>
                <a:gridCol w="1210311"/>
                <a:gridCol w="699135"/>
              </a:tblGrid>
              <a:tr h="335279">
                <a:tc>
                  <a:txBody>
                    <a:bodyPr/>
                    <a:lstStyle/>
                    <a:p>
                      <a:pPr marL="139065">
                        <a:lnSpc>
                          <a:spcPct val="100000"/>
                        </a:lnSpc>
                        <a:spcBef>
                          <a:spcPts val="320"/>
                        </a:spcBef>
                      </a:pPr>
                      <a:r>
                        <a:rPr sz="1600" spc="-5" dirty="0">
                          <a:latin typeface="Cambria"/>
                          <a:cs typeface="Cambria"/>
                        </a:rPr>
                        <a:t>Load </a:t>
                      </a:r>
                      <a:r>
                        <a:rPr sz="1600" spc="-10" dirty="0">
                          <a:latin typeface="Cambria"/>
                          <a:cs typeface="Cambria"/>
                        </a:rPr>
                        <a:t>to</a:t>
                      </a:r>
                      <a:r>
                        <a:rPr sz="1600" spc="-30" dirty="0">
                          <a:latin typeface="Cambria"/>
                          <a:cs typeface="Cambria"/>
                        </a:rPr>
                        <a:t> </a:t>
                      </a:r>
                      <a:r>
                        <a:rPr sz="1600" spc="-15" dirty="0">
                          <a:latin typeface="Cambria"/>
                          <a:cs typeface="Cambria"/>
                        </a:rPr>
                        <a:t>AC</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ct val="100000"/>
                        </a:lnSpc>
                        <a:spcBef>
                          <a:spcPts val="320"/>
                        </a:spcBef>
                      </a:pPr>
                      <a:r>
                        <a:rPr sz="1600" spc="-10" dirty="0">
                          <a:latin typeface="Cambria"/>
                          <a:cs typeface="Cambria"/>
                        </a:rPr>
                        <a:t>Mode</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35279">
                <a:tc gridSpan="2">
                  <a:txBody>
                    <a:bodyPr/>
                    <a:lstStyle/>
                    <a:p>
                      <a:pPr marL="331470">
                        <a:lnSpc>
                          <a:spcPct val="100000"/>
                        </a:lnSpc>
                        <a:spcBef>
                          <a:spcPts val="320"/>
                        </a:spcBef>
                      </a:pPr>
                      <a:r>
                        <a:rPr sz="1600" spc="-10" dirty="0">
                          <a:latin typeface="Cambria"/>
                          <a:cs typeface="Cambria"/>
                        </a:rPr>
                        <a:t>Address </a:t>
                      </a:r>
                      <a:r>
                        <a:rPr sz="1600" spc="-5" dirty="0">
                          <a:latin typeface="Cambria"/>
                          <a:cs typeface="Cambria"/>
                        </a:rPr>
                        <a:t>=</a:t>
                      </a:r>
                      <a:r>
                        <a:rPr sz="1600" spc="-10" dirty="0">
                          <a:latin typeface="Cambria"/>
                          <a:cs typeface="Cambria"/>
                        </a:rPr>
                        <a:t> </a:t>
                      </a:r>
                      <a:r>
                        <a:rPr sz="1600" spc="-5" dirty="0">
                          <a:latin typeface="Cambria"/>
                          <a:cs typeface="Cambria"/>
                        </a:rPr>
                        <a:t>500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248920">
                        <a:lnSpc>
                          <a:spcPct val="100000"/>
                        </a:lnSpc>
                        <a:spcBef>
                          <a:spcPts val="325"/>
                        </a:spcBef>
                      </a:pPr>
                      <a:r>
                        <a:rPr sz="1600" spc="-10" dirty="0">
                          <a:latin typeface="Cambria"/>
                          <a:cs typeface="Cambria"/>
                        </a:rPr>
                        <a:t>Next</a:t>
                      </a:r>
                      <a:r>
                        <a:rPr sz="1600" spc="-20" dirty="0">
                          <a:latin typeface="Cambria"/>
                          <a:cs typeface="Cambria"/>
                        </a:rPr>
                        <a:t> </a:t>
                      </a:r>
                      <a:r>
                        <a:rPr sz="1600" spc="-10" dirty="0">
                          <a:latin typeface="Cambria"/>
                          <a:cs typeface="Cambria"/>
                        </a:rPr>
                        <a:t>Instruction</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450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marL="635" algn="ctr">
                        <a:lnSpc>
                          <a:spcPct val="100000"/>
                        </a:lnSpc>
                        <a:spcBef>
                          <a:spcPts val="325"/>
                        </a:spcBef>
                      </a:pPr>
                      <a:r>
                        <a:rPr sz="1600" spc="-5" dirty="0">
                          <a:latin typeface="Cambria"/>
                          <a:cs typeface="Cambria"/>
                        </a:rPr>
                        <a:t>700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800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900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305">
                <a:tc gridSpan="2">
                  <a:txBody>
                    <a:bodyPr/>
                    <a:lstStyle/>
                    <a:p>
                      <a:pPr marL="635" algn="ctr">
                        <a:lnSpc>
                          <a:spcPct val="100000"/>
                        </a:lnSpc>
                        <a:spcBef>
                          <a:spcPts val="330"/>
                        </a:spcBef>
                      </a:pPr>
                      <a:r>
                        <a:rPr sz="1600" spc="-5" dirty="0">
                          <a:latin typeface="Cambria"/>
                          <a:cs typeface="Cambria"/>
                        </a:rPr>
                        <a:t>325</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66"/>
                    </a:solidFill>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30"/>
                        </a:spcBef>
                      </a:pPr>
                      <a:r>
                        <a:rPr sz="1600" spc="-5" dirty="0">
                          <a:latin typeface="Cambria"/>
                          <a:cs typeface="Cambria"/>
                        </a:rPr>
                        <a:t>300</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bl>
          </a:graphicData>
        </a:graphic>
      </p:graphicFrame>
      <p:graphicFrame>
        <p:nvGraphicFramePr>
          <p:cNvPr id="10" name="object 10"/>
          <p:cNvGraphicFramePr>
            <a:graphicFrameLocks noGrp="1"/>
          </p:cNvGraphicFramePr>
          <p:nvPr/>
        </p:nvGraphicFramePr>
        <p:xfrm>
          <a:off x="766369" y="1684401"/>
          <a:ext cx="1680845" cy="335279"/>
        </p:xfrm>
        <a:graphic>
          <a:graphicData uri="http://schemas.openxmlformats.org/drawingml/2006/table">
            <a:tbl>
              <a:tblPr firstRow="1" bandRow="1">
                <a:tableStyleId>{2D5ABB26-0587-4C30-8999-92F81FD0307C}</a:tableStyleId>
              </a:tblPr>
              <a:tblGrid>
                <a:gridCol w="457200"/>
                <a:gridCol w="1223645"/>
              </a:tblGrid>
              <a:tr h="335279">
                <a:tc>
                  <a:txBody>
                    <a:bodyPr/>
                    <a:lstStyle/>
                    <a:p>
                      <a:pPr marL="127000">
                        <a:lnSpc>
                          <a:spcPct val="100000"/>
                        </a:lnSpc>
                        <a:spcBef>
                          <a:spcPts val="320"/>
                        </a:spcBef>
                      </a:pPr>
                      <a:r>
                        <a:rPr sz="1600" b="1" spc="-15" dirty="0">
                          <a:latin typeface="Cambria"/>
                          <a:cs typeface="Cambria"/>
                        </a:rPr>
                        <a:t>PC</a:t>
                      </a:r>
                      <a:endParaRPr sz="16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600" b="1" spc="-5" dirty="0">
                          <a:latin typeface="Cambria"/>
                          <a:cs typeface="Cambria"/>
                        </a:rPr>
                        <a:t>200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1" name="object 11"/>
          <p:cNvGraphicFramePr>
            <a:graphicFrameLocks noGrp="1"/>
          </p:cNvGraphicFramePr>
          <p:nvPr/>
        </p:nvGraphicFramePr>
        <p:xfrm>
          <a:off x="742290" y="2213229"/>
          <a:ext cx="1696085" cy="335280"/>
        </p:xfrm>
        <a:graphic>
          <a:graphicData uri="http://schemas.openxmlformats.org/drawingml/2006/table">
            <a:tbl>
              <a:tblPr firstRow="1" bandRow="1">
                <a:tableStyleId>{2D5ABB26-0587-4C30-8999-92F81FD0307C}</a:tableStyleId>
              </a:tblPr>
              <a:tblGrid>
                <a:gridCol w="472440"/>
                <a:gridCol w="1223645"/>
              </a:tblGrid>
              <a:tr h="335280">
                <a:tc>
                  <a:txBody>
                    <a:bodyPr/>
                    <a:lstStyle/>
                    <a:p>
                      <a:pPr marL="127000">
                        <a:lnSpc>
                          <a:spcPct val="100000"/>
                        </a:lnSpc>
                        <a:spcBef>
                          <a:spcPts val="325"/>
                        </a:spcBef>
                      </a:pPr>
                      <a:r>
                        <a:rPr sz="1600" b="1" spc="-5" dirty="0">
                          <a:latin typeface="Cambria"/>
                          <a:cs typeface="Cambria"/>
                        </a:rPr>
                        <a:t>R1</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400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2" name="object 12"/>
          <p:cNvGraphicFramePr>
            <a:graphicFrameLocks noGrp="1"/>
          </p:cNvGraphicFramePr>
          <p:nvPr/>
        </p:nvGraphicFramePr>
        <p:xfrm>
          <a:off x="737717" y="2751201"/>
          <a:ext cx="1700528" cy="335279"/>
        </p:xfrm>
        <a:graphic>
          <a:graphicData uri="http://schemas.openxmlformats.org/drawingml/2006/table">
            <a:tbl>
              <a:tblPr firstRow="1" bandRow="1">
                <a:tableStyleId>{2D5ABB26-0587-4C30-8999-92F81FD0307C}</a:tableStyleId>
              </a:tblPr>
              <a:tblGrid>
                <a:gridCol w="476884"/>
                <a:gridCol w="1223644"/>
              </a:tblGrid>
              <a:tr h="335279">
                <a:tc>
                  <a:txBody>
                    <a:bodyPr/>
                    <a:lstStyle/>
                    <a:p>
                      <a:pPr marL="127000">
                        <a:lnSpc>
                          <a:spcPct val="100000"/>
                        </a:lnSpc>
                        <a:spcBef>
                          <a:spcPts val="325"/>
                        </a:spcBef>
                      </a:pPr>
                      <a:r>
                        <a:rPr sz="1600" b="1" spc="-10" dirty="0">
                          <a:latin typeface="Cambria"/>
                          <a:cs typeface="Cambria"/>
                        </a:rPr>
                        <a:t>XR</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100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pSp>
        <p:nvGrpSpPr>
          <p:cNvPr id="13" name="object 13"/>
          <p:cNvGrpSpPr/>
          <p:nvPr/>
        </p:nvGrpSpPr>
        <p:grpSpPr>
          <a:xfrm>
            <a:off x="1212852" y="3360801"/>
            <a:ext cx="1236345" cy="347980"/>
            <a:chOff x="1212850" y="3360801"/>
            <a:chExt cx="1236345" cy="347980"/>
          </a:xfrm>
        </p:grpSpPr>
        <p:sp>
          <p:nvSpPr>
            <p:cNvPr id="14" name="object 14"/>
            <p:cNvSpPr/>
            <p:nvPr/>
          </p:nvSpPr>
          <p:spPr>
            <a:xfrm>
              <a:off x="1219200" y="3367151"/>
              <a:ext cx="1224280" cy="335280"/>
            </a:xfrm>
            <a:custGeom>
              <a:avLst/>
              <a:gdLst/>
              <a:ahLst/>
              <a:cxnLst/>
              <a:rect l="l" t="t" r="r" b="b"/>
              <a:pathLst>
                <a:path w="1224280" h="335279">
                  <a:moveTo>
                    <a:pt x="1223683" y="0"/>
                  </a:moveTo>
                  <a:lnTo>
                    <a:pt x="0" y="0"/>
                  </a:lnTo>
                  <a:lnTo>
                    <a:pt x="0" y="335280"/>
                  </a:lnTo>
                  <a:lnTo>
                    <a:pt x="1223683" y="335280"/>
                  </a:lnTo>
                  <a:lnTo>
                    <a:pt x="1223683" y="0"/>
                  </a:lnTo>
                  <a:close/>
                </a:path>
              </a:pathLst>
            </a:custGeom>
            <a:solidFill>
              <a:srgbClr val="FFE699"/>
            </a:solidFill>
          </p:spPr>
          <p:txBody>
            <a:bodyPr wrap="square" lIns="0" tIns="0" rIns="0" bIns="0" rtlCol="0"/>
            <a:lstStyle/>
            <a:p>
              <a:endParaRPr/>
            </a:p>
          </p:txBody>
        </p:sp>
        <p:sp>
          <p:nvSpPr>
            <p:cNvPr id="15" name="object 15"/>
            <p:cNvSpPr/>
            <p:nvPr/>
          </p:nvSpPr>
          <p:spPr>
            <a:xfrm>
              <a:off x="1219200" y="3360801"/>
              <a:ext cx="1223645" cy="347980"/>
            </a:xfrm>
            <a:custGeom>
              <a:avLst/>
              <a:gdLst/>
              <a:ahLst/>
              <a:cxnLst/>
              <a:rect l="l" t="t" r="r" b="b"/>
              <a:pathLst>
                <a:path w="1223645" h="347979">
                  <a:moveTo>
                    <a:pt x="0" y="0"/>
                  </a:moveTo>
                  <a:lnTo>
                    <a:pt x="0" y="347980"/>
                  </a:lnTo>
                </a:path>
                <a:path w="1223645" h="347979">
                  <a:moveTo>
                    <a:pt x="1223645" y="0"/>
                  </a:moveTo>
                  <a:lnTo>
                    <a:pt x="1223645" y="347980"/>
                  </a:lnTo>
                </a:path>
              </a:pathLst>
            </a:custGeom>
            <a:ln w="12700">
              <a:solidFill>
                <a:srgbClr val="000000"/>
              </a:solidFill>
            </a:ln>
          </p:spPr>
          <p:txBody>
            <a:bodyPr wrap="square" lIns="0" tIns="0" rIns="0" bIns="0" rtlCol="0"/>
            <a:lstStyle/>
            <a:p>
              <a:endParaRPr/>
            </a:p>
          </p:txBody>
        </p:sp>
        <p:sp>
          <p:nvSpPr>
            <p:cNvPr id="16" name="object 16"/>
            <p:cNvSpPr/>
            <p:nvPr/>
          </p:nvSpPr>
          <p:spPr>
            <a:xfrm>
              <a:off x="1212850" y="3360801"/>
              <a:ext cx="1236345" cy="12700"/>
            </a:xfrm>
            <a:custGeom>
              <a:avLst/>
              <a:gdLst/>
              <a:ahLst/>
              <a:cxnLst/>
              <a:rect l="l" t="t" r="r" b="b"/>
              <a:pathLst>
                <a:path w="1236345" h="12700">
                  <a:moveTo>
                    <a:pt x="0" y="12700"/>
                  </a:moveTo>
                  <a:lnTo>
                    <a:pt x="1236345" y="12700"/>
                  </a:lnTo>
                  <a:lnTo>
                    <a:pt x="1236345" y="0"/>
                  </a:lnTo>
                  <a:lnTo>
                    <a:pt x="0" y="0"/>
                  </a:lnTo>
                  <a:lnTo>
                    <a:pt x="0" y="12700"/>
                  </a:lnTo>
                  <a:close/>
                </a:path>
              </a:pathLst>
            </a:custGeom>
            <a:solidFill>
              <a:srgbClr val="000000"/>
            </a:solidFill>
          </p:spPr>
          <p:txBody>
            <a:bodyPr wrap="square" lIns="0" tIns="0" rIns="0" bIns="0" rtlCol="0"/>
            <a:lstStyle/>
            <a:p>
              <a:endParaRPr/>
            </a:p>
          </p:txBody>
        </p:sp>
        <p:sp>
          <p:nvSpPr>
            <p:cNvPr id="17" name="object 17"/>
            <p:cNvSpPr/>
            <p:nvPr/>
          </p:nvSpPr>
          <p:spPr>
            <a:xfrm>
              <a:off x="1212850" y="3702431"/>
              <a:ext cx="1236345" cy="0"/>
            </a:xfrm>
            <a:custGeom>
              <a:avLst/>
              <a:gdLst/>
              <a:ahLst/>
              <a:cxnLst/>
              <a:rect l="l" t="t" r="r" b="b"/>
              <a:pathLst>
                <a:path w="1236345">
                  <a:moveTo>
                    <a:pt x="0" y="0"/>
                  </a:moveTo>
                  <a:lnTo>
                    <a:pt x="1236345" y="0"/>
                  </a:lnTo>
                </a:path>
              </a:pathLst>
            </a:custGeom>
            <a:ln w="12700">
              <a:solidFill>
                <a:srgbClr val="000000"/>
              </a:solidFill>
            </a:ln>
          </p:spPr>
          <p:txBody>
            <a:bodyPr wrap="square" lIns="0" tIns="0" rIns="0" bIns="0" rtlCol="0"/>
            <a:lstStyle/>
            <a:p>
              <a:endParaRPr/>
            </a:p>
          </p:txBody>
        </p:sp>
      </p:grpSp>
      <p:sp>
        <p:nvSpPr>
          <p:cNvPr id="18" name="object 18"/>
          <p:cNvSpPr txBox="1"/>
          <p:nvPr/>
        </p:nvSpPr>
        <p:spPr>
          <a:xfrm>
            <a:off x="871830" y="3396235"/>
            <a:ext cx="266065" cy="258404"/>
          </a:xfrm>
          <a:prstGeom prst="rect">
            <a:avLst/>
          </a:prstGeom>
        </p:spPr>
        <p:txBody>
          <a:bodyPr vert="horz" wrap="square" lIns="0" tIns="12065" rIns="0" bIns="0" rtlCol="0">
            <a:spAutoFit/>
          </a:bodyPr>
          <a:lstStyle/>
          <a:p>
            <a:pPr marL="12700">
              <a:lnSpc>
                <a:spcPct val="100000"/>
              </a:lnSpc>
              <a:spcBef>
                <a:spcPts val="95"/>
              </a:spcBef>
            </a:pPr>
            <a:r>
              <a:rPr sz="1600" b="1" spc="-40" dirty="0">
                <a:latin typeface="Cambria"/>
                <a:cs typeface="Cambria"/>
              </a:rPr>
              <a:t>AC</a:t>
            </a:r>
            <a:endParaRPr sz="1600">
              <a:latin typeface="Cambria"/>
              <a:cs typeface="Cambria"/>
            </a:endParaRPr>
          </a:p>
        </p:txBody>
      </p:sp>
      <p:sp>
        <p:nvSpPr>
          <p:cNvPr id="23" name="object 23"/>
          <p:cNvSpPr txBox="1"/>
          <p:nvPr/>
        </p:nvSpPr>
        <p:spPr>
          <a:xfrm>
            <a:off x="3256281" y="6168986"/>
            <a:ext cx="363855" cy="248145"/>
          </a:xfrm>
          <a:prstGeom prst="rect">
            <a:avLst/>
          </a:prstGeom>
        </p:spPr>
        <p:txBody>
          <a:bodyPr vert="horz" wrap="square" lIns="0" tIns="1905" rIns="0" bIns="0" rtlCol="0">
            <a:spAutoFit/>
          </a:bodyPr>
          <a:lstStyle/>
          <a:p>
            <a:pPr marL="12700">
              <a:lnSpc>
                <a:spcPct val="100000"/>
              </a:lnSpc>
              <a:spcBef>
                <a:spcPts val="15"/>
              </a:spcBef>
            </a:pPr>
            <a:r>
              <a:rPr sz="1600" spc="-5" dirty="0">
                <a:latin typeface="Cambria"/>
                <a:cs typeface="Cambria"/>
              </a:rPr>
              <a:t>800</a:t>
            </a:r>
            <a:endParaRPr sz="1600">
              <a:latin typeface="Cambria"/>
              <a:cs typeface="Cambria"/>
            </a:endParaRPr>
          </a:p>
        </p:txBody>
      </p:sp>
      <p:sp>
        <p:nvSpPr>
          <p:cNvPr id="19" name="object 19"/>
          <p:cNvSpPr txBox="1"/>
          <p:nvPr/>
        </p:nvSpPr>
        <p:spPr>
          <a:xfrm>
            <a:off x="5996177" y="1716406"/>
            <a:ext cx="3302000" cy="321242"/>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AF50"/>
                </a:solidFill>
                <a:latin typeface="Cambria"/>
                <a:cs typeface="Cambria"/>
              </a:rPr>
              <a:t>6. </a:t>
            </a:r>
            <a:r>
              <a:rPr sz="2000" b="1" spc="-20" dirty="0">
                <a:solidFill>
                  <a:srgbClr val="00AF50"/>
                </a:solidFill>
                <a:latin typeface="Cambria"/>
                <a:cs typeface="Cambria"/>
              </a:rPr>
              <a:t>Relative </a:t>
            </a:r>
            <a:r>
              <a:rPr sz="2000" b="1" spc="-5" dirty="0">
                <a:solidFill>
                  <a:srgbClr val="00AF50"/>
                </a:solidFill>
                <a:latin typeface="Cambria"/>
                <a:cs typeface="Cambria"/>
              </a:rPr>
              <a:t>Addressing</a:t>
            </a:r>
            <a:r>
              <a:rPr sz="2000" b="1" spc="-95" dirty="0">
                <a:solidFill>
                  <a:srgbClr val="00AF50"/>
                </a:solidFill>
                <a:latin typeface="Cambria"/>
                <a:cs typeface="Cambria"/>
              </a:rPr>
              <a:t> </a:t>
            </a:r>
            <a:r>
              <a:rPr sz="2000" b="1" spc="-5" dirty="0">
                <a:solidFill>
                  <a:srgbClr val="00AF50"/>
                </a:solidFill>
                <a:latin typeface="Cambria"/>
                <a:cs typeface="Cambria"/>
              </a:rPr>
              <a:t>Mode</a:t>
            </a:r>
            <a:endParaRPr sz="2000">
              <a:latin typeface="Cambria"/>
              <a:cs typeface="Cambria"/>
            </a:endParaRPr>
          </a:p>
        </p:txBody>
      </p:sp>
      <p:sp>
        <p:nvSpPr>
          <p:cNvPr id="20" name="object 20"/>
          <p:cNvSpPr txBox="1"/>
          <p:nvPr/>
        </p:nvSpPr>
        <p:spPr>
          <a:xfrm>
            <a:off x="5996179" y="2297431"/>
            <a:ext cx="5549900" cy="1671955"/>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085" algn="l"/>
                <a:tab pos="299720" algn="l"/>
              </a:tabLst>
            </a:pPr>
            <a:r>
              <a:rPr sz="1800" dirty="0">
                <a:latin typeface="Cambria"/>
                <a:cs typeface="Cambria"/>
              </a:rPr>
              <a:t>PC = 200.</a:t>
            </a:r>
            <a:endParaRPr sz="1800">
              <a:latin typeface="Cambria"/>
              <a:cs typeface="Cambria"/>
            </a:endParaRPr>
          </a:p>
          <a:p>
            <a:pPr marL="299085" indent="-287020">
              <a:lnSpc>
                <a:spcPct val="100000"/>
              </a:lnSpc>
              <a:buFont typeface="Arial"/>
              <a:buChar char="•"/>
              <a:tabLst>
                <a:tab pos="299085" algn="l"/>
                <a:tab pos="299720" algn="l"/>
              </a:tabLst>
            </a:pPr>
            <a:r>
              <a:rPr sz="1800" spc="-10" dirty="0">
                <a:latin typeface="Cambria"/>
                <a:cs typeface="Cambria"/>
              </a:rPr>
              <a:t>Offset </a:t>
            </a:r>
            <a:r>
              <a:rPr sz="1800" dirty="0">
                <a:latin typeface="Cambria"/>
                <a:cs typeface="Cambria"/>
              </a:rPr>
              <a:t>=</a:t>
            </a:r>
            <a:r>
              <a:rPr sz="1800" spc="30" dirty="0">
                <a:latin typeface="Cambria"/>
                <a:cs typeface="Cambria"/>
              </a:rPr>
              <a:t> </a:t>
            </a:r>
            <a:r>
              <a:rPr sz="1800" dirty="0">
                <a:latin typeface="Cambria"/>
                <a:cs typeface="Cambria"/>
              </a:rPr>
              <a:t>500.</a:t>
            </a:r>
            <a:endParaRPr sz="1800">
              <a:latin typeface="Cambria"/>
              <a:cs typeface="Cambria"/>
            </a:endParaRPr>
          </a:p>
          <a:p>
            <a:pPr marL="299085" indent="-287020">
              <a:lnSpc>
                <a:spcPct val="100000"/>
              </a:lnSpc>
              <a:buFont typeface="Arial"/>
              <a:buChar char="•"/>
              <a:tabLst>
                <a:tab pos="299085" algn="l"/>
                <a:tab pos="299720" algn="l"/>
              </a:tabLst>
            </a:pPr>
            <a:r>
              <a:rPr sz="1800" spc="-5" dirty="0">
                <a:latin typeface="Cambria"/>
                <a:cs typeface="Cambria"/>
              </a:rPr>
              <a:t>Instruction </a:t>
            </a:r>
            <a:r>
              <a:rPr sz="1800" dirty="0">
                <a:latin typeface="Cambria"/>
                <a:cs typeface="Cambria"/>
              </a:rPr>
              <a:t>is of 2 </a:t>
            </a:r>
            <a:r>
              <a:rPr sz="1800" spc="-10" dirty="0">
                <a:latin typeface="Cambria"/>
                <a:cs typeface="Cambria"/>
              </a:rPr>
              <a:t>bytes.</a:t>
            </a:r>
            <a:endParaRPr sz="1800">
              <a:latin typeface="Cambria"/>
              <a:cs typeface="Cambria"/>
            </a:endParaRPr>
          </a:p>
          <a:p>
            <a:pPr marL="299085" marR="5080" indent="-287020">
              <a:lnSpc>
                <a:spcPct val="100000"/>
              </a:lnSpc>
              <a:buFont typeface="Arial"/>
              <a:buChar char="•"/>
              <a:tabLst>
                <a:tab pos="299085" algn="l"/>
                <a:tab pos="299720" algn="l"/>
              </a:tabLst>
            </a:pPr>
            <a:r>
              <a:rPr sz="1800" spc="-5" dirty="0">
                <a:latin typeface="Cambria"/>
                <a:cs typeface="Cambria"/>
              </a:rPr>
              <a:t>So </a:t>
            </a:r>
            <a:r>
              <a:rPr sz="1800" spc="-15" dirty="0">
                <a:latin typeface="Cambria"/>
                <a:cs typeface="Cambria"/>
              </a:rPr>
              <a:t>effective </a:t>
            </a:r>
            <a:r>
              <a:rPr sz="1800" spc="-10" dirty="0">
                <a:latin typeface="Cambria"/>
                <a:cs typeface="Cambria"/>
              </a:rPr>
              <a:t>address </a:t>
            </a:r>
            <a:r>
              <a:rPr sz="1800" dirty="0">
                <a:latin typeface="Cambria"/>
                <a:cs typeface="Cambria"/>
              </a:rPr>
              <a:t>= PC + 2 + </a:t>
            </a:r>
            <a:r>
              <a:rPr sz="1800" spc="-5" dirty="0">
                <a:latin typeface="Cambria"/>
                <a:cs typeface="Cambria"/>
              </a:rPr>
              <a:t>offset </a:t>
            </a:r>
            <a:r>
              <a:rPr sz="1800" dirty="0">
                <a:latin typeface="Cambria"/>
                <a:cs typeface="Cambria"/>
              </a:rPr>
              <a:t>= 200 + 500 +2 =  702 .</a:t>
            </a:r>
            <a:endParaRPr sz="1800">
              <a:latin typeface="Cambria"/>
              <a:cs typeface="Cambria"/>
            </a:endParaRPr>
          </a:p>
          <a:p>
            <a:pPr marL="299085" indent="-287020">
              <a:lnSpc>
                <a:spcPct val="100000"/>
              </a:lnSpc>
              <a:buFont typeface="Arial"/>
              <a:buChar char="•"/>
              <a:tabLst>
                <a:tab pos="299085" algn="l"/>
                <a:tab pos="299720" algn="l"/>
              </a:tabLst>
            </a:pPr>
            <a:r>
              <a:rPr sz="1800" dirty="0">
                <a:latin typeface="Cambria"/>
                <a:cs typeface="Cambria"/>
              </a:rPr>
              <a:t>The </a:t>
            </a:r>
            <a:r>
              <a:rPr sz="1800" spc="-5" dirty="0">
                <a:latin typeface="Cambria"/>
                <a:cs typeface="Cambria"/>
              </a:rPr>
              <a:t>data </a:t>
            </a:r>
            <a:r>
              <a:rPr sz="1800" spc="-10" dirty="0">
                <a:latin typeface="Cambria"/>
                <a:cs typeface="Cambria"/>
              </a:rPr>
              <a:t>stored </a:t>
            </a:r>
            <a:r>
              <a:rPr sz="1800" spc="-5" dirty="0">
                <a:latin typeface="Cambria"/>
                <a:cs typeface="Cambria"/>
              </a:rPr>
              <a:t>at 702 </a:t>
            </a:r>
            <a:r>
              <a:rPr sz="1800" dirty="0">
                <a:latin typeface="Cambria"/>
                <a:cs typeface="Cambria"/>
              </a:rPr>
              <a:t>is</a:t>
            </a:r>
            <a:r>
              <a:rPr sz="1800" spc="10" dirty="0">
                <a:latin typeface="Cambria"/>
                <a:cs typeface="Cambria"/>
              </a:rPr>
              <a:t> </a:t>
            </a:r>
            <a:r>
              <a:rPr sz="1800" spc="-5" dirty="0">
                <a:latin typeface="Cambria"/>
                <a:cs typeface="Cambria"/>
              </a:rPr>
              <a:t>325.</a:t>
            </a:r>
            <a:endParaRPr sz="1800">
              <a:latin typeface="Cambria"/>
              <a:cs typeface="Cambria"/>
            </a:endParaRPr>
          </a:p>
        </p:txBody>
      </p:sp>
      <p:sp>
        <p:nvSpPr>
          <p:cNvPr id="21" name="object 21"/>
          <p:cNvSpPr txBox="1"/>
          <p:nvPr/>
        </p:nvSpPr>
        <p:spPr>
          <a:xfrm>
            <a:off x="5996180" y="4490721"/>
            <a:ext cx="2734945" cy="628377"/>
          </a:xfrm>
          <a:prstGeom prst="rect">
            <a:avLst/>
          </a:prstGeom>
        </p:spPr>
        <p:txBody>
          <a:bodyPr vert="horz" wrap="square" lIns="0" tIns="12700" rIns="0" bIns="0" rtlCol="0">
            <a:spAutoFit/>
          </a:bodyPr>
          <a:lstStyle/>
          <a:p>
            <a:pPr marL="12700" marR="5080">
              <a:lnSpc>
                <a:spcPct val="100000"/>
              </a:lnSpc>
              <a:spcBef>
                <a:spcPts val="100"/>
              </a:spcBef>
            </a:pPr>
            <a:r>
              <a:rPr sz="2000" b="1" spc="-15" dirty="0">
                <a:solidFill>
                  <a:srgbClr val="6F2F9F"/>
                </a:solidFill>
                <a:latin typeface="Cambria"/>
                <a:cs typeface="Cambria"/>
              </a:rPr>
              <a:t>Effective </a:t>
            </a:r>
            <a:r>
              <a:rPr sz="2000" b="1" spc="-5" dirty="0">
                <a:solidFill>
                  <a:srgbClr val="6F2F9F"/>
                </a:solidFill>
                <a:latin typeface="Cambria"/>
                <a:cs typeface="Cambria"/>
              </a:rPr>
              <a:t>Address </a:t>
            </a:r>
            <a:r>
              <a:rPr sz="2000" b="1" dirty="0">
                <a:solidFill>
                  <a:srgbClr val="6F2F9F"/>
                </a:solidFill>
                <a:latin typeface="Cambria"/>
                <a:cs typeface="Cambria"/>
              </a:rPr>
              <a:t>=</a:t>
            </a:r>
            <a:r>
              <a:rPr sz="2000" b="1" spc="-125" dirty="0">
                <a:solidFill>
                  <a:srgbClr val="6F2F9F"/>
                </a:solidFill>
                <a:latin typeface="Cambria"/>
                <a:cs typeface="Cambria"/>
              </a:rPr>
              <a:t> </a:t>
            </a:r>
            <a:r>
              <a:rPr sz="2000" b="1" spc="-5" dirty="0">
                <a:solidFill>
                  <a:srgbClr val="6F2F9F"/>
                </a:solidFill>
                <a:latin typeface="Cambria"/>
                <a:cs typeface="Cambria"/>
              </a:rPr>
              <a:t>702  </a:t>
            </a:r>
            <a:r>
              <a:rPr sz="2000" b="1" spc="-10" dirty="0">
                <a:solidFill>
                  <a:srgbClr val="6F2F9F"/>
                </a:solidFill>
                <a:latin typeface="Cambria"/>
                <a:cs typeface="Cambria"/>
              </a:rPr>
              <a:t>Operand </a:t>
            </a:r>
            <a:r>
              <a:rPr sz="2000" b="1" dirty="0">
                <a:solidFill>
                  <a:srgbClr val="6F2F9F"/>
                </a:solidFill>
                <a:latin typeface="Cambria"/>
                <a:cs typeface="Cambria"/>
              </a:rPr>
              <a:t>=</a:t>
            </a:r>
            <a:r>
              <a:rPr sz="2000" b="1" spc="-15" dirty="0">
                <a:solidFill>
                  <a:srgbClr val="6F2F9F"/>
                </a:solidFill>
                <a:latin typeface="Cambria"/>
                <a:cs typeface="Cambria"/>
              </a:rPr>
              <a:t> </a:t>
            </a:r>
            <a:r>
              <a:rPr sz="2000" b="1" spc="-5" dirty="0">
                <a:solidFill>
                  <a:srgbClr val="6F2F9F"/>
                </a:solidFill>
                <a:latin typeface="Cambria"/>
                <a:cs typeface="Cambria"/>
              </a:rPr>
              <a:t>325</a:t>
            </a:r>
            <a:endParaRPr sz="2000">
              <a:latin typeface="Cambria"/>
              <a:cs typeface="Cambria"/>
            </a:endParaRPr>
          </a:p>
        </p:txBody>
      </p:sp>
      <p:graphicFrame>
        <p:nvGraphicFramePr>
          <p:cNvPr id="22" name="object 22"/>
          <p:cNvGraphicFramePr>
            <a:graphicFrameLocks noGrp="1"/>
          </p:cNvGraphicFramePr>
          <p:nvPr/>
        </p:nvGraphicFramePr>
        <p:xfrm>
          <a:off x="5859018" y="5570475"/>
          <a:ext cx="1684653" cy="335343"/>
        </p:xfrm>
        <a:graphic>
          <a:graphicData uri="http://schemas.openxmlformats.org/drawingml/2006/table">
            <a:tbl>
              <a:tblPr firstRow="1" bandRow="1">
                <a:tableStyleId>{2D5ABB26-0587-4C30-8999-92F81FD0307C}</a:tableStyleId>
              </a:tblPr>
              <a:tblGrid>
                <a:gridCol w="461009"/>
                <a:gridCol w="1223644"/>
              </a:tblGrid>
              <a:tr h="335343">
                <a:tc>
                  <a:txBody>
                    <a:bodyPr/>
                    <a:lstStyle/>
                    <a:p>
                      <a:pPr marL="127000">
                        <a:lnSpc>
                          <a:spcPct val="100000"/>
                        </a:lnSpc>
                        <a:spcBef>
                          <a:spcPts val="330"/>
                        </a:spcBef>
                      </a:pPr>
                      <a:r>
                        <a:rPr sz="1600" b="1" spc="-40" dirty="0">
                          <a:latin typeface="Cambria"/>
                          <a:cs typeface="Cambria"/>
                        </a:rPr>
                        <a:t>AC</a:t>
                      </a:r>
                      <a:endParaRPr sz="1600">
                        <a:latin typeface="Cambria"/>
                        <a:cs typeface="Cambria"/>
                      </a:endParaRPr>
                    </a:p>
                  </a:txBody>
                  <a:tcPr marL="0" marR="0" marT="41910" marB="0">
                    <a:lnR w="12700">
                      <a:solidFill>
                        <a:srgbClr val="000000"/>
                      </a:solidFill>
                      <a:prstDash val="solid"/>
                    </a:lnR>
                  </a:tcPr>
                </a:tc>
                <a:tc>
                  <a:txBody>
                    <a:bodyPr/>
                    <a:lstStyle/>
                    <a:p>
                      <a:pPr algn="ctr">
                        <a:lnSpc>
                          <a:spcPct val="100000"/>
                        </a:lnSpc>
                        <a:spcBef>
                          <a:spcPts val="330"/>
                        </a:spcBef>
                      </a:pPr>
                      <a:r>
                        <a:rPr sz="1600" b="1" spc="-5" dirty="0">
                          <a:latin typeface="Cambria"/>
                          <a:cs typeface="Cambria"/>
                        </a:rPr>
                        <a:t>325</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575733" y="622935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8195" name="Rectangle 3"/>
          <p:cNvSpPr>
            <a:spLocks noChangeArrowheads="1"/>
          </p:cNvSpPr>
          <p:nvPr/>
        </p:nvSpPr>
        <p:spPr bwMode="auto">
          <a:xfrm>
            <a:off x="4165600" y="622935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8196"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Elements of an Instruction</a:t>
            </a:r>
          </a:p>
        </p:txBody>
      </p:sp>
      <p:sp>
        <p:nvSpPr>
          <p:cNvPr id="8197"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Operation code (Op code)</a:t>
            </a:r>
          </a:p>
          <a:p>
            <a:pPr lvl="1"/>
            <a:r>
              <a:rPr lang="en-US" altLang="en-US"/>
              <a:t>Do this</a:t>
            </a:r>
          </a:p>
          <a:p>
            <a:r>
              <a:rPr lang="en-US" altLang="en-US"/>
              <a:t>Source Operand reference</a:t>
            </a:r>
          </a:p>
          <a:p>
            <a:pPr lvl="1"/>
            <a:r>
              <a:rPr lang="en-US" altLang="en-US"/>
              <a:t>To this</a:t>
            </a:r>
          </a:p>
          <a:p>
            <a:r>
              <a:rPr lang="en-US" altLang="en-US"/>
              <a:t>Result Operand reference</a:t>
            </a:r>
          </a:p>
          <a:p>
            <a:pPr lvl="1"/>
            <a:r>
              <a:rPr lang="en-US" altLang="en-US"/>
              <a:t>Put the answer here</a:t>
            </a:r>
          </a:p>
          <a:p>
            <a:r>
              <a:rPr lang="en-US" altLang="en-US"/>
              <a:t>Next Instruction Reference</a:t>
            </a:r>
          </a:p>
          <a:p>
            <a:pPr lvl="1"/>
            <a:r>
              <a:rPr lang="en-US" altLang="en-US"/>
              <a:t>When you have done that, do this...</a:t>
            </a:r>
          </a:p>
        </p:txBody>
      </p:sp>
    </p:spTree>
    <p:extLst>
      <p:ext uri="{BB962C8B-B14F-4D97-AF65-F5344CB8AC3E}">
        <p14:creationId xmlns:p14="http://schemas.microsoft.com/office/powerpoint/2010/main" val="37965932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4236085" cy="690574"/>
          </a:xfrm>
          <a:prstGeom prst="rect">
            <a:avLst/>
          </a:prstGeom>
        </p:spPr>
        <p:txBody>
          <a:bodyPr vert="horz" wrap="square" lIns="0" tIns="13335" rIns="0" bIns="0" rtlCol="0">
            <a:spAutoFit/>
          </a:bodyPr>
          <a:lstStyle/>
          <a:p>
            <a:pPr marL="12700">
              <a:lnSpc>
                <a:spcPct val="100000"/>
              </a:lnSpc>
              <a:spcBef>
                <a:spcPts val="105"/>
              </a:spcBef>
            </a:pPr>
            <a:r>
              <a:rPr sz="4400" spc="-10" dirty="0">
                <a:solidFill>
                  <a:srgbClr val="001F5F"/>
                </a:solidFill>
              </a:rPr>
              <a:t>Example</a:t>
            </a:r>
            <a:r>
              <a:rPr sz="4400" spc="-65" dirty="0">
                <a:solidFill>
                  <a:srgbClr val="001F5F"/>
                </a:solidFill>
              </a:rPr>
              <a:t> </a:t>
            </a:r>
            <a:r>
              <a:rPr sz="4400" spc="-10" dirty="0">
                <a:solidFill>
                  <a:srgbClr val="001F5F"/>
                </a:solidFill>
              </a:rPr>
              <a:t>problem</a:t>
            </a:r>
            <a:endParaRPr sz="4400"/>
          </a:p>
        </p:txBody>
      </p:sp>
      <p:sp>
        <p:nvSpPr>
          <p:cNvPr id="3" name="object 3"/>
          <p:cNvSpPr txBox="1"/>
          <p:nvPr/>
        </p:nvSpPr>
        <p:spPr>
          <a:xfrm>
            <a:off x="2928366" y="1411768"/>
            <a:ext cx="692151" cy="1318310"/>
          </a:xfrm>
          <a:prstGeom prst="rect">
            <a:avLst/>
          </a:prstGeom>
        </p:spPr>
        <p:txBody>
          <a:bodyPr vert="horz" wrap="square" lIns="0" tIns="93980" rIns="0" bIns="0" rtlCol="0">
            <a:spAutoFit/>
          </a:bodyPr>
          <a:lstStyle/>
          <a:p>
            <a:pPr marR="5715" algn="r">
              <a:lnSpc>
                <a:spcPct val="100000"/>
              </a:lnSpc>
              <a:spcBef>
                <a:spcPts val="740"/>
              </a:spcBef>
            </a:pPr>
            <a:r>
              <a:rPr sz="1400" b="1" spc="-20" dirty="0">
                <a:latin typeface="Cambria"/>
                <a:cs typeface="Cambria"/>
              </a:rPr>
              <a:t>A</a:t>
            </a:r>
            <a:r>
              <a:rPr sz="1400" b="1" spc="-5" dirty="0">
                <a:latin typeface="Cambria"/>
                <a:cs typeface="Cambria"/>
              </a:rPr>
              <a:t>dd</a:t>
            </a:r>
            <a:r>
              <a:rPr sz="1400" b="1" spc="-20" dirty="0">
                <a:latin typeface="Cambria"/>
                <a:cs typeface="Cambria"/>
              </a:rPr>
              <a:t>r</a:t>
            </a:r>
            <a:r>
              <a:rPr sz="1400" b="1" dirty="0">
                <a:latin typeface="Cambria"/>
                <a:cs typeface="Cambria"/>
              </a:rPr>
              <a:t>ess</a:t>
            </a:r>
            <a:endParaRPr sz="1400">
              <a:latin typeface="Cambria"/>
              <a:cs typeface="Cambria"/>
            </a:endParaRPr>
          </a:p>
          <a:p>
            <a:pPr marR="5080" algn="r">
              <a:lnSpc>
                <a:spcPct val="100000"/>
              </a:lnSpc>
              <a:spcBef>
                <a:spcPts val="725"/>
              </a:spcBef>
            </a:pPr>
            <a:r>
              <a:rPr sz="1600" spc="-5" dirty="0">
                <a:latin typeface="Cambria"/>
                <a:cs typeface="Cambria"/>
              </a:rPr>
              <a:t>200</a:t>
            </a:r>
            <a:endParaRPr sz="1600">
              <a:latin typeface="Cambria"/>
              <a:cs typeface="Cambria"/>
            </a:endParaRPr>
          </a:p>
          <a:p>
            <a:pPr marR="5080" algn="r">
              <a:lnSpc>
                <a:spcPct val="100000"/>
              </a:lnSpc>
              <a:spcBef>
                <a:spcPts val="720"/>
              </a:spcBef>
            </a:pPr>
            <a:r>
              <a:rPr sz="1600" spc="-5" dirty="0">
                <a:latin typeface="Cambria"/>
                <a:cs typeface="Cambria"/>
              </a:rPr>
              <a:t>201</a:t>
            </a:r>
            <a:endParaRPr sz="1600">
              <a:latin typeface="Cambria"/>
              <a:cs typeface="Cambria"/>
            </a:endParaRPr>
          </a:p>
          <a:p>
            <a:pPr marR="5080" algn="r">
              <a:lnSpc>
                <a:spcPct val="100000"/>
              </a:lnSpc>
              <a:spcBef>
                <a:spcPts val="725"/>
              </a:spcBef>
            </a:pPr>
            <a:r>
              <a:rPr sz="1600" spc="-5" dirty="0">
                <a:latin typeface="Cambria"/>
                <a:cs typeface="Cambria"/>
              </a:rPr>
              <a:t>202</a:t>
            </a:r>
            <a:endParaRPr sz="1600">
              <a:latin typeface="Cambria"/>
              <a:cs typeface="Cambria"/>
            </a:endParaRPr>
          </a:p>
        </p:txBody>
      </p:sp>
      <p:sp>
        <p:nvSpPr>
          <p:cNvPr id="4" name="object 4"/>
          <p:cNvSpPr txBox="1"/>
          <p:nvPr/>
        </p:nvSpPr>
        <p:spPr>
          <a:xfrm>
            <a:off x="4298952" y="1493013"/>
            <a:ext cx="70802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Cambria"/>
                <a:cs typeface="Cambria"/>
              </a:rPr>
              <a:t>Memory</a:t>
            </a:r>
            <a:endParaRPr sz="1400">
              <a:latin typeface="Cambria"/>
              <a:cs typeface="Cambria"/>
            </a:endParaRPr>
          </a:p>
        </p:txBody>
      </p:sp>
      <p:sp>
        <p:nvSpPr>
          <p:cNvPr id="5" name="object 5"/>
          <p:cNvSpPr txBox="1"/>
          <p:nvPr/>
        </p:nvSpPr>
        <p:spPr>
          <a:xfrm>
            <a:off x="3256281" y="3048661"/>
            <a:ext cx="363855" cy="687367"/>
          </a:xfrm>
          <a:prstGeom prst="rect">
            <a:avLst/>
          </a:prstGeom>
        </p:spPr>
        <p:txBody>
          <a:bodyPr vert="horz" wrap="square" lIns="0" tIns="104139" rIns="0" bIns="0" rtlCol="0">
            <a:spAutoFit/>
          </a:bodyPr>
          <a:lstStyle/>
          <a:p>
            <a:pPr marL="12700">
              <a:lnSpc>
                <a:spcPct val="100000"/>
              </a:lnSpc>
              <a:spcBef>
                <a:spcPts val="819"/>
              </a:spcBef>
            </a:pPr>
            <a:r>
              <a:rPr sz="1600" spc="-5" dirty="0">
                <a:latin typeface="Cambria"/>
                <a:cs typeface="Cambria"/>
              </a:rPr>
              <a:t>399</a:t>
            </a:r>
            <a:endParaRPr sz="1600">
              <a:latin typeface="Cambria"/>
              <a:cs typeface="Cambria"/>
            </a:endParaRPr>
          </a:p>
          <a:p>
            <a:pPr marL="12700">
              <a:lnSpc>
                <a:spcPct val="100000"/>
              </a:lnSpc>
              <a:spcBef>
                <a:spcPts val="720"/>
              </a:spcBef>
            </a:pPr>
            <a:r>
              <a:rPr sz="1600" spc="-5" dirty="0">
                <a:latin typeface="Cambria"/>
                <a:cs typeface="Cambria"/>
              </a:rPr>
              <a:t>400</a:t>
            </a:r>
            <a:endParaRPr sz="1600">
              <a:latin typeface="Cambria"/>
              <a:cs typeface="Cambria"/>
            </a:endParaRPr>
          </a:p>
        </p:txBody>
      </p:sp>
      <p:sp>
        <p:nvSpPr>
          <p:cNvPr id="6" name="object 6"/>
          <p:cNvSpPr txBox="1"/>
          <p:nvPr/>
        </p:nvSpPr>
        <p:spPr>
          <a:xfrm>
            <a:off x="3256281" y="414693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500</a:t>
            </a:r>
            <a:endParaRPr sz="1600">
              <a:latin typeface="Cambria"/>
              <a:cs typeface="Cambria"/>
            </a:endParaRPr>
          </a:p>
        </p:txBody>
      </p:sp>
      <p:sp>
        <p:nvSpPr>
          <p:cNvPr id="7" name="object 7"/>
          <p:cNvSpPr txBox="1"/>
          <p:nvPr/>
        </p:nvSpPr>
        <p:spPr>
          <a:xfrm>
            <a:off x="2771649" y="4788027"/>
            <a:ext cx="926465" cy="287899"/>
          </a:xfrm>
          <a:prstGeom prst="rect">
            <a:avLst/>
          </a:prstGeom>
          <a:solidFill>
            <a:srgbClr val="9DC3E6"/>
          </a:solidFill>
        </p:spPr>
        <p:txBody>
          <a:bodyPr vert="horz" wrap="square" lIns="0" tIns="41275" rIns="0" bIns="0" rtlCol="0">
            <a:spAutoFit/>
          </a:bodyPr>
          <a:lstStyle/>
          <a:p>
            <a:pPr marL="497205">
              <a:lnSpc>
                <a:spcPct val="100000"/>
              </a:lnSpc>
              <a:spcBef>
                <a:spcPts val="325"/>
              </a:spcBef>
            </a:pPr>
            <a:r>
              <a:rPr sz="1600" spc="-5" dirty="0">
                <a:latin typeface="Cambria"/>
                <a:cs typeface="Cambria"/>
              </a:rPr>
              <a:t>600</a:t>
            </a:r>
            <a:endParaRPr sz="1600">
              <a:latin typeface="Cambria"/>
              <a:cs typeface="Cambria"/>
            </a:endParaRPr>
          </a:p>
        </p:txBody>
      </p:sp>
      <p:graphicFrame>
        <p:nvGraphicFramePr>
          <p:cNvPr id="8" name="object 8"/>
          <p:cNvGraphicFramePr>
            <a:graphicFrameLocks noGrp="1"/>
          </p:cNvGraphicFramePr>
          <p:nvPr/>
        </p:nvGraphicFramePr>
        <p:xfrm>
          <a:off x="3691637" y="1764159"/>
          <a:ext cx="1909446" cy="4693940"/>
        </p:xfrm>
        <a:graphic>
          <a:graphicData uri="http://schemas.openxmlformats.org/drawingml/2006/table">
            <a:tbl>
              <a:tblPr firstRow="1" bandRow="1">
                <a:tableStyleId>{2D5ABB26-0587-4C30-8999-92F81FD0307C}</a:tableStyleId>
              </a:tblPr>
              <a:tblGrid>
                <a:gridCol w="1210311"/>
                <a:gridCol w="699135"/>
              </a:tblGrid>
              <a:tr h="335279">
                <a:tc>
                  <a:txBody>
                    <a:bodyPr/>
                    <a:lstStyle/>
                    <a:p>
                      <a:pPr marL="139065">
                        <a:lnSpc>
                          <a:spcPct val="100000"/>
                        </a:lnSpc>
                        <a:spcBef>
                          <a:spcPts val="320"/>
                        </a:spcBef>
                      </a:pPr>
                      <a:r>
                        <a:rPr sz="1600" spc="-5" dirty="0">
                          <a:latin typeface="Cambria"/>
                          <a:cs typeface="Cambria"/>
                        </a:rPr>
                        <a:t>Load </a:t>
                      </a:r>
                      <a:r>
                        <a:rPr sz="1600" spc="-10" dirty="0">
                          <a:latin typeface="Cambria"/>
                          <a:cs typeface="Cambria"/>
                        </a:rPr>
                        <a:t>to</a:t>
                      </a:r>
                      <a:r>
                        <a:rPr sz="1600" spc="-30" dirty="0">
                          <a:latin typeface="Cambria"/>
                          <a:cs typeface="Cambria"/>
                        </a:rPr>
                        <a:t> </a:t>
                      </a:r>
                      <a:r>
                        <a:rPr sz="1600" spc="-15" dirty="0">
                          <a:latin typeface="Cambria"/>
                          <a:cs typeface="Cambria"/>
                        </a:rPr>
                        <a:t>AC</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ct val="100000"/>
                        </a:lnSpc>
                        <a:spcBef>
                          <a:spcPts val="320"/>
                        </a:spcBef>
                      </a:pPr>
                      <a:r>
                        <a:rPr sz="1600" spc="-10" dirty="0">
                          <a:latin typeface="Cambria"/>
                          <a:cs typeface="Cambria"/>
                        </a:rPr>
                        <a:t>Mode</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35279">
                <a:tc gridSpan="2">
                  <a:txBody>
                    <a:bodyPr/>
                    <a:lstStyle/>
                    <a:p>
                      <a:pPr marL="331470">
                        <a:lnSpc>
                          <a:spcPct val="100000"/>
                        </a:lnSpc>
                        <a:spcBef>
                          <a:spcPts val="320"/>
                        </a:spcBef>
                      </a:pPr>
                      <a:r>
                        <a:rPr sz="1600" spc="-10" dirty="0">
                          <a:latin typeface="Cambria"/>
                          <a:cs typeface="Cambria"/>
                        </a:rPr>
                        <a:t>Address </a:t>
                      </a:r>
                      <a:r>
                        <a:rPr sz="1600" spc="-5" dirty="0">
                          <a:latin typeface="Cambria"/>
                          <a:cs typeface="Cambria"/>
                        </a:rPr>
                        <a:t>=</a:t>
                      </a:r>
                      <a:r>
                        <a:rPr sz="1600" spc="-10" dirty="0">
                          <a:latin typeface="Cambria"/>
                          <a:cs typeface="Cambria"/>
                        </a:rPr>
                        <a:t> </a:t>
                      </a:r>
                      <a:r>
                        <a:rPr sz="1600" spc="-5" dirty="0">
                          <a:latin typeface="Cambria"/>
                          <a:cs typeface="Cambria"/>
                        </a:rPr>
                        <a:t>500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248920">
                        <a:lnSpc>
                          <a:spcPct val="100000"/>
                        </a:lnSpc>
                        <a:spcBef>
                          <a:spcPts val="325"/>
                        </a:spcBef>
                      </a:pPr>
                      <a:r>
                        <a:rPr sz="1600" spc="-10" dirty="0">
                          <a:latin typeface="Cambria"/>
                          <a:cs typeface="Cambria"/>
                        </a:rPr>
                        <a:t>Next</a:t>
                      </a:r>
                      <a:r>
                        <a:rPr sz="1600" spc="-20" dirty="0">
                          <a:latin typeface="Cambria"/>
                          <a:cs typeface="Cambria"/>
                        </a:rPr>
                        <a:t> </a:t>
                      </a:r>
                      <a:r>
                        <a:rPr sz="1600" spc="-10" dirty="0">
                          <a:latin typeface="Cambria"/>
                          <a:cs typeface="Cambria"/>
                        </a:rPr>
                        <a:t>Instruction</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450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marL="635" algn="ctr">
                        <a:lnSpc>
                          <a:spcPct val="100000"/>
                        </a:lnSpc>
                        <a:spcBef>
                          <a:spcPts val="325"/>
                        </a:spcBef>
                      </a:pPr>
                      <a:r>
                        <a:rPr sz="1600" spc="-5" dirty="0">
                          <a:latin typeface="Cambria"/>
                          <a:cs typeface="Cambria"/>
                        </a:rPr>
                        <a:t>700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800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900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66"/>
                    </a:solidFill>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305">
                <a:tc gridSpan="2">
                  <a:txBody>
                    <a:bodyPr/>
                    <a:lstStyle/>
                    <a:p>
                      <a:pPr marL="635" algn="ctr">
                        <a:lnSpc>
                          <a:spcPct val="100000"/>
                        </a:lnSpc>
                        <a:spcBef>
                          <a:spcPts val="330"/>
                        </a:spcBef>
                      </a:pPr>
                      <a:r>
                        <a:rPr sz="1600" spc="-5" dirty="0">
                          <a:latin typeface="Cambria"/>
                          <a:cs typeface="Cambria"/>
                        </a:rPr>
                        <a:t>325</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30"/>
                        </a:spcBef>
                      </a:pPr>
                      <a:r>
                        <a:rPr sz="1600" spc="-5" dirty="0">
                          <a:latin typeface="Cambria"/>
                          <a:cs typeface="Cambria"/>
                        </a:rPr>
                        <a:t>300</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bl>
          </a:graphicData>
        </a:graphic>
      </p:graphicFrame>
      <p:sp>
        <p:nvSpPr>
          <p:cNvPr id="9" name="object 9"/>
          <p:cNvSpPr txBox="1"/>
          <p:nvPr/>
        </p:nvSpPr>
        <p:spPr>
          <a:xfrm>
            <a:off x="3256281" y="548833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702</a:t>
            </a:r>
            <a:endParaRPr sz="1600">
              <a:latin typeface="Cambria"/>
              <a:cs typeface="Cambria"/>
            </a:endParaRPr>
          </a:p>
        </p:txBody>
      </p:sp>
      <p:graphicFrame>
        <p:nvGraphicFramePr>
          <p:cNvPr id="10" name="object 10"/>
          <p:cNvGraphicFramePr>
            <a:graphicFrameLocks noGrp="1"/>
          </p:cNvGraphicFramePr>
          <p:nvPr/>
        </p:nvGraphicFramePr>
        <p:xfrm>
          <a:off x="766369" y="1684401"/>
          <a:ext cx="1680845" cy="335279"/>
        </p:xfrm>
        <a:graphic>
          <a:graphicData uri="http://schemas.openxmlformats.org/drawingml/2006/table">
            <a:tbl>
              <a:tblPr firstRow="1" bandRow="1">
                <a:tableStyleId>{2D5ABB26-0587-4C30-8999-92F81FD0307C}</a:tableStyleId>
              </a:tblPr>
              <a:tblGrid>
                <a:gridCol w="457200"/>
                <a:gridCol w="1223645"/>
              </a:tblGrid>
              <a:tr h="335279">
                <a:tc>
                  <a:txBody>
                    <a:bodyPr/>
                    <a:lstStyle/>
                    <a:p>
                      <a:pPr marL="127000">
                        <a:lnSpc>
                          <a:spcPct val="100000"/>
                        </a:lnSpc>
                        <a:spcBef>
                          <a:spcPts val="320"/>
                        </a:spcBef>
                      </a:pPr>
                      <a:r>
                        <a:rPr sz="1600" b="1" spc="-15" dirty="0">
                          <a:latin typeface="Cambria"/>
                          <a:cs typeface="Cambria"/>
                        </a:rPr>
                        <a:t>PC</a:t>
                      </a:r>
                      <a:endParaRPr sz="16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600" b="1" spc="-5" dirty="0">
                          <a:latin typeface="Cambria"/>
                          <a:cs typeface="Cambria"/>
                        </a:rPr>
                        <a:t>200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1" name="object 11"/>
          <p:cNvGraphicFramePr>
            <a:graphicFrameLocks noGrp="1"/>
          </p:cNvGraphicFramePr>
          <p:nvPr/>
        </p:nvGraphicFramePr>
        <p:xfrm>
          <a:off x="742290" y="2213229"/>
          <a:ext cx="1696085" cy="335280"/>
        </p:xfrm>
        <a:graphic>
          <a:graphicData uri="http://schemas.openxmlformats.org/drawingml/2006/table">
            <a:tbl>
              <a:tblPr firstRow="1" bandRow="1">
                <a:tableStyleId>{2D5ABB26-0587-4C30-8999-92F81FD0307C}</a:tableStyleId>
              </a:tblPr>
              <a:tblGrid>
                <a:gridCol w="472440"/>
                <a:gridCol w="1223645"/>
              </a:tblGrid>
              <a:tr h="335280">
                <a:tc>
                  <a:txBody>
                    <a:bodyPr/>
                    <a:lstStyle/>
                    <a:p>
                      <a:pPr marL="127000">
                        <a:lnSpc>
                          <a:spcPct val="100000"/>
                        </a:lnSpc>
                        <a:spcBef>
                          <a:spcPts val="325"/>
                        </a:spcBef>
                      </a:pPr>
                      <a:r>
                        <a:rPr sz="1600" b="1" spc="-5" dirty="0">
                          <a:latin typeface="Cambria"/>
                          <a:cs typeface="Cambria"/>
                        </a:rPr>
                        <a:t>R1</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400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2" name="object 12"/>
          <p:cNvGraphicFramePr>
            <a:graphicFrameLocks noGrp="1"/>
          </p:cNvGraphicFramePr>
          <p:nvPr/>
        </p:nvGraphicFramePr>
        <p:xfrm>
          <a:off x="737717" y="2751201"/>
          <a:ext cx="1700528" cy="335279"/>
        </p:xfrm>
        <a:graphic>
          <a:graphicData uri="http://schemas.openxmlformats.org/drawingml/2006/table">
            <a:tbl>
              <a:tblPr firstRow="1" bandRow="1">
                <a:tableStyleId>{2D5ABB26-0587-4C30-8999-92F81FD0307C}</a:tableStyleId>
              </a:tblPr>
              <a:tblGrid>
                <a:gridCol w="476884"/>
                <a:gridCol w="1223644"/>
              </a:tblGrid>
              <a:tr h="335279">
                <a:tc>
                  <a:txBody>
                    <a:bodyPr/>
                    <a:lstStyle/>
                    <a:p>
                      <a:pPr marL="127000">
                        <a:lnSpc>
                          <a:spcPct val="100000"/>
                        </a:lnSpc>
                        <a:spcBef>
                          <a:spcPts val="325"/>
                        </a:spcBef>
                      </a:pPr>
                      <a:r>
                        <a:rPr sz="1600" b="1" spc="-10" dirty="0">
                          <a:latin typeface="Cambria"/>
                          <a:cs typeface="Cambria"/>
                        </a:rPr>
                        <a:t>XR</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100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pSp>
        <p:nvGrpSpPr>
          <p:cNvPr id="13" name="object 13"/>
          <p:cNvGrpSpPr/>
          <p:nvPr/>
        </p:nvGrpSpPr>
        <p:grpSpPr>
          <a:xfrm>
            <a:off x="1212852" y="3360801"/>
            <a:ext cx="1236345" cy="347980"/>
            <a:chOff x="1212850" y="3360801"/>
            <a:chExt cx="1236345" cy="347980"/>
          </a:xfrm>
        </p:grpSpPr>
        <p:sp>
          <p:nvSpPr>
            <p:cNvPr id="14" name="object 14"/>
            <p:cNvSpPr/>
            <p:nvPr/>
          </p:nvSpPr>
          <p:spPr>
            <a:xfrm>
              <a:off x="1219200" y="3367151"/>
              <a:ext cx="1224280" cy="335280"/>
            </a:xfrm>
            <a:custGeom>
              <a:avLst/>
              <a:gdLst/>
              <a:ahLst/>
              <a:cxnLst/>
              <a:rect l="l" t="t" r="r" b="b"/>
              <a:pathLst>
                <a:path w="1224280" h="335279">
                  <a:moveTo>
                    <a:pt x="1223683" y="0"/>
                  </a:moveTo>
                  <a:lnTo>
                    <a:pt x="0" y="0"/>
                  </a:lnTo>
                  <a:lnTo>
                    <a:pt x="0" y="335280"/>
                  </a:lnTo>
                  <a:lnTo>
                    <a:pt x="1223683" y="335280"/>
                  </a:lnTo>
                  <a:lnTo>
                    <a:pt x="1223683" y="0"/>
                  </a:lnTo>
                  <a:close/>
                </a:path>
              </a:pathLst>
            </a:custGeom>
            <a:solidFill>
              <a:srgbClr val="FFE699"/>
            </a:solidFill>
          </p:spPr>
          <p:txBody>
            <a:bodyPr wrap="square" lIns="0" tIns="0" rIns="0" bIns="0" rtlCol="0"/>
            <a:lstStyle/>
            <a:p>
              <a:endParaRPr/>
            </a:p>
          </p:txBody>
        </p:sp>
        <p:sp>
          <p:nvSpPr>
            <p:cNvPr id="15" name="object 15"/>
            <p:cNvSpPr/>
            <p:nvPr/>
          </p:nvSpPr>
          <p:spPr>
            <a:xfrm>
              <a:off x="1219200" y="3360801"/>
              <a:ext cx="1223645" cy="347980"/>
            </a:xfrm>
            <a:custGeom>
              <a:avLst/>
              <a:gdLst/>
              <a:ahLst/>
              <a:cxnLst/>
              <a:rect l="l" t="t" r="r" b="b"/>
              <a:pathLst>
                <a:path w="1223645" h="347979">
                  <a:moveTo>
                    <a:pt x="0" y="0"/>
                  </a:moveTo>
                  <a:lnTo>
                    <a:pt x="0" y="347980"/>
                  </a:lnTo>
                </a:path>
                <a:path w="1223645" h="347979">
                  <a:moveTo>
                    <a:pt x="1223645" y="0"/>
                  </a:moveTo>
                  <a:lnTo>
                    <a:pt x="1223645" y="347980"/>
                  </a:lnTo>
                </a:path>
              </a:pathLst>
            </a:custGeom>
            <a:ln w="12700">
              <a:solidFill>
                <a:srgbClr val="000000"/>
              </a:solidFill>
            </a:ln>
          </p:spPr>
          <p:txBody>
            <a:bodyPr wrap="square" lIns="0" tIns="0" rIns="0" bIns="0" rtlCol="0"/>
            <a:lstStyle/>
            <a:p>
              <a:endParaRPr/>
            </a:p>
          </p:txBody>
        </p:sp>
        <p:sp>
          <p:nvSpPr>
            <p:cNvPr id="16" name="object 16"/>
            <p:cNvSpPr/>
            <p:nvPr/>
          </p:nvSpPr>
          <p:spPr>
            <a:xfrm>
              <a:off x="1212850" y="3360801"/>
              <a:ext cx="1236345" cy="12700"/>
            </a:xfrm>
            <a:custGeom>
              <a:avLst/>
              <a:gdLst/>
              <a:ahLst/>
              <a:cxnLst/>
              <a:rect l="l" t="t" r="r" b="b"/>
              <a:pathLst>
                <a:path w="1236345" h="12700">
                  <a:moveTo>
                    <a:pt x="0" y="12700"/>
                  </a:moveTo>
                  <a:lnTo>
                    <a:pt x="1236345" y="12700"/>
                  </a:lnTo>
                  <a:lnTo>
                    <a:pt x="1236345" y="0"/>
                  </a:lnTo>
                  <a:lnTo>
                    <a:pt x="0" y="0"/>
                  </a:lnTo>
                  <a:lnTo>
                    <a:pt x="0" y="12700"/>
                  </a:lnTo>
                  <a:close/>
                </a:path>
              </a:pathLst>
            </a:custGeom>
            <a:solidFill>
              <a:srgbClr val="000000"/>
            </a:solidFill>
          </p:spPr>
          <p:txBody>
            <a:bodyPr wrap="square" lIns="0" tIns="0" rIns="0" bIns="0" rtlCol="0"/>
            <a:lstStyle/>
            <a:p>
              <a:endParaRPr/>
            </a:p>
          </p:txBody>
        </p:sp>
        <p:sp>
          <p:nvSpPr>
            <p:cNvPr id="17" name="object 17"/>
            <p:cNvSpPr/>
            <p:nvPr/>
          </p:nvSpPr>
          <p:spPr>
            <a:xfrm>
              <a:off x="1212850" y="3702431"/>
              <a:ext cx="1236345" cy="0"/>
            </a:xfrm>
            <a:custGeom>
              <a:avLst/>
              <a:gdLst/>
              <a:ahLst/>
              <a:cxnLst/>
              <a:rect l="l" t="t" r="r" b="b"/>
              <a:pathLst>
                <a:path w="1236345">
                  <a:moveTo>
                    <a:pt x="0" y="0"/>
                  </a:moveTo>
                  <a:lnTo>
                    <a:pt x="1236345" y="0"/>
                  </a:lnTo>
                </a:path>
              </a:pathLst>
            </a:custGeom>
            <a:ln w="12700">
              <a:solidFill>
                <a:srgbClr val="000000"/>
              </a:solidFill>
            </a:ln>
          </p:spPr>
          <p:txBody>
            <a:bodyPr wrap="square" lIns="0" tIns="0" rIns="0" bIns="0" rtlCol="0"/>
            <a:lstStyle/>
            <a:p>
              <a:endParaRPr/>
            </a:p>
          </p:txBody>
        </p:sp>
      </p:grpSp>
      <p:sp>
        <p:nvSpPr>
          <p:cNvPr id="18" name="object 18"/>
          <p:cNvSpPr txBox="1"/>
          <p:nvPr/>
        </p:nvSpPr>
        <p:spPr>
          <a:xfrm>
            <a:off x="871830" y="3396235"/>
            <a:ext cx="266065" cy="258404"/>
          </a:xfrm>
          <a:prstGeom prst="rect">
            <a:avLst/>
          </a:prstGeom>
        </p:spPr>
        <p:txBody>
          <a:bodyPr vert="horz" wrap="square" lIns="0" tIns="12065" rIns="0" bIns="0" rtlCol="0">
            <a:spAutoFit/>
          </a:bodyPr>
          <a:lstStyle/>
          <a:p>
            <a:pPr marL="12700">
              <a:lnSpc>
                <a:spcPct val="100000"/>
              </a:lnSpc>
              <a:spcBef>
                <a:spcPts val="95"/>
              </a:spcBef>
            </a:pPr>
            <a:r>
              <a:rPr sz="1600" b="1" spc="-40" dirty="0">
                <a:latin typeface="Cambria"/>
                <a:cs typeface="Cambria"/>
              </a:rPr>
              <a:t>AC</a:t>
            </a:r>
            <a:endParaRPr sz="1600">
              <a:latin typeface="Cambria"/>
              <a:cs typeface="Cambria"/>
            </a:endParaRPr>
          </a:p>
        </p:txBody>
      </p:sp>
      <p:sp>
        <p:nvSpPr>
          <p:cNvPr id="23" name="object 23"/>
          <p:cNvSpPr txBox="1"/>
          <p:nvPr/>
        </p:nvSpPr>
        <p:spPr>
          <a:xfrm>
            <a:off x="3256281" y="6168986"/>
            <a:ext cx="363855" cy="248145"/>
          </a:xfrm>
          <a:prstGeom prst="rect">
            <a:avLst/>
          </a:prstGeom>
        </p:spPr>
        <p:txBody>
          <a:bodyPr vert="horz" wrap="square" lIns="0" tIns="1905" rIns="0" bIns="0" rtlCol="0">
            <a:spAutoFit/>
          </a:bodyPr>
          <a:lstStyle/>
          <a:p>
            <a:pPr marL="12700">
              <a:lnSpc>
                <a:spcPct val="100000"/>
              </a:lnSpc>
              <a:spcBef>
                <a:spcPts val="15"/>
              </a:spcBef>
            </a:pPr>
            <a:r>
              <a:rPr sz="1600" spc="-5" dirty="0">
                <a:latin typeface="Cambria"/>
                <a:cs typeface="Cambria"/>
              </a:rPr>
              <a:t>800</a:t>
            </a:r>
            <a:endParaRPr sz="1600">
              <a:latin typeface="Cambria"/>
              <a:cs typeface="Cambria"/>
            </a:endParaRPr>
          </a:p>
        </p:txBody>
      </p:sp>
      <p:sp>
        <p:nvSpPr>
          <p:cNvPr id="19" name="object 19"/>
          <p:cNvSpPr txBox="1"/>
          <p:nvPr/>
        </p:nvSpPr>
        <p:spPr>
          <a:xfrm>
            <a:off x="5996178" y="1716406"/>
            <a:ext cx="3018791" cy="321242"/>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AF50"/>
                </a:solidFill>
                <a:latin typeface="Cambria"/>
                <a:cs typeface="Cambria"/>
              </a:rPr>
              <a:t>7. </a:t>
            </a:r>
            <a:r>
              <a:rPr sz="2000" b="1" spc="-10" dirty="0">
                <a:solidFill>
                  <a:srgbClr val="00AF50"/>
                </a:solidFill>
                <a:latin typeface="Cambria"/>
                <a:cs typeface="Cambria"/>
              </a:rPr>
              <a:t>Index </a:t>
            </a:r>
            <a:r>
              <a:rPr sz="2000" b="1" spc="-5" dirty="0">
                <a:solidFill>
                  <a:srgbClr val="00AF50"/>
                </a:solidFill>
                <a:latin typeface="Cambria"/>
                <a:cs typeface="Cambria"/>
              </a:rPr>
              <a:t>Addressing</a:t>
            </a:r>
            <a:r>
              <a:rPr sz="2000" b="1" spc="-100" dirty="0">
                <a:solidFill>
                  <a:srgbClr val="00AF50"/>
                </a:solidFill>
                <a:latin typeface="Cambria"/>
                <a:cs typeface="Cambria"/>
              </a:rPr>
              <a:t> </a:t>
            </a:r>
            <a:r>
              <a:rPr sz="2000" b="1" spc="-5" dirty="0">
                <a:solidFill>
                  <a:srgbClr val="00AF50"/>
                </a:solidFill>
                <a:latin typeface="Cambria"/>
                <a:cs typeface="Cambria"/>
              </a:rPr>
              <a:t>Mode</a:t>
            </a:r>
            <a:endParaRPr sz="2000">
              <a:latin typeface="Cambria"/>
              <a:cs typeface="Cambria"/>
            </a:endParaRPr>
          </a:p>
        </p:txBody>
      </p:sp>
      <p:sp>
        <p:nvSpPr>
          <p:cNvPr id="20" name="object 20"/>
          <p:cNvSpPr txBox="1"/>
          <p:nvPr/>
        </p:nvSpPr>
        <p:spPr>
          <a:xfrm>
            <a:off x="5996179" y="2297430"/>
            <a:ext cx="5344160" cy="1120820"/>
          </a:xfrm>
          <a:prstGeom prst="rect">
            <a:avLst/>
          </a:prstGeom>
        </p:spPr>
        <p:txBody>
          <a:bodyPr vert="horz" wrap="square" lIns="0" tIns="12700" rIns="0" bIns="0" rtlCol="0">
            <a:spAutoFit/>
          </a:bodyPr>
          <a:lstStyle/>
          <a:p>
            <a:pPr marL="299085" indent="-287020">
              <a:lnSpc>
                <a:spcPct val="100000"/>
              </a:lnSpc>
              <a:spcBef>
                <a:spcPts val="100"/>
              </a:spcBef>
              <a:buFont typeface="Arial"/>
              <a:buChar char="•"/>
              <a:tabLst>
                <a:tab pos="299085" algn="l"/>
                <a:tab pos="299720" algn="l"/>
              </a:tabLst>
            </a:pPr>
            <a:r>
              <a:rPr sz="1800" spc="-5" dirty="0">
                <a:latin typeface="Cambria"/>
                <a:cs typeface="Cambria"/>
              </a:rPr>
              <a:t>XR </a:t>
            </a:r>
            <a:r>
              <a:rPr sz="1800" dirty="0">
                <a:latin typeface="Cambria"/>
                <a:cs typeface="Cambria"/>
              </a:rPr>
              <a:t>=</a:t>
            </a:r>
            <a:r>
              <a:rPr sz="1800" spc="-10" dirty="0">
                <a:latin typeface="Cambria"/>
                <a:cs typeface="Cambria"/>
              </a:rPr>
              <a:t> </a:t>
            </a:r>
            <a:r>
              <a:rPr sz="1800" dirty="0">
                <a:latin typeface="Cambria"/>
                <a:cs typeface="Cambria"/>
              </a:rPr>
              <a:t>100.</a:t>
            </a:r>
            <a:endParaRPr sz="1800">
              <a:latin typeface="Cambria"/>
              <a:cs typeface="Cambria"/>
            </a:endParaRPr>
          </a:p>
          <a:p>
            <a:pPr marL="299085" indent="-287020">
              <a:lnSpc>
                <a:spcPct val="100000"/>
              </a:lnSpc>
              <a:buFont typeface="Arial"/>
              <a:buChar char="•"/>
              <a:tabLst>
                <a:tab pos="299085" algn="l"/>
                <a:tab pos="299720" algn="l"/>
              </a:tabLst>
            </a:pPr>
            <a:r>
              <a:rPr sz="1800" spc="-5" dirty="0">
                <a:latin typeface="Cambria"/>
                <a:cs typeface="Cambria"/>
              </a:rPr>
              <a:t>Base </a:t>
            </a:r>
            <a:r>
              <a:rPr sz="1800" dirty="0">
                <a:latin typeface="Cambria"/>
                <a:cs typeface="Cambria"/>
              </a:rPr>
              <a:t>=</a:t>
            </a:r>
            <a:r>
              <a:rPr sz="1800" spc="-5" dirty="0">
                <a:latin typeface="Cambria"/>
                <a:cs typeface="Cambria"/>
              </a:rPr>
              <a:t> </a:t>
            </a:r>
            <a:r>
              <a:rPr sz="1800" dirty="0">
                <a:latin typeface="Cambria"/>
                <a:cs typeface="Cambria"/>
              </a:rPr>
              <a:t>500.</a:t>
            </a:r>
            <a:endParaRPr sz="1800">
              <a:latin typeface="Cambria"/>
              <a:cs typeface="Cambria"/>
            </a:endParaRPr>
          </a:p>
          <a:p>
            <a:pPr marL="299085" indent="-287020">
              <a:lnSpc>
                <a:spcPct val="100000"/>
              </a:lnSpc>
              <a:buFont typeface="Arial"/>
              <a:buChar char="•"/>
              <a:tabLst>
                <a:tab pos="299085" algn="l"/>
                <a:tab pos="299720" algn="l"/>
              </a:tabLst>
            </a:pPr>
            <a:r>
              <a:rPr sz="1800" spc="-5" dirty="0">
                <a:latin typeface="Cambria"/>
                <a:cs typeface="Cambria"/>
              </a:rPr>
              <a:t>So </a:t>
            </a:r>
            <a:r>
              <a:rPr sz="1800" spc="-15" dirty="0">
                <a:latin typeface="Cambria"/>
                <a:cs typeface="Cambria"/>
              </a:rPr>
              <a:t>effective </a:t>
            </a:r>
            <a:r>
              <a:rPr sz="1800" spc="-10" dirty="0">
                <a:latin typeface="Cambria"/>
                <a:cs typeface="Cambria"/>
              </a:rPr>
              <a:t>address </a:t>
            </a:r>
            <a:r>
              <a:rPr sz="1800" dirty="0">
                <a:latin typeface="Cambria"/>
                <a:cs typeface="Cambria"/>
              </a:rPr>
              <a:t>= </a:t>
            </a:r>
            <a:r>
              <a:rPr sz="1800" spc="-5" dirty="0">
                <a:latin typeface="Cambria"/>
                <a:cs typeface="Cambria"/>
              </a:rPr>
              <a:t>Base </a:t>
            </a:r>
            <a:r>
              <a:rPr sz="1800" dirty="0">
                <a:latin typeface="Cambria"/>
                <a:cs typeface="Cambria"/>
              </a:rPr>
              <a:t>+ </a:t>
            </a:r>
            <a:r>
              <a:rPr sz="1800" spc="-5" dirty="0">
                <a:latin typeface="Cambria"/>
                <a:cs typeface="Cambria"/>
              </a:rPr>
              <a:t>XR </a:t>
            </a:r>
            <a:r>
              <a:rPr sz="1800" dirty="0">
                <a:latin typeface="Cambria"/>
                <a:cs typeface="Cambria"/>
              </a:rPr>
              <a:t>= 500 + 100 = 600</a:t>
            </a:r>
            <a:r>
              <a:rPr sz="1800" spc="30" dirty="0">
                <a:latin typeface="Cambria"/>
                <a:cs typeface="Cambria"/>
              </a:rPr>
              <a:t> </a:t>
            </a:r>
            <a:r>
              <a:rPr sz="1800" dirty="0">
                <a:latin typeface="Cambria"/>
                <a:cs typeface="Cambria"/>
              </a:rPr>
              <a:t>.</a:t>
            </a:r>
            <a:endParaRPr sz="1800">
              <a:latin typeface="Cambria"/>
              <a:cs typeface="Cambria"/>
            </a:endParaRPr>
          </a:p>
          <a:p>
            <a:pPr marL="299085" indent="-287020">
              <a:lnSpc>
                <a:spcPct val="100000"/>
              </a:lnSpc>
              <a:buFont typeface="Arial"/>
              <a:buChar char="•"/>
              <a:tabLst>
                <a:tab pos="299085" algn="l"/>
                <a:tab pos="299720" algn="l"/>
              </a:tabLst>
            </a:pPr>
            <a:r>
              <a:rPr sz="1800" dirty="0">
                <a:latin typeface="Cambria"/>
                <a:cs typeface="Cambria"/>
              </a:rPr>
              <a:t>The </a:t>
            </a:r>
            <a:r>
              <a:rPr sz="1800" spc="-5" dirty="0">
                <a:latin typeface="Cambria"/>
                <a:cs typeface="Cambria"/>
              </a:rPr>
              <a:t>data </a:t>
            </a:r>
            <a:r>
              <a:rPr sz="1800" spc="-10" dirty="0">
                <a:latin typeface="Cambria"/>
                <a:cs typeface="Cambria"/>
              </a:rPr>
              <a:t>stored </a:t>
            </a:r>
            <a:r>
              <a:rPr sz="1800" spc="-5" dirty="0">
                <a:latin typeface="Cambria"/>
                <a:cs typeface="Cambria"/>
              </a:rPr>
              <a:t>at </a:t>
            </a:r>
            <a:r>
              <a:rPr sz="1800" dirty="0">
                <a:latin typeface="Cambria"/>
                <a:cs typeface="Cambria"/>
              </a:rPr>
              <a:t>600 is</a:t>
            </a:r>
            <a:r>
              <a:rPr sz="1800" spc="5" dirty="0">
                <a:latin typeface="Cambria"/>
                <a:cs typeface="Cambria"/>
              </a:rPr>
              <a:t> </a:t>
            </a:r>
            <a:r>
              <a:rPr sz="1800" spc="-5" dirty="0">
                <a:latin typeface="Cambria"/>
                <a:cs typeface="Cambria"/>
              </a:rPr>
              <a:t>900.</a:t>
            </a:r>
            <a:endParaRPr sz="1800">
              <a:latin typeface="Cambria"/>
              <a:cs typeface="Cambria"/>
            </a:endParaRPr>
          </a:p>
        </p:txBody>
      </p:sp>
      <p:sp>
        <p:nvSpPr>
          <p:cNvPr id="21" name="object 21"/>
          <p:cNvSpPr txBox="1"/>
          <p:nvPr/>
        </p:nvSpPr>
        <p:spPr>
          <a:xfrm>
            <a:off x="5996180" y="3942080"/>
            <a:ext cx="2734945" cy="628377"/>
          </a:xfrm>
          <a:prstGeom prst="rect">
            <a:avLst/>
          </a:prstGeom>
        </p:spPr>
        <p:txBody>
          <a:bodyPr vert="horz" wrap="square" lIns="0" tIns="12700" rIns="0" bIns="0" rtlCol="0">
            <a:spAutoFit/>
          </a:bodyPr>
          <a:lstStyle/>
          <a:p>
            <a:pPr marL="12700" marR="5080">
              <a:lnSpc>
                <a:spcPct val="100000"/>
              </a:lnSpc>
              <a:spcBef>
                <a:spcPts val="100"/>
              </a:spcBef>
            </a:pPr>
            <a:r>
              <a:rPr sz="2000" b="1" spc="-15" dirty="0">
                <a:solidFill>
                  <a:srgbClr val="6F2F9F"/>
                </a:solidFill>
                <a:latin typeface="Cambria"/>
                <a:cs typeface="Cambria"/>
              </a:rPr>
              <a:t>Effective </a:t>
            </a:r>
            <a:r>
              <a:rPr sz="2000" b="1" spc="-5" dirty="0">
                <a:solidFill>
                  <a:srgbClr val="6F2F9F"/>
                </a:solidFill>
                <a:latin typeface="Cambria"/>
                <a:cs typeface="Cambria"/>
              </a:rPr>
              <a:t>Address </a:t>
            </a:r>
            <a:r>
              <a:rPr sz="2000" b="1" dirty="0">
                <a:solidFill>
                  <a:srgbClr val="6F2F9F"/>
                </a:solidFill>
                <a:latin typeface="Cambria"/>
                <a:cs typeface="Cambria"/>
              </a:rPr>
              <a:t>=</a:t>
            </a:r>
            <a:r>
              <a:rPr sz="2000" b="1" spc="-125" dirty="0">
                <a:solidFill>
                  <a:srgbClr val="6F2F9F"/>
                </a:solidFill>
                <a:latin typeface="Cambria"/>
                <a:cs typeface="Cambria"/>
              </a:rPr>
              <a:t> </a:t>
            </a:r>
            <a:r>
              <a:rPr sz="2000" b="1" spc="-5" dirty="0">
                <a:solidFill>
                  <a:srgbClr val="6F2F9F"/>
                </a:solidFill>
                <a:latin typeface="Cambria"/>
                <a:cs typeface="Cambria"/>
              </a:rPr>
              <a:t>600  </a:t>
            </a:r>
            <a:r>
              <a:rPr sz="2000" b="1" spc="-10" dirty="0">
                <a:solidFill>
                  <a:srgbClr val="6F2F9F"/>
                </a:solidFill>
                <a:latin typeface="Cambria"/>
                <a:cs typeface="Cambria"/>
              </a:rPr>
              <a:t>Operand </a:t>
            </a:r>
            <a:r>
              <a:rPr sz="2000" b="1" dirty="0">
                <a:solidFill>
                  <a:srgbClr val="6F2F9F"/>
                </a:solidFill>
                <a:latin typeface="Cambria"/>
                <a:cs typeface="Cambria"/>
              </a:rPr>
              <a:t>=</a:t>
            </a:r>
            <a:r>
              <a:rPr sz="2000" b="1" spc="-15" dirty="0">
                <a:solidFill>
                  <a:srgbClr val="6F2F9F"/>
                </a:solidFill>
                <a:latin typeface="Cambria"/>
                <a:cs typeface="Cambria"/>
              </a:rPr>
              <a:t> </a:t>
            </a:r>
            <a:r>
              <a:rPr sz="2000" b="1" spc="-5" dirty="0">
                <a:solidFill>
                  <a:srgbClr val="6F2F9F"/>
                </a:solidFill>
                <a:latin typeface="Cambria"/>
                <a:cs typeface="Cambria"/>
              </a:rPr>
              <a:t>900</a:t>
            </a:r>
            <a:endParaRPr sz="2000">
              <a:latin typeface="Cambria"/>
              <a:cs typeface="Cambria"/>
            </a:endParaRPr>
          </a:p>
        </p:txBody>
      </p:sp>
      <p:graphicFrame>
        <p:nvGraphicFramePr>
          <p:cNvPr id="22" name="object 22"/>
          <p:cNvGraphicFramePr>
            <a:graphicFrameLocks noGrp="1"/>
          </p:cNvGraphicFramePr>
          <p:nvPr/>
        </p:nvGraphicFramePr>
        <p:xfrm>
          <a:off x="5859018" y="4992370"/>
          <a:ext cx="1684653" cy="335280"/>
        </p:xfrm>
        <a:graphic>
          <a:graphicData uri="http://schemas.openxmlformats.org/drawingml/2006/table">
            <a:tbl>
              <a:tblPr firstRow="1" bandRow="1">
                <a:tableStyleId>{2D5ABB26-0587-4C30-8999-92F81FD0307C}</a:tableStyleId>
              </a:tblPr>
              <a:tblGrid>
                <a:gridCol w="461009"/>
                <a:gridCol w="1223644"/>
              </a:tblGrid>
              <a:tr h="335280">
                <a:tc>
                  <a:txBody>
                    <a:bodyPr/>
                    <a:lstStyle/>
                    <a:p>
                      <a:pPr marL="127000">
                        <a:lnSpc>
                          <a:spcPct val="100000"/>
                        </a:lnSpc>
                        <a:spcBef>
                          <a:spcPts val="325"/>
                        </a:spcBef>
                      </a:pPr>
                      <a:r>
                        <a:rPr sz="1600" b="1" spc="-40" dirty="0">
                          <a:latin typeface="Cambria"/>
                          <a:cs typeface="Cambria"/>
                        </a:rPr>
                        <a:t>AC</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900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4236085" cy="690574"/>
          </a:xfrm>
          <a:prstGeom prst="rect">
            <a:avLst/>
          </a:prstGeom>
        </p:spPr>
        <p:txBody>
          <a:bodyPr vert="horz" wrap="square" lIns="0" tIns="13335" rIns="0" bIns="0" rtlCol="0">
            <a:spAutoFit/>
          </a:bodyPr>
          <a:lstStyle/>
          <a:p>
            <a:pPr marL="12700">
              <a:lnSpc>
                <a:spcPct val="100000"/>
              </a:lnSpc>
              <a:spcBef>
                <a:spcPts val="105"/>
              </a:spcBef>
            </a:pPr>
            <a:r>
              <a:rPr sz="4400" spc="-10" dirty="0">
                <a:solidFill>
                  <a:srgbClr val="001F5F"/>
                </a:solidFill>
              </a:rPr>
              <a:t>Example</a:t>
            </a:r>
            <a:r>
              <a:rPr sz="4400" spc="-65" dirty="0">
                <a:solidFill>
                  <a:srgbClr val="001F5F"/>
                </a:solidFill>
              </a:rPr>
              <a:t> </a:t>
            </a:r>
            <a:r>
              <a:rPr sz="4400" spc="-10" dirty="0">
                <a:solidFill>
                  <a:srgbClr val="001F5F"/>
                </a:solidFill>
              </a:rPr>
              <a:t>problem</a:t>
            </a:r>
            <a:endParaRPr sz="4400"/>
          </a:p>
        </p:txBody>
      </p:sp>
      <p:sp>
        <p:nvSpPr>
          <p:cNvPr id="3" name="object 3"/>
          <p:cNvSpPr txBox="1"/>
          <p:nvPr/>
        </p:nvSpPr>
        <p:spPr>
          <a:xfrm>
            <a:off x="2928366" y="1411768"/>
            <a:ext cx="692151" cy="1318310"/>
          </a:xfrm>
          <a:prstGeom prst="rect">
            <a:avLst/>
          </a:prstGeom>
        </p:spPr>
        <p:txBody>
          <a:bodyPr vert="horz" wrap="square" lIns="0" tIns="93980" rIns="0" bIns="0" rtlCol="0">
            <a:spAutoFit/>
          </a:bodyPr>
          <a:lstStyle/>
          <a:p>
            <a:pPr marR="5715" algn="r">
              <a:lnSpc>
                <a:spcPct val="100000"/>
              </a:lnSpc>
              <a:spcBef>
                <a:spcPts val="740"/>
              </a:spcBef>
            </a:pPr>
            <a:r>
              <a:rPr sz="1400" b="1" spc="-20" dirty="0">
                <a:latin typeface="Cambria"/>
                <a:cs typeface="Cambria"/>
              </a:rPr>
              <a:t>A</a:t>
            </a:r>
            <a:r>
              <a:rPr sz="1400" b="1" spc="-5" dirty="0">
                <a:latin typeface="Cambria"/>
                <a:cs typeface="Cambria"/>
              </a:rPr>
              <a:t>dd</a:t>
            </a:r>
            <a:r>
              <a:rPr sz="1400" b="1" spc="-20" dirty="0">
                <a:latin typeface="Cambria"/>
                <a:cs typeface="Cambria"/>
              </a:rPr>
              <a:t>r</a:t>
            </a:r>
            <a:r>
              <a:rPr sz="1400" b="1" dirty="0">
                <a:latin typeface="Cambria"/>
                <a:cs typeface="Cambria"/>
              </a:rPr>
              <a:t>ess</a:t>
            </a:r>
            <a:endParaRPr sz="1400">
              <a:latin typeface="Cambria"/>
              <a:cs typeface="Cambria"/>
            </a:endParaRPr>
          </a:p>
          <a:p>
            <a:pPr marR="5080" algn="r">
              <a:lnSpc>
                <a:spcPct val="100000"/>
              </a:lnSpc>
              <a:spcBef>
                <a:spcPts val="725"/>
              </a:spcBef>
            </a:pPr>
            <a:r>
              <a:rPr sz="1600" spc="-5" dirty="0">
                <a:latin typeface="Cambria"/>
                <a:cs typeface="Cambria"/>
              </a:rPr>
              <a:t>200</a:t>
            </a:r>
            <a:endParaRPr sz="1600">
              <a:latin typeface="Cambria"/>
              <a:cs typeface="Cambria"/>
            </a:endParaRPr>
          </a:p>
          <a:p>
            <a:pPr marR="5080" algn="r">
              <a:lnSpc>
                <a:spcPct val="100000"/>
              </a:lnSpc>
              <a:spcBef>
                <a:spcPts val="720"/>
              </a:spcBef>
            </a:pPr>
            <a:r>
              <a:rPr sz="1600" spc="-5" dirty="0">
                <a:latin typeface="Cambria"/>
                <a:cs typeface="Cambria"/>
              </a:rPr>
              <a:t>201</a:t>
            </a:r>
            <a:endParaRPr sz="1600">
              <a:latin typeface="Cambria"/>
              <a:cs typeface="Cambria"/>
            </a:endParaRPr>
          </a:p>
          <a:p>
            <a:pPr marR="5080" algn="r">
              <a:lnSpc>
                <a:spcPct val="100000"/>
              </a:lnSpc>
              <a:spcBef>
                <a:spcPts val="725"/>
              </a:spcBef>
            </a:pPr>
            <a:r>
              <a:rPr sz="1600" spc="-5" dirty="0">
                <a:latin typeface="Cambria"/>
                <a:cs typeface="Cambria"/>
              </a:rPr>
              <a:t>202</a:t>
            </a:r>
            <a:endParaRPr sz="1600">
              <a:latin typeface="Cambria"/>
              <a:cs typeface="Cambria"/>
            </a:endParaRPr>
          </a:p>
        </p:txBody>
      </p:sp>
      <p:sp>
        <p:nvSpPr>
          <p:cNvPr id="4" name="object 4"/>
          <p:cNvSpPr txBox="1"/>
          <p:nvPr/>
        </p:nvSpPr>
        <p:spPr>
          <a:xfrm>
            <a:off x="4298952" y="1493013"/>
            <a:ext cx="70802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Cambria"/>
                <a:cs typeface="Cambria"/>
              </a:rPr>
              <a:t>Memory</a:t>
            </a:r>
            <a:endParaRPr sz="1400">
              <a:latin typeface="Cambria"/>
              <a:cs typeface="Cambria"/>
            </a:endParaRPr>
          </a:p>
        </p:txBody>
      </p:sp>
      <p:sp>
        <p:nvSpPr>
          <p:cNvPr id="5" name="object 5"/>
          <p:cNvSpPr txBox="1"/>
          <p:nvPr/>
        </p:nvSpPr>
        <p:spPr>
          <a:xfrm>
            <a:off x="3256281" y="314071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399</a:t>
            </a:r>
            <a:endParaRPr sz="1600">
              <a:latin typeface="Cambria"/>
              <a:cs typeface="Cambria"/>
            </a:endParaRPr>
          </a:p>
        </p:txBody>
      </p:sp>
      <p:sp>
        <p:nvSpPr>
          <p:cNvPr id="6" name="object 6"/>
          <p:cNvSpPr txBox="1"/>
          <p:nvPr/>
        </p:nvSpPr>
        <p:spPr>
          <a:xfrm>
            <a:off x="2771649" y="3446907"/>
            <a:ext cx="926465" cy="287899"/>
          </a:xfrm>
          <a:prstGeom prst="rect">
            <a:avLst/>
          </a:prstGeom>
          <a:solidFill>
            <a:srgbClr val="9DC3E6"/>
          </a:solidFill>
        </p:spPr>
        <p:txBody>
          <a:bodyPr vert="horz" wrap="square" lIns="0" tIns="41275" rIns="0" bIns="0" rtlCol="0">
            <a:spAutoFit/>
          </a:bodyPr>
          <a:lstStyle/>
          <a:p>
            <a:pPr marL="497205">
              <a:lnSpc>
                <a:spcPct val="100000"/>
              </a:lnSpc>
              <a:spcBef>
                <a:spcPts val="325"/>
              </a:spcBef>
            </a:pPr>
            <a:r>
              <a:rPr sz="1600" spc="-5" dirty="0">
                <a:latin typeface="Cambria"/>
                <a:cs typeface="Cambria"/>
              </a:rPr>
              <a:t>400</a:t>
            </a:r>
            <a:endParaRPr sz="1600">
              <a:latin typeface="Cambria"/>
              <a:cs typeface="Cambria"/>
            </a:endParaRPr>
          </a:p>
        </p:txBody>
      </p:sp>
      <p:graphicFrame>
        <p:nvGraphicFramePr>
          <p:cNvPr id="7" name="object 7"/>
          <p:cNvGraphicFramePr>
            <a:graphicFrameLocks noGrp="1"/>
          </p:cNvGraphicFramePr>
          <p:nvPr/>
        </p:nvGraphicFramePr>
        <p:xfrm>
          <a:off x="3691637" y="1764159"/>
          <a:ext cx="1909446" cy="4693940"/>
        </p:xfrm>
        <a:graphic>
          <a:graphicData uri="http://schemas.openxmlformats.org/drawingml/2006/table">
            <a:tbl>
              <a:tblPr firstRow="1" bandRow="1">
                <a:tableStyleId>{2D5ABB26-0587-4C30-8999-92F81FD0307C}</a:tableStyleId>
              </a:tblPr>
              <a:tblGrid>
                <a:gridCol w="1210311"/>
                <a:gridCol w="699135"/>
              </a:tblGrid>
              <a:tr h="335279">
                <a:tc>
                  <a:txBody>
                    <a:bodyPr/>
                    <a:lstStyle/>
                    <a:p>
                      <a:pPr marL="139065">
                        <a:lnSpc>
                          <a:spcPct val="100000"/>
                        </a:lnSpc>
                        <a:spcBef>
                          <a:spcPts val="320"/>
                        </a:spcBef>
                      </a:pPr>
                      <a:r>
                        <a:rPr sz="1600" spc="-5" dirty="0">
                          <a:latin typeface="Cambria"/>
                          <a:cs typeface="Cambria"/>
                        </a:rPr>
                        <a:t>Load </a:t>
                      </a:r>
                      <a:r>
                        <a:rPr sz="1600" spc="-10" dirty="0">
                          <a:latin typeface="Cambria"/>
                          <a:cs typeface="Cambria"/>
                        </a:rPr>
                        <a:t>to</a:t>
                      </a:r>
                      <a:r>
                        <a:rPr sz="1600" spc="-30" dirty="0">
                          <a:latin typeface="Cambria"/>
                          <a:cs typeface="Cambria"/>
                        </a:rPr>
                        <a:t> </a:t>
                      </a:r>
                      <a:r>
                        <a:rPr sz="1600" spc="-15" dirty="0">
                          <a:latin typeface="Cambria"/>
                          <a:cs typeface="Cambria"/>
                        </a:rPr>
                        <a:t>AC</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ct val="100000"/>
                        </a:lnSpc>
                        <a:spcBef>
                          <a:spcPts val="320"/>
                        </a:spcBef>
                      </a:pPr>
                      <a:r>
                        <a:rPr sz="1600" spc="-10" dirty="0">
                          <a:latin typeface="Cambria"/>
                          <a:cs typeface="Cambria"/>
                        </a:rPr>
                        <a:t>Mode</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35279">
                <a:tc gridSpan="2">
                  <a:txBody>
                    <a:bodyPr/>
                    <a:lstStyle/>
                    <a:p>
                      <a:pPr marL="331470">
                        <a:lnSpc>
                          <a:spcPct val="100000"/>
                        </a:lnSpc>
                        <a:spcBef>
                          <a:spcPts val="320"/>
                        </a:spcBef>
                      </a:pPr>
                      <a:r>
                        <a:rPr sz="1600" spc="-10" dirty="0">
                          <a:latin typeface="Cambria"/>
                          <a:cs typeface="Cambria"/>
                        </a:rPr>
                        <a:t>Address </a:t>
                      </a:r>
                      <a:r>
                        <a:rPr sz="1600" spc="-5" dirty="0">
                          <a:latin typeface="Cambria"/>
                          <a:cs typeface="Cambria"/>
                        </a:rPr>
                        <a:t>=</a:t>
                      </a:r>
                      <a:r>
                        <a:rPr sz="1600" spc="-10" dirty="0">
                          <a:latin typeface="Cambria"/>
                          <a:cs typeface="Cambria"/>
                        </a:rPr>
                        <a:t> </a:t>
                      </a:r>
                      <a:r>
                        <a:rPr sz="1600" spc="-5" dirty="0">
                          <a:latin typeface="Cambria"/>
                          <a:cs typeface="Cambria"/>
                        </a:rPr>
                        <a:t>500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248920">
                        <a:lnSpc>
                          <a:spcPct val="100000"/>
                        </a:lnSpc>
                        <a:spcBef>
                          <a:spcPts val="325"/>
                        </a:spcBef>
                      </a:pPr>
                      <a:r>
                        <a:rPr sz="1600" spc="-10" dirty="0">
                          <a:latin typeface="Cambria"/>
                          <a:cs typeface="Cambria"/>
                        </a:rPr>
                        <a:t>Next</a:t>
                      </a:r>
                      <a:r>
                        <a:rPr sz="1600" spc="-20" dirty="0">
                          <a:latin typeface="Cambria"/>
                          <a:cs typeface="Cambria"/>
                        </a:rPr>
                        <a:t> </a:t>
                      </a:r>
                      <a:r>
                        <a:rPr sz="1600" spc="-10" dirty="0">
                          <a:latin typeface="Cambria"/>
                          <a:cs typeface="Cambria"/>
                        </a:rPr>
                        <a:t>Instruction</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450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marL="635" algn="ctr">
                        <a:lnSpc>
                          <a:spcPct val="100000"/>
                        </a:lnSpc>
                        <a:spcBef>
                          <a:spcPts val="325"/>
                        </a:spcBef>
                      </a:pPr>
                      <a:r>
                        <a:rPr sz="1600" spc="-5" dirty="0">
                          <a:latin typeface="Cambria"/>
                          <a:cs typeface="Cambria"/>
                        </a:rPr>
                        <a:t>700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66"/>
                    </a:solidFill>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800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900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305">
                <a:tc gridSpan="2">
                  <a:txBody>
                    <a:bodyPr/>
                    <a:lstStyle/>
                    <a:p>
                      <a:pPr marL="635" algn="ctr">
                        <a:lnSpc>
                          <a:spcPct val="100000"/>
                        </a:lnSpc>
                        <a:spcBef>
                          <a:spcPts val="330"/>
                        </a:spcBef>
                      </a:pPr>
                      <a:r>
                        <a:rPr sz="1600" spc="-5" dirty="0">
                          <a:latin typeface="Cambria"/>
                          <a:cs typeface="Cambria"/>
                        </a:rPr>
                        <a:t>325</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30"/>
                        </a:spcBef>
                      </a:pPr>
                      <a:r>
                        <a:rPr sz="1600" spc="-5" dirty="0">
                          <a:latin typeface="Cambria"/>
                          <a:cs typeface="Cambria"/>
                        </a:rPr>
                        <a:t>300</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bl>
          </a:graphicData>
        </a:graphic>
      </p:graphicFrame>
      <p:sp>
        <p:nvSpPr>
          <p:cNvPr id="8" name="object 8"/>
          <p:cNvSpPr txBox="1"/>
          <p:nvPr/>
        </p:nvSpPr>
        <p:spPr>
          <a:xfrm>
            <a:off x="3256281" y="414693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500</a:t>
            </a:r>
            <a:endParaRPr sz="1600">
              <a:latin typeface="Cambria"/>
              <a:cs typeface="Cambria"/>
            </a:endParaRPr>
          </a:p>
        </p:txBody>
      </p:sp>
      <p:sp>
        <p:nvSpPr>
          <p:cNvPr id="9" name="object 9"/>
          <p:cNvSpPr txBox="1"/>
          <p:nvPr/>
        </p:nvSpPr>
        <p:spPr>
          <a:xfrm>
            <a:off x="3256281" y="4817491"/>
            <a:ext cx="363855" cy="948337"/>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600</a:t>
            </a:r>
            <a:endParaRPr sz="1600">
              <a:latin typeface="Cambria"/>
              <a:cs typeface="Cambria"/>
            </a:endParaRPr>
          </a:p>
          <a:p>
            <a:pPr>
              <a:lnSpc>
                <a:spcPct val="100000"/>
              </a:lnSpc>
            </a:pPr>
            <a:endParaRPr sz="1800">
              <a:latin typeface="Cambria"/>
              <a:cs typeface="Cambria"/>
            </a:endParaRPr>
          </a:p>
          <a:p>
            <a:pPr marL="12700">
              <a:lnSpc>
                <a:spcPct val="100000"/>
              </a:lnSpc>
              <a:spcBef>
                <a:spcPts val="1250"/>
              </a:spcBef>
            </a:pPr>
            <a:r>
              <a:rPr sz="1600" spc="-5" dirty="0">
                <a:latin typeface="Cambria"/>
                <a:cs typeface="Cambria"/>
              </a:rPr>
              <a:t>702</a:t>
            </a:r>
            <a:endParaRPr sz="1600">
              <a:latin typeface="Cambria"/>
              <a:cs typeface="Cambria"/>
            </a:endParaRPr>
          </a:p>
        </p:txBody>
      </p:sp>
      <p:graphicFrame>
        <p:nvGraphicFramePr>
          <p:cNvPr id="10" name="object 10"/>
          <p:cNvGraphicFramePr>
            <a:graphicFrameLocks noGrp="1"/>
          </p:cNvGraphicFramePr>
          <p:nvPr/>
        </p:nvGraphicFramePr>
        <p:xfrm>
          <a:off x="766369" y="1684401"/>
          <a:ext cx="1680845" cy="335279"/>
        </p:xfrm>
        <a:graphic>
          <a:graphicData uri="http://schemas.openxmlformats.org/drawingml/2006/table">
            <a:tbl>
              <a:tblPr firstRow="1" bandRow="1">
                <a:tableStyleId>{2D5ABB26-0587-4C30-8999-92F81FD0307C}</a:tableStyleId>
              </a:tblPr>
              <a:tblGrid>
                <a:gridCol w="457200"/>
                <a:gridCol w="1223645"/>
              </a:tblGrid>
              <a:tr h="335279">
                <a:tc>
                  <a:txBody>
                    <a:bodyPr/>
                    <a:lstStyle/>
                    <a:p>
                      <a:pPr marL="127000">
                        <a:lnSpc>
                          <a:spcPct val="100000"/>
                        </a:lnSpc>
                        <a:spcBef>
                          <a:spcPts val="320"/>
                        </a:spcBef>
                      </a:pPr>
                      <a:r>
                        <a:rPr sz="1600" b="1" spc="-15" dirty="0">
                          <a:latin typeface="Cambria"/>
                          <a:cs typeface="Cambria"/>
                        </a:rPr>
                        <a:t>PC</a:t>
                      </a:r>
                      <a:endParaRPr sz="16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600" b="1" spc="-5" dirty="0">
                          <a:latin typeface="Cambria"/>
                          <a:cs typeface="Cambria"/>
                        </a:rPr>
                        <a:t>200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1" name="object 11"/>
          <p:cNvGraphicFramePr>
            <a:graphicFrameLocks noGrp="1"/>
          </p:cNvGraphicFramePr>
          <p:nvPr/>
        </p:nvGraphicFramePr>
        <p:xfrm>
          <a:off x="742290" y="2213229"/>
          <a:ext cx="1696085" cy="335280"/>
        </p:xfrm>
        <a:graphic>
          <a:graphicData uri="http://schemas.openxmlformats.org/drawingml/2006/table">
            <a:tbl>
              <a:tblPr firstRow="1" bandRow="1">
                <a:tableStyleId>{2D5ABB26-0587-4C30-8999-92F81FD0307C}</a:tableStyleId>
              </a:tblPr>
              <a:tblGrid>
                <a:gridCol w="472440"/>
                <a:gridCol w="1223645"/>
              </a:tblGrid>
              <a:tr h="335280">
                <a:tc>
                  <a:txBody>
                    <a:bodyPr/>
                    <a:lstStyle/>
                    <a:p>
                      <a:pPr marL="127000">
                        <a:lnSpc>
                          <a:spcPct val="100000"/>
                        </a:lnSpc>
                        <a:spcBef>
                          <a:spcPts val="325"/>
                        </a:spcBef>
                      </a:pPr>
                      <a:r>
                        <a:rPr sz="1600" b="1" spc="-5" dirty="0">
                          <a:latin typeface="Cambria"/>
                          <a:cs typeface="Cambria"/>
                        </a:rPr>
                        <a:t>R1</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400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2" name="object 12"/>
          <p:cNvGraphicFramePr>
            <a:graphicFrameLocks noGrp="1"/>
          </p:cNvGraphicFramePr>
          <p:nvPr/>
        </p:nvGraphicFramePr>
        <p:xfrm>
          <a:off x="737717" y="2751201"/>
          <a:ext cx="1700528" cy="335279"/>
        </p:xfrm>
        <a:graphic>
          <a:graphicData uri="http://schemas.openxmlformats.org/drawingml/2006/table">
            <a:tbl>
              <a:tblPr firstRow="1" bandRow="1">
                <a:tableStyleId>{2D5ABB26-0587-4C30-8999-92F81FD0307C}</a:tableStyleId>
              </a:tblPr>
              <a:tblGrid>
                <a:gridCol w="476884"/>
                <a:gridCol w="1223644"/>
              </a:tblGrid>
              <a:tr h="335279">
                <a:tc>
                  <a:txBody>
                    <a:bodyPr/>
                    <a:lstStyle/>
                    <a:p>
                      <a:pPr marL="127000">
                        <a:lnSpc>
                          <a:spcPct val="100000"/>
                        </a:lnSpc>
                        <a:spcBef>
                          <a:spcPts val="325"/>
                        </a:spcBef>
                      </a:pPr>
                      <a:r>
                        <a:rPr sz="1600" b="1" spc="-10" dirty="0">
                          <a:latin typeface="Cambria"/>
                          <a:cs typeface="Cambria"/>
                        </a:rPr>
                        <a:t>XR</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100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pSp>
        <p:nvGrpSpPr>
          <p:cNvPr id="13" name="object 13"/>
          <p:cNvGrpSpPr/>
          <p:nvPr/>
        </p:nvGrpSpPr>
        <p:grpSpPr>
          <a:xfrm>
            <a:off x="1212852" y="3360801"/>
            <a:ext cx="1236345" cy="347980"/>
            <a:chOff x="1212850" y="3360801"/>
            <a:chExt cx="1236345" cy="347980"/>
          </a:xfrm>
        </p:grpSpPr>
        <p:sp>
          <p:nvSpPr>
            <p:cNvPr id="14" name="object 14"/>
            <p:cNvSpPr/>
            <p:nvPr/>
          </p:nvSpPr>
          <p:spPr>
            <a:xfrm>
              <a:off x="1219200" y="3367151"/>
              <a:ext cx="1224280" cy="335280"/>
            </a:xfrm>
            <a:custGeom>
              <a:avLst/>
              <a:gdLst/>
              <a:ahLst/>
              <a:cxnLst/>
              <a:rect l="l" t="t" r="r" b="b"/>
              <a:pathLst>
                <a:path w="1224280" h="335279">
                  <a:moveTo>
                    <a:pt x="1223683" y="0"/>
                  </a:moveTo>
                  <a:lnTo>
                    <a:pt x="0" y="0"/>
                  </a:lnTo>
                  <a:lnTo>
                    <a:pt x="0" y="335280"/>
                  </a:lnTo>
                  <a:lnTo>
                    <a:pt x="1223683" y="335280"/>
                  </a:lnTo>
                  <a:lnTo>
                    <a:pt x="1223683" y="0"/>
                  </a:lnTo>
                  <a:close/>
                </a:path>
              </a:pathLst>
            </a:custGeom>
            <a:solidFill>
              <a:srgbClr val="FFE699"/>
            </a:solidFill>
          </p:spPr>
          <p:txBody>
            <a:bodyPr wrap="square" lIns="0" tIns="0" rIns="0" bIns="0" rtlCol="0"/>
            <a:lstStyle/>
            <a:p>
              <a:endParaRPr/>
            </a:p>
          </p:txBody>
        </p:sp>
        <p:sp>
          <p:nvSpPr>
            <p:cNvPr id="15" name="object 15"/>
            <p:cNvSpPr/>
            <p:nvPr/>
          </p:nvSpPr>
          <p:spPr>
            <a:xfrm>
              <a:off x="1219200" y="3360801"/>
              <a:ext cx="1223645" cy="347980"/>
            </a:xfrm>
            <a:custGeom>
              <a:avLst/>
              <a:gdLst/>
              <a:ahLst/>
              <a:cxnLst/>
              <a:rect l="l" t="t" r="r" b="b"/>
              <a:pathLst>
                <a:path w="1223645" h="347979">
                  <a:moveTo>
                    <a:pt x="0" y="0"/>
                  </a:moveTo>
                  <a:lnTo>
                    <a:pt x="0" y="347980"/>
                  </a:lnTo>
                </a:path>
                <a:path w="1223645" h="347979">
                  <a:moveTo>
                    <a:pt x="1223645" y="0"/>
                  </a:moveTo>
                  <a:lnTo>
                    <a:pt x="1223645" y="347980"/>
                  </a:lnTo>
                </a:path>
              </a:pathLst>
            </a:custGeom>
            <a:ln w="12700">
              <a:solidFill>
                <a:srgbClr val="000000"/>
              </a:solidFill>
            </a:ln>
          </p:spPr>
          <p:txBody>
            <a:bodyPr wrap="square" lIns="0" tIns="0" rIns="0" bIns="0" rtlCol="0"/>
            <a:lstStyle/>
            <a:p>
              <a:endParaRPr/>
            </a:p>
          </p:txBody>
        </p:sp>
        <p:sp>
          <p:nvSpPr>
            <p:cNvPr id="16" name="object 16"/>
            <p:cNvSpPr/>
            <p:nvPr/>
          </p:nvSpPr>
          <p:spPr>
            <a:xfrm>
              <a:off x="1212850" y="3360801"/>
              <a:ext cx="1236345" cy="12700"/>
            </a:xfrm>
            <a:custGeom>
              <a:avLst/>
              <a:gdLst/>
              <a:ahLst/>
              <a:cxnLst/>
              <a:rect l="l" t="t" r="r" b="b"/>
              <a:pathLst>
                <a:path w="1236345" h="12700">
                  <a:moveTo>
                    <a:pt x="0" y="12700"/>
                  </a:moveTo>
                  <a:lnTo>
                    <a:pt x="1236345" y="12700"/>
                  </a:lnTo>
                  <a:lnTo>
                    <a:pt x="1236345" y="0"/>
                  </a:lnTo>
                  <a:lnTo>
                    <a:pt x="0" y="0"/>
                  </a:lnTo>
                  <a:lnTo>
                    <a:pt x="0" y="12700"/>
                  </a:lnTo>
                  <a:close/>
                </a:path>
              </a:pathLst>
            </a:custGeom>
            <a:solidFill>
              <a:srgbClr val="000000"/>
            </a:solidFill>
          </p:spPr>
          <p:txBody>
            <a:bodyPr wrap="square" lIns="0" tIns="0" rIns="0" bIns="0" rtlCol="0"/>
            <a:lstStyle/>
            <a:p>
              <a:endParaRPr/>
            </a:p>
          </p:txBody>
        </p:sp>
        <p:sp>
          <p:nvSpPr>
            <p:cNvPr id="17" name="object 17"/>
            <p:cNvSpPr/>
            <p:nvPr/>
          </p:nvSpPr>
          <p:spPr>
            <a:xfrm>
              <a:off x="1212850" y="3702431"/>
              <a:ext cx="1236345" cy="0"/>
            </a:xfrm>
            <a:custGeom>
              <a:avLst/>
              <a:gdLst/>
              <a:ahLst/>
              <a:cxnLst/>
              <a:rect l="l" t="t" r="r" b="b"/>
              <a:pathLst>
                <a:path w="1236345">
                  <a:moveTo>
                    <a:pt x="0" y="0"/>
                  </a:moveTo>
                  <a:lnTo>
                    <a:pt x="1236345" y="0"/>
                  </a:lnTo>
                </a:path>
              </a:pathLst>
            </a:custGeom>
            <a:ln w="12700">
              <a:solidFill>
                <a:srgbClr val="000000"/>
              </a:solidFill>
            </a:ln>
          </p:spPr>
          <p:txBody>
            <a:bodyPr wrap="square" lIns="0" tIns="0" rIns="0" bIns="0" rtlCol="0"/>
            <a:lstStyle/>
            <a:p>
              <a:endParaRPr/>
            </a:p>
          </p:txBody>
        </p:sp>
      </p:grpSp>
      <p:sp>
        <p:nvSpPr>
          <p:cNvPr id="18" name="object 18"/>
          <p:cNvSpPr txBox="1"/>
          <p:nvPr/>
        </p:nvSpPr>
        <p:spPr>
          <a:xfrm>
            <a:off x="871830" y="3396235"/>
            <a:ext cx="266065" cy="258404"/>
          </a:xfrm>
          <a:prstGeom prst="rect">
            <a:avLst/>
          </a:prstGeom>
        </p:spPr>
        <p:txBody>
          <a:bodyPr vert="horz" wrap="square" lIns="0" tIns="12065" rIns="0" bIns="0" rtlCol="0">
            <a:spAutoFit/>
          </a:bodyPr>
          <a:lstStyle/>
          <a:p>
            <a:pPr marL="12700">
              <a:lnSpc>
                <a:spcPct val="100000"/>
              </a:lnSpc>
              <a:spcBef>
                <a:spcPts val="95"/>
              </a:spcBef>
            </a:pPr>
            <a:r>
              <a:rPr sz="1600" b="1" spc="-40" dirty="0">
                <a:latin typeface="Cambria"/>
                <a:cs typeface="Cambria"/>
              </a:rPr>
              <a:t>AC</a:t>
            </a:r>
            <a:endParaRPr sz="1600">
              <a:latin typeface="Cambria"/>
              <a:cs typeface="Cambria"/>
            </a:endParaRPr>
          </a:p>
        </p:txBody>
      </p:sp>
      <p:sp>
        <p:nvSpPr>
          <p:cNvPr id="24" name="object 24"/>
          <p:cNvSpPr txBox="1"/>
          <p:nvPr/>
        </p:nvSpPr>
        <p:spPr>
          <a:xfrm>
            <a:off x="3256281" y="6168986"/>
            <a:ext cx="363855" cy="248145"/>
          </a:xfrm>
          <a:prstGeom prst="rect">
            <a:avLst/>
          </a:prstGeom>
        </p:spPr>
        <p:txBody>
          <a:bodyPr vert="horz" wrap="square" lIns="0" tIns="1905" rIns="0" bIns="0" rtlCol="0">
            <a:spAutoFit/>
          </a:bodyPr>
          <a:lstStyle/>
          <a:p>
            <a:pPr marL="12700">
              <a:lnSpc>
                <a:spcPct val="100000"/>
              </a:lnSpc>
              <a:spcBef>
                <a:spcPts val="15"/>
              </a:spcBef>
            </a:pPr>
            <a:r>
              <a:rPr sz="1600" spc="-5" dirty="0">
                <a:latin typeface="Cambria"/>
                <a:cs typeface="Cambria"/>
              </a:rPr>
              <a:t>800</a:t>
            </a:r>
            <a:endParaRPr sz="1600">
              <a:latin typeface="Cambria"/>
              <a:cs typeface="Cambria"/>
            </a:endParaRPr>
          </a:p>
        </p:txBody>
      </p:sp>
      <p:sp>
        <p:nvSpPr>
          <p:cNvPr id="19" name="object 19"/>
          <p:cNvSpPr txBox="1"/>
          <p:nvPr/>
        </p:nvSpPr>
        <p:spPr>
          <a:xfrm>
            <a:off x="5996180" y="1716406"/>
            <a:ext cx="4113529" cy="321242"/>
          </a:xfrm>
          <a:prstGeom prst="rect">
            <a:avLst/>
          </a:prstGeom>
        </p:spPr>
        <p:txBody>
          <a:bodyPr vert="horz" wrap="square" lIns="0" tIns="13335" rIns="0" bIns="0" rtlCol="0">
            <a:spAutoFit/>
          </a:bodyPr>
          <a:lstStyle/>
          <a:p>
            <a:pPr marL="12700">
              <a:lnSpc>
                <a:spcPct val="100000"/>
              </a:lnSpc>
              <a:spcBef>
                <a:spcPts val="105"/>
              </a:spcBef>
            </a:pPr>
            <a:r>
              <a:rPr sz="2000" b="1" spc="-5" dirty="0">
                <a:solidFill>
                  <a:srgbClr val="00AF50"/>
                </a:solidFill>
                <a:latin typeface="Cambria"/>
                <a:cs typeface="Cambria"/>
              </a:rPr>
              <a:t>8. </a:t>
            </a:r>
            <a:r>
              <a:rPr sz="2000" b="1" spc="-10" dirty="0">
                <a:solidFill>
                  <a:srgbClr val="00AF50"/>
                </a:solidFill>
                <a:latin typeface="Cambria"/>
                <a:cs typeface="Cambria"/>
              </a:rPr>
              <a:t>Autoincrement </a:t>
            </a:r>
            <a:r>
              <a:rPr sz="2000" b="1" spc="-5" dirty="0">
                <a:solidFill>
                  <a:srgbClr val="00AF50"/>
                </a:solidFill>
                <a:latin typeface="Cambria"/>
                <a:cs typeface="Cambria"/>
              </a:rPr>
              <a:t>Addressing</a:t>
            </a:r>
            <a:r>
              <a:rPr sz="2000" b="1" spc="-114" dirty="0">
                <a:solidFill>
                  <a:srgbClr val="00AF50"/>
                </a:solidFill>
                <a:latin typeface="Cambria"/>
                <a:cs typeface="Cambria"/>
              </a:rPr>
              <a:t> </a:t>
            </a:r>
            <a:r>
              <a:rPr sz="2000" b="1" spc="-5" dirty="0">
                <a:solidFill>
                  <a:srgbClr val="00AF50"/>
                </a:solidFill>
                <a:latin typeface="Cambria"/>
                <a:cs typeface="Cambria"/>
              </a:rPr>
              <a:t>Mode</a:t>
            </a:r>
            <a:endParaRPr sz="2000">
              <a:latin typeface="Cambria"/>
              <a:cs typeface="Cambria"/>
            </a:endParaRPr>
          </a:p>
        </p:txBody>
      </p:sp>
      <p:sp>
        <p:nvSpPr>
          <p:cNvPr id="20" name="object 20"/>
          <p:cNvSpPr txBox="1"/>
          <p:nvPr/>
        </p:nvSpPr>
        <p:spPr>
          <a:xfrm>
            <a:off x="5996177" y="2297430"/>
            <a:ext cx="5647691" cy="1397819"/>
          </a:xfrm>
          <a:prstGeom prst="rect">
            <a:avLst/>
          </a:prstGeom>
        </p:spPr>
        <p:txBody>
          <a:bodyPr vert="horz" wrap="square" lIns="0" tIns="12700" rIns="0" bIns="0" rtlCol="0">
            <a:spAutoFit/>
          </a:bodyPr>
          <a:lstStyle/>
          <a:p>
            <a:pPr marL="299085" marR="5080" indent="-287020">
              <a:lnSpc>
                <a:spcPct val="100000"/>
              </a:lnSpc>
              <a:spcBef>
                <a:spcPts val="100"/>
              </a:spcBef>
              <a:buFont typeface="Arial"/>
              <a:buChar char="•"/>
              <a:tabLst>
                <a:tab pos="299085" algn="l"/>
                <a:tab pos="299720" algn="l"/>
              </a:tabLst>
            </a:pPr>
            <a:r>
              <a:rPr sz="1800" spc="-5" dirty="0">
                <a:latin typeface="Cambria"/>
                <a:cs typeface="Cambria"/>
              </a:rPr>
              <a:t>It </a:t>
            </a:r>
            <a:r>
              <a:rPr sz="1800" dirty="0">
                <a:latin typeface="Cambria"/>
                <a:cs typeface="Cambria"/>
              </a:rPr>
              <a:t>is </a:t>
            </a:r>
            <a:r>
              <a:rPr sz="1800" spc="-5" dirty="0">
                <a:latin typeface="Cambria"/>
                <a:cs typeface="Cambria"/>
              </a:rPr>
              <a:t>same as register indirect </a:t>
            </a:r>
            <a:r>
              <a:rPr sz="1800" spc="-10" dirty="0">
                <a:latin typeface="Cambria"/>
                <a:cs typeface="Cambria"/>
              </a:rPr>
              <a:t>addressing </a:t>
            </a:r>
            <a:r>
              <a:rPr sz="1800" dirty="0">
                <a:latin typeface="Cambria"/>
                <a:cs typeface="Cambria"/>
              </a:rPr>
              <a:t>mode </a:t>
            </a:r>
            <a:r>
              <a:rPr sz="1800" spc="-15" dirty="0">
                <a:latin typeface="Cambria"/>
                <a:cs typeface="Cambria"/>
              </a:rPr>
              <a:t>except  </a:t>
            </a:r>
            <a:r>
              <a:rPr sz="1800" spc="-5" dirty="0">
                <a:latin typeface="Cambria"/>
                <a:cs typeface="Cambria"/>
              </a:rPr>
              <a:t>the contents </a:t>
            </a:r>
            <a:r>
              <a:rPr sz="1800" dirty="0">
                <a:latin typeface="Cambria"/>
                <a:cs typeface="Cambria"/>
              </a:rPr>
              <a:t>of </a:t>
            </a:r>
            <a:r>
              <a:rPr sz="1800" spc="-5" dirty="0">
                <a:latin typeface="Cambria"/>
                <a:cs typeface="Cambria"/>
              </a:rPr>
              <a:t>R1 </a:t>
            </a:r>
            <a:r>
              <a:rPr sz="1800" spc="-15" dirty="0">
                <a:latin typeface="Cambria"/>
                <a:cs typeface="Cambria"/>
              </a:rPr>
              <a:t>are </a:t>
            </a:r>
            <a:r>
              <a:rPr sz="1800" spc="-5" dirty="0">
                <a:latin typeface="Cambria"/>
                <a:cs typeface="Cambria"/>
              </a:rPr>
              <a:t>incremented after the</a:t>
            </a:r>
            <a:r>
              <a:rPr sz="1800" spc="10" dirty="0">
                <a:latin typeface="Cambria"/>
                <a:cs typeface="Cambria"/>
              </a:rPr>
              <a:t> </a:t>
            </a:r>
            <a:r>
              <a:rPr sz="1800" spc="-10" dirty="0">
                <a:latin typeface="Cambria"/>
                <a:cs typeface="Cambria"/>
              </a:rPr>
              <a:t>execution.</a:t>
            </a:r>
            <a:endParaRPr sz="1800">
              <a:latin typeface="Cambria"/>
              <a:cs typeface="Cambria"/>
            </a:endParaRPr>
          </a:p>
          <a:p>
            <a:pPr marL="299085" indent="-287020">
              <a:lnSpc>
                <a:spcPct val="100000"/>
              </a:lnSpc>
              <a:buFont typeface="Arial"/>
              <a:buChar char="•"/>
              <a:tabLst>
                <a:tab pos="299085" algn="l"/>
                <a:tab pos="299720" algn="l"/>
              </a:tabLst>
            </a:pPr>
            <a:r>
              <a:rPr sz="1800" spc="-5" dirty="0">
                <a:latin typeface="Cambria"/>
                <a:cs typeface="Cambria"/>
              </a:rPr>
              <a:t>R1 contains</a:t>
            </a:r>
            <a:r>
              <a:rPr sz="1800" spc="-35" dirty="0">
                <a:latin typeface="Cambria"/>
                <a:cs typeface="Cambria"/>
              </a:rPr>
              <a:t> </a:t>
            </a:r>
            <a:r>
              <a:rPr sz="1800" dirty="0">
                <a:latin typeface="Cambria"/>
                <a:cs typeface="Cambria"/>
              </a:rPr>
              <a:t>400.</a:t>
            </a:r>
            <a:endParaRPr sz="1800">
              <a:latin typeface="Cambria"/>
              <a:cs typeface="Cambria"/>
            </a:endParaRPr>
          </a:p>
          <a:p>
            <a:pPr marL="299085" indent="-287020">
              <a:lnSpc>
                <a:spcPct val="100000"/>
              </a:lnSpc>
              <a:buFont typeface="Arial"/>
              <a:buChar char="•"/>
              <a:tabLst>
                <a:tab pos="299085" algn="l"/>
                <a:tab pos="299720" algn="l"/>
              </a:tabLst>
            </a:pPr>
            <a:r>
              <a:rPr sz="1800" spc="-5" dirty="0">
                <a:latin typeface="Cambria"/>
                <a:cs typeface="Cambria"/>
              </a:rPr>
              <a:t>So </a:t>
            </a:r>
            <a:r>
              <a:rPr sz="1800" spc="-15" dirty="0">
                <a:latin typeface="Cambria"/>
                <a:cs typeface="Cambria"/>
              </a:rPr>
              <a:t>effective </a:t>
            </a:r>
            <a:r>
              <a:rPr sz="1800" spc="-10" dirty="0">
                <a:latin typeface="Cambria"/>
                <a:cs typeface="Cambria"/>
              </a:rPr>
              <a:t>address </a:t>
            </a:r>
            <a:r>
              <a:rPr sz="1800" dirty="0">
                <a:latin typeface="Cambria"/>
                <a:cs typeface="Cambria"/>
              </a:rPr>
              <a:t>of </a:t>
            </a:r>
            <a:r>
              <a:rPr sz="1800" spc="-10" dirty="0">
                <a:latin typeface="Cambria"/>
                <a:cs typeface="Cambria"/>
              </a:rPr>
              <a:t>operand </a:t>
            </a:r>
            <a:r>
              <a:rPr sz="1800" dirty="0">
                <a:latin typeface="Cambria"/>
                <a:cs typeface="Cambria"/>
              </a:rPr>
              <a:t>is</a:t>
            </a:r>
            <a:r>
              <a:rPr sz="1800" spc="60" dirty="0">
                <a:latin typeface="Cambria"/>
                <a:cs typeface="Cambria"/>
              </a:rPr>
              <a:t> </a:t>
            </a:r>
            <a:r>
              <a:rPr sz="1800" spc="-5" dirty="0">
                <a:latin typeface="Cambria"/>
                <a:cs typeface="Cambria"/>
              </a:rPr>
              <a:t>400.</a:t>
            </a:r>
            <a:endParaRPr sz="1800">
              <a:latin typeface="Cambria"/>
              <a:cs typeface="Cambria"/>
            </a:endParaRPr>
          </a:p>
          <a:p>
            <a:pPr marL="299085" indent="-287020">
              <a:lnSpc>
                <a:spcPct val="100000"/>
              </a:lnSpc>
              <a:buFont typeface="Arial"/>
              <a:buChar char="•"/>
              <a:tabLst>
                <a:tab pos="299085" algn="l"/>
                <a:tab pos="299720" algn="l"/>
              </a:tabLst>
            </a:pPr>
            <a:r>
              <a:rPr sz="1800" dirty="0">
                <a:latin typeface="Cambria"/>
                <a:cs typeface="Cambria"/>
              </a:rPr>
              <a:t>The </a:t>
            </a:r>
            <a:r>
              <a:rPr sz="1800" spc="-5" dirty="0">
                <a:latin typeface="Cambria"/>
                <a:cs typeface="Cambria"/>
              </a:rPr>
              <a:t>data </a:t>
            </a:r>
            <a:r>
              <a:rPr sz="1800" spc="-10" dirty="0">
                <a:latin typeface="Cambria"/>
                <a:cs typeface="Cambria"/>
              </a:rPr>
              <a:t>stored </a:t>
            </a:r>
            <a:r>
              <a:rPr sz="1800" spc="-5" dirty="0">
                <a:latin typeface="Cambria"/>
                <a:cs typeface="Cambria"/>
              </a:rPr>
              <a:t>at </a:t>
            </a:r>
            <a:r>
              <a:rPr sz="1800" dirty="0">
                <a:latin typeface="Cambria"/>
                <a:cs typeface="Cambria"/>
              </a:rPr>
              <a:t>400 is</a:t>
            </a:r>
            <a:r>
              <a:rPr sz="1800" spc="5" dirty="0">
                <a:latin typeface="Cambria"/>
                <a:cs typeface="Cambria"/>
              </a:rPr>
              <a:t> </a:t>
            </a:r>
            <a:r>
              <a:rPr sz="1800" spc="-5" dirty="0">
                <a:latin typeface="Cambria"/>
                <a:cs typeface="Cambria"/>
              </a:rPr>
              <a:t>700.</a:t>
            </a:r>
            <a:endParaRPr sz="1800">
              <a:latin typeface="Cambria"/>
              <a:cs typeface="Cambria"/>
            </a:endParaRPr>
          </a:p>
        </p:txBody>
      </p:sp>
      <p:sp>
        <p:nvSpPr>
          <p:cNvPr id="21" name="object 21"/>
          <p:cNvSpPr txBox="1"/>
          <p:nvPr/>
        </p:nvSpPr>
        <p:spPr>
          <a:xfrm>
            <a:off x="5996180" y="4216401"/>
            <a:ext cx="2734945" cy="628377"/>
          </a:xfrm>
          <a:prstGeom prst="rect">
            <a:avLst/>
          </a:prstGeom>
        </p:spPr>
        <p:txBody>
          <a:bodyPr vert="horz" wrap="square" lIns="0" tIns="12700" rIns="0" bIns="0" rtlCol="0">
            <a:spAutoFit/>
          </a:bodyPr>
          <a:lstStyle/>
          <a:p>
            <a:pPr marL="12700" marR="5080">
              <a:lnSpc>
                <a:spcPct val="100000"/>
              </a:lnSpc>
              <a:spcBef>
                <a:spcPts val="100"/>
              </a:spcBef>
            </a:pPr>
            <a:r>
              <a:rPr sz="2000" b="1" spc="-15" dirty="0">
                <a:solidFill>
                  <a:srgbClr val="6F2F9F"/>
                </a:solidFill>
                <a:latin typeface="Cambria"/>
                <a:cs typeface="Cambria"/>
              </a:rPr>
              <a:t>Effective </a:t>
            </a:r>
            <a:r>
              <a:rPr sz="2000" b="1" spc="-5" dirty="0">
                <a:solidFill>
                  <a:srgbClr val="6F2F9F"/>
                </a:solidFill>
                <a:latin typeface="Cambria"/>
                <a:cs typeface="Cambria"/>
              </a:rPr>
              <a:t>Address </a:t>
            </a:r>
            <a:r>
              <a:rPr sz="2000" b="1" dirty="0">
                <a:solidFill>
                  <a:srgbClr val="6F2F9F"/>
                </a:solidFill>
                <a:latin typeface="Cambria"/>
                <a:cs typeface="Cambria"/>
              </a:rPr>
              <a:t>=</a:t>
            </a:r>
            <a:r>
              <a:rPr sz="2000" b="1" spc="-125" dirty="0">
                <a:solidFill>
                  <a:srgbClr val="6F2F9F"/>
                </a:solidFill>
                <a:latin typeface="Cambria"/>
                <a:cs typeface="Cambria"/>
              </a:rPr>
              <a:t> </a:t>
            </a:r>
            <a:r>
              <a:rPr sz="2000" b="1" spc="-5" dirty="0">
                <a:solidFill>
                  <a:srgbClr val="6F2F9F"/>
                </a:solidFill>
                <a:latin typeface="Cambria"/>
                <a:cs typeface="Cambria"/>
              </a:rPr>
              <a:t>400  </a:t>
            </a:r>
            <a:r>
              <a:rPr sz="2000" b="1" spc="-10" dirty="0">
                <a:solidFill>
                  <a:srgbClr val="6F2F9F"/>
                </a:solidFill>
                <a:latin typeface="Cambria"/>
                <a:cs typeface="Cambria"/>
              </a:rPr>
              <a:t>Operand </a:t>
            </a:r>
            <a:r>
              <a:rPr sz="2000" b="1" dirty="0">
                <a:solidFill>
                  <a:srgbClr val="6F2F9F"/>
                </a:solidFill>
                <a:latin typeface="Cambria"/>
                <a:cs typeface="Cambria"/>
              </a:rPr>
              <a:t>=</a:t>
            </a:r>
            <a:r>
              <a:rPr sz="2000" b="1" spc="-15" dirty="0">
                <a:solidFill>
                  <a:srgbClr val="6F2F9F"/>
                </a:solidFill>
                <a:latin typeface="Cambria"/>
                <a:cs typeface="Cambria"/>
              </a:rPr>
              <a:t> </a:t>
            </a:r>
            <a:r>
              <a:rPr sz="2000" b="1" spc="-5" dirty="0">
                <a:solidFill>
                  <a:srgbClr val="6F2F9F"/>
                </a:solidFill>
                <a:latin typeface="Cambria"/>
                <a:cs typeface="Cambria"/>
              </a:rPr>
              <a:t>700</a:t>
            </a:r>
            <a:endParaRPr sz="2000">
              <a:latin typeface="Cambria"/>
              <a:cs typeface="Cambria"/>
            </a:endParaRPr>
          </a:p>
        </p:txBody>
      </p:sp>
      <p:graphicFrame>
        <p:nvGraphicFramePr>
          <p:cNvPr id="22" name="object 22"/>
          <p:cNvGraphicFramePr>
            <a:graphicFrameLocks noGrp="1"/>
          </p:cNvGraphicFramePr>
          <p:nvPr/>
        </p:nvGraphicFramePr>
        <p:xfrm>
          <a:off x="5859018" y="5812574"/>
          <a:ext cx="1684653" cy="335279"/>
        </p:xfrm>
        <a:graphic>
          <a:graphicData uri="http://schemas.openxmlformats.org/drawingml/2006/table">
            <a:tbl>
              <a:tblPr firstRow="1" bandRow="1">
                <a:tableStyleId>{2D5ABB26-0587-4C30-8999-92F81FD0307C}</a:tableStyleId>
              </a:tblPr>
              <a:tblGrid>
                <a:gridCol w="461009"/>
                <a:gridCol w="1223644"/>
              </a:tblGrid>
              <a:tr h="335279">
                <a:tc>
                  <a:txBody>
                    <a:bodyPr/>
                    <a:lstStyle/>
                    <a:p>
                      <a:pPr marL="127000">
                        <a:lnSpc>
                          <a:spcPct val="100000"/>
                        </a:lnSpc>
                        <a:spcBef>
                          <a:spcPts val="330"/>
                        </a:spcBef>
                      </a:pPr>
                      <a:r>
                        <a:rPr sz="1600" b="1" spc="-40" dirty="0">
                          <a:latin typeface="Cambria"/>
                          <a:cs typeface="Cambria"/>
                        </a:rPr>
                        <a:t>AC</a:t>
                      </a:r>
                      <a:endParaRPr sz="1600">
                        <a:latin typeface="Cambria"/>
                        <a:cs typeface="Cambria"/>
                      </a:endParaRPr>
                    </a:p>
                  </a:txBody>
                  <a:tcPr marL="0" marR="0" marT="41910" marB="0">
                    <a:lnR w="12700">
                      <a:solidFill>
                        <a:srgbClr val="000000"/>
                      </a:solidFill>
                      <a:prstDash val="solid"/>
                    </a:lnR>
                  </a:tcPr>
                </a:tc>
                <a:tc>
                  <a:txBody>
                    <a:bodyPr/>
                    <a:lstStyle/>
                    <a:p>
                      <a:pPr algn="ctr">
                        <a:lnSpc>
                          <a:spcPct val="100000"/>
                        </a:lnSpc>
                        <a:spcBef>
                          <a:spcPts val="330"/>
                        </a:spcBef>
                      </a:pPr>
                      <a:r>
                        <a:rPr sz="1600" b="1" spc="-5" dirty="0">
                          <a:latin typeface="Cambria"/>
                          <a:cs typeface="Cambria"/>
                        </a:rPr>
                        <a:t>700</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23" name="object 23"/>
          <p:cNvGraphicFramePr>
            <a:graphicFrameLocks noGrp="1"/>
          </p:cNvGraphicFramePr>
          <p:nvPr/>
        </p:nvGraphicFramePr>
        <p:xfrm>
          <a:off x="5843779" y="5202935"/>
          <a:ext cx="1695450" cy="335279"/>
        </p:xfrm>
        <a:graphic>
          <a:graphicData uri="http://schemas.openxmlformats.org/drawingml/2006/table">
            <a:tbl>
              <a:tblPr firstRow="1" bandRow="1">
                <a:tableStyleId>{2D5ABB26-0587-4C30-8999-92F81FD0307C}</a:tableStyleId>
              </a:tblPr>
              <a:tblGrid>
                <a:gridCol w="471805"/>
                <a:gridCol w="1223645"/>
              </a:tblGrid>
              <a:tr h="335279">
                <a:tc>
                  <a:txBody>
                    <a:bodyPr/>
                    <a:lstStyle/>
                    <a:p>
                      <a:pPr marL="127000">
                        <a:lnSpc>
                          <a:spcPct val="100000"/>
                        </a:lnSpc>
                        <a:spcBef>
                          <a:spcPts val="330"/>
                        </a:spcBef>
                      </a:pPr>
                      <a:r>
                        <a:rPr sz="1600" b="1" spc="-5" dirty="0">
                          <a:latin typeface="Cambria"/>
                          <a:cs typeface="Cambria"/>
                        </a:rPr>
                        <a:t>R1</a:t>
                      </a:r>
                      <a:endParaRPr sz="1600">
                        <a:latin typeface="Cambria"/>
                        <a:cs typeface="Cambria"/>
                      </a:endParaRPr>
                    </a:p>
                  </a:txBody>
                  <a:tcPr marL="0" marR="0" marT="41910" marB="0">
                    <a:lnR w="12700">
                      <a:solidFill>
                        <a:srgbClr val="000000"/>
                      </a:solidFill>
                      <a:prstDash val="solid"/>
                    </a:lnR>
                  </a:tcPr>
                </a:tc>
                <a:tc>
                  <a:txBody>
                    <a:bodyPr/>
                    <a:lstStyle/>
                    <a:p>
                      <a:pPr algn="ctr">
                        <a:lnSpc>
                          <a:spcPct val="100000"/>
                        </a:lnSpc>
                        <a:spcBef>
                          <a:spcPts val="330"/>
                        </a:spcBef>
                      </a:pPr>
                      <a:r>
                        <a:rPr sz="1600" b="1" spc="-5" dirty="0">
                          <a:latin typeface="Cambria"/>
                          <a:cs typeface="Cambria"/>
                        </a:rPr>
                        <a:t>401</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40" y="631012"/>
            <a:ext cx="4236085" cy="690574"/>
          </a:xfrm>
          <a:prstGeom prst="rect">
            <a:avLst/>
          </a:prstGeom>
        </p:spPr>
        <p:txBody>
          <a:bodyPr vert="horz" wrap="square" lIns="0" tIns="13335" rIns="0" bIns="0" rtlCol="0">
            <a:spAutoFit/>
          </a:bodyPr>
          <a:lstStyle/>
          <a:p>
            <a:pPr marL="12700">
              <a:lnSpc>
                <a:spcPct val="100000"/>
              </a:lnSpc>
              <a:spcBef>
                <a:spcPts val="105"/>
              </a:spcBef>
            </a:pPr>
            <a:r>
              <a:rPr sz="4400" spc="-10" dirty="0">
                <a:solidFill>
                  <a:srgbClr val="001F5F"/>
                </a:solidFill>
              </a:rPr>
              <a:t>Example</a:t>
            </a:r>
            <a:r>
              <a:rPr sz="4400" spc="-65" dirty="0">
                <a:solidFill>
                  <a:srgbClr val="001F5F"/>
                </a:solidFill>
              </a:rPr>
              <a:t> </a:t>
            </a:r>
            <a:r>
              <a:rPr sz="4400" spc="-10" dirty="0">
                <a:solidFill>
                  <a:srgbClr val="001F5F"/>
                </a:solidFill>
              </a:rPr>
              <a:t>problem</a:t>
            </a:r>
            <a:endParaRPr sz="4400"/>
          </a:p>
        </p:txBody>
      </p:sp>
      <p:sp>
        <p:nvSpPr>
          <p:cNvPr id="3" name="object 3"/>
          <p:cNvSpPr txBox="1"/>
          <p:nvPr/>
        </p:nvSpPr>
        <p:spPr>
          <a:xfrm>
            <a:off x="2928366" y="1411768"/>
            <a:ext cx="692151" cy="1318310"/>
          </a:xfrm>
          <a:prstGeom prst="rect">
            <a:avLst/>
          </a:prstGeom>
        </p:spPr>
        <p:txBody>
          <a:bodyPr vert="horz" wrap="square" lIns="0" tIns="93980" rIns="0" bIns="0" rtlCol="0">
            <a:spAutoFit/>
          </a:bodyPr>
          <a:lstStyle/>
          <a:p>
            <a:pPr marR="5715" algn="r">
              <a:lnSpc>
                <a:spcPct val="100000"/>
              </a:lnSpc>
              <a:spcBef>
                <a:spcPts val="740"/>
              </a:spcBef>
            </a:pPr>
            <a:r>
              <a:rPr sz="1400" b="1" spc="-20" dirty="0">
                <a:latin typeface="Cambria"/>
                <a:cs typeface="Cambria"/>
              </a:rPr>
              <a:t>A</a:t>
            </a:r>
            <a:r>
              <a:rPr sz="1400" b="1" spc="-5" dirty="0">
                <a:latin typeface="Cambria"/>
                <a:cs typeface="Cambria"/>
              </a:rPr>
              <a:t>dd</a:t>
            </a:r>
            <a:r>
              <a:rPr sz="1400" b="1" spc="-20" dirty="0">
                <a:latin typeface="Cambria"/>
                <a:cs typeface="Cambria"/>
              </a:rPr>
              <a:t>r</a:t>
            </a:r>
            <a:r>
              <a:rPr sz="1400" b="1" dirty="0">
                <a:latin typeface="Cambria"/>
                <a:cs typeface="Cambria"/>
              </a:rPr>
              <a:t>ess</a:t>
            </a:r>
            <a:endParaRPr sz="1400">
              <a:latin typeface="Cambria"/>
              <a:cs typeface="Cambria"/>
            </a:endParaRPr>
          </a:p>
          <a:p>
            <a:pPr marR="5080" algn="r">
              <a:lnSpc>
                <a:spcPct val="100000"/>
              </a:lnSpc>
              <a:spcBef>
                <a:spcPts val="725"/>
              </a:spcBef>
            </a:pPr>
            <a:r>
              <a:rPr sz="1600" spc="-5" dirty="0">
                <a:latin typeface="Cambria"/>
                <a:cs typeface="Cambria"/>
              </a:rPr>
              <a:t>200</a:t>
            </a:r>
            <a:endParaRPr sz="1600">
              <a:latin typeface="Cambria"/>
              <a:cs typeface="Cambria"/>
            </a:endParaRPr>
          </a:p>
          <a:p>
            <a:pPr marR="5080" algn="r">
              <a:lnSpc>
                <a:spcPct val="100000"/>
              </a:lnSpc>
              <a:spcBef>
                <a:spcPts val="720"/>
              </a:spcBef>
            </a:pPr>
            <a:r>
              <a:rPr sz="1600" spc="-5" dirty="0">
                <a:latin typeface="Cambria"/>
                <a:cs typeface="Cambria"/>
              </a:rPr>
              <a:t>201</a:t>
            </a:r>
            <a:endParaRPr sz="1600">
              <a:latin typeface="Cambria"/>
              <a:cs typeface="Cambria"/>
            </a:endParaRPr>
          </a:p>
          <a:p>
            <a:pPr marR="5080" algn="r">
              <a:lnSpc>
                <a:spcPct val="100000"/>
              </a:lnSpc>
              <a:spcBef>
                <a:spcPts val="725"/>
              </a:spcBef>
            </a:pPr>
            <a:r>
              <a:rPr sz="1600" spc="-5" dirty="0">
                <a:latin typeface="Cambria"/>
                <a:cs typeface="Cambria"/>
              </a:rPr>
              <a:t>202</a:t>
            </a:r>
            <a:endParaRPr sz="1600">
              <a:latin typeface="Cambria"/>
              <a:cs typeface="Cambria"/>
            </a:endParaRPr>
          </a:p>
        </p:txBody>
      </p:sp>
      <p:sp>
        <p:nvSpPr>
          <p:cNvPr id="4" name="object 4"/>
          <p:cNvSpPr txBox="1"/>
          <p:nvPr/>
        </p:nvSpPr>
        <p:spPr>
          <a:xfrm>
            <a:off x="4298952" y="1493013"/>
            <a:ext cx="708025" cy="228909"/>
          </a:xfrm>
          <a:prstGeom prst="rect">
            <a:avLst/>
          </a:prstGeom>
        </p:spPr>
        <p:txBody>
          <a:bodyPr vert="horz" wrap="square" lIns="0" tIns="13335" rIns="0" bIns="0" rtlCol="0">
            <a:spAutoFit/>
          </a:bodyPr>
          <a:lstStyle/>
          <a:p>
            <a:pPr marL="12700">
              <a:lnSpc>
                <a:spcPct val="100000"/>
              </a:lnSpc>
              <a:spcBef>
                <a:spcPts val="105"/>
              </a:spcBef>
            </a:pPr>
            <a:r>
              <a:rPr sz="1400" b="1" spc="-5" dirty="0">
                <a:latin typeface="Cambria"/>
                <a:cs typeface="Cambria"/>
              </a:rPr>
              <a:t>Memory</a:t>
            </a:r>
            <a:endParaRPr sz="1400">
              <a:latin typeface="Cambria"/>
              <a:cs typeface="Cambria"/>
            </a:endParaRPr>
          </a:p>
        </p:txBody>
      </p:sp>
      <p:sp>
        <p:nvSpPr>
          <p:cNvPr id="5" name="object 5"/>
          <p:cNvSpPr txBox="1"/>
          <p:nvPr/>
        </p:nvSpPr>
        <p:spPr>
          <a:xfrm>
            <a:off x="2771649" y="3111626"/>
            <a:ext cx="926465" cy="287899"/>
          </a:xfrm>
          <a:prstGeom prst="rect">
            <a:avLst/>
          </a:prstGeom>
          <a:solidFill>
            <a:srgbClr val="9DC3E6"/>
          </a:solidFill>
        </p:spPr>
        <p:txBody>
          <a:bodyPr vert="horz" wrap="square" lIns="0" tIns="41275" rIns="0" bIns="0" rtlCol="0">
            <a:spAutoFit/>
          </a:bodyPr>
          <a:lstStyle/>
          <a:p>
            <a:pPr marL="497205">
              <a:lnSpc>
                <a:spcPct val="100000"/>
              </a:lnSpc>
              <a:spcBef>
                <a:spcPts val="325"/>
              </a:spcBef>
            </a:pPr>
            <a:r>
              <a:rPr sz="1600" spc="-5" dirty="0">
                <a:latin typeface="Cambria"/>
                <a:cs typeface="Cambria"/>
              </a:rPr>
              <a:t>399</a:t>
            </a:r>
            <a:endParaRPr sz="1600">
              <a:latin typeface="Cambria"/>
              <a:cs typeface="Cambria"/>
            </a:endParaRPr>
          </a:p>
        </p:txBody>
      </p:sp>
      <p:graphicFrame>
        <p:nvGraphicFramePr>
          <p:cNvPr id="6" name="object 6"/>
          <p:cNvGraphicFramePr>
            <a:graphicFrameLocks noGrp="1"/>
          </p:cNvGraphicFramePr>
          <p:nvPr/>
        </p:nvGraphicFramePr>
        <p:xfrm>
          <a:off x="3691637" y="1764159"/>
          <a:ext cx="1909446" cy="4693940"/>
        </p:xfrm>
        <a:graphic>
          <a:graphicData uri="http://schemas.openxmlformats.org/drawingml/2006/table">
            <a:tbl>
              <a:tblPr firstRow="1" bandRow="1">
                <a:tableStyleId>{2D5ABB26-0587-4C30-8999-92F81FD0307C}</a:tableStyleId>
              </a:tblPr>
              <a:tblGrid>
                <a:gridCol w="1210311"/>
                <a:gridCol w="699135"/>
              </a:tblGrid>
              <a:tr h="335279">
                <a:tc>
                  <a:txBody>
                    <a:bodyPr/>
                    <a:lstStyle/>
                    <a:p>
                      <a:pPr marL="139065">
                        <a:lnSpc>
                          <a:spcPct val="100000"/>
                        </a:lnSpc>
                        <a:spcBef>
                          <a:spcPts val="320"/>
                        </a:spcBef>
                      </a:pPr>
                      <a:r>
                        <a:rPr sz="1600" spc="-5" dirty="0">
                          <a:latin typeface="Cambria"/>
                          <a:cs typeface="Cambria"/>
                        </a:rPr>
                        <a:t>Load </a:t>
                      </a:r>
                      <a:r>
                        <a:rPr sz="1600" spc="-10" dirty="0">
                          <a:latin typeface="Cambria"/>
                          <a:cs typeface="Cambria"/>
                        </a:rPr>
                        <a:t>to</a:t>
                      </a:r>
                      <a:r>
                        <a:rPr sz="1600" spc="-30" dirty="0">
                          <a:latin typeface="Cambria"/>
                          <a:cs typeface="Cambria"/>
                        </a:rPr>
                        <a:t> </a:t>
                      </a:r>
                      <a:r>
                        <a:rPr sz="1600" spc="-15" dirty="0">
                          <a:latin typeface="Cambria"/>
                          <a:cs typeface="Cambria"/>
                        </a:rPr>
                        <a:t>AC</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07314">
                        <a:lnSpc>
                          <a:spcPct val="100000"/>
                        </a:lnSpc>
                        <a:spcBef>
                          <a:spcPts val="320"/>
                        </a:spcBef>
                      </a:pPr>
                      <a:r>
                        <a:rPr sz="1600" spc="-10" dirty="0">
                          <a:latin typeface="Cambria"/>
                          <a:cs typeface="Cambria"/>
                        </a:rPr>
                        <a:t>Mode</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335279">
                <a:tc gridSpan="2">
                  <a:txBody>
                    <a:bodyPr/>
                    <a:lstStyle/>
                    <a:p>
                      <a:pPr marL="331470">
                        <a:lnSpc>
                          <a:spcPct val="100000"/>
                        </a:lnSpc>
                        <a:spcBef>
                          <a:spcPts val="320"/>
                        </a:spcBef>
                      </a:pPr>
                      <a:r>
                        <a:rPr sz="1600" spc="-10" dirty="0">
                          <a:latin typeface="Cambria"/>
                          <a:cs typeface="Cambria"/>
                        </a:rPr>
                        <a:t>Address </a:t>
                      </a:r>
                      <a:r>
                        <a:rPr sz="1600" spc="-5" dirty="0">
                          <a:latin typeface="Cambria"/>
                          <a:cs typeface="Cambria"/>
                        </a:rPr>
                        <a:t>=</a:t>
                      </a:r>
                      <a:r>
                        <a:rPr sz="1600" spc="-10" dirty="0">
                          <a:latin typeface="Cambria"/>
                          <a:cs typeface="Cambria"/>
                        </a:rPr>
                        <a:t> </a:t>
                      </a:r>
                      <a:r>
                        <a:rPr sz="1600" spc="-5" dirty="0">
                          <a:latin typeface="Cambria"/>
                          <a:cs typeface="Cambria"/>
                        </a:rPr>
                        <a:t>500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248920">
                        <a:lnSpc>
                          <a:spcPct val="100000"/>
                        </a:lnSpc>
                        <a:spcBef>
                          <a:spcPts val="325"/>
                        </a:spcBef>
                      </a:pPr>
                      <a:r>
                        <a:rPr sz="1600" spc="-10" dirty="0">
                          <a:latin typeface="Cambria"/>
                          <a:cs typeface="Cambria"/>
                        </a:rPr>
                        <a:t>Next</a:t>
                      </a:r>
                      <a:r>
                        <a:rPr sz="1600" spc="-20" dirty="0">
                          <a:latin typeface="Cambria"/>
                          <a:cs typeface="Cambria"/>
                        </a:rPr>
                        <a:t> </a:t>
                      </a:r>
                      <a:r>
                        <a:rPr sz="1600" spc="-10" dirty="0">
                          <a:latin typeface="Cambria"/>
                          <a:cs typeface="Cambria"/>
                        </a:rPr>
                        <a:t>Instruction</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450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D966"/>
                    </a:solidFill>
                  </a:tcPr>
                </a:tc>
                <a:tc hMerge="1">
                  <a:txBody>
                    <a:bodyPr/>
                    <a:lstStyle/>
                    <a:p>
                      <a:endParaRPr/>
                    </a:p>
                  </a:txBody>
                  <a:tcPr marL="0" marR="0" marT="0" marB="0"/>
                </a:tc>
              </a:tr>
              <a:tr h="335279">
                <a:tc gridSpan="2">
                  <a:txBody>
                    <a:bodyPr/>
                    <a:lstStyle/>
                    <a:p>
                      <a:pPr marL="635" algn="ctr">
                        <a:lnSpc>
                          <a:spcPct val="100000"/>
                        </a:lnSpc>
                        <a:spcBef>
                          <a:spcPts val="325"/>
                        </a:spcBef>
                      </a:pPr>
                      <a:r>
                        <a:rPr sz="1600" spc="-5" dirty="0">
                          <a:latin typeface="Cambria"/>
                          <a:cs typeface="Cambria"/>
                        </a:rPr>
                        <a:t>700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800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79">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25"/>
                        </a:spcBef>
                      </a:pPr>
                      <a:r>
                        <a:rPr sz="1600" spc="-5" dirty="0">
                          <a:latin typeface="Cambria"/>
                          <a:cs typeface="Cambria"/>
                        </a:rPr>
                        <a:t>900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305">
                <a:tc gridSpan="2">
                  <a:txBody>
                    <a:bodyPr/>
                    <a:lstStyle/>
                    <a:p>
                      <a:pPr marL="635" algn="ctr">
                        <a:lnSpc>
                          <a:spcPct val="100000"/>
                        </a:lnSpc>
                        <a:spcBef>
                          <a:spcPts val="330"/>
                        </a:spcBef>
                      </a:pPr>
                      <a:r>
                        <a:rPr sz="1600" spc="-5" dirty="0">
                          <a:latin typeface="Cambria"/>
                          <a:cs typeface="Cambria"/>
                        </a:rPr>
                        <a:t>325</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a:lnSpc>
                          <a:spcPct val="100000"/>
                        </a:lnSpc>
                      </a:pPr>
                      <a:endParaRPr sz="18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335280">
                <a:tc gridSpan="2">
                  <a:txBody>
                    <a:bodyPr/>
                    <a:lstStyle/>
                    <a:p>
                      <a:pPr marL="635" algn="ctr">
                        <a:lnSpc>
                          <a:spcPct val="100000"/>
                        </a:lnSpc>
                        <a:spcBef>
                          <a:spcPts val="330"/>
                        </a:spcBef>
                      </a:pPr>
                      <a:r>
                        <a:rPr sz="1600" spc="-5" dirty="0">
                          <a:latin typeface="Cambria"/>
                          <a:cs typeface="Cambria"/>
                        </a:rPr>
                        <a:t>300</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bl>
          </a:graphicData>
        </a:graphic>
      </p:graphicFrame>
      <p:sp>
        <p:nvSpPr>
          <p:cNvPr id="7" name="object 7"/>
          <p:cNvSpPr txBox="1"/>
          <p:nvPr/>
        </p:nvSpPr>
        <p:spPr>
          <a:xfrm>
            <a:off x="3256281" y="347599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400</a:t>
            </a:r>
            <a:endParaRPr sz="1600">
              <a:latin typeface="Cambria"/>
              <a:cs typeface="Cambria"/>
            </a:endParaRPr>
          </a:p>
        </p:txBody>
      </p:sp>
      <p:sp>
        <p:nvSpPr>
          <p:cNvPr id="8" name="object 8"/>
          <p:cNvSpPr txBox="1"/>
          <p:nvPr/>
        </p:nvSpPr>
        <p:spPr>
          <a:xfrm>
            <a:off x="3256281" y="414693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500</a:t>
            </a:r>
            <a:endParaRPr sz="1600">
              <a:latin typeface="Cambria"/>
              <a:cs typeface="Cambria"/>
            </a:endParaRPr>
          </a:p>
        </p:txBody>
      </p:sp>
      <p:sp>
        <p:nvSpPr>
          <p:cNvPr id="9" name="object 9"/>
          <p:cNvSpPr txBox="1"/>
          <p:nvPr/>
        </p:nvSpPr>
        <p:spPr>
          <a:xfrm>
            <a:off x="3256281" y="481749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600</a:t>
            </a:r>
            <a:endParaRPr sz="1600">
              <a:latin typeface="Cambria"/>
              <a:cs typeface="Cambria"/>
            </a:endParaRPr>
          </a:p>
        </p:txBody>
      </p:sp>
      <p:sp>
        <p:nvSpPr>
          <p:cNvPr id="10" name="object 10"/>
          <p:cNvSpPr txBox="1"/>
          <p:nvPr/>
        </p:nvSpPr>
        <p:spPr>
          <a:xfrm>
            <a:off x="3256281" y="5488331"/>
            <a:ext cx="363855"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Cambria"/>
                <a:cs typeface="Cambria"/>
              </a:rPr>
              <a:t>702</a:t>
            </a:r>
            <a:endParaRPr sz="1600">
              <a:latin typeface="Cambria"/>
              <a:cs typeface="Cambria"/>
            </a:endParaRPr>
          </a:p>
        </p:txBody>
      </p:sp>
      <p:graphicFrame>
        <p:nvGraphicFramePr>
          <p:cNvPr id="11" name="object 11"/>
          <p:cNvGraphicFramePr>
            <a:graphicFrameLocks noGrp="1"/>
          </p:cNvGraphicFramePr>
          <p:nvPr/>
        </p:nvGraphicFramePr>
        <p:xfrm>
          <a:off x="766369" y="1684401"/>
          <a:ext cx="1680845" cy="335279"/>
        </p:xfrm>
        <a:graphic>
          <a:graphicData uri="http://schemas.openxmlformats.org/drawingml/2006/table">
            <a:tbl>
              <a:tblPr firstRow="1" bandRow="1">
                <a:tableStyleId>{2D5ABB26-0587-4C30-8999-92F81FD0307C}</a:tableStyleId>
              </a:tblPr>
              <a:tblGrid>
                <a:gridCol w="457200"/>
                <a:gridCol w="1223645"/>
              </a:tblGrid>
              <a:tr h="335279">
                <a:tc>
                  <a:txBody>
                    <a:bodyPr/>
                    <a:lstStyle/>
                    <a:p>
                      <a:pPr marL="127000">
                        <a:lnSpc>
                          <a:spcPct val="100000"/>
                        </a:lnSpc>
                        <a:spcBef>
                          <a:spcPts val="320"/>
                        </a:spcBef>
                      </a:pPr>
                      <a:r>
                        <a:rPr sz="1600" b="1" spc="-15" dirty="0">
                          <a:latin typeface="Cambria"/>
                          <a:cs typeface="Cambria"/>
                        </a:rPr>
                        <a:t>PC</a:t>
                      </a:r>
                      <a:endParaRPr sz="1600">
                        <a:latin typeface="Cambria"/>
                        <a:cs typeface="Cambria"/>
                      </a:endParaRPr>
                    </a:p>
                  </a:txBody>
                  <a:tcPr marL="0" marR="0" marT="40640" marB="0">
                    <a:lnR w="12700">
                      <a:solidFill>
                        <a:srgbClr val="000000"/>
                      </a:solidFill>
                      <a:prstDash val="solid"/>
                    </a:lnR>
                  </a:tcPr>
                </a:tc>
                <a:tc>
                  <a:txBody>
                    <a:bodyPr/>
                    <a:lstStyle/>
                    <a:p>
                      <a:pPr algn="ctr">
                        <a:lnSpc>
                          <a:spcPct val="100000"/>
                        </a:lnSpc>
                        <a:spcBef>
                          <a:spcPts val="320"/>
                        </a:spcBef>
                      </a:pPr>
                      <a:r>
                        <a:rPr sz="1600" b="1" spc="-5" dirty="0">
                          <a:latin typeface="Cambria"/>
                          <a:cs typeface="Cambria"/>
                        </a:rPr>
                        <a:t>200</a:t>
                      </a:r>
                      <a:endParaRPr sz="1600">
                        <a:latin typeface="Cambria"/>
                        <a:cs typeface="Cambria"/>
                      </a:endParaRPr>
                    </a:p>
                  </a:txBody>
                  <a:tcPr marL="0" marR="0" marT="4064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2" name="object 12"/>
          <p:cNvGraphicFramePr>
            <a:graphicFrameLocks noGrp="1"/>
          </p:cNvGraphicFramePr>
          <p:nvPr/>
        </p:nvGraphicFramePr>
        <p:xfrm>
          <a:off x="742290" y="2213229"/>
          <a:ext cx="1696085" cy="335280"/>
        </p:xfrm>
        <a:graphic>
          <a:graphicData uri="http://schemas.openxmlformats.org/drawingml/2006/table">
            <a:tbl>
              <a:tblPr firstRow="1" bandRow="1">
                <a:tableStyleId>{2D5ABB26-0587-4C30-8999-92F81FD0307C}</a:tableStyleId>
              </a:tblPr>
              <a:tblGrid>
                <a:gridCol w="472440"/>
                <a:gridCol w="1223645"/>
              </a:tblGrid>
              <a:tr h="335280">
                <a:tc>
                  <a:txBody>
                    <a:bodyPr/>
                    <a:lstStyle/>
                    <a:p>
                      <a:pPr marL="127000">
                        <a:lnSpc>
                          <a:spcPct val="100000"/>
                        </a:lnSpc>
                        <a:spcBef>
                          <a:spcPts val="325"/>
                        </a:spcBef>
                      </a:pPr>
                      <a:r>
                        <a:rPr sz="1600" b="1" spc="-5" dirty="0">
                          <a:latin typeface="Cambria"/>
                          <a:cs typeface="Cambria"/>
                        </a:rPr>
                        <a:t>R1</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400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13" name="object 13"/>
          <p:cNvGraphicFramePr>
            <a:graphicFrameLocks noGrp="1"/>
          </p:cNvGraphicFramePr>
          <p:nvPr/>
        </p:nvGraphicFramePr>
        <p:xfrm>
          <a:off x="737717" y="2751201"/>
          <a:ext cx="1700528" cy="335279"/>
        </p:xfrm>
        <a:graphic>
          <a:graphicData uri="http://schemas.openxmlformats.org/drawingml/2006/table">
            <a:tbl>
              <a:tblPr firstRow="1" bandRow="1">
                <a:tableStyleId>{2D5ABB26-0587-4C30-8999-92F81FD0307C}</a:tableStyleId>
              </a:tblPr>
              <a:tblGrid>
                <a:gridCol w="476884"/>
                <a:gridCol w="1223644"/>
              </a:tblGrid>
              <a:tr h="335279">
                <a:tc>
                  <a:txBody>
                    <a:bodyPr/>
                    <a:lstStyle/>
                    <a:p>
                      <a:pPr marL="127000">
                        <a:lnSpc>
                          <a:spcPct val="100000"/>
                        </a:lnSpc>
                        <a:spcBef>
                          <a:spcPts val="325"/>
                        </a:spcBef>
                      </a:pPr>
                      <a:r>
                        <a:rPr sz="1600" b="1" spc="-10" dirty="0">
                          <a:latin typeface="Cambria"/>
                          <a:cs typeface="Cambria"/>
                        </a:rPr>
                        <a:t>XR</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100</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pSp>
        <p:nvGrpSpPr>
          <p:cNvPr id="14" name="object 14"/>
          <p:cNvGrpSpPr/>
          <p:nvPr/>
        </p:nvGrpSpPr>
        <p:grpSpPr>
          <a:xfrm>
            <a:off x="1212852" y="3360801"/>
            <a:ext cx="1236345" cy="347980"/>
            <a:chOff x="1212850" y="3360801"/>
            <a:chExt cx="1236345" cy="347980"/>
          </a:xfrm>
        </p:grpSpPr>
        <p:sp>
          <p:nvSpPr>
            <p:cNvPr id="15" name="object 15"/>
            <p:cNvSpPr/>
            <p:nvPr/>
          </p:nvSpPr>
          <p:spPr>
            <a:xfrm>
              <a:off x="1219200" y="3367151"/>
              <a:ext cx="1224280" cy="335280"/>
            </a:xfrm>
            <a:custGeom>
              <a:avLst/>
              <a:gdLst/>
              <a:ahLst/>
              <a:cxnLst/>
              <a:rect l="l" t="t" r="r" b="b"/>
              <a:pathLst>
                <a:path w="1224280" h="335279">
                  <a:moveTo>
                    <a:pt x="1223683" y="0"/>
                  </a:moveTo>
                  <a:lnTo>
                    <a:pt x="0" y="0"/>
                  </a:lnTo>
                  <a:lnTo>
                    <a:pt x="0" y="335280"/>
                  </a:lnTo>
                  <a:lnTo>
                    <a:pt x="1223683" y="335280"/>
                  </a:lnTo>
                  <a:lnTo>
                    <a:pt x="1223683" y="0"/>
                  </a:lnTo>
                  <a:close/>
                </a:path>
              </a:pathLst>
            </a:custGeom>
            <a:solidFill>
              <a:srgbClr val="FFE699"/>
            </a:solidFill>
          </p:spPr>
          <p:txBody>
            <a:bodyPr wrap="square" lIns="0" tIns="0" rIns="0" bIns="0" rtlCol="0"/>
            <a:lstStyle/>
            <a:p>
              <a:endParaRPr/>
            </a:p>
          </p:txBody>
        </p:sp>
        <p:sp>
          <p:nvSpPr>
            <p:cNvPr id="16" name="object 16"/>
            <p:cNvSpPr/>
            <p:nvPr/>
          </p:nvSpPr>
          <p:spPr>
            <a:xfrm>
              <a:off x="1219200" y="3360801"/>
              <a:ext cx="1223645" cy="347980"/>
            </a:xfrm>
            <a:custGeom>
              <a:avLst/>
              <a:gdLst/>
              <a:ahLst/>
              <a:cxnLst/>
              <a:rect l="l" t="t" r="r" b="b"/>
              <a:pathLst>
                <a:path w="1223645" h="347979">
                  <a:moveTo>
                    <a:pt x="0" y="0"/>
                  </a:moveTo>
                  <a:lnTo>
                    <a:pt x="0" y="347980"/>
                  </a:lnTo>
                </a:path>
                <a:path w="1223645" h="347979">
                  <a:moveTo>
                    <a:pt x="1223645" y="0"/>
                  </a:moveTo>
                  <a:lnTo>
                    <a:pt x="1223645" y="347980"/>
                  </a:lnTo>
                </a:path>
              </a:pathLst>
            </a:custGeom>
            <a:ln w="12700">
              <a:solidFill>
                <a:srgbClr val="000000"/>
              </a:solidFill>
            </a:ln>
          </p:spPr>
          <p:txBody>
            <a:bodyPr wrap="square" lIns="0" tIns="0" rIns="0" bIns="0" rtlCol="0"/>
            <a:lstStyle/>
            <a:p>
              <a:endParaRPr/>
            </a:p>
          </p:txBody>
        </p:sp>
        <p:sp>
          <p:nvSpPr>
            <p:cNvPr id="17" name="object 17"/>
            <p:cNvSpPr/>
            <p:nvPr/>
          </p:nvSpPr>
          <p:spPr>
            <a:xfrm>
              <a:off x="1212850" y="3360801"/>
              <a:ext cx="1236345" cy="12700"/>
            </a:xfrm>
            <a:custGeom>
              <a:avLst/>
              <a:gdLst/>
              <a:ahLst/>
              <a:cxnLst/>
              <a:rect l="l" t="t" r="r" b="b"/>
              <a:pathLst>
                <a:path w="1236345" h="12700">
                  <a:moveTo>
                    <a:pt x="0" y="12700"/>
                  </a:moveTo>
                  <a:lnTo>
                    <a:pt x="1236345" y="12700"/>
                  </a:lnTo>
                  <a:lnTo>
                    <a:pt x="1236345" y="0"/>
                  </a:lnTo>
                  <a:lnTo>
                    <a:pt x="0" y="0"/>
                  </a:lnTo>
                  <a:lnTo>
                    <a:pt x="0" y="12700"/>
                  </a:lnTo>
                  <a:close/>
                </a:path>
              </a:pathLst>
            </a:custGeom>
            <a:solidFill>
              <a:srgbClr val="000000"/>
            </a:solidFill>
          </p:spPr>
          <p:txBody>
            <a:bodyPr wrap="square" lIns="0" tIns="0" rIns="0" bIns="0" rtlCol="0"/>
            <a:lstStyle/>
            <a:p>
              <a:endParaRPr/>
            </a:p>
          </p:txBody>
        </p:sp>
        <p:sp>
          <p:nvSpPr>
            <p:cNvPr id="18" name="object 18"/>
            <p:cNvSpPr/>
            <p:nvPr/>
          </p:nvSpPr>
          <p:spPr>
            <a:xfrm>
              <a:off x="1212850" y="3702431"/>
              <a:ext cx="1236345" cy="0"/>
            </a:xfrm>
            <a:custGeom>
              <a:avLst/>
              <a:gdLst/>
              <a:ahLst/>
              <a:cxnLst/>
              <a:rect l="l" t="t" r="r" b="b"/>
              <a:pathLst>
                <a:path w="1236345">
                  <a:moveTo>
                    <a:pt x="0" y="0"/>
                  </a:moveTo>
                  <a:lnTo>
                    <a:pt x="1236345" y="0"/>
                  </a:lnTo>
                </a:path>
              </a:pathLst>
            </a:custGeom>
            <a:ln w="12700">
              <a:solidFill>
                <a:srgbClr val="000000"/>
              </a:solidFill>
            </a:ln>
          </p:spPr>
          <p:txBody>
            <a:bodyPr wrap="square" lIns="0" tIns="0" rIns="0" bIns="0" rtlCol="0"/>
            <a:lstStyle/>
            <a:p>
              <a:endParaRPr/>
            </a:p>
          </p:txBody>
        </p:sp>
      </p:grpSp>
      <p:sp>
        <p:nvSpPr>
          <p:cNvPr id="19" name="object 19"/>
          <p:cNvSpPr txBox="1"/>
          <p:nvPr/>
        </p:nvSpPr>
        <p:spPr>
          <a:xfrm>
            <a:off x="871830" y="3396235"/>
            <a:ext cx="266065" cy="258404"/>
          </a:xfrm>
          <a:prstGeom prst="rect">
            <a:avLst/>
          </a:prstGeom>
        </p:spPr>
        <p:txBody>
          <a:bodyPr vert="horz" wrap="square" lIns="0" tIns="12065" rIns="0" bIns="0" rtlCol="0">
            <a:spAutoFit/>
          </a:bodyPr>
          <a:lstStyle/>
          <a:p>
            <a:pPr marL="12700">
              <a:lnSpc>
                <a:spcPct val="100000"/>
              </a:lnSpc>
              <a:spcBef>
                <a:spcPts val="95"/>
              </a:spcBef>
            </a:pPr>
            <a:r>
              <a:rPr sz="1600" b="1" spc="-40" dirty="0">
                <a:latin typeface="Cambria"/>
                <a:cs typeface="Cambria"/>
              </a:rPr>
              <a:t>AC</a:t>
            </a:r>
            <a:endParaRPr sz="1600">
              <a:latin typeface="Cambria"/>
              <a:cs typeface="Cambria"/>
            </a:endParaRPr>
          </a:p>
        </p:txBody>
      </p:sp>
      <p:sp>
        <p:nvSpPr>
          <p:cNvPr id="25" name="object 25"/>
          <p:cNvSpPr txBox="1"/>
          <p:nvPr/>
        </p:nvSpPr>
        <p:spPr>
          <a:xfrm>
            <a:off x="3256281" y="6168986"/>
            <a:ext cx="363855" cy="248145"/>
          </a:xfrm>
          <a:prstGeom prst="rect">
            <a:avLst/>
          </a:prstGeom>
        </p:spPr>
        <p:txBody>
          <a:bodyPr vert="horz" wrap="square" lIns="0" tIns="1905" rIns="0" bIns="0" rtlCol="0">
            <a:spAutoFit/>
          </a:bodyPr>
          <a:lstStyle/>
          <a:p>
            <a:pPr marL="12700">
              <a:lnSpc>
                <a:spcPct val="100000"/>
              </a:lnSpc>
              <a:spcBef>
                <a:spcPts val="15"/>
              </a:spcBef>
            </a:pPr>
            <a:r>
              <a:rPr sz="1600" spc="-5" dirty="0">
                <a:latin typeface="Cambria"/>
                <a:cs typeface="Cambria"/>
              </a:rPr>
              <a:t>800</a:t>
            </a:r>
            <a:endParaRPr sz="1600">
              <a:latin typeface="Cambria"/>
              <a:cs typeface="Cambria"/>
            </a:endParaRPr>
          </a:p>
        </p:txBody>
      </p:sp>
      <p:sp>
        <p:nvSpPr>
          <p:cNvPr id="20" name="object 20"/>
          <p:cNvSpPr txBox="1"/>
          <p:nvPr/>
        </p:nvSpPr>
        <p:spPr>
          <a:xfrm>
            <a:off x="5996178" y="1716406"/>
            <a:ext cx="4166871" cy="321242"/>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00AF50"/>
                </a:solidFill>
                <a:latin typeface="Cambria"/>
                <a:cs typeface="Cambria"/>
              </a:rPr>
              <a:t>9. </a:t>
            </a:r>
            <a:r>
              <a:rPr sz="2000" b="1" spc="-10" dirty="0">
                <a:solidFill>
                  <a:srgbClr val="00AF50"/>
                </a:solidFill>
                <a:latin typeface="Cambria"/>
                <a:cs typeface="Cambria"/>
              </a:rPr>
              <a:t>Autodecrement </a:t>
            </a:r>
            <a:r>
              <a:rPr sz="2000" b="1" spc="-5" dirty="0">
                <a:solidFill>
                  <a:srgbClr val="00AF50"/>
                </a:solidFill>
                <a:latin typeface="Cambria"/>
                <a:cs typeface="Cambria"/>
              </a:rPr>
              <a:t>Addressing</a:t>
            </a:r>
            <a:r>
              <a:rPr sz="2000" b="1" spc="-125" dirty="0">
                <a:solidFill>
                  <a:srgbClr val="00AF50"/>
                </a:solidFill>
                <a:latin typeface="Cambria"/>
                <a:cs typeface="Cambria"/>
              </a:rPr>
              <a:t> </a:t>
            </a:r>
            <a:r>
              <a:rPr sz="2000" b="1" spc="-5" dirty="0">
                <a:solidFill>
                  <a:srgbClr val="00AF50"/>
                </a:solidFill>
                <a:latin typeface="Cambria"/>
                <a:cs typeface="Cambria"/>
              </a:rPr>
              <a:t>Mode</a:t>
            </a:r>
            <a:endParaRPr sz="2000">
              <a:latin typeface="Cambria"/>
              <a:cs typeface="Cambria"/>
            </a:endParaRPr>
          </a:p>
        </p:txBody>
      </p:sp>
      <p:sp>
        <p:nvSpPr>
          <p:cNvPr id="21" name="object 21"/>
          <p:cNvSpPr txBox="1"/>
          <p:nvPr/>
        </p:nvSpPr>
        <p:spPr>
          <a:xfrm>
            <a:off x="5996179" y="2297431"/>
            <a:ext cx="5521960" cy="1951816"/>
          </a:xfrm>
          <a:prstGeom prst="rect">
            <a:avLst/>
          </a:prstGeom>
        </p:spPr>
        <p:txBody>
          <a:bodyPr vert="horz" wrap="square" lIns="0" tIns="12700" rIns="0" bIns="0" rtlCol="0">
            <a:spAutoFit/>
          </a:bodyPr>
          <a:lstStyle/>
          <a:p>
            <a:pPr marL="299085" marR="5080" indent="-287020">
              <a:lnSpc>
                <a:spcPct val="100000"/>
              </a:lnSpc>
              <a:spcBef>
                <a:spcPts val="100"/>
              </a:spcBef>
              <a:buFont typeface="Arial"/>
              <a:buChar char="•"/>
              <a:tabLst>
                <a:tab pos="299085" algn="l"/>
                <a:tab pos="299720" algn="l"/>
              </a:tabLst>
            </a:pPr>
            <a:r>
              <a:rPr sz="1800" spc="-5" dirty="0">
                <a:latin typeface="Cambria"/>
                <a:cs typeface="Cambria"/>
              </a:rPr>
              <a:t>It </a:t>
            </a:r>
            <a:r>
              <a:rPr sz="1800" dirty="0">
                <a:latin typeface="Cambria"/>
                <a:cs typeface="Cambria"/>
              </a:rPr>
              <a:t>is </a:t>
            </a:r>
            <a:r>
              <a:rPr sz="1800" spc="-5" dirty="0">
                <a:latin typeface="Cambria"/>
                <a:cs typeface="Cambria"/>
              </a:rPr>
              <a:t>same as register indirect </a:t>
            </a:r>
            <a:r>
              <a:rPr sz="1800" spc="-10" dirty="0">
                <a:latin typeface="Cambria"/>
                <a:cs typeface="Cambria"/>
              </a:rPr>
              <a:t>addressing </a:t>
            </a:r>
            <a:r>
              <a:rPr sz="1800" dirty="0">
                <a:latin typeface="Cambria"/>
                <a:cs typeface="Cambria"/>
              </a:rPr>
              <a:t>mode </a:t>
            </a:r>
            <a:r>
              <a:rPr sz="1800" spc="-15" dirty="0">
                <a:latin typeface="Cambria"/>
                <a:cs typeface="Cambria"/>
              </a:rPr>
              <a:t>except  </a:t>
            </a:r>
            <a:r>
              <a:rPr sz="1800" spc="-5" dirty="0">
                <a:latin typeface="Cambria"/>
                <a:cs typeface="Cambria"/>
              </a:rPr>
              <a:t>the contents </a:t>
            </a:r>
            <a:r>
              <a:rPr sz="1800" dirty="0">
                <a:latin typeface="Cambria"/>
                <a:cs typeface="Cambria"/>
              </a:rPr>
              <a:t>of </a:t>
            </a:r>
            <a:r>
              <a:rPr sz="1800" spc="-5" dirty="0">
                <a:latin typeface="Cambria"/>
                <a:cs typeface="Cambria"/>
              </a:rPr>
              <a:t>R1 </a:t>
            </a:r>
            <a:r>
              <a:rPr sz="1800" spc="-15" dirty="0">
                <a:latin typeface="Cambria"/>
                <a:cs typeface="Cambria"/>
              </a:rPr>
              <a:t>are </a:t>
            </a:r>
            <a:r>
              <a:rPr sz="1800" spc="-5" dirty="0">
                <a:latin typeface="Cambria"/>
                <a:cs typeface="Cambria"/>
              </a:rPr>
              <a:t>decremented </a:t>
            </a:r>
            <a:r>
              <a:rPr sz="1800" spc="-15" dirty="0">
                <a:latin typeface="Cambria"/>
                <a:cs typeface="Cambria"/>
              </a:rPr>
              <a:t>before </a:t>
            </a:r>
            <a:r>
              <a:rPr sz="1800" spc="-5" dirty="0">
                <a:latin typeface="Cambria"/>
                <a:cs typeface="Cambria"/>
              </a:rPr>
              <a:t>the  </a:t>
            </a:r>
            <a:r>
              <a:rPr sz="1800" spc="-10" dirty="0">
                <a:latin typeface="Cambria"/>
                <a:cs typeface="Cambria"/>
              </a:rPr>
              <a:t>execution.</a:t>
            </a:r>
            <a:endParaRPr sz="1800">
              <a:latin typeface="Cambria"/>
              <a:cs typeface="Cambria"/>
            </a:endParaRPr>
          </a:p>
          <a:p>
            <a:pPr marL="299085" indent="-287020">
              <a:lnSpc>
                <a:spcPct val="100000"/>
              </a:lnSpc>
              <a:buFont typeface="Arial"/>
              <a:buChar char="•"/>
              <a:tabLst>
                <a:tab pos="299085" algn="l"/>
                <a:tab pos="299720" algn="l"/>
              </a:tabLst>
            </a:pPr>
            <a:r>
              <a:rPr sz="1800" spc="-5" dirty="0">
                <a:latin typeface="Cambria"/>
                <a:cs typeface="Cambria"/>
              </a:rPr>
              <a:t>R1 contains</a:t>
            </a:r>
            <a:r>
              <a:rPr sz="1800" spc="-35" dirty="0">
                <a:latin typeface="Cambria"/>
                <a:cs typeface="Cambria"/>
              </a:rPr>
              <a:t> </a:t>
            </a:r>
            <a:r>
              <a:rPr sz="1800" dirty="0">
                <a:latin typeface="Cambria"/>
                <a:cs typeface="Cambria"/>
              </a:rPr>
              <a:t>400.</a:t>
            </a:r>
            <a:endParaRPr sz="1800">
              <a:latin typeface="Cambria"/>
              <a:cs typeface="Cambria"/>
            </a:endParaRPr>
          </a:p>
          <a:p>
            <a:pPr marL="299085" indent="-287020">
              <a:lnSpc>
                <a:spcPct val="100000"/>
              </a:lnSpc>
              <a:buFont typeface="Arial"/>
              <a:buChar char="•"/>
              <a:tabLst>
                <a:tab pos="299085" algn="l"/>
                <a:tab pos="299720" algn="l"/>
              </a:tabLst>
            </a:pPr>
            <a:r>
              <a:rPr sz="1800" spc="-5" dirty="0">
                <a:latin typeface="Cambria"/>
                <a:cs typeface="Cambria"/>
              </a:rPr>
              <a:t>R1 </a:t>
            </a:r>
            <a:r>
              <a:rPr sz="1800" dirty="0">
                <a:latin typeface="Cambria"/>
                <a:cs typeface="Cambria"/>
              </a:rPr>
              <a:t>is </a:t>
            </a:r>
            <a:r>
              <a:rPr sz="1800" spc="-5" dirty="0">
                <a:latin typeface="Cambria"/>
                <a:cs typeface="Cambria"/>
              </a:rPr>
              <a:t>first decremented to</a:t>
            </a:r>
            <a:r>
              <a:rPr sz="1800" spc="5" dirty="0">
                <a:latin typeface="Cambria"/>
                <a:cs typeface="Cambria"/>
              </a:rPr>
              <a:t> </a:t>
            </a:r>
            <a:r>
              <a:rPr sz="1800" dirty="0">
                <a:latin typeface="Cambria"/>
                <a:cs typeface="Cambria"/>
              </a:rPr>
              <a:t>399.</a:t>
            </a:r>
            <a:endParaRPr sz="1800">
              <a:latin typeface="Cambria"/>
              <a:cs typeface="Cambria"/>
            </a:endParaRPr>
          </a:p>
          <a:p>
            <a:pPr marL="299085" indent="-287020">
              <a:lnSpc>
                <a:spcPct val="100000"/>
              </a:lnSpc>
              <a:buFont typeface="Arial"/>
              <a:buChar char="•"/>
              <a:tabLst>
                <a:tab pos="299085" algn="l"/>
                <a:tab pos="299720" algn="l"/>
              </a:tabLst>
            </a:pPr>
            <a:r>
              <a:rPr sz="1800" spc="-5" dirty="0">
                <a:latin typeface="Cambria"/>
                <a:cs typeface="Cambria"/>
              </a:rPr>
              <a:t>So </a:t>
            </a:r>
            <a:r>
              <a:rPr sz="1800" spc="-15" dirty="0">
                <a:latin typeface="Cambria"/>
                <a:cs typeface="Cambria"/>
              </a:rPr>
              <a:t>effective </a:t>
            </a:r>
            <a:r>
              <a:rPr sz="1800" spc="-10" dirty="0">
                <a:latin typeface="Cambria"/>
                <a:cs typeface="Cambria"/>
              </a:rPr>
              <a:t>address </a:t>
            </a:r>
            <a:r>
              <a:rPr sz="1800" dirty="0">
                <a:latin typeface="Cambria"/>
                <a:cs typeface="Cambria"/>
              </a:rPr>
              <a:t>of </a:t>
            </a:r>
            <a:r>
              <a:rPr sz="1800" spc="-10" dirty="0">
                <a:latin typeface="Cambria"/>
                <a:cs typeface="Cambria"/>
              </a:rPr>
              <a:t>operand </a:t>
            </a:r>
            <a:r>
              <a:rPr sz="1800" dirty="0">
                <a:latin typeface="Cambria"/>
                <a:cs typeface="Cambria"/>
              </a:rPr>
              <a:t>is</a:t>
            </a:r>
            <a:r>
              <a:rPr sz="1800" spc="50" dirty="0">
                <a:latin typeface="Cambria"/>
                <a:cs typeface="Cambria"/>
              </a:rPr>
              <a:t> </a:t>
            </a:r>
            <a:r>
              <a:rPr sz="1800" spc="-5" dirty="0">
                <a:latin typeface="Cambria"/>
                <a:cs typeface="Cambria"/>
              </a:rPr>
              <a:t>399.</a:t>
            </a:r>
            <a:endParaRPr sz="1800">
              <a:latin typeface="Cambria"/>
              <a:cs typeface="Cambria"/>
            </a:endParaRPr>
          </a:p>
          <a:p>
            <a:pPr marL="299085" indent="-287020">
              <a:lnSpc>
                <a:spcPct val="100000"/>
              </a:lnSpc>
              <a:buFont typeface="Arial"/>
              <a:buChar char="•"/>
              <a:tabLst>
                <a:tab pos="299085" algn="l"/>
                <a:tab pos="299720" algn="l"/>
              </a:tabLst>
            </a:pPr>
            <a:r>
              <a:rPr sz="1800" dirty="0">
                <a:latin typeface="Cambria"/>
                <a:cs typeface="Cambria"/>
              </a:rPr>
              <a:t>The </a:t>
            </a:r>
            <a:r>
              <a:rPr sz="1800" spc="-5" dirty="0">
                <a:latin typeface="Cambria"/>
                <a:cs typeface="Cambria"/>
              </a:rPr>
              <a:t>data </a:t>
            </a:r>
            <a:r>
              <a:rPr sz="1800" spc="-10" dirty="0">
                <a:latin typeface="Cambria"/>
                <a:cs typeface="Cambria"/>
              </a:rPr>
              <a:t>stored </a:t>
            </a:r>
            <a:r>
              <a:rPr sz="1800" spc="-5" dirty="0">
                <a:latin typeface="Cambria"/>
                <a:cs typeface="Cambria"/>
              </a:rPr>
              <a:t>at </a:t>
            </a:r>
            <a:r>
              <a:rPr sz="1800" dirty="0">
                <a:latin typeface="Cambria"/>
                <a:cs typeface="Cambria"/>
              </a:rPr>
              <a:t>399 is</a:t>
            </a:r>
            <a:r>
              <a:rPr sz="1800" spc="5" dirty="0">
                <a:latin typeface="Cambria"/>
                <a:cs typeface="Cambria"/>
              </a:rPr>
              <a:t> </a:t>
            </a:r>
            <a:r>
              <a:rPr sz="1800" spc="-5" dirty="0">
                <a:latin typeface="Cambria"/>
                <a:cs typeface="Cambria"/>
              </a:rPr>
              <a:t>450.</a:t>
            </a:r>
            <a:endParaRPr sz="1800">
              <a:latin typeface="Cambria"/>
              <a:cs typeface="Cambria"/>
            </a:endParaRPr>
          </a:p>
        </p:txBody>
      </p:sp>
      <p:sp>
        <p:nvSpPr>
          <p:cNvPr id="22" name="object 22"/>
          <p:cNvSpPr txBox="1"/>
          <p:nvPr/>
        </p:nvSpPr>
        <p:spPr>
          <a:xfrm>
            <a:off x="5996180" y="4765041"/>
            <a:ext cx="2734945" cy="628377"/>
          </a:xfrm>
          <a:prstGeom prst="rect">
            <a:avLst/>
          </a:prstGeom>
        </p:spPr>
        <p:txBody>
          <a:bodyPr vert="horz" wrap="square" lIns="0" tIns="12700" rIns="0" bIns="0" rtlCol="0">
            <a:spAutoFit/>
          </a:bodyPr>
          <a:lstStyle/>
          <a:p>
            <a:pPr marL="12700" marR="5080">
              <a:lnSpc>
                <a:spcPct val="100000"/>
              </a:lnSpc>
              <a:spcBef>
                <a:spcPts val="100"/>
              </a:spcBef>
            </a:pPr>
            <a:r>
              <a:rPr sz="2000" b="1" spc="-15" dirty="0">
                <a:solidFill>
                  <a:srgbClr val="6F2F9F"/>
                </a:solidFill>
                <a:latin typeface="Cambria"/>
                <a:cs typeface="Cambria"/>
              </a:rPr>
              <a:t>Effective </a:t>
            </a:r>
            <a:r>
              <a:rPr sz="2000" b="1" spc="-5" dirty="0">
                <a:solidFill>
                  <a:srgbClr val="6F2F9F"/>
                </a:solidFill>
                <a:latin typeface="Cambria"/>
                <a:cs typeface="Cambria"/>
              </a:rPr>
              <a:t>Address </a:t>
            </a:r>
            <a:r>
              <a:rPr sz="2000" b="1" dirty="0">
                <a:solidFill>
                  <a:srgbClr val="6F2F9F"/>
                </a:solidFill>
                <a:latin typeface="Cambria"/>
                <a:cs typeface="Cambria"/>
              </a:rPr>
              <a:t>=</a:t>
            </a:r>
            <a:r>
              <a:rPr sz="2000" b="1" spc="-125" dirty="0">
                <a:solidFill>
                  <a:srgbClr val="6F2F9F"/>
                </a:solidFill>
                <a:latin typeface="Cambria"/>
                <a:cs typeface="Cambria"/>
              </a:rPr>
              <a:t> </a:t>
            </a:r>
            <a:r>
              <a:rPr sz="2000" b="1" spc="-5" dirty="0">
                <a:solidFill>
                  <a:srgbClr val="6F2F9F"/>
                </a:solidFill>
                <a:latin typeface="Cambria"/>
                <a:cs typeface="Cambria"/>
              </a:rPr>
              <a:t>399  </a:t>
            </a:r>
            <a:r>
              <a:rPr sz="2000" b="1" spc="-10" dirty="0">
                <a:solidFill>
                  <a:srgbClr val="6F2F9F"/>
                </a:solidFill>
                <a:latin typeface="Cambria"/>
                <a:cs typeface="Cambria"/>
              </a:rPr>
              <a:t>Operand </a:t>
            </a:r>
            <a:r>
              <a:rPr sz="2000" b="1" dirty="0">
                <a:solidFill>
                  <a:srgbClr val="6F2F9F"/>
                </a:solidFill>
                <a:latin typeface="Cambria"/>
                <a:cs typeface="Cambria"/>
              </a:rPr>
              <a:t>=</a:t>
            </a:r>
            <a:r>
              <a:rPr sz="2000" b="1" spc="-15" dirty="0">
                <a:solidFill>
                  <a:srgbClr val="6F2F9F"/>
                </a:solidFill>
                <a:latin typeface="Cambria"/>
                <a:cs typeface="Cambria"/>
              </a:rPr>
              <a:t> </a:t>
            </a:r>
            <a:r>
              <a:rPr sz="2000" b="1" spc="-5" dirty="0">
                <a:solidFill>
                  <a:srgbClr val="6F2F9F"/>
                </a:solidFill>
                <a:latin typeface="Cambria"/>
                <a:cs typeface="Cambria"/>
              </a:rPr>
              <a:t>450</a:t>
            </a:r>
            <a:endParaRPr sz="2000">
              <a:latin typeface="Cambria"/>
              <a:cs typeface="Cambria"/>
            </a:endParaRPr>
          </a:p>
        </p:txBody>
      </p:sp>
      <p:graphicFrame>
        <p:nvGraphicFramePr>
          <p:cNvPr id="23" name="object 23"/>
          <p:cNvGraphicFramePr>
            <a:graphicFrameLocks noGrp="1"/>
          </p:cNvGraphicFramePr>
          <p:nvPr/>
        </p:nvGraphicFramePr>
        <p:xfrm>
          <a:off x="5885816" y="6108407"/>
          <a:ext cx="1684653" cy="335280"/>
        </p:xfrm>
        <a:graphic>
          <a:graphicData uri="http://schemas.openxmlformats.org/drawingml/2006/table">
            <a:tbl>
              <a:tblPr firstRow="1" bandRow="1">
                <a:tableStyleId>{2D5ABB26-0587-4C30-8999-92F81FD0307C}</a:tableStyleId>
              </a:tblPr>
              <a:tblGrid>
                <a:gridCol w="461009"/>
                <a:gridCol w="1223644"/>
              </a:tblGrid>
              <a:tr h="335280">
                <a:tc>
                  <a:txBody>
                    <a:bodyPr/>
                    <a:lstStyle/>
                    <a:p>
                      <a:pPr marL="127000">
                        <a:lnSpc>
                          <a:spcPct val="100000"/>
                        </a:lnSpc>
                        <a:spcBef>
                          <a:spcPts val="330"/>
                        </a:spcBef>
                      </a:pPr>
                      <a:r>
                        <a:rPr sz="1600" b="1" spc="-40" dirty="0">
                          <a:latin typeface="Cambria"/>
                          <a:cs typeface="Cambria"/>
                        </a:rPr>
                        <a:t>AC</a:t>
                      </a:r>
                      <a:endParaRPr sz="1600">
                        <a:latin typeface="Cambria"/>
                        <a:cs typeface="Cambria"/>
                      </a:endParaRPr>
                    </a:p>
                  </a:txBody>
                  <a:tcPr marL="0" marR="0" marT="41910" marB="0">
                    <a:lnR w="12700">
                      <a:solidFill>
                        <a:srgbClr val="000000"/>
                      </a:solidFill>
                      <a:prstDash val="solid"/>
                    </a:lnR>
                  </a:tcPr>
                </a:tc>
                <a:tc>
                  <a:txBody>
                    <a:bodyPr/>
                    <a:lstStyle/>
                    <a:p>
                      <a:pPr algn="ctr">
                        <a:lnSpc>
                          <a:spcPct val="100000"/>
                        </a:lnSpc>
                        <a:spcBef>
                          <a:spcPts val="330"/>
                        </a:spcBef>
                      </a:pPr>
                      <a:r>
                        <a:rPr sz="1600" b="1" spc="-5" dirty="0">
                          <a:latin typeface="Cambria"/>
                          <a:cs typeface="Cambria"/>
                        </a:rPr>
                        <a:t>450</a:t>
                      </a:r>
                      <a:endParaRPr sz="1600">
                        <a:latin typeface="Cambria"/>
                        <a:cs typeface="Cambria"/>
                      </a:endParaRPr>
                    </a:p>
                  </a:txBody>
                  <a:tcPr marL="0" marR="0" marT="4191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graphicFrame>
        <p:nvGraphicFramePr>
          <p:cNvPr id="24" name="object 24"/>
          <p:cNvGraphicFramePr>
            <a:graphicFrameLocks noGrp="1"/>
          </p:cNvGraphicFramePr>
          <p:nvPr/>
        </p:nvGraphicFramePr>
        <p:xfrm>
          <a:off x="5870829" y="5498846"/>
          <a:ext cx="1695450" cy="335254"/>
        </p:xfrm>
        <a:graphic>
          <a:graphicData uri="http://schemas.openxmlformats.org/drawingml/2006/table">
            <a:tbl>
              <a:tblPr firstRow="1" bandRow="1">
                <a:tableStyleId>{2D5ABB26-0587-4C30-8999-92F81FD0307C}</a:tableStyleId>
              </a:tblPr>
              <a:tblGrid>
                <a:gridCol w="471805"/>
                <a:gridCol w="1223645"/>
              </a:tblGrid>
              <a:tr h="335254">
                <a:tc>
                  <a:txBody>
                    <a:bodyPr/>
                    <a:lstStyle/>
                    <a:p>
                      <a:pPr marL="127000">
                        <a:lnSpc>
                          <a:spcPct val="100000"/>
                        </a:lnSpc>
                        <a:spcBef>
                          <a:spcPts val="325"/>
                        </a:spcBef>
                      </a:pPr>
                      <a:r>
                        <a:rPr sz="1600" b="1" spc="-5" dirty="0">
                          <a:latin typeface="Cambria"/>
                          <a:cs typeface="Cambria"/>
                        </a:rPr>
                        <a:t>R1</a:t>
                      </a:r>
                      <a:endParaRPr sz="1600">
                        <a:latin typeface="Cambria"/>
                        <a:cs typeface="Cambria"/>
                      </a:endParaRPr>
                    </a:p>
                  </a:txBody>
                  <a:tcPr marL="0" marR="0" marT="41275" marB="0">
                    <a:lnR w="12700">
                      <a:solidFill>
                        <a:srgbClr val="000000"/>
                      </a:solidFill>
                      <a:prstDash val="solid"/>
                    </a:lnR>
                  </a:tcPr>
                </a:tc>
                <a:tc>
                  <a:txBody>
                    <a:bodyPr/>
                    <a:lstStyle/>
                    <a:p>
                      <a:pPr algn="ctr">
                        <a:lnSpc>
                          <a:spcPct val="100000"/>
                        </a:lnSpc>
                        <a:spcBef>
                          <a:spcPts val="325"/>
                        </a:spcBef>
                      </a:pPr>
                      <a:r>
                        <a:rPr sz="1600" b="1" spc="-5" dirty="0">
                          <a:latin typeface="Cambria"/>
                          <a:cs typeface="Cambria"/>
                        </a:rPr>
                        <a:t>399</a:t>
                      </a:r>
                      <a:endParaRPr sz="1600">
                        <a:latin typeface="Cambria"/>
                        <a:cs typeface="Cambria"/>
                      </a:endParaRPr>
                    </a:p>
                  </a:txBody>
                  <a:tcPr marL="0" marR="0" marT="412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E699"/>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4" name="object 4"/>
          <p:cNvSpPr txBox="1"/>
          <p:nvPr/>
        </p:nvSpPr>
        <p:spPr>
          <a:xfrm>
            <a:off x="4816603" y="6464910"/>
            <a:ext cx="2559685"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Ali Asghar </a:t>
            </a:r>
            <a:r>
              <a:rPr sz="1200" spc="-5" dirty="0">
                <a:solidFill>
                  <a:srgbClr val="888888"/>
                </a:solidFill>
                <a:latin typeface="Calibri"/>
                <a:cs typeface="Calibri"/>
              </a:rPr>
              <a:t>Manjotho, Lecturer</a:t>
            </a:r>
            <a:r>
              <a:rPr sz="1200" spc="-114" dirty="0">
                <a:solidFill>
                  <a:srgbClr val="888888"/>
                </a:solidFill>
                <a:latin typeface="Calibri"/>
                <a:cs typeface="Calibri"/>
              </a:rPr>
              <a:t> </a:t>
            </a:r>
            <a:r>
              <a:rPr sz="1200" dirty="0">
                <a:solidFill>
                  <a:srgbClr val="888888"/>
                </a:solidFill>
                <a:latin typeface="Calibri"/>
                <a:cs typeface="Calibri"/>
              </a:rPr>
              <a:t>CSE-MUET</a:t>
            </a:r>
            <a:endParaRPr sz="1200">
              <a:latin typeface="Calibri"/>
              <a:cs typeface="Calibri"/>
            </a:endParaRPr>
          </a:p>
        </p:txBody>
      </p:sp>
      <p:sp>
        <p:nvSpPr>
          <p:cNvPr id="2" name="object 2"/>
          <p:cNvSpPr txBox="1">
            <a:spLocks noGrp="1"/>
          </p:cNvSpPr>
          <p:nvPr>
            <p:ph type="title"/>
          </p:nvPr>
        </p:nvSpPr>
        <p:spPr>
          <a:xfrm>
            <a:off x="916940" y="631012"/>
            <a:ext cx="6169660" cy="690574"/>
          </a:xfrm>
          <a:prstGeom prst="rect">
            <a:avLst/>
          </a:prstGeom>
        </p:spPr>
        <p:txBody>
          <a:bodyPr vert="horz" wrap="square" lIns="0" tIns="13335" rIns="0" bIns="0" rtlCol="0">
            <a:spAutoFit/>
          </a:bodyPr>
          <a:lstStyle/>
          <a:p>
            <a:pPr marL="12700">
              <a:lnSpc>
                <a:spcPct val="100000"/>
              </a:lnSpc>
              <a:spcBef>
                <a:spcPts val="105"/>
              </a:spcBef>
            </a:pPr>
            <a:r>
              <a:rPr lang="en-US" sz="4400" spc="-10" dirty="0" smtClean="0">
                <a:solidFill>
                  <a:srgbClr val="001F5F"/>
                </a:solidFill>
              </a:rPr>
              <a:t>Solution for</a:t>
            </a:r>
            <a:r>
              <a:rPr sz="4400" spc="-65" dirty="0" smtClean="0">
                <a:solidFill>
                  <a:srgbClr val="001F5F"/>
                </a:solidFill>
              </a:rPr>
              <a:t> </a:t>
            </a:r>
            <a:r>
              <a:rPr sz="4400" spc="-10" dirty="0">
                <a:solidFill>
                  <a:srgbClr val="001F5F"/>
                </a:solidFill>
              </a:rPr>
              <a:t>problem</a:t>
            </a:r>
            <a:endParaRPr sz="4400" dirty="0"/>
          </a:p>
        </p:txBody>
      </p:sp>
      <p:graphicFrame>
        <p:nvGraphicFramePr>
          <p:cNvPr id="3" name="object 3"/>
          <p:cNvGraphicFramePr>
            <a:graphicFrameLocks noGrp="1"/>
          </p:cNvGraphicFramePr>
          <p:nvPr/>
        </p:nvGraphicFramePr>
        <p:xfrm>
          <a:off x="956234" y="1983739"/>
          <a:ext cx="7785099" cy="3708345"/>
        </p:xfrm>
        <a:graphic>
          <a:graphicData uri="http://schemas.openxmlformats.org/drawingml/2006/table">
            <a:tbl>
              <a:tblPr firstRow="1" bandRow="1">
                <a:tableStyleId>{2D5ABB26-0587-4C30-8999-92F81FD0307C}</a:tableStyleId>
              </a:tblPr>
              <a:tblGrid>
                <a:gridCol w="3706495"/>
                <a:gridCol w="2360295"/>
                <a:gridCol w="1718309"/>
              </a:tblGrid>
              <a:tr h="370840">
                <a:tc>
                  <a:txBody>
                    <a:bodyPr/>
                    <a:lstStyle/>
                    <a:p>
                      <a:pPr marL="91440">
                        <a:lnSpc>
                          <a:spcPct val="100000"/>
                        </a:lnSpc>
                        <a:spcBef>
                          <a:spcPts val="315"/>
                        </a:spcBef>
                      </a:pPr>
                      <a:r>
                        <a:rPr sz="1800" b="1" spc="-10" dirty="0">
                          <a:solidFill>
                            <a:srgbClr val="FFFFFF"/>
                          </a:solidFill>
                          <a:latin typeface="Cambria"/>
                          <a:cs typeface="Cambria"/>
                        </a:rPr>
                        <a:t>Addressing</a:t>
                      </a:r>
                      <a:r>
                        <a:rPr sz="1800" b="1" spc="-45" dirty="0">
                          <a:solidFill>
                            <a:srgbClr val="FFFFFF"/>
                          </a:solidFill>
                          <a:latin typeface="Cambria"/>
                          <a:cs typeface="Cambria"/>
                        </a:rPr>
                        <a:t> </a:t>
                      </a:r>
                      <a:r>
                        <a:rPr sz="1800" b="1" spc="-5" dirty="0">
                          <a:solidFill>
                            <a:srgbClr val="FFFFFF"/>
                          </a:solidFill>
                          <a:latin typeface="Cambria"/>
                          <a:cs typeface="Cambria"/>
                        </a:rPr>
                        <a:t>Mode</a:t>
                      </a:r>
                      <a:endParaRPr sz="1800">
                        <a:latin typeface="Cambria"/>
                        <a:cs typeface="Cambria"/>
                      </a:endParaRPr>
                    </a:p>
                  </a:txBody>
                  <a:tcPr marL="0" marR="0" marT="40005" marB="0">
                    <a:solidFill>
                      <a:srgbClr val="EC7C30"/>
                    </a:solidFill>
                  </a:tcPr>
                </a:tc>
                <a:tc>
                  <a:txBody>
                    <a:bodyPr/>
                    <a:lstStyle/>
                    <a:p>
                      <a:pPr marR="71120" algn="ctr">
                        <a:lnSpc>
                          <a:spcPct val="100000"/>
                        </a:lnSpc>
                        <a:spcBef>
                          <a:spcPts val="315"/>
                        </a:spcBef>
                      </a:pPr>
                      <a:r>
                        <a:rPr sz="1800" b="1" spc="-15" dirty="0">
                          <a:solidFill>
                            <a:srgbClr val="FFFFFF"/>
                          </a:solidFill>
                          <a:latin typeface="Cambria"/>
                          <a:cs typeface="Cambria"/>
                        </a:rPr>
                        <a:t>Effective</a:t>
                      </a:r>
                      <a:r>
                        <a:rPr sz="1800" b="1" spc="-30" dirty="0">
                          <a:solidFill>
                            <a:srgbClr val="FFFFFF"/>
                          </a:solidFill>
                          <a:latin typeface="Cambria"/>
                          <a:cs typeface="Cambria"/>
                        </a:rPr>
                        <a:t> </a:t>
                      </a:r>
                      <a:r>
                        <a:rPr sz="1800" b="1" spc="-10" dirty="0">
                          <a:solidFill>
                            <a:srgbClr val="FFFFFF"/>
                          </a:solidFill>
                          <a:latin typeface="Cambria"/>
                          <a:cs typeface="Cambria"/>
                        </a:rPr>
                        <a:t>Address</a:t>
                      </a:r>
                      <a:endParaRPr sz="1800">
                        <a:latin typeface="Cambria"/>
                        <a:cs typeface="Cambria"/>
                      </a:endParaRPr>
                    </a:p>
                  </a:txBody>
                  <a:tcPr marL="0" marR="0" marT="40005" marB="0">
                    <a:solidFill>
                      <a:srgbClr val="EC7C30"/>
                    </a:solidFill>
                  </a:tcPr>
                </a:tc>
                <a:tc>
                  <a:txBody>
                    <a:bodyPr/>
                    <a:lstStyle/>
                    <a:p>
                      <a:pPr marR="155575" algn="ctr">
                        <a:lnSpc>
                          <a:spcPct val="100000"/>
                        </a:lnSpc>
                        <a:spcBef>
                          <a:spcPts val="315"/>
                        </a:spcBef>
                      </a:pPr>
                      <a:r>
                        <a:rPr sz="1800" b="1" spc="-10" dirty="0">
                          <a:solidFill>
                            <a:srgbClr val="FFFFFF"/>
                          </a:solidFill>
                          <a:latin typeface="Cambria"/>
                          <a:cs typeface="Cambria"/>
                        </a:rPr>
                        <a:t>Operand</a:t>
                      </a:r>
                      <a:endParaRPr sz="1800">
                        <a:latin typeface="Cambria"/>
                        <a:cs typeface="Cambria"/>
                      </a:endParaRPr>
                    </a:p>
                  </a:txBody>
                  <a:tcPr marL="0" marR="0" marT="40005" marB="0">
                    <a:solidFill>
                      <a:srgbClr val="EC7C30"/>
                    </a:solidFill>
                  </a:tcPr>
                </a:tc>
              </a:tr>
              <a:tr h="370840">
                <a:tc>
                  <a:txBody>
                    <a:bodyPr/>
                    <a:lstStyle/>
                    <a:p>
                      <a:pPr marL="91440">
                        <a:lnSpc>
                          <a:spcPct val="100000"/>
                        </a:lnSpc>
                        <a:spcBef>
                          <a:spcPts val="315"/>
                        </a:spcBef>
                      </a:pPr>
                      <a:r>
                        <a:rPr sz="1800" spc="-5" dirty="0">
                          <a:latin typeface="Cambria"/>
                          <a:cs typeface="Cambria"/>
                        </a:rPr>
                        <a:t>Immediate </a:t>
                      </a:r>
                      <a:r>
                        <a:rPr sz="1800" spc="-10" dirty="0">
                          <a:latin typeface="Cambria"/>
                          <a:cs typeface="Cambria"/>
                        </a:rPr>
                        <a:t>Addressing</a:t>
                      </a:r>
                      <a:r>
                        <a:rPr sz="1800" spc="15" dirty="0">
                          <a:latin typeface="Cambria"/>
                          <a:cs typeface="Cambria"/>
                        </a:rPr>
                        <a:t> </a:t>
                      </a:r>
                      <a:r>
                        <a:rPr sz="1800" spc="-5" dirty="0">
                          <a:latin typeface="Cambria"/>
                          <a:cs typeface="Cambria"/>
                        </a:rPr>
                        <a:t>Mode</a:t>
                      </a:r>
                      <a:endParaRPr sz="1800">
                        <a:latin typeface="Cambria"/>
                        <a:cs typeface="Cambria"/>
                      </a:endParaRPr>
                    </a:p>
                  </a:txBody>
                  <a:tcPr marL="0" marR="0" marT="40005" marB="0">
                    <a:solidFill>
                      <a:srgbClr val="D2DEEE"/>
                    </a:solidFill>
                  </a:tcPr>
                </a:tc>
                <a:tc>
                  <a:txBody>
                    <a:bodyPr/>
                    <a:lstStyle/>
                    <a:p>
                      <a:pPr marR="70485" algn="ctr">
                        <a:lnSpc>
                          <a:spcPct val="100000"/>
                        </a:lnSpc>
                        <a:spcBef>
                          <a:spcPts val="315"/>
                        </a:spcBef>
                      </a:pPr>
                      <a:r>
                        <a:rPr sz="1800" spc="-5" dirty="0">
                          <a:latin typeface="Cambria"/>
                          <a:cs typeface="Cambria"/>
                        </a:rPr>
                        <a:t>201</a:t>
                      </a:r>
                      <a:endParaRPr sz="1800">
                        <a:latin typeface="Cambria"/>
                        <a:cs typeface="Cambria"/>
                      </a:endParaRPr>
                    </a:p>
                  </a:txBody>
                  <a:tcPr marL="0" marR="0" marT="40005" marB="0">
                    <a:solidFill>
                      <a:srgbClr val="D2DEEE"/>
                    </a:solidFill>
                  </a:tcPr>
                </a:tc>
                <a:tc>
                  <a:txBody>
                    <a:bodyPr/>
                    <a:lstStyle/>
                    <a:p>
                      <a:pPr marR="154305" algn="ctr">
                        <a:lnSpc>
                          <a:spcPct val="100000"/>
                        </a:lnSpc>
                        <a:spcBef>
                          <a:spcPts val="315"/>
                        </a:spcBef>
                      </a:pPr>
                      <a:r>
                        <a:rPr sz="1800" spc="-5" dirty="0">
                          <a:latin typeface="Cambria"/>
                          <a:cs typeface="Cambria"/>
                        </a:rPr>
                        <a:t>500</a:t>
                      </a:r>
                      <a:endParaRPr sz="1800">
                        <a:latin typeface="Cambria"/>
                        <a:cs typeface="Cambria"/>
                      </a:endParaRPr>
                    </a:p>
                  </a:txBody>
                  <a:tcPr marL="0" marR="0" marT="40005" marB="0">
                    <a:solidFill>
                      <a:srgbClr val="D2DEEE"/>
                    </a:solidFill>
                  </a:tcPr>
                </a:tc>
              </a:tr>
              <a:tr h="370839">
                <a:tc>
                  <a:txBody>
                    <a:bodyPr/>
                    <a:lstStyle/>
                    <a:p>
                      <a:pPr marL="91440">
                        <a:lnSpc>
                          <a:spcPct val="100000"/>
                        </a:lnSpc>
                        <a:spcBef>
                          <a:spcPts val="315"/>
                        </a:spcBef>
                      </a:pPr>
                      <a:r>
                        <a:rPr sz="1800" spc="-10" dirty="0">
                          <a:latin typeface="Cambria"/>
                          <a:cs typeface="Cambria"/>
                        </a:rPr>
                        <a:t>Register Addressing</a:t>
                      </a:r>
                      <a:r>
                        <a:rPr sz="1800" spc="30" dirty="0">
                          <a:latin typeface="Cambria"/>
                          <a:cs typeface="Cambria"/>
                        </a:rPr>
                        <a:t> </a:t>
                      </a:r>
                      <a:r>
                        <a:rPr sz="1800" spc="-5" dirty="0">
                          <a:latin typeface="Cambria"/>
                          <a:cs typeface="Cambria"/>
                        </a:rPr>
                        <a:t>Mode</a:t>
                      </a:r>
                      <a:endParaRPr sz="1800">
                        <a:latin typeface="Cambria"/>
                        <a:cs typeface="Cambria"/>
                      </a:endParaRPr>
                    </a:p>
                  </a:txBody>
                  <a:tcPr marL="0" marR="0" marT="40005" marB="0">
                    <a:solidFill>
                      <a:srgbClr val="EAEEF7"/>
                    </a:solidFill>
                  </a:tcPr>
                </a:tc>
                <a:tc>
                  <a:txBody>
                    <a:bodyPr/>
                    <a:lstStyle/>
                    <a:p>
                      <a:pPr marR="70485" algn="ctr">
                        <a:lnSpc>
                          <a:spcPct val="100000"/>
                        </a:lnSpc>
                        <a:spcBef>
                          <a:spcPts val="315"/>
                        </a:spcBef>
                      </a:pPr>
                      <a:r>
                        <a:rPr sz="1800" dirty="0">
                          <a:latin typeface="Cambria"/>
                          <a:cs typeface="Cambria"/>
                        </a:rPr>
                        <a:t>Nil</a:t>
                      </a:r>
                      <a:endParaRPr sz="1800">
                        <a:latin typeface="Cambria"/>
                        <a:cs typeface="Cambria"/>
                      </a:endParaRPr>
                    </a:p>
                  </a:txBody>
                  <a:tcPr marL="0" marR="0" marT="40005" marB="0">
                    <a:solidFill>
                      <a:srgbClr val="EAEEF7"/>
                    </a:solidFill>
                  </a:tcPr>
                </a:tc>
                <a:tc>
                  <a:txBody>
                    <a:bodyPr/>
                    <a:lstStyle/>
                    <a:p>
                      <a:pPr marR="154305" algn="ctr">
                        <a:lnSpc>
                          <a:spcPct val="100000"/>
                        </a:lnSpc>
                        <a:spcBef>
                          <a:spcPts val="315"/>
                        </a:spcBef>
                      </a:pPr>
                      <a:r>
                        <a:rPr sz="1800" spc="-5" dirty="0">
                          <a:latin typeface="Cambria"/>
                          <a:cs typeface="Cambria"/>
                        </a:rPr>
                        <a:t>400</a:t>
                      </a:r>
                      <a:endParaRPr sz="1800">
                        <a:latin typeface="Cambria"/>
                        <a:cs typeface="Cambria"/>
                      </a:endParaRPr>
                    </a:p>
                  </a:txBody>
                  <a:tcPr marL="0" marR="0" marT="40005" marB="0">
                    <a:solidFill>
                      <a:srgbClr val="EAEEF7"/>
                    </a:solidFill>
                  </a:tcPr>
                </a:tc>
              </a:tr>
              <a:tr h="370840">
                <a:tc>
                  <a:txBody>
                    <a:bodyPr/>
                    <a:lstStyle/>
                    <a:p>
                      <a:pPr marL="91440">
                        <a:lnSpc>
                          <a:spcPct val="100000"/>
                        </a:lnSpc>
                        <a:spcBef>
                          <a:spcPts val="315"/>
                        </a:spcBef>
                      </a:pPr>
                      <a:r>
                        <a:rPr sz="1800" spc="-10" dirty="0">
                          <a:latin typeface="Cambria"/>
                          <a:cs typeface="Cambria"/>
                        </a:rPr>
                        <a:t>Register </a:t>
                      </a:r>
                      <a:r>
                        <a:rPr sz="1800" spc="-5" dirty="0">
                          <a:latin typeface="Cambria"/>
                          <a:cs typeface="Cambria"/>
                        </a:rPr>
                        <a:t>Indirect </a:t>
                      </a:r>
                      <a:r>
                        <a:rPr sz="1800" spc="-10" dirty="0">
                          <a:latin typeface="Cambria"/>
                          <a:cs typeface="Cambria"/>
                        </a:rPr>
                        <a:t>Addressing</a:t>
                      </a:r>
                      <a:r>
                        <a:rPr sz="1800" spc="15" dirty="0">
                          <a:latin typeface="Cambria"/>
                          <a:cs typeface="Cambria"/>
                        </a:rPr>
                        <a:t> </a:t>
                      </a:r>
                      <a:r>
                        <a:rPr sz="1800" spc="-5" dirty="0">
                          <a:latin typeface="Cambria"/>
                          <a:cs typeface="Cambria"/>
                        </a:rPr>
                        <a:t>Mode</a:t>
                      </a:r>
                      <a:endParaRPr sz="1800">
                        <a:latin typeface="Cambria"/>
                        <a:cs typeface="Cambria"/>
                      </a:endParaRPr>
                    </a:p>
                  </a:txBody>
                  <a:tcPr marL="0" marR="0" marT="40005" marB="0">
                    <a:solidFill>
                      <a:srgbClr val="D2DEEE"/>
                    </a:solidFill>
                  </a:tcPr>
                </a:tc>
                <a:tc>
                  <a:txBody>
                    <a:bodyPr/>
                    <a:lstStyle/>
                    <a:p>
                      <a:pPr marR="70485" algn="ctr">
                        <a:lnSpc>
                          <a:spcPct val="100000"/>
                        </a:lnSpc>
                        <a:spcBef>
                          <a:spcPts val="315"/>
                        </a:spcBef>
                      </a:pPr>
                      <a:r>
                        <a:rPr sz="1800" spc="-5" dirty="0">
                          <a:latin typeface="Cambria"/>
                          <a:cs typeface="Cambria"/>
                        </a:rPr>
                        <a:t>400</a:t>
                      </a:r>
                      <a:endParaRPr sz="1800">
                        <a:latin typeface="Cambria"/>
                        <a:cs typeface="Cambria"/>
                      </a:endParaRPr>
                    </a:p>
                  </a:txBody>
                  <a:tcPr marL="0" marR="0" marT="40005" marB="0">
                    <a:solidFill>
                      <a:srgbClr val="D2DEEE"/>
                    </a:solidFill>
                  </a:tcPr>
                </a:tc>
                <a:tc>
                  <a:txBody>
                    <a:bodyPr/>
                    <a:lstStyle/>
                    <a:p>
                      <a:pPr marR="154305" algn="ctr">
                        <a:lnSpc>
                          <a:spcPct val="100000"/>
                        </a:lnSpc>
                        <a:spcBef>
                          <a:spcPts val="315"/>
                        </a:spcBef>
                      </a:pPr>
                      <a:r>
                        <a:rPr sz="1800" spc="-5" dirty="0">
                          <a:latin typeface="Cambria"/>
                          <a:cs typeface="Cambria"/>
                        </a:rPr>
                        <a:t>700</a:t>
                      </a:r>
                      <a:endParaRPr sz="1800">
                        <a:latin typeface="Cambria"/>
                        <a:cs typeface="Cambria"/>
                      </a:endParaRPr>
                    </a:p>
                  </a:txBody>
                  <a:tcPr marL="0" marR="0" marT="40005" marB="0">
                    <a:solidFill>
                      <a:srgbClr val="D2DEEE"/>
                    </a:solidFill>
                  </a:tcPr>
                </a:tc>
              </a:tr>
              <a:tr h="370840">
                <a:tc>
                  <a:txBody>
                    <a:bodyPr/>
                    <a:lstStyle/>
                    <a:p>
                      <a:pPr marL="91440">
                        <a:lnSpc>
                          <a:spcPct val="100000"/>
                        </a:lnSpc>
                        <a:spcBef>
                          <a:spcPts val="315"/>
                        </a:spcBef>
                      </a:pPr>
                      <a:r>
                        <a:rPr sz="1800" spc="-5" dirty="0">
                          <a:latin typeface="Cambria"/>
                          <a:cs typeface="Cambria"/>
                        </a:rPr>
                        <a:t>Direct </a:t>
                      </a:r>
                      <a:r>
                        <a:rPr sz="1800" spc="-10" dirty="0">
                          <a:latin typeface="Cambria"/>
                          <a:cs typeface="Cambria"/>
                        </a:rPr>
                        <a:t>Addressing</a:t>
                      </a:r>
                      <a:r>
                        <a:rPr sz="1800" spc="20" dirty="0">
                          <a:latin typeface="Cambria"/>
                          <a:cs typeface="Cambria"/>
                        </a:rPr>
                        <a:t> </a:t>
                      </a:r>
                      <a:r>
                        <a:rPr sz="1800" spc="-5" dirty="0">
                          <a:latin typeface="Cambria"/>
                          <a:cs typeface="Cambria"/>
                        </a:rPr>
                        <a:t>Mode</a:t>
                      </a:r>
                      <a:endParaRPr sz="1800">
                        <a:latin typeface="Cambria"/>
                        <a:cs typeface="Cambria"/>
                      </a:endParaRPr>
                    </a:p>
                  </a:txBody>
                  <a:tcPr marL="0" marR="0" marT="40005" marB="0">
                    <a:solidFill>
                      <a:srgbClr val="EAEEF7"/>
                    </a:solidFill>
                  </a:tcPr>
                </a:tc>
                <a:tc>
                  <a:txBody>
                    <a:bodyPr/>
                    <a:lstStyle/>
                    <a:p>
                      <a:pPr marR="70485" algn="ctr">
                        <a:lnSpc>
                          <a:spcPct val="100000"/>
                        </a:lnSpc>
                        <a:spcBef>
                          <a:spcPts val="315"/>
                        </a:spcBef>
                      </a:pPr>
                      <a:r>
                        <a:rPr sz="1800" spc="-5" dirty="0">
                          <a:latin typeface="Cambria"/>
                          <a:cs typeface="Cambria"/>
                        </a:rPr>
                        <a:t>500</a:t>
                      </a:r>
                      <a:endParaRPr sz="1800">
                        <a:latin typeface="Cambria"/>
                        <a:cs typeface="Cambria"/>
                      </a:endParaRPr>
                    </a:p>
                  </a:txBody>
                  <a:tcPr marL="0" marR="0" marT="40005" marB="0">
                    <a:solidFill>
                      <a:srgbClr val="EAEEF7"/>
                    </a:solidFill>
                  </a:tcPr>
                </a:tc>
                <a:tc>
                  <a:txBody>
                    <a:bodyPr/>
                    <a:lstStyle/>
                    <a:p>
                      <a:pPr marR="154305" algn="ctr">
                        <a:lnSpc>
                          <a:spcPct val="100000"/>
                        </a:lnSpc>
                        <a:spcBef>
                          <a:spcPts val="315"/>
                        </a:spcBef>
                      </a:pPr>
                      <a:r>
                        <a:rPr sz="1800" spc="-5" dirty="0">
                          <a:latin typeface="Cambria"/>
                          <a:cs typeface="Cambria"/>
                        </a:rPr>
                        <a:t>800</a:t>
                      </a:r>
                      <a:endParaRPr sz="1800">
                        <a:latin typeface="Cambria"/>
                        <a:cs typeface="Cambria"/>
                      </a:endParaRPr>
                    </a:p>
                  </a:txBody>
                  <a:tcPr marL="0" marR="0" marT="40005" marB="0">
                    <a:solidFill>
                      <a:srgbClr val="EAEEF7"/>
                    </a:solidFill>
                  </a:tcPr>
                </a:tc>
              </a:tr>
              <a:tr h="370839">
                <a:tc>
                  <a:txBody>
                    <a:bodyPr/>
                    <a:lstStyle/>
                    <a:p>
                      <a:pPr marL="91440">
                        <a:lnSpc>
                          <a:spcPct val="100000"/>
                        </a:lnSpc>
                        <a:spcBef>
                          <a:spcPts val="315"/>
                        </a:spcBef>
                      </a:pPr>
                      <a:r>
                        <a:rPr sz="1800" spc="-5" dirty="0">
                          <a:latin typeface="Cambria"/>
                          <a:cs typeface="Cambria"/>
                        </a:rPr>
                        <a:t>Indirect </a:t>
                      </a:r>
                      <a:r>
                        <a:rPr sz="1800" spc="-10" dirty="0">
                          <a:latin typeface="Cambria"/>
                          <a:cs typeface="Cambria"/>
                        </a:rPr>
                        <a:t>Addressing</a:t>
                      </a:r>
                      <a:r>
                        <a:rPr sz="1800" spc="5" dirty="0">
                          <a:latin typeface="Cambria"/>
                          <a:cs typeface="Cambria"/>
                        </a:rPr>
                        <a:t> </a:t>
                      </a:r>
                      <a:r>
                        <a:rPr sz="1800" spc="-5" dirty="0">
                          <a:latin typeface="Cambria"/>
                          <a:cs typeface="Cambria"/>
                        </a:rPr>
                        <a:t>Mode</a:t>
                      </a:r>
                      <a:endParaRPr sz="1800">
                        <a:latin typeface="Cambria"/>
                        <a:cs typeface="Cambria"/>
                      </a:endParaRPr>
                    </a:p>
                  </a:txBody>
                  <a:tcPr marL="0" marR="0" marT="40005" marB="0">
                    <a:solidFill>
                      <a:srgbClr val="D2DEEE"/>
                    </a:solidFill>
                  </a:tcPr>
                </a:tc>
                <a:tc>
                  <a:txBody>
                    <a:bodyPr/>
                    <a:lstStyle/>
                    <a:p>
                      <a:pPr marR="70485" algn="ctr">
                        <a:lnSpc>
                          <a:spcPct val="100000"/>
                        </a:lnSpc>
                        <a:spcBef>
                          <a:spcPts val="315"/>
                        </a:spcBef>
                      </a:pPr>
                      <a:r>
                        <a:rPr sz="1800" spc="-5" dirty="0">
                          <a:latin typeface="Cambria"/>
                          <a:cs typeface="Cambria"/>
                        </a:rPr>
                        <a:t>800</a:t>
                      </a:r>
                      <a:endParaRPr sz="1800">
                        <a:latin typeface="Cambria"/>
                        <a:cs typeface="Cambria"/>
                      </a:endParaRPr>
                    </a:p>
                  </a:txBody>
                  <a:tcPr marL="0" marR="0" marT="40005" marB="0">
                    <a:solidFill>
                      <a:srgbClr val="D2DEEE"/>
                    </a:solidFill>
                  </a:tcPr>
                </a:tc>
                <a:tc>
                  <a:txBody>
                    <a:bodyPr/>
                    <a:lstStyle/>
                    <a:p>
                      <a:pPr marR="154305" algn="ctr">
                        <a:lnSpc>
                          <a:spcPct val="100000"/>
                        </a:lnSpc>
                        <a:spcBef>
                          <a:spcPts val="315"/>
                        </a:spcBef>
                      </a:pPr>
                      <a:r>
                        <a:rPr sz="1800" spc="-5" dirty="0">
                          <a:latin typeface="Cambria"/>
                          <a:cs typeface="Cambria"/>
                        </a:rPr>
                        <a:t>300</a:t>
                      </a:r>
                      <a:endParaRPr sz="1800">
                        <a:latin typeface="Cambria"/>
                        <a:cs typeface="Cambria"/>
                      </a:endParaRPr>
                    </a:p>
                  </a:txBody>
                  <a:tcPr marL="0" marR="0" marT="40005" marB="0">
                    <a:solidFill>
                      <a:srgbClr val="D2DEEE"/>
                    </a:solidFill>
                  </a:tcPr>
                </a:tc>
              </a:tr>
              <a:tr h="370840">
                <a:tc>
                  <a:txBody>
                    <a:bodyPr/>
                    <a:lstStyle/>
                    <a:p>
                      <a:pPr marL="91440">
                        <a:lnSpc>
                          <a:spcPct val="100000"/>
                        </a:lnSpc>
                        <a:spcBef>
                          <a:spcPts val="315"/>
                        </a:spcBef>
                      </a:pPr>
                      <a:r>
                        <a:rPr sz="1800" spc="-15" dirty="0">
                          <a:latin typeface="Cambria"/>
                          <a:cs typeface="Cambria"/>
                        </a:rPr>
                        <a:t>Relative </a:t>
                      </a:r>
                      <a:r>
                        <a:rPr sz="1800" spc="-10" dirty="0">
                          <a:latin typeface="Cambria"/>
                          <a:cs typeface="Cambria"/>
                        </a:rPr>
                        <a:t>Addressing</a:t>
                      </a:r>
                      <a:r>
                        <a:rPr sz="1800" spc="15" dirty="0">
                          <a:latin typeface="Cambria"/>
                          <a:cs typeface="Cambria"/>
                        </a:rPr>
                        <a:t> </a:t>
                      </a:r>
                      <a:r>
                        <a:rPr sz="1800" spc="-5" dirty="0">
                          <a:latin typeface="Cambria"/>
                          <a:cs typeface="Cambria"/>
                        </a:rPr>
                        <a:t>Mode</a:t>
                      </a:r>
                      <a:endParaRPr sz="1800">
                        <a:latin typeface="Cambria"/>
                        <a:cs typeface="Cambria"/>
                      </a:endParaRPr>
                    </a:p>
                  </a:txBody>
                  <a:tcPr marL="0" marR="0" marT="40005" marB="0">
                    <a:solidFill>
                      <a:srgbClr val="EAEEF7"/>
                    </a:solidFill>
                  </a:tcPr>
                </a:tc>
                <a:tc>
                  <a:txBody>
                    <a:bodyPr/>
                    <a:lstStyle/>
                    <a:p>
                      <a:pPr marR="70485" algn="ctr">
                        <a:lnSpc>
                          <a:spcPct val="100000"/>
                        </a:lnSpc>
                        <a:spcBef>
                          <a:spcPts val="315"/>
                        </a:spcBef>
                      </a:pPr>
                      <a:r>
                        <a:rPr sz="1800" spc="-5" dirty="0">
                          <a:latin typeface="Cambria"/>
                          <a:cs typeface="Cambria"/>
                        </a:rPr>
                        <a:t>702</a:t>
                      </a:r>
                      <a:endParaRPr sz="1800">
                        <a:latin typeface="Cambria"/>
                        <a:cs typeface="Cambria"/>
                      </a:endParaRPr>
                    </a:p>
                  </a:txBody>
                  <a:tcPr marL="0" marR="0" marT="40005" marB="0">
                    <a:solidFill>
                      <a:srgbClr val="EAEEF7"/>
                    </a:solidFill>
                  </a:tcPr>
                </a:tc>
                <a:tc>
                  <a:txBody>
                    <a:bodyPr/>
                    <a:lstStyle/>
                    <a:p>
                      <a:pPr marR="154305" algn="ctr">
                        <a:lnSpc>
                          <a:spcPct val="100000"/>
                        </a:lnSpc>
                        <a:spcBef>
                          <a:spcPts val="315"/>
                        </a:spcBef>
                      </a:pPr>
                      <a:r>
                        <a:rPr sz="1800" spc="-5" dirty="0">
                          <a:latin typeface="Cambria"/>
                          <a:cs typeface="Cambria"/>
                        </a:rPr>
                        <a:t>325</a:t>
                      </a:r>
                      <a:endParaRPr sz="1800">
                        <a:latin typeface="Cambria"/>
                        <a:cs typeface="Cambria"/>
                      </a:endParaRPr>
                    </a:p>
                  </a:txBody>
                  <a:tcPr marL="0" marR="0" marT="40005" marB="0">
                    <a:solidFill>
                      <a:srgbClr val="EAEEF7"/>
                    </a:solidFill>
                  </a:tcPr>
                </a:tc>
              </a:tr>
              <a:tr h="370839">
                <a:tc>
                  <a:txBody>
                    <a:bodyPr/>
                    <a:lstStyle/>
                    <a:p>
                      <a:pPr marL="91440">
                        <a:lnSpc>
                          <a:spcPct val="100000"/>
                        </a:lnSpc>
                        <a:spcBef>
                          <a:spcPts val="315"/>
                        </a:spcBef>
                      </a:pPr>
                      <a:r>
                        <a:rPr sz="1800" spc="-10" dirty="0">
                          <a:latin typeface="Cambria"/>
                          <a:cs typeface="Cambria"/>
                        </a:rPr>
                        <a:t>Indexed Addressing</a:t>
                      </a:r>
                      <a:r>
                        <a:rPr sz="1800" spc="15" dirty="0">
                          <a:latin typeface="Cambria"/>
                          <a:cs typeface="Cambria"/>
                        </a:rPr>
                        <a:t> </a:t>
                      </a:r>
                      <a:r>
                        <a:rPr sz="1800" spc="-5" dirty="0">
                          <a:latin typeface="Cambria"/>
                          <a:cs typeface="Cambria"/>
                        </a:rPr>
                        <a:t>Mode</a:t>
                      </a:r>
                      <a:endParaRPr sz="1800">
                        <a:latin typeface="Cambria"/>
                        <a:cs typeface="Cambria"/>
                      </a:endParaRPr>
                    </a:p>
                  </a:txBody>
                  <a:tcPr marL="0" marR="0" marT="40005" marB="0">
                    <a:solidFill>
                      <a:srgbClr val="D2DEEE"/>
                    </a:solidFill>
                  </a:tcPr>
                </a:tc>
                <a:tc>
                  <a:txBody>
                    <a:bodyPr/>
                    <a:lstStyle/>
                    <a:p>
                      <a:pPr marR="70485" algn="ctr">
                        <a:lnSpc>
                          <a:spcPct val="100000"/>
                        </a:lnSpc>
                        <a:spcBef>
                          <a:spcPts val="315"/>
                        </a:spcBef>
                      </a:pPr>
                      <a:r>
                        <a:rPr sz="1800" spc="-5" dirty="0">
                          <a:latin typeface="Cambria"/>
                          <a:cs typeface="Cambria"/>
                        </a:rPr>
                        <a:t>600</a:t>
                      </a:r>
                      <a:endParaRPr sz="1800">
                        <a:latin typeface="Cambria"/>
                        <a:cs typeface="Cambria"/>
                      </a:endParaRPr>
                    </a:p>
                  </a:txBody>
                  <a:tcPr marL="0" marR="0" marT="40005" marB="0">
                    <a:solidFill>
                      <a:srgbClr val="D2DEEE"/>
                    </a:solidFill>
                  </a:tcPr>
                </a:tc>
                <a:tc>
                  <a:txBody>
                    <a:bodyPr/>
                    <a:lstStyle/>
                    <a:p>
                      <a:pPr marR="154305" algn="ctr">
                        <a:lnSpc>
                          <a:spcPct val="100000"/>
                        </a:lnSpc>
                        <a:spcBef>
                          <a:spcPts val="315"/>
                        </a:spcBef>
                      </a:pPr>
                      <a:r>
                        <a:rPr sz="1800" spc="-5" dirty="0">
                          <a:latin typeface="Cambria"/>
                          <a:cs typeface="Cambria"/>
                        </a:rPr>
                        <a:t>900</a:t>
                      </a:r>
                      <a:endParaRPr sz="1800">
                        <a:latin typeface="Cambria"/>
                        <a:cs typeface="Cambria"/>
                      </a:endParaRPr>
                    </a:p>
                  </a:txBody>
                  <a:tcPr marL="0" marR="0" marT="40005" marB="0">
                    <a:solidFill>
                      <a:srgbClr val="D2DEEE"/>
                    </a:solidFill>
                  </a:tcPr>
                </a:tc>
              </a:tr>
              <a:tr h="370789">
                <a:tc>
                  <a:txBody>
                    <a:bodyPr/>
                    <a:lstStyle/>
                    <a:p>
                      <a:pPr marL="91440">
                        <a:lnSpc>
                          <a:spcPct val="100000"/>
                        </a:lnSpc>
                        <a:spcBef>
                          <a:spcPts val="320"/>
                        </a:spcBef>
                      </a:pPr>
                      <a:r>
                        <a:rPr sz="1800" spc="-10" dirty="0">
                          <a:latin typeface="Cambria"/>
                          <a:cs typeface="Cambria"/>
                        </a:rPr>
                        <a:t>Autoincrement Addressing</a:t>
                      </a:r>
                      <a:r>
                        <a:rPr sz="1800" spc="5" dirty="0">
                          <a:latin typeface="Cambria"/>
                          <a:cs typeface="Cambria"/>
                        </a:rPr>
                        <a:t> </a:t>
                      </a:r>
                      <a:r>
                        <a:rPr sz="1800" spc="-5" dirty="0">
                          <a:latin typeface="Cambria"/>
                          <a:cs typeface="Cambria"/>
                        </a:rPr>
                        <a:t>Mode</a:t>
                      </a:r>
                      <a:endParaRPr sz="1800">
                        <a:latin typeface="Cambria"/>
                        <a:cs typeface="Cambria"/>
                      </a:endParaRPr>
                    </a:p>
                  </a:txBody>
                  <a:tcPr marL="0" marR="0" marT="40640" marB="0">
                    <a:solidFill>
                      <a:srgbClr val="EAEEF7"/>
                    </a:solidFill>
                  </a:tcPr>
                </a:tc>
                <a:tc>
                  <a:txBody>
                    <a:bodyPr/>
                    <a:lstStyle/>
                    <a:p>
                      <a:pPr marR="70485" algn="ctr">
                        <a:lnSpc>
                          <a:spcPct val="100000"/>
                        </a:lnSpc>
                        <a:spcBef>
                          <a:spcPts val="320"/>
                        </a:spcBef>
                      </a:pPr>
                      <a:r>
                        <a:rPr sz="1800" spc="-5" dirty="0">
                          <a:latin typeface="Cambria"/>
                          <a:cs typeface="Cambria"/>
                        </a:rPr>
                        <a:t>400</a:t>
                      </a:r>
                      <a:endParaRPr sz="1800">
                        <a:latin typeface="Cambria"/>
                        <a:cs typeface="Cambria"/>
                      </a:endParaRPr>
                    </a:p>
                  </a:txBody>
                  <a:tcPr marL="0" marR="0" marT="40640" marB="0">
                    <a:solidFill>
                      <a:srgbClr val="EAEEF7"/>
                    </a:solidFill>
                  </a:tcPr>
                </a:tc>
                <a:tc>
                  <a:txBody>
                    <a:bodyPr/>
                    <a:lstStyle/>
                    <a:p>
                      <a:pPr marR="154305" algn="ctr">
                        <a:lnSpc>
                          <a:spcPct val="100000"/>
                        </a:lnSpc>
                        <a:spcBef>
                          <a:spcPts val="320"/>
                        </a:spcBef>
                      </a:pPr>
                      <a:r>
                        <a:rPr sz="1800" spc="-5" dirty="0">
                          <a:latin typeface="Cambria"/>
                          <a:cs typeface="Cambria"/>
                        </a:rPr>
                        <a:t>700</a:t>
                      </a:r>
                      <a:endParaRPr sz="1800">
                        <a:latin typeface="Cambria"/>
                        <a:cs typeface="Cambria"/>
                      </a:endParaRPr>
                    </a:p>
                  </a:txBody>
                  <a:tcPr marL="0" marR="0" marT="40640" marB="0">
                    <a:solidFill>
                      <a:srgbClr val="EAEEF7"/>
                    </a:solidFill>
                  </a:tcPr>
                </a:tc>
              </a:tr>
              <a:tr h="370839">
                <a:tc>
                  <a:txBody>
                    <a:bodyPr/>
                    <a:lstStyle/>
                    <a:p>
                      <a:pPr marL="91440">
                        <a:lnSpc>
                          <a:spcPct val="100000"/>
                        </a:lnSpc>
                        <a:spcBef>
                          <a:spcPts val="320"/>
                        </a:spcBef>
                      </a:pPr>
                      <a:r>
                        <a:rPr sz="1800" spc="-10" dirty="0">
                          <a:latin typeface="Cambria"/>
                          <a:cs typeface="Cambria"/>
                        </a:rPr>
                        <a:t>Autodecrement Addressing</a:t>
                      </a:r>
                      <a:r>
                        <a:rPr sz="1800" spc="10" dirty="0">
                          <a:latin typeface="Cambria"/>
                          <a:cs typeface="Cambria"/>
                        </a:rPr>
                        <a:t> </a:t>
                      </a:r>
                      <a:r>
                        <a:rPr sz="1800" spc="-5" dirty="0">
                          <a:latin typeface="Cambria"/>
                          <a:cs typeface="Cambria"/>
                        </a:rPr>
                        <a:t>Mode</a:t>
                      </a:r>
                      <a:endParaRPr sz="1800">
                        <a:latin typeface="Cambria"/>
                        <a:cs typeface="Cambria"/>
                      </a:endParaRPr>
                    </a:p>
                  </a:txBody>
                  <a:tcPr marL="0" marR="0" marT="40640" marB="0">
                    <a:solidFill>
                      <a:srgbClr val="D2DEEE"/>
                    </a:solidFill>
                  </a:tcPr>
                </a:tc>
                <a:tc>
                  <a:txBody>
                    <a:bodyPr/>
                    <a:lstStyle/>
                    <a:p>
                      <a:pPr marR="70485" algn="ctr">
                        <a:lnSpc>
                          <a:spcPct val="100000"/>
                        </a:lnSpc>
                        <a:spcBef>
                          <a:spcPts val="320"/>
                        </a:spcBef>
                      </a:pPr>
                      <a:r>
                        <a:rPr sz="1800" spc="-5" dirty="0">
                          <a:latin typeface="Cambria"/>
                          <a:cs typeface="Cambria"/>
                        </a:rPr>
                        <a:t>399</a:t>
                      </a:r>
                      <a:endParaRPr sz="1800">
                        <a:latin typeface="Cambria"/>
                        <a:cs typeface="Cambria"/>
                      </a:endParaRPr>
                    </a:p>
                  </a:txBody>
                  <a:tcPr marL="0" marR="0" marT="40640" marB="0">
                    <a:solidFill>
                      <a:srgbClr val="D2DEEE"/>
                    </a:solidFill>
                  </a:tcPr>
                </a:tc>
                <a:tc>
                  <a:txBody>
                    <a:bodyPr/>
                    <a:lstStyle/>
                    <a:p>
                      <a:pPr marR="154305" algn="ctr">
                        <a:lnSpc>
                          <a:spcPct val="100000"/>
                        </a:lnSpc>
                        <a:spcBef>
                          <a:spcPts val="320"/>
                        </a:spcBef>
                      </a:pPr>
                      <a:r>
                        <a:rPr sz="1800" spc="-5" dirty="0">
                          <a:latin typeface="Cambria"/>
                          <a:cs typeface="Cambria"/>
                        </a:rPr>
                        <a:t>450</a:t>
                      </a:r>
                      <a:endParaRPr sz="1800">
                        <a:latin typeface="Cambria"/>
                        <a:cs typeface="Cambria"/>
                      </a:endParaRPr>
                    </a:p>
                  </a:txBody>
                  <a:tcPr marL="0" marR="0" marT="40640" marB="0">
                    <a:solidFill>
                      <a:srgbClr val="D2DEEE"/>
                    </a:solidFill>
                  </a:tcPr>
                </a:tc>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7FC7504-9537-4C77-86B2-ABDA43C51595}"/>
              </a:ext>
            </a:extLst>
          </p:cNvPr>
          <p:cNvSpPr>
            <a:spLocks noGrp="1"/>
          </p:cNvSpPr>
          <p:nvPr>
            <p:ph type="title"/>
          </p:nvPr>
        </p:nvSpPr>
        <p:spPr>
          <a:xfrm>
            <a:off x="1524000" y="2413001"/>
            <a:ext cx="9753600" cy="1154097"/>
          </a:xfrm>
        </p:spPr>
        <p:txBody>
          <a:bodyPr>
            <a:normAutofit/>
          </a:bodyPr>
          <a:lstStyle/>
          <a:p>
            <a:pPr algn="ctr"/>
            <a:r>
              <a:rPr lang="en-IN" sz="5900" dirty="0"/>
              <a:t>INSTRUCTION TYPES</a:t>
            </a:r>
          </a:p>
        </p:txBody>
      </p:sp>
      <p:sp>
        <p:nvSpPr>
          <p:cNvPr id="5" name="Slide Number Placeholder 4">
            <a:extLst>
              <a:ext uri="{FF2B5EF4-FFF2-40B4-BE49-F238E27FC236}">
                <a16:creationId xmlns="" xmlns:a16="http://schemas.microsoft.com/office/drawing/2014/main" id="{E8C4E3A0-9F64-4303-BD60-3E38900CCB4D}"/>
              </a:ext>
            </a:extLst>
          </p:cNvPr>
          <p:cNvSpPr>
            <a:spLocks noGrp="1"/>
          </p:cNvSpPr>
          <p:nvPr>
            <p:ph type="sldNum" sz="quarter" idx="4294967295"/>
          </p:nvPr>
        </p:nvSpPr>
        <p:spPr>
          <a:xfrm>
            <a:off x="9752556" y="548797"/>
            <a:ext cx="1254937" cy="301752"/>
          </a:xfrm>
          <a:prstGeom prst="rect">
            <a:avLst/>
          </a:prstGeom>
        </p:spPr>
        <p:txBody>
          <a:bodyPr lIns="121917" tIns="60958" rIns="121917" bIns="60958"/>
          <a:lstStyle/>
          <a:p>
            <a:fld id="{B6F15528-21DE-4FAA-801E-634DDDAF4B2B}" type="slidenum">
              <a:rPr lang="en-US" smtClean="0"/>
              <a:pPr/>
              <a:t>64</a:t>
            </a:fld>
            <a:endParaRPr lang="en-US"/>
          </a:p>
        </p:txBody>
      </p:sp>
    </p:spTree>
    <p:extLst>
      <p:ext uri="{BB962C8B-B14F-4D97-AF65-F5344CB8AC3E}">
        <p14:creationId xmlns:p14="http://schemas.microsoft.com/office/powerpoint/2010/main" val="278961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6E831C-4DB1-4BCB-8D8E-857333DA9EBE}"/>
              </a:ext>
            </a:extLst>
          </p:cNvPr>
          <p:cNvSpPr>
            <a:spLocks noGrp="1"/>
          </p:cNvSpPr>
          <p:nvPr>
            <p:ph type="title"/>
          </p:nvPr>
        </p:nvSpPr>
        <p:spPr>
          <a:xfrm>
            <a:off x="1253892" y="381001"/>
            <a:ext cx="9753600" cy="923330"/>
          </a:xfrm>
        </p:spPr>
        <p:txBody>
          <a:bodyPr/>
          <a:lstStyle/>
          <a:p>
            <a:pPr algn="ctr"/>
            <a:r>
              <a:rPr lang="en-IN" dirty="0"/>
              <a:t>Instruction Types</a:t>
            </a:r>
          </a:p>
        </p:txBody>
      </p:sp>
      <p:sp>
        <p:nvSpPr>
          <p:cNvPr id="5" name="Slide Number Placeholder 4">
            <a:extLst>
              <a:ext uri="{FF2B5EF4-FFF2-40B4-BE49-F238E27FC236}">
                <a16:creationId xmlns="" xmlns:a16="http://schemas.microsoft.com/office/drawing/2014/main" id="{BD8089ED-DFA8-4FFF-BE81-5D44FF6FC641}"/>
              </a:ext>
            </a:extLst>
          </p:cNvPr>
          <p:cNvSpPr>
            <a:spLocks noGrp="1"/>
          </p:cNvSpPr>
          <p:nvPr>
            <p:ph type="sldNum" sz="quarter" idx="4294967295"/>
          </p:nvPr>
        </p:nvSpPr>
        <p:spPr>
          <a:xfrm>
            <a:off x="9752556" y="548797"/>
            <a:ext cx="1254937" cy="301752"/>
          </a:xfrm>
          <a:prstGeom prst="rect">
            <a:avLst/>
          </a:prstGeom>
        </p:spPr>
        <p:txBody>
          <a:bodyPr lIns="121917" tIns="60958" rIns="121917" bIns="60958"/>
          <a:lstStyle/>
          <a:p>
            <a:fld id="{B6F15528-21DE-4FAA-801E-634DDDAF4B2B}" type="slidenum">
              <a:rPr lang="en-US" smtClean="0"/>
              <a:pPr/>
              <a:t>65</a:t>
            </a:fld>
            <a:endParaRPr lang="en-US"/>
          </a:p>
        </p:txBody>
      </p:sp>
      <p:pic>
        <p:nvPicPr>
          <p:cNvPr id="6" name="Picture 5">
            <a:extLst>
              <a:ext uri="{FF2B5EF4-FFF2-40B4-BE49-F238E27FC236}">
                <a16:creationId xmlns="" xmlns:a16="http://schemas.microsoft.com/office/drawing/2014/main" id="{88BB11D1-2796-442E-9CCC-75E37BF3F72D}"/>
              </a:ext>
            </a:extLst>
          </p:cNvPr>
          <p:cNvPicPr>
            <a:picLocks noChangeAspect="1"/>
          </p:cNvPicPr>
          <p:nvPr/>
        </p:nvPicPr>
        <p:blipFill>
          <a:blip r:embed="rId2"/>
          <a:stretch>
            <a:fillRect/>
          </a:stretch>
        </p:blipFill>
        <p:spPr>
          <a:xfrm>
            <a:off x="3200400" y="2425492"/>
            <a:ext cx="3505200" cy="4472152"/>
          </a:xfrm>
          <a:prstGeom prst="rect">
            <a:avLst/>
          </a:prstGeom>
        </p:spPr>
      </p:pic>
      <p:pic>
        <p:nvPicPr>
          <p:cNvPr id="9" name="Picture 8">
            <a:extLst>
              <a:ext uri="{FF2B5EF4-FFF2-40B4-BE49-F238E27FC236}">
                <a16:creationId xmlns="" xmlns:a16="http://schemas.microsoft.com/office/drawing/2014/main" id="{AF47F07C-8DE8-4542-875F-75111031083F}"/>
              </a:ext>
            </a:extLst>
          </p:cNvPr>
          <p:cNvPicPr>
            <a:picLocks noChangeAspect="1"/>
          </p:cNvPicPr>
          <p:nvPr/>
        </p:nvPicPr>
        <p:blipFill>
          <a:blip r:embed="rId3"/>
          <a:stretch>
            <a:fillRect/>
          </a:stretch>
        </p:blipFill>
        <p:spPr>
          <a:xfrm>
            <a:off x="1117600" y="1434483"/>
            <a:ext cx="5715000" cy="800100"/>
          </a:xfrm>
          <a:prstGeom prst="rect">
            <a:avLst/>
          </a:prstGeom>
        </p:spPr>
      </p:pic>
    </p:spTree>
    <p:extLst>
      <p:ext uri="{BB962C8B-B14F-4D97-AF65-F5344CB8AC3E}">
        <p14:creationId xmlns:p14="http://schemas.microsoft.com/office/powerpoint/2010/main" val="1524016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B5A78E-F352-499F-88FD-B7FEDBDEAFD7}"/>
              </a:ext>
            </a:extLst>
          </p:cNvPr>
          <p:cNvSpPr>
            <a:spLocks noGrp="1"/>
          </p:cNvSpPr>
          <p:nvPr>
            <p:ph type="title"/>
          </p:nvPr>
        </p:nvSpPr>
        <p:spPr>
          <a:xfrm>
            <a:off x="1219200" y="516153"/>
            <a:ext cx="9753600" cy="923330"/>
          </a:xfrm>
        </p:spPr>
        <p:txBody>
          <a:bodyPr/>
          <a:lstStyle/>
          <a:p>
            <a:pPr algn="ctr"/>
            <a:r>
              <a:rPr lang="en-IN" dirty="0"/>
              <a:t>Instruction Types…</a:t>
            </a:r>
          </a:p>
        </p:txBody>
      </p:sp>
      <p:sp>
        <p:nvSpPr>
          <p:cNvPr id="5" name="Slide Number Placeholder 4">
            <a:extLst>
              <a:ext uri="{FF2B5EF4-FFF2-40B4-BE49-F238E27FC236}">
                <a16:creationId xmlns="" xmlns:a16="http://schemas.microsoft.com/office/drawing/2014/main" id="{2E3DED1A-469B-4213-AAFD-17155BC58642}"/>
              </a:ext>
            </a:extLst>
          </p:cNvPr>
          <p:cNvSpPr>
            <a:spLocks noGrp="1"/>
          </p:cNvSpPr>
          <p:nvPr>
            <p:ph type="sldNum" sz="quarter" idx="4294967295"/>
          </p:nvPr>
        </p:nvSpPr>
        <p:spPr>
          <a:xfrm>
            <a:off x="9752556" y="548797"/>
            <a:ext cx="1254937" cy="301752"/>
          </a:xfrm>
          <a:prstGeom prst="rect">
            <a:avLst/>
          </a:prstGeom>
        </p:spPr>
        <p:txBody>
          <a:bodyPr lIns="121917" tIns="60958" rIns="121917" bIns="60958"/>
          <a:lstStyle/>
          <a:p>
            <a:fld id="{B6F15528-21DE-4FAA-801E-634DDDAF4B2B}" type="slidenum">
              <a:rPr lang="en-US" smtClean="0"/>
              <a:pPr/>
              <a:t>66</a:t>
            </a:fld>
            <a:endParaRPr lang="en-US"/>
          </a:p>
        </p:txBody>
      </p:sp>
      <p:pic>
        <p:nvPicPr>
          <p:cNvPr id="7" name="Picture 6">
            <a:extLst>
              <a:ext uri="{FF2B5EF4-FFF2-40B4-BE49-F238E27FC236}">
                <a16:creationId xmlns="" xmlns:a16="http://schemas.microsoft.com/office/drawing/2014/main" id="{68A20506-C0D1-430E-BF05-49FD315D7F32}"/>
              </a:ext>
            </a:extLst>
          </p:cNvPr>
          <p:cNvPicPr>
            <a:picLocks noChangeAspect="1"/>
          </p:cNvPicPr>
          <p:nvPr/>
        </p:nvPicPr>
        <p:blipFill>
          <a:blip r:embed="rId2"/>
          <a:stretch>
            <a:fillRect/>
          </a:stretch>
        </p:blipFill>
        <p:spPr>
          <a:xfrm>
            <a:off x="4978400" y="2899706"/>
            <a:ext cx="3125760" cy="3117620"/>
          </a:xfrm>
          <a:prstGeom prst="rect">
            <a:avLst/>
          </a:prstGeom>
        </p:spPr>
      </p:pic>
      <p:pic>
        <p:nvPicPr>
          <p:cNvPr id="8" name="Picture 7">
            <a:extLst>
              <a:ext uri="{FF2B5EF4-FFF2-40B4-BE49-F238E27FC236}">
                <a16:creationId xmlns="" xmlns:a16="http://schemas.microsoft.com/office/drawing/2014/main" id="{9578CD6F-E17E-4D34-AF6A-CC050DC624FD}"/>
              </a:ext>
            </a:extLst>
          </p:cNvPr>
          <p:cNvPicPr>
            <a:picLocks noChangeAspect="1"/>
          </p:cNvPicPr>
          <p:nvPr/>
        </p:nvPicPr>
        <p:blipFill>
          <a:blip r:embed="rId3"/>
          <a:stretch>
            <a:fillRect/>
          </a:stretch>
        </p:blipFill>
        <p:spPr>
          <a:xfrm>
            <a:off x="609601" y="2751200"/>
            <a:ext cx="3609340" cy="3200400"/>
          </a:xfrm>
          <a:prstGeom prst="rect">
            <a:avLst/>
          </a:prstGeom>
        </p:spPr>
      </p:pic>
      <p:pic>
        <p:nvPicPr>
          <p:cNvPr id="10" name="Picture 9">
            <a:extLst>
              <a:ext uri="{FF2B5EF4-FFF2-40B4-BE49-F238E27FC236}">
                <a16:creationId xmlns="" xmlns:a16="http://schemas.microsoft.com/office/drawing/2014/main" id="{FCEB3750-3083-48C1-97EC-227FC3D3D030}"/>
              </a:ext>
            </a:extLst>
          </p:cNvPr>
          <p:cNvPicPr>
            <a:picLocks noChangeAspect="1"/>
          </p:cNvPicPr>
          <p:nvPr/>
        </p:nvPicPr>
        <p:blipFill>
          <a:blip r:embed="rId4"/>
          <a:stretch>
            <a:fillRect/>
          </a:stretch>
        </p:blipFill>
        <p:spPr>
          <a:xfrm>
            <a:off x="8370363" y="3161993"/>
            <a:ext cx="3718027" cy="2593044"/>
          </a:xfrm>
          <a:prstGeom prst="rect">
            <a:avLst/>
          </a:prstGeom>
        </p:spPr>
      </p:pic>
      <p:pic>
        <p:nvPicPr>
          <p:cNvPr id="13" name="Picture 12">
            <a:extLst>
              <a:ext uri="{FF2B5EF4-FFF2-40B4-BE49-F238E27FC236}">
                <a16:creationId xmlns="" xmlns:a16="http://schemas.microsoft.com/office/drawing/2014/main" id="{86805A6A-E518-497D-B697-994EF0BA6ADD}"/>
              </a:ext>
            </a:extLst>
          </p:cNvPr>
          <p:cNvPicPr>
            <a:picLocks noChangeAspect="1"/>
          </p:cNvPicPr>
          <p:nvPr/>
        </p:nvPicPr>
        <p:blipFill>
          <a:blip r:embed="rId5"/>
          <a:stretch>
            <a:fillRect/>
          </a:stretch>
        </p:blipFill>
        <p:spPr>
          <a:xfrm>
            <a:off x="1" y="1425478"/>
            <a:ext cx="4218940" cy="843788"/>
          </a:xfrm>
          <a:prstGeom prst="rect">
            <a:avLst/>
          </a:prstGeom>
        </p:spPr>
      </p:pic>
      <p:pic>
        <p:nvPicPr>
          <p:cNvPr id="14" name="Picture 13">
            <a:extLst>
              <a:ext uri="{FF2B5EF4-FFF2-40B4-BE49-F238E27FC236}">
                <a16:creationId xmlns="" xmlns:a16="http://schemas.microsoft.com/office/drawing/2014/main" id="{6439A17F-6228-4C6A-853C-C3A470076831}"/>
              </a:ext>
            </a:extLst>
          </p:cNvPr>
          <p:cNvPicPr>
            <a:picLocks noChangeAspect="1"/>
          </p:cNvPicPr>
          <p:nvPr/>
        </p:nvPicPr>
        <p:blipFill>
          <a:blip r:embed="rId6"/>
          <a:stretch>
            <a:fillRect/>
          </a:stretch>
        </p:blipFill>
        <p:spPr>
          <a:xfrm>
            <a:off x="4800600" y="1619667"/>
            <a:ext cx="3046849" cy="548760"/>
          </a:xfrm>
          <a:prstGeom prst="rect">
            <a:avLst/>
          </a:prstGeom>
        </p:spPr>
      </p:pic>
      <p:pic>
        <p:nvPicPr>
          <p:cNvPr id="15" name="Picture 14">
            <a:extLst>
              <a:ext uri="{FF2B5EF4-FFF2-40B4-BE49-F238E27FC236}">
                <a16:creationId xmlns="" xmlns:a16="http://schemas.microsoft.com/office/drawing/2014/main" id="{B7182F3D-3E80-4BC2-9686-5CEF49E13910}"/>
              </a:ext>
            </a:extLst>
          </p:cNvPr>
          <p:cNvPicPr>
            <a:picLocks noChangeAspect="1"/>
          </p:cNvPicPr>
          <p:nvPr/>
        </p:nvPicPr>
        <p:blipFill rotWithShape="1">
          <a:blip r:embed="rId7"/>
          <a:srcRect b="39931"/>
          <a:stretch/>
        </p:blipFill>
        <p:spPr>
          <a:xfrm>
            <a:off x="8737126" y="1640997"/>
            <a:ext cx="2984500" cy="412750"/>
          </a:xfrm>
          <a:prstGeom prst="rect">
            <a:avLst/>
          </a:prstGeom>
        </p:spPr>
      </p:pic>
    </p:spTree>
    <p:extLst>
      <p:ext uri="{BB962C8B-B14F-4D97-AF65-F5344CB8AC3E}">
        <p14:creationId xmlns:p14="http://schemas.microsoft.com/office/powerpoint/2010/main" val="2044634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1BD145A-4ACB-4DDD-9B7E-537A8A31881D}"/>
              </a:ext>
            </a:extLst>
          </p:cNvPr>
          <p:cNvSpPr>
            <a:spLocks noGrp="1"/>
          </p:cNvSpPr>
          <p:nvPr>
            <p:ph type="title"/>
          </p:nvPr>
        </p:nvSpPr>
        <p:spPr>
          <a:xfrm>
            <a:off x="1225539" y="381001"/>
            <a:ext cx="9753600" cy="923330"/>
          </a:xfrm>
        </p:spPr>
        <p:txBody>
          <a:bodyPr/>
          <a:lstStyle/>
          <a:p>
            <a:pPr algn="ctr"/>
            <a:r>
              <a:rPr lang="en-IN" dirty="0"/>
              <a:t>Instruction Types…</a:t>
            </a:r>
          </a:p>
        </p:txBody>
      </p:sp>
      <p:sp>
        <p:nvSpPr>
          <p:cNvPr id="5" name="Slide Number Placeholder 4">
            <a:extLst>
              <a:ext uri="{FF2B5EF4-FFF2-40B4-BE49-F238E27FC236}">
                <a16:creationId xmlns="" xmlns:a16="http://schemas.microsoft.com/office/drawing/2014/main" id="{E1C54B59-3BAE-431D-9C57-DEB8D71BBE93}"/>
              </a:ext>
            </a:extLst>
          </p:cNvPr>
          <p:cNvSpPr>
            <a:spLocks noGrp="1"/>
          </p:cNvSpPr>
          <p:nvPr>
            <p:ph type="sldNum" sz="quarter" idx="4294967295"/>
          </p:nvPr>
        </p:nvSpPr>
        <p:spPr>
          <a:xfrm>
            <a:off x="9752556" y="548797"/>
            <a:ext cx="1254937" cy="301752"/>
          </a:xfrm>
          <a:prstGeom prst="rect">
            <a:avLst/>
          </a:prstGeom>
        </p:spPr>
        <p:txBody>
          <a:bodyPr lIns="121917" tIns="60958" rIns="121917" bIns="60958"/>
          <a:lstStyle/>
          <a:p>
            <a:fld id="{B6F15528-21DE-4FAA-801E-634DDDAF4B2B}" type="slidenum">
              <a:rPr lang="en-US" smtClean="0"/>
              <a:pPr/>
              <a:t>67</a:t>
            </a:fld>
            <a:endParaRPr lang="en-US"/>
          </a:p>
        </p:txBody>
      </p:sp>
      <p:pic>
        <p:nvPicPr>
          <p:cNvPr id="6" name="Picture 5">
            <a:extLst>
              <a:ext uri="{FF2B5EF4-FFF2-40B4-BE49-F238E27FC236}">
                <a16:creationId xmlns="" xmlns:a16="http://schemas.microsoft.com/office/drawing/2014/main" id="{B202470C-4A0F-47DF-90EC-71E3FDCFC45B}"/>
              </a:ext>
            </a:extLst>
          </p:cNvPr>
          <p:cNvPicPr>
            <a:picLocks noChangeAspect="1"/>
          </p:cNvPicPr>
          <p:nvPr/>
        </p:nvPicPr>
        <p:blipFill>
          <a:blip r:embed="rId2"/>
          <a:stretch>
            <a:fillRect/>
          </a:stretch>
        </p:blipFill>
        <p:spPr>
          <a:xfrm>
            <a:off x="4165600" y="2514600"/>
            <a:ext cx="3454400" cy="3430411"/>
          </a:xfrm>
          <a:prstGeom prst="rect">
            <a:avLst/>
          </a:prstGeom>
        </p:spPr>
      </p:pic>
      <p:pic>
        <p:nvPicPr>
          <p:cNvPr id="9" name="Picture 8">
            <a:extLst>
              <a:ext uri="{FF2B5EF4-FFF2-40B4-BE49-F238E27FC236}">
                <a16:creationId xmlns="" xmlns:a16="http://schemas.microsoft.com/office/drawing/2014/main" id="{4EF681D9-6311-4047-8C97-C00E7718F250}"/>
              </a:ext>
            </a:extLst>
          </p:cNvPr>
          <p:cNvPicPr>
            <a:picLocks noChangeAspect="1"/>
          </p:cNvPicPr>
          <p:nvPr/>
        </p:nvPicPr>
        <p:blipFill>
          <a:blip r:embed="rId3"/>
          <a:stretch>
            <a:fillRect/>
          </a:stretch>
        </p:blipFill>
        <p:spPr>
          <a:xfrm>
            <a:off x="711201" y="1535098"/>
            <a:ext cx="6159500" cy="673100"/>
          </a:xfrm>
          <a:prstGeom prst="rect">
            <a:avLst/>
          </a:prstGeom>
        </p:spPr>
      </p:pic>
    </p:spTree>
    <p:extLst>
      <p:ext uri="{BB962C8B-B14F-4D97-AF65-F5344CB8AC3E}">
        <p14:creationId xmlns:p14="http://schemas.microsoft.com/office/powerpoint/2010/main" val="141715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 xmlns:a16="http://schemas.microsoft.com/office/drawing/2014/main" id="{51536E4E-8D52-43EA-917E-0C97A845F2F9}"/>
              </a:ext>
            </a:extLst>
          </p:cNvPr>
          <p:cNvPicPr>
            <a:picLocks noGrp="1" noChangeAspect="1"/>
          </p:cNvPicPr>
          <p:nvPr>
            <p:ph idx="1"/>
          </p:nvPr>
        </p:nvPicPr>
        <p:blipFill>
          <a:blip r:embed="rId2"/>
          <a:stretch>
            <a:fillRect/>
          </a:stretch>
        </p:blipFill>
        <p:spPr>
          <a:xfrm>
            <a:off x="1253893" y="1592792"/>
            <a:ext cx="7150100" cy="965200"/>
          </a:xfrm>
          <a:prstGeom prst="rect">
            <a:avLst/>
          </a:prstGeom>
        </p:spPr>
      </p:pic>
      <p:sp>
        <p:nvSpPr>
          <p:cNvPr id="5" name="Slide Number Placeholder 4">
            <a:extLst>
              <a:ext uri="{FF2B5EF4-FFF2-40B4-BE49-F238E27FC236}">
                <a16:creationId xmlns="" xmlns:a16="http://schemas.microsoft.com/office/drawing/2014/main" id="{F9EA4981-417C-4E68-A4E1-E2377144D592}"/>
              </a:ext>
            </a:extLst>
          </p:cNvPr>
          <p:cNvSpPr>
            <a:spLocks noGrp="1"/>
          </p:cNvSpPr>
          <p:nvPr>
            <p:ph type="sldNum" sz="quarter" idx="4294967295"/>
          </p:nvPr>
        </p:nvSpPr>
        <p:spPr>
          <a:xfrm>
            <a:off x="9752556" y="548797"/>
            <a:ext cx="1254937" cy="301752"/>
          </a:xfrm>
          <a:prstGeom prst="rect">
            <a:avLst/>
          </a:prstGeom>
        </p:spPr>
        <p:txBody>
          <a:bodyPr lIns="121917" tIns="60958" rIns="121917" bIns="60958"/>
          <a:lstStyle/>
          <a:p>
            <a:fld id="{B6F15528-21DE-4FAA-801E-634DDDAF4B2B}" type="slidenum">
              <a:rPr lang="en-US" smtClean="0"/>
              <a:pPr/>
              <a:t>68</a:t>
            </a:fld>
            <a:endParaRPr lang="en-US"/>
          </a:p>
        </p:txBody>
      </p:sp>
      <p:sp>
        <p:nvSpPr>
          <p:cNvPr id="6" name="Title 1">
            <a:extLst>
              <a:ext uri="{FF2B5EF4-FFF2-40B4-BE49-F238E27FC236}">
                <a16:creationId xmlns="" xmlns:a16="http://schemas.microsoft.com/office/drawing/2014/main" id="{FE23F613-9F8B-42E9-ABCF-3DC0B3382EDE}"/>
              </a:ext>
            </a:extLst>
          </p:cNvPr>
          <p:cNvSpPr>
            <a:spLocks noGrp="1"/>
          </p:cNvSpPr>
          <p:nvPr>
            <p:ph type="title"/>
          </p:nvPr>
        </p:nvSpPr>
        <p:spPr>
          <a:xfrm>
            <a:off x="1253892" y="381000"/>
            <a:ext cx="9753600" cy="923330"/>
          </a:xfrm>
        </p:spPr>
        <p:txBody>
          <a:bodyPr/>
          <a:lstStyle/>
          <a:p>
            <a:pPr algn="ctr"/>
            <a:r>
              <a:rPr lang="en-IN" dirty="0"/>
              <a:t>Instruction Types…</a:t>
            </a:r>
          </a:p>
        </p:txBody>
      </p:sp>
      <p:pic>
        <p:nvPicPr>
          <p:cNvPr id="7" name="Picture 6">
            <a:extLst>
              <a:ext uri="{FF2B5EF4-FFF2-40B4-BE49-F238E27FC236}">
                <a16:creationId xmlns="" xmlns:a16="http://schemas.microsoft.com/office/drawing/2014/main" id="{A2019D9C-7091-461D-9AD0-480AFD083740}"/>
              </a:ext>
            </a:extLst>
          </p:cNvPr>
          <p:cNvPicPr>
            <a:picLocks noChangeAspect="1"/>
          </p:cNvPicPr>
          <p:nvPr/>
        </p:nvPicPr>
        <p:blipFill>
          <a:blip r:embed="rId3"/>
          <a:stretch>
            <a:fillRect/>
          </a:stretch>
        </p:blipFill>
        <p:spPr>
          <a:xfrm>
            <a:off x="3555848" y="2616201"/>
            <a:ext cx="5080152" cy="3346449"/>
          </a:xfrm>
          <a:prstGeom prst="rect">
            <a:avLst/>
          </a:prstGeom>
        </p:spPr>
      </p:pic>
    </p:spTree>
    <p:extLst>
      <p:ext uri="{BB962C8B-B14F-4D97-AF65-F5344CB8AC3E}">
        <p14:creationId xmlns:p14="http://schemas.microsoft.com/office/powerpoint/2010/main" val="20811267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575733" y="622935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2291" name="Rectangle 3"/>
          <p:cNvSpPr>
            <a:spLocks noChangeArrowheads="1"/>
          </p:cNvSpPr>
          <p:nvPr/>
        </p:nvSpPr>
        <p:spPr bwMode="auto">
          <a:xfrm>
            <a:off x="4165600" y="622935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12292" name="Rectangle 4"/>
          <p:cNvSpPr>
            <a:spLocks noGrp="1" noChangeArrowheads="1"/>
          </p:cNvSpPr>
          <p:nvPr>
            <p:ph type="title"/>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Instruction Representation</a:t>
            </a:r>
          </a:p>
        </p:txBody>
      </p:sp>
      <p:sp>
        <p:nvSpPr>
          <p:cNvPr id="12293" name="Rectangle 5"/>
          <p:cNvSpPr>
            <a:spLocks noGrp="1" noChangeArrowheads="1"/>
          </p:cNvSpPr>
          <p:nvPr>
            <p:ph type="body" idx="1"/>
          </p:nvPr>
        </p:nvSpPr>
        <p:spPr>
          <a:noFill/>
          <a:ln/>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r>
              <a:rPr lang="en-US" altLang="en-US"/>
              <a:t>In machine code each instruction has a unique bit pattern</a:t>
            </a:r>
          </a:p>
          <a:p>
            <a:r>
              <a:rPr lang="en-US" altLang="en-US"/>
              <a:t>For human consumption (well, programmers anyway) a symbolic representation is used</a:t>
            </a:r>
          </a:p>
          <a:p>
            <a:pPr lvl="1"/>
            <a:r>
              <a:rPr lang="en-US" altLang="en-US"/>
              <a:t>e.g. ADD, SUB, LOAD</a:t>
            </a:r>
          </a:p>
          <a:p>
            <a:r>
              <a:rPr lang="en-US" altLang="en-US"/>
              <a:t>Operands can also be represented in this way</a:t>
            </a:r>
          </a:p>
          <a:p>
            <a:pPr lvl="1"/>
            <a:r>
              <a:rPr lang="en-US" altLang="en-US"/>
              <a:t>ADD A,B</a:t>
            </a:r>
          </a:p>
        </p:txBody>
      </p:sp>
    </p:spTree>
    <p:extLst>
      <p:ext uri="{BB962C8B-B14F-4D97-AF65-F5344CB8AC3E}">
        <p14:creationId xmlns:p14="http://schemas.microsoft.com/office/powerpoint/2010/main" val="385302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altLang="en-US" dirty="0"/>
              <a:t>Instruction Cycle State Diagram</a:t>
            </a:r>
          </a:p>
        </p:txBody>
      </p:sp>
      <p:pic>
        <p:nvPicPr>
          <p:cNvPr id="75781" name="Picture 5"/>
          <p:cNvPicPr>
            <a:picLocks noChangeAspect="1" noChangeArrowheads="1"/>
          </p:cNvPicPr>
          <p:nvPr/>
        </p:nvPicPr>
        <p:blipFill>
          <a:blip r:embed="rId2">
            <a:extLst>
              <a:ext uri="{28A0092B-C50C-407E-A947-70E740481C1C}">
                <a14:useLocalDpi xmlns:a14="http://schemas.microsoft.com/office/drawing/2010/main" val="0"/>
              </a:ext>
            </a:extLst>
          </a:blip>
          <a:srcRect b="28612"/>
          <a:stretch>
            <a:fillRect/>
          </a:stretch>
        </p:blipFill>
        <p:spPr bwMode="auto">
          <a:xfrm>
            <a:off x="702736" y="1406528"/>
            <a:ext cx="10784417" cy="407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766619" y="5670983"/>
            <a:ext cx="109728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GB" altLang="en-US" dirty="0" smtClean="0">
                <a:solidFill>
                  <a:prstClr val="black"/>
                </a:solidFill>
              </a:rPr>
              <a:t>Instruction Fetch – Decode-Execute</a:t>
            </a:r>
            <a:endParaRPr lang="en-GB" altLang="en-US" dirty="0">
              <a:solidFill>
                <a:prstClr val="black"/>
              </a:solidFill>
            </a:endParaRPr>
          </a:p>
        </p:txBody>
      </p:sp>
    </p:spTree>
    <p:extLst>
      <p:ext uri="{BB962C8B-B14F-4D97-AF65-F5344CB8AC3E}">
        <p14:creationId xmlns:p14="http://schemas.microsoft.com/office/powerpoint/2010/main" val="660662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ltLang="en-US"/>
              <a:t>Simple Instruction Format</a:t>
            </a:r>
          </a:p>
        </p:txBody>
      </p:sp>
      <p:pic>
        <p:nvPicPr>
          <p:cNvPr id="76804" name="Picture 4"/>
          <p:cNvPicPr>
            <a:picLocks noChangeAspect="1" noChangeArrowheads="1"/>
          </p:cNvPicPr>
          <p:nvPr/>
        </p:nvPicPr>
        <p:blipFill>
          <a:blip r:embed="rId2">
            <a:extLst>
              <a:ext uri="{28A0092B-C50C-407E-A947-70E740481C1C}">
                <a14:useLocalDpi xmlns:a14="http://schemas.microsoft.com/office/drawing/2010/main" val="0"/>
              </a:ext>
            </a:extLst>
          </a:blip>
          <a:srcRect l="13094" t="27504" r="13094" b="50000"/>
          <a:stretch>
            <a:fillRect/>
          </a:stretch>
        </p:blipFill>
        <p:spPr bwMode="auto">
          <a:xfrm>
            <a:off x="0" y="2419350"/>
            <a:ext cx="12192000"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6855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34C26F10802843B0B559DA57628132" ma:contentTypeVersion="2" ma:contentTypeDescription="Create a new document." ma:contentTypeScope="" ma:versionID="b95aa51d966dc5cb7e37a77d3fcf618e">
  <xsd:schema xmlns:xsd="http://www.w3.org/2001/XMLSchema" xmlns:xs="http://www.w3.org/2001/XMLSchema" xmlns:p="http://schemas.microsoft.com/office/2006/metadata/properties" xmlns:ns2="3358ecb5-647a-4f41-878e-b611d5a3588c" targetNamespace="http://schemas.microsoft.com/office/2006/metadata/properties" ma:root="true" ma:fieldsID="841be0c1fa90a13f5a7042af11581a45" ns2:_="">
    <xsd:import namespace="3358ecb5-647a-4f41-878e-b611d5a3588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58ecb5-647a-4f41-878e-b611d5a358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0B4EFA-095C-4ACC-B8FE-39882C3A6437}"/>
</file>

<file path=customXml/itemProps2.xml><?xml version="1.0" encoding="utf-8"?>
<ds:datastoreItem xmlns:ds="http://schemas.openxmlformats.org/officeDocument/2006/customXml" ds:itemID="{15689088-7F24-44BF-A34A-FA9CF8FE00F0}"/>
</file>

<file path=customXml/itemProps3.xml><?xml version="1.0" encoding="utf-8"?>
<ds:datastoreItem xmlns:ds="http://schemas.openxmlformats.org/officeDocument/2006/customXml" ds:itemID="{636AC67B-AAE3-4BC3-8A8C-2FC942D1DC65}"/>
</file>

<file path=docProps/app.xml><?xml version="1.0" encoding="utf-8"?>
<Properties xmlns="http://schemas.openxmlformats.org/officeDocument/2006/extended-properties" xmlns:vt="http://schemas.openxmlformats.org/officeDocument/2006/docPropsVTypes">
  <Template/>
  <TotalTime>1507</TotalTime>
  <Words>3234</Words>
  <Application>Microsoft Office PowerPoint</Application>
  <PresentationFormat>Widescreen</PresentationFormat>
  <Paragraphs>1374</Paragraphs>
  <Slides>68</Slides>
  <Notes>9</Notes>
  <HiddenSlides>8</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68</vt:i4>
      </vt:variant>
    </vt:vector>
  </HeadingPairs>
  <TitlesOfParts>
    <vt:vector size="75" baseType="lpstr">
      <vt:lpstr>Arial</vt:lpstr>
      <vt:lpstr>Calibri</vt:lpstr>
      <vt:lpstr>Cambria</vt:lpstr>
      <vt:lpstr>Monotype Sorts</vt:lpstr>
      <vt:lpstr>Times New Roman</vt:lpstr>
      <vt:lpstr>Office Theme</vt:lpstr>
      <vt:lpstr>1_Office Theme</vt:lpstr>
      <vt:lpstr>MODULE 3 - Fundamentals of Computer Architecture  Instruction Sets: Characteristics and Functions </vt:lpstr>
      <vt:lpstr>Instruction Set Architecture</vt:lpstr>
      <vt:lpstr>ISA…</vt:lpstr>
      <vt:lpstr>Elements of an ISA…</vt:lpstr>
      <vt:lpstr>What is an Instruction Set?</vt:lpstr>
      <vt:lpstr>Elements of an Instruction</vt:lpstr>
      <vt:lpstr>Instruction Representation</vt:lpstr>
      <vt:lpstr>Instruction Cycle State Diagram</vt:lpstr>
      <vt:lpstr>Simple Instruction Format</vt:lpstr>
      <vt:lpstr>PowerPoint Presentation</vt:lpstr>
      <vt:lpstr>PowerPoint Presentation</vt:lpstr>
      <vt:lpstr>Instruction Types</vt:lpstr>
      <vt:lpstr>INSTRUCTION FORMATS</vt:lpstr>
      <vt:lpstr>Number of Addresses (a)</vt:lpstr>
      <vt:lpstr>PowerPoint Presentation</vt:lpstr>
      <vt:lpstr>Number of Addresses (b)</vt:lpstr>
      <vt:lpstr>PowerPoint Presentation</vt:lpstr>
      <vt:lpstr>Number of Addresses (c)</vt:lpstr>
      <vt:lpstr>PowerPoint Presentation</vt:lpstr>
      <vt:lpstr>Number of Addresses (d)</vt:lpstr>
      <vt:lpstr>PowerPoint Presentation</vt:lpstr>
      <vt:lpstr>Characteristics of good ISA</vt:lpstr>
      <vt:lpstr>Instruction Formats…</vt:lpstr>
      <vt:lpstr>Instruction Formats…</vt:lpstr>
      <vt:lpstr>Addressing Modes</vt:lpstr>
      <vt:lpstr>Prerequisite - Introduction to parts of CPU</vt:lpstr>
      <vt:lpstr>Prerequisite - Registers inside CPU</vt:lpstr>
      <vt:lpstr>Addressing Modes</vt:lpstr>
      <vt:lpstr>Addressing Modes</vt:lpstr>
      <vt:lpstr>Addressing Modes</vt:lpstr>
      <vt:lpstr>1. Immediate Addressing Mode</vt:lpstr>
      <vt:lpstr>2. Register Addressing Mode</vt:lpstr>
      <vt:lpstr>3. Register Indirect Addressing Mode</vt:lpstr>
      <vt:lpstr>3. Register Indirect Addressing Mode</vt:lpstr>
      <vt:lpstr>4. Direct Addressing Mode</vt:lpstr>
      <vt:lpstr>4. Direct Addressing Mode</vt:lpstr>
      <vt:lpstr>4. Direct Addressing Mode</vt:lpstr>
      <vt:lpstr>5. Indirect Addressing Mode</vt:lpstr>
      <vt:lpstr>5. Indirect Addressing Mode</vt:lpstr>
      <vt:lpstr>6. Implied Addressing Mode</vt:lpstr>
      <vt:lpstr>7. Relative Addressing Mode</vt:lpstr>
      <vt:lpstr>7. Relative Addressing Mode</vt:lpstr>
      <vt:lpstr>7. Relative Addressing Mode</vt:lpstr>
      <vt:lpstr>8. Indexed Addressing Mode</vt:lpstr>
      <vt:lpstr>8. Indexed Addressing Mode</vt:lpstr>
      <vt:lpstr>8. Indexed Addressing Mode</vt:lpstr>
      <vt:lpstr>9. Base Register Addressing Mode</vt:lpstr>
      <vt:lpstr>9. Base Register Addressing Mode</vt:lpstr>
      <vt:lpstr>9. Base Register Addressing Mode</vt:lpstr>
      <vt:lpstr>10. Autoincrement or Autodecrement Addressing Mode</vt:lpstr>
      <vt:lpstr>10. Autoincrement or Autodecrement Addressing Mode</vt:lpstr>
      <vt:lpstr>10. Autoincrement or Autodecrement Addressing Mode</vt:lpstr>
      <vt:lpstr>Discussion problem</vt:lpstr>
      <vt:lpstr>Example problem</vt:lpstr>
      <vt:lpstr>Example problem</vt:lpstr>
      <vt:lpstr>Example problem</vt:lpstr>
      <vt:lpstr>Example problem</vt:lpstr>
      <vt:lpstr>Example problem</vt:lpstr>
      <vt:lpstr>Example problem</vt:lpstr>
      <vt:lpstr>Example problem</vt:lpstr>
      <vt:lpstr>Example problem</vt:lpstr>
      <vt:lpstr>Example problem</vt:lpstr>
      <vt:lpstr>Solution for problem</vt:lpstr>
      <vt:lpstr>INSTRUCTION TYPES</vt:lpstr>
      <vt:lpstr>Instruction Types</vt:lpstr>
      <vt:lpstr>Instruction Types…</vt:lpstr>
      <vt:lpstr>Instruction Types…</vt:lpstr>
      <vt:lpstr>Instruction Types…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Addressing Modes</dc:title>
  <dc:creator>Ali</dc:creator>
  <cp:lastModifiedBy>Admin</cp:lastModifiedBy>
  <cp:revision>23</cp:revision>
  <dcterms:created xsi:type="dcterms:W3CDTF">2020-08-19T07:51:40Z</dcterms:created>
  <dcterms:modified xsi:type="dcterms:W3CDTF">2021-09-21T03:15:50Z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2014-04-05T00:00:00Z</vt:filetime>
  </property>
  <property fmtid="{D5CDD505-2E9C-101B-9397-08002B2CF9AE}" pid="3" name="Creator">
    <vt:lpwstr>sejda.com (4.0.19)</vt:lpwstr>
  </property>
  <property fmtid="{D5CDD505-2E9C-101B-9397-08002B2CF9AE}" pid="4" name="LastSaved">
    <vt:filetime>2020-08-19T00:00:00Z</vt:filetime>
  </property>
  <property fmtid="{D5CDD505-2E9C-101B-9397-08002B2CF9AE}" pid="5" name="ContentTypeId">
    <vt:lpwstr>0x0101000F34C26F10802843B0B559DA57628132</vt:lpwstr>
  </property>
</Properties>
</file>