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0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6"/>
  </p:notesMasterIdLst>
  <p:sldIdLst>
    <p:sldId id="256" r:id="rId2"/>
    <p:sldId id="353" r:id="rId3"/>
    <p:sldId id="285" r:id="rId4"/>
    <p:sldId id="347" r:id="rId5"/>
    <p:sldId id="348" r:id="rId6"/>
    <p:sldId id="286" r:id="rId7"/>
    <p:sldId id="349" r:id="rId8"/>
    <p:sldId id="351" r:id="rId9"/>
    <p:sldId id="352" r:id="rId10"/>
    <p:sldId id="354" r:id="rId11"/>
    <p:sldId id="355" r:id="rId12"/>
    <p:sldId id="356" r:id="rId13"/>
    <p:sldId id="357" r:id="rId14"/>
    <p:sldId id="359" r:id="rId15"/>
    <p:sldId id="360" r:id="rId16"/>
    <p:sldId id="361" r:id="rId17"/>
    <p:sldId id="362" r:id="rId18"/>
    <p:sldId id="363" r:id="rId19"/>
    <p:sldId id="364" r:id="rId20"/>
    <p:sldId id="358" r:id="rId21"/>
    <p:sldId id="365" r:id="rId22"/>
    <p:sldId id="366" r:id="rId23"/>
    <p:sldId id="367" r:id="rId24"/>
    <p:sldId id="369" r:id="rId25"/>
    <p:sldId id="368" r:id="rId26"/>
    <p:sldId id="370" r:id="rId27"/>
    <p:sldId id="371" r:id="rId28"/>
    <p:sldId id="373" r:id="rId29"/>
    <p:sldId id="374" r:id="rId30"/>
    <p:sldId id="375" r:id="rId31"/>
    <p:sldId id="376" r:id="rId32"/>
    <p:sldId id="346" r:id="rId33"/>
    <p:sldId id="377" r:id="rId34"/>
    <p:sldId id="345" r:id="rId3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792" y="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95501-73F2-41BA-85CC-22557878FAFE}" type="datetimeFigureOut">
              <a:rPr lang="en-IN" smtClean="0"/>
              <a:t>01-10-2021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130DD-32EB-4721-81EC-BC5717B4C7A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7249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87468"/>
            <a:ext cx="7315200" cy="194626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74898"/>
            <a:ext cx="7315200" cy="858474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4D8FE-D2A5-4BA9-AF6F-7186CA73C207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5638800" y="4781550"/>
            <a:ext cx="2246489" cy="225920"/>
          </a:xfrm>
        </p:spPr>
        <p:txBody>
          <a:bodyPr/>
          <a:lstStyle>
            <a:lvl1pPr algn="ctr"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fr-FR" dirty="0" smtClean="0"/>
              <a:t>Dr. Abdul Quadir Md , VIT Chennai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B2C98-BA7C-4EA6-99F7-428452D56997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Dr. Abdul Quadir Md , VIT Chennai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1" y="1370032"/>
            <a:ext cx="1492499" cy="33633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370032"/>
            <a:ext cx="5241476" cy="33633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3FCB-5E04-4FE9-8DA3-7C4C367AFA5A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Dr. Abdul Quadir Md , VIT Chennai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1A23-E375-4B7A-9CA4-8D3BD8B1CF95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4781550"/>
            <a:ext cx="2246489" cy="22592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fr-FR" dirty="0" smtClean="0"/>
              <a:t>Dr. Abdul Quadir Md , VIT Chennai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3179"/>
            <a:ext cx="7315200" cy="970194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898823"/>
            <a:ext cx="7315200" cy="82382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79F9-F88B-40DB-9DB1-3B0FE76A5CAF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Dr. Abdul Quadir Md , VIT Chennai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62486-624C-4395-A355-56A16BB8C288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Dr. Abdul Quadir Md , VIT Chennai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057400"/>
            <a:ext cx="3566160" cy="26951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057401"/>
            <a:ext cx="3566160" cy="26967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057400"/>
            <a:ext cx="336499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057400"/>
            <a:ext cx="336206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87B78-2C9F-4B14-9620-C54DD97FA7D0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Dr. Abdul Quadir Md , VIT Chennai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2537460"/>
            <a:ext cx="3566160" cy="22151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2537460"/>
            <a:ext cx="3566160" cy="22151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B0BA3-51BA-41B4-A076-7C17EEE0F693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Dr. Abdul Quadir Md , VIT Chennai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F8699-654A-4BF5-9D3D-5B512F27B218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Dr. Abdul Quadir Md , VIT Chennai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69022"/>
            <a:ext cx="2950936" cy="1629761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370032"/>
            <a:ext cx="4207848" cy="3357461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5822"/>
            <a:ext cx="2950936" cy="16840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477C-3A18-4C05-9CEA-ED59C1D9786B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Dr. Abdul Quadir Md , VIT Chennai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71600"/>
            <a:ext cx="2953512" cy="1632204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1714500"/>
            <a:ext cx="4038600" cy="25146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4952"/>
            <a:ext cx="2953512" cy="16870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367A0-E550-4622-BB8F-5988EEE91959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Dr. Abdul Quadir Md , VIT Chennai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430355"/>
            <a:ext cx="86236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569419" y="430355"/>
            <a:ext cx="576072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077375"/>
            <a:ext cx="7315200" cy="2654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411597"/>
            <a:ext cx="1189132" cy="2234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AB35778B-A417-4ACF-AEB0-92003A8D1332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6" y="411598"/>
            <a:ext cx="941203" cy="226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9" y="641968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Dr. Abdul Quadir Md , VIT Chennai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514350"/>
            <a:ext cx="6477000" cy="1946269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rgbClr val="FFFF00"/>
                </a:solidFill>
              </a:rPr>
              <a:t>Module 3</a:t>
            </a:r>
            <a:br>
              <a:rPr lang="en-IN" b="1" dirty="0" smtClean="0">
                <a:solidFill>
                  <a:srgbClr val="FFFF00"/>
                </a:solidFill>
              </a:rPr>
            </a:br>
            <a:r>
              <a:rPr lang="en-IN" b="1" dirty="0" smtClean="0">
                <a:solidFill>
                  <a:srgbClr val="FFFF00"/>
                </a:solidFill>
              </a:rPr>
              <a:t>   </a:t>
            </a:r>
            <a:r>
              <a:rPr lang="en-IN" b="1" smtClean="0">
                <a:solidFill>
                  <a:srgbClr val="FFFF00"/>
                </a:solidFill>
              </a:rPr>
              <a:t>Part B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38200" y="2800350"/>
            <a:ext cx="80010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/>
              <a:t>Single Cycle Data Path - Multi Cycle Data Path</a:t>
            </a:r>
            <a:endParaRPr lang="en-IN" sz="3200" b="1" dirty="0" smtClean="0"/>
          </a:p>
          <a:p>
            <a:r>
              <a:rPr lang="en-IN" dirty="0" smtClean="0">
                <a:solidFill>
                  <a:schemeClr val="tx2"/>
                </a:solidFill>
              </a:rPr>
              <a:t>                                                           Dr. Abdul Quadir Md, SCOPE</a:t>
            </a:r>
          </a:p>
          <a:p>
            <a:r>
              <a:rPr lang="en-IN" dirty="0" smtClean="0">
                <a:solidFill>
                  <a:schemeClr val="tx2"/>
                </a:solidFill>
              </a:rPr>
              <a:t>                                                           VIT Chennai</a:t>
            </a:r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0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657350"/>
            <a:ext cx="7315200" cy="86557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Single Cycle Data Path Architecture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55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1950"/>
            <a:ext cx="7315200" cy="86557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Execution of Complete Instruction Using Single Cycle Data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0" y="1730195"/>
            <a:ext cx="6477000" cy="3379470"/>
          </a:xfrm>
        </p:spPr>
        <p:txBody>
          <a:bodyPr>
            <a:normAutofit/>
          </a:bodyPr>
          <a:lstStyle/>
          <a:p>
            <a:r>
              <a:rPr lang="en-US" dirty="0" smtClean="0"/>
              <a:t>The whole control sequence for the instruction( ins) </a:t>
            </a:r>
            <a:r>
              <a:rPr lang="en-US" dirty="0"/>
              <a:t>execution </a:t>
            </a:r>
            <a:r>
              <a:rPr lang="en-US" dirty="0" smtClean="0"/>
              <a:t>Add R</a:t>
            </a:r>
            <a:r>
              <a:rPr lang="en-US" baseline="-25000" dirty="0" smtClean="0"/>
              <a:t>1 </a:t>
            </a:r>
            <a:r>
              <a:rPr lang="en-US" dirty="0" smtClean="0"/>
              <a:t>, (R</a:t>
            </a:r>
            <a:r>
              <a:rPr lang="en-US" baseline="-25000" dirty="0" smtClean="0"/>
              <a:t>2</a:t>
            </a:r>
            <a:r>
              <a:rPr lang="en-US" dirty="0" smtClean="0"/>
              <a:t>) for the single cycle data path is explained</a:t>
            </a:r>
          </a:p>
          <a:p>
            <a:endParaRPr lang="en-US" dirty="0" smtClean="0"/>
          </a:p>
          <a:p>
            <a:r>
              <a:rPr lang="en-US" dirty="0" smtClean="0"/>
              <a:t>The instruction value of the register (reg) R</a:t>
            </a:r>
            <a:r>
              <a:rPr lang="en-US" baseline="-25000" dirty="0" smtClean="0"/>
              <a:t>1</a:t>
            </a:r>
            <a:r>
              <a:rPr lang="en-US" dirty="0" smtClean="0"/>
              <a:t> and the value of the memory place indicated by the reg R</a:t>
            </a:r>
            <a:r>
              <a:rPr lang="en-US" baseline="-25000" dirty="0" smtClean="0"/>
              <a:t>2</a:t>
            </a:r>
            <a:r>
              <a:rPr lang="en-US" dirty="0" smtClean="0"/>
              <a:t> is added</a:t>
            </a:r>
          </a:p>
          <a:p>
            <a:endParaRPr lang="en-US" dirty="0"/>
          </a:p>
          <a:p>
            <a:r>
              <a:rPr lang="en-US" dirty="0" smtClean="0"/>
              <a:t>The result is stored in the register R</a:t>
            </a:r>
            <a:r>
              <a:rPr lang="en-US" baseline="-25000" dirty="0" smtClean="0"/>
              <a:t>1</a:t>
            </a:r>
          </a:p>
          <a:p>
            <a:endParaRPr lang="en-US" baseline="-25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3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1950"/>
            <a:ext cx="7315200" cy="86557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Execution of Single Cycle Data Path(Conti..)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0" y="1581150"/>
            <a:ext cx="6477000" cy="3379470"/>
          </a:xfrm>
        </p:spPr>
        <p:txBody>
          <a:bodyPr>
            <a:normAutofit/>
          </a:bodyPr>
          <a:lstStyle/>
          <a:p>
            <a:r>
              <a:rPr lang="en-US" dirty="0" smtClean="0"/>
              <a:t>To execute the </a:t>
            </a:r>
            <a:r>
              <a:rPr lang="en-US" dirty="0"/>
              <a:t>Add R</a:t>
            </a:r>
            <a:r>
              <a:rPr lang="en-US" baseline="-25000" dirty="0"/>
              <a:t>1 </a:t>
            </a:r>
            <a:r>
              <a:rPr lang="en-US" dirty="0"/>
              <a:t>, (R</a:t>
            </a:r>
            <a:r>
              <a:rPr lang="en-US" baseline="-25000" dirty="0"/>
              <a:t>2</a:t>
            </a:r>
            <a:r>
              <a:rPr lang="en-US" dirty="0" smtClean="0"/>
              <a:t>) instruction  the following actions are necessary</a:t>
            </a:r>
          </a:p>
          <a:p>
            <a:endParaRPr lang="en-US" dirty="0"/>
          </a:p>
          <a:p>
            <a:pPr marL="502920" indent="-457200">
              <a:buAutoNum type="alphaUcParenR"/>
            </a:pPr>
            <a:r>
              <a:rPr lang="en-US" dirty="0" smtClean="0"/>
              <a:t>Obtain the instruction from the memory location</a:t>
            </a:r>
          </a:p>
          <a:p>
            <a:pPr marL="502920" indent="-457200">
              <a:buAutoNum type="alphaUcParenR"/>
            </a:pPr>
            <a:r>
              <a:rPr lang="en-US" dirty="0" smtClean="0"/>
              <a:t>Obtain the operand from the memory location directed by R</a:t>
            </a:r>
            <a:r>
              <a:rPr lang="en-US" baseline="-25000" dirty="0" smtClean="0"/>
              <a:t>2</a:t>
            </a:r>
            <a:endParaRPr lang="en-US" dirty="0" smtClean="0"/>
          </a:p>
          <a:p>
            <a:pPr marL="502920" indent="-457200">
              <a:buAutoNum type="alphaUcParenR"/>
            </a:pPr>
            <a:r>
              <a:rPr lang="en-US" dirty="0" smtClean="0"/>
              <a:t>Carry out the ALU operation indicated by the instruction (i.e add in this example)  </a:t>
            </a:r>
          </a:p>
          <a:p>
            <a:pPr marL="502920" indent="-457200">
              <a:buAutoNum type="alphaUcParenR"/>
            </a:pPr>
            <a:r>
              <a:rPr lang="en-US" dirty="0" smtClean="0"/>
              <a:t>Store  the end result in R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56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571750"/>
            <a:ext cx="7315200" cy="86557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Figure </a:t>
            </a:r>
            <a:r>
              <a:rPr lang="en-US" dirty="0"/>
              <a:t>1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Single Cycle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Data </a:t>
            </a:r>
            <a:r>
              <a:rPr lang="en-US" dirty="0" smtClean="0"/>
              <a:t>Path</a:t>
            </a:r>
            <a:br>
              <a:rPr lang="en-US" dirty="0" smtClean="0"/>
            </a:br>
            <a:r>
              <a:rPr lang="en-US" dirty="0" smtClean="0"/>
              <a:t>Architecture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0"/>
            <a:ext cx="6096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8600" y="3257550"/>
            <a:ext cx="2514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Reference: </a:t>
            </a:r>
            <a:r>
              <a:rPr lang="en-US" dirty="0" err="1" smtClean="0"/>
              <a:t>Hamacher</a:t>
            </a:r>
            <a:r>
              <a:rPr lang="en-US" dirty="0"/>
              <a:t>, C., </a:t>
            </a:r>
            <a:r>
              <a:rPr lang="en-US" dirty="0" err="1"/>
              <a:t>Vranesic</a:t>
            </a:r>
            <a:r>
              <a:rPr lang="en-US" dirty="0"/>
              <a:t>, Z., &amp; </a:t>
            </a:r>
            <a:r>
              <a:rPr lang="en-US" dirty="0" err="1"/>
              <a:t>Zaky</a:t>
            </a:r>
            <a:r>
              <a:rPr lang="en-US" dirty="0"/>
              <a:t>, S. (2002). Computer organization. McGraw-Hill.</a:t>
            </a:r>
          </a:p>
        </p:txBody>
      </p:sp>
    </p:spTree>
    <p:extLst>
      <p:ext uri="{BB962C8B-B14F-4D97-AF65-F5344CB8AC3E}">
        <p14:creationId xmlns:p14="http://schemas.microsoft.com/office/powerpoint/2010/main" val="190651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-95250"/>
            <a:ext cx="8610600" cy="865573"/>
          </a:xfrm>
        </p:spPr>
        <p:txBody>
          <a:bodyPr>
            <a:normAutofit/>
          </a:bodyPr>
          <a:lstStyle/>
          <a:p>
            <a:r>
              <a:rPr lang="en-US" dirty="0" smtClean="0"/>
              <a:t>Control </a:t>
            </a:r>
            <a:r>
              <a:rPr lang="en-US" dirty="0"/>
              <a:t>steps </a:t>
            </a:r>
            <a:r>
              <a:rPr lang="en-US" dirty="0" smtClean="0"/>
              <a:t>- Add </a:t>
            </a:r>
            <a:r>
              <a:rPr lang="en-US" dirty="0"/>
              <a:t>R</a:t>
            </a:r>
            <a:r>
              <a:rPr lang="en-US" baseline="-25000" dirty="0"/>
              <a:t>1 </a:t>
            </a:r>
            <a:r>
              <a:rPr lang="en-US" dirty="0"/>
              <a:t>, (R</a:t>
            </a:r>
            <a:r>
              <a:rPr lang="en-US" baseline="-25000" dirty="0"/>
              <a:t>2</a:t>
            </a:r>
            <a:r>
              <a:rPr lang="en-US" dirty="0"/>
              <a:t>) </a:t>
            </a:r>
            <a:r>
              <a:rPr lang="en-US" dirty="0" smtClean="0"/>
              <a:t>- 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0" y="839960"/>
            <a:ext cx="3810000" cy="419686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Step1: </a:t>
            </a:r>
            <a:r>
              <a:rPr lang="en-US" dirty="0" smtClean="0"/>
              <a:t>The inst fetch step is performed by placing the value of the PC in MAR and Read signal is activated </a:t>
            </a:r>
            <a:r>
              <a:rPr lang="en-US" b="1" dirty="0" smtClean="0">
                <a:solidFill>
                  <a:srgbClr val="00B0F0"/>
                </a:solidFill>
              </a:rPr>
              <a:t>PC </a:t>
            </a:r>
            <a:r>
              <a:rPr lang="en-US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 MAR</a:t>
            </a:r>
            <a:endParaRPr lang="en-US" dirty="0" smtClean="0"/>
          </a:p>
          <a:p>
            <a:r>
              <a:rPr lang="en-US" dirty="0" smtClean="0"/>
              <a:t>At the same instance,  PC value are also placed in Y reg and added with const integer  by triggering the  select C  i/p of mux and add i/p of the ALU  </a:t>
            </a:r>
            <a:r>
              <a:rPr lang="en-US" b="1" dirty="0" smtClean="0">
                <a:solidFill>
                  <a:srgbClr val="00B0F0"/>
                </a:solidFill>
              </a:rPr>
              <a:t>PC</a:t>
            </a:r>
            <a:r>
              <a:rPr lang="en-US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PC+1</a:t>
            </a:r>
            <a:endParaRPr lang="en-US" dirty="0"/>
          </a:p>
          <a:p>
            <a:r>
              <a:rPr lang="en-US" dirty="0" smtClean="0"/>
              <a:t>When Z</a:t>
            </a:r>
            <a:r>
              <a:rPr lang="en-US" baseline="-25000" dirty="0" smtClean="0"/>
              <a:t>in </a:t>
            </a:r>
            <a:r>
              <a:rPr lang="en-US" dirty="0" smtClean="0"/>
              <a:t> signal is activated the output is put in Z reg </a:t>
            </a:r>
            <a:r>
              <a:rPr lang="en-US" b="1" dirty="0" smtClean="0">
                <a:solidFill>
                  <a:srgbClr val="00B0F0"/>
                </a:solidFill>
              </a:rPr>
              <a:t>CONSTANT </a:t>
            </a:r>
            <a:r>
              <a:rPr lang="en-US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 Z</a:t>
            </a:r>
            <a:endParaRPr lang="en-US" b="1" baseline="-25000" dirty="0" smtClean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70323"/>
            <a:ext cx="4953000" cy="417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725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800" y="839960"/>
            <a:ext cx="3886200" cy="4044460"/>
          </a:xfrm>
        </p:spPr>
        <p:txBody>
          <a:bodyPr>
            <a:normAutofit fontScale="92500" lnSpcReduction="10000"/>
          </a:bodyPr>
          <a:lstStyle/>
          <a:p>
            <a:r>
              <a:rPr lang="en-US" sz="1900" b="1" dirty="0" smtClean="0">
                <a:solidFill>
                  <a:srgbClr val="FFC000"/>
                </a:solidFill>
              </a:rPr>
              <a:t>Step2: </a:t>
            </a:r>
            <a:r>
              <a:rPr lang="en-US" sz="1900" dirty="0" smtClean="0"/>
              <a:t>The Z reg value are moved  to PC </a:t>
            </a:r>
            <a:r>
              <a:rPr lang="en-US" sz="1900" dirty="0"/>
              <a:t> </a:t>
            </a:r>
            <a:r>
              <a:rPr lang="en-US" sz="1900" dirty="0" smtClean="0"/>
              <a:t>reg by actuating Z</a:t>
            </a:r>
            <a:r>
              <a:rPr lang="en-US" sz="1900" baseline="-25000" dirty="0" smtClean="0"/>
              <a:t>out </a:t>
            </a:r>
            <a:r>
              <a:rPr lang="en-US" sz="1900" dirty="0" smtClean="0"/>
              <a:t>  and PC </a:t>
            </a:r>
            <a:r>
              <a:rPr lang="en-US" sz="1900" baseline="-25000" dirty="0" smtClean="0"/>
              <a:t>in </a:t>
            </a:r>
            <a:r>
              <a:rPr lang="en-US" sz="1900" dirty="0" smtClean="0"/>
              <a:t> </a:t>
            </a:r>
          </a:p>
          <a:p>
            <a:pPr marL="45720" indent="0">
              <a:buNone/>
            </a:pPr>
            <a:r>
              <a:rPr lang="en-US" sz="1900" dirty="0"/>
              <a:t> </a:t>
            </a:r>
            <a:r>
              <a:rPr lang="en-US" sz="1900" dirty="0" smtClean="0"/>
              <a:t>   signal  </a:t>
            </a:r>
            <a:r>
              <a:rPr lang="en-US" sz="1900" b="1" dirty="0" smtClean="0">
                <a:solidFill>
                  <a:srgbClr val="00B0F0"/>
                </a:solidFill>
              </a:rPr>
              <a:t>Z </a:t>
            </a:r>
            <a:r>
              <a:rPr lang="en-US" sz="1900" b="1" dirty="0">
                <a:solidFill>
                  <a:srgbClr val="00B0F0"/>
                </a:solidFill>
                <a:sym typeface="Wingdings" panose="05000000000000000000" pitchFamily="2" charset="2"/>
              </a:rPr>
              <a:t> </a:t>
            </a:r>
            <a:r>
              <a:rPr lang="en-US" sz="1900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PC</a:t>
            </a:r>
            <a:endParaRPr lang="en-US" sz="1900" baseline="-25000" dirty="0"/>
          </a:p>
          <a:p>
            <a:r>
              <a:rPr lang="en-US" sz="1900" dirty="0" smtClean="0"/>
              <a:t>By doing this, PC  increment process is completed and PC will indicate to next </a:t>
            </a:r>
            <a:r>
              <a:rPr lang="en-US" sz="1900" dirty="0" err="1" smtClean="0"/>
              <a:t>inst</a:t>
            </a:r>
            <a:endParaRPr lang="en-US" sz="1900" dirty="0"/>
          </a:p>
          <a:p>
            <a:r>
              <a:rPr lang="en-US" sz="1900" dirty="0" smtClean="0"/>
              <a:t>WMFC: Wait Till Memory Function Complete, will wait till memory replies the request of fetch instruction to the processor. </a:t>
            </a:r>
            <a:r>
              <a:rPr lang="en-US" sz="1900" b="1" dirty="0" smtClean="0">
                <a:solidFill>
                  <a:srgbClr val="00B0F0"/>
                </a:solidFill>
              </a:rPr>
              <a:t>WMFC</a:t>
            </a:r>
            <a:endParaRPr lang="en-US" sz="1900" dirty="0"/>
          </a:p>
          <a:p>
            <a:r>
              <a:rPr lang="en-US" sz="1900" dirty="0" smtClean="0"/>
              <a:t>Once WMFC signal is received from the memory  , the contents of the specified location are available in MDR register inside the processor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6" y="741589"/>
            <a:ext cx="51816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-76200" y="-95250"/>
            <a:ext cx="8610600" cy="865573"/>
          </a:xfrm>
        </p:spPr>
        <p:txBody>
          <a:bodyPr>
            <a:normAutofit/>
          </a:bodyPr>
          <a:lstStyle/>
          <a:p>
            <a:r>
              <a:rPr lang="en-US" dirty="0" smtClean="0"/>
              <a:t>Control </a:t>
            </a:r>
            <a:r>
              <a:rPr lang="en-US" dirty="0"/>
              <a:t>steps </a:t>
            </a:r>
            <a:r>
              <a:rPr lang="en-US" dirty="0" smtClean="0"/>
              <a:t>- Add </a:t>
            </a:r>
            <a:r>
              <a:rPr lang="en-US" dirty="0"/>
              <a:t>R</a:t>
            </a:r>
            <a:r>
              <a:rPr lang="en-US" baseline="-25000" dirty="0"/>
              <a:t>1 </a:t>
            </a:r>
            <a:r>
              <a:rPr lang="en-US" dirty="0"/>
              <a:t>, (R</a:t>
            </a:r>
            <a:r>
              <a:rPr lang="en-US" baseline="-25000" dirty="0"/>
              <a:t>2</a:t>
            </a:r>
            <a:r>
              <a:rPr lang="en-US" dirty="0"/>
              <a:t>) </a:t>
            </a:r>
            <a:r>
              <a:rPr lang="en-US" dirty="0" smtClean="0"/>
              <a:t>- Explanation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99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8800" y="1276350"/>
            <a:ext cx="3352800" cy="353187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Step3:  </a:t>
            </a:r>
            <a:r>
              <a:rPr lang="en-US" dirty="0" smtClean="0"/>
              <a:t>The contents of register MDR are moved to reg IR of the CPU  </a:t>
            </a:r>
            <a:r>
              <a:rPr lang="en-US" b="1" dirty="0" smtClean="0">
                <a:solidFill>
                  <a:srgbClr val="00B0F0"/>
                </a:solidFill>
              </a:rPr>
              <a:t>MDR </a:t>
            </a:r>
            <a:r>
              <a:rPr lang="en-US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 IR</a:t>
            </a:r>
            <a:endParaRPr lang="en-US" dirty="0"/>
          </a:p>
          <a:p>
            <a:r>
              <a:rPr lang="en-US" dirty="0" smtClean="0"/>
              <a:t>Step 1, 2 and 3 forms the inst fetch stage</a:t>
            </a:r>
          </a:p>
          <a:p>
            <a:r>
              <a:rPr lang="en-US" dirty="0" smtClean="0"/>
              <a:t>In Step 4, inst decoder decodes  the IR contents </a:t>
            </a:r>
            <a:endParaRPr lang="en-US" dirty="0"/>
          </a:p>
          <a:p>
            <a:r>
              <a:rPr lang="en-US" dirty="0" smtClean="0"/>
              <a:t>Step 4, 5, 6, and 7 forms the instruction execution phase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51273"/>
            <a:ext cx="51816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-76200" y="-95250"/>
            <a:ext cx="8610600" cy="865573"/>
          </a:xfrm>
        </p:spPr>
        <p:txBody>
          <a:bodyPr>
            <a:normAutofit/>
          </a:bodyPr>
          <a:lstStyle/>
          <a:p>
            <a:r>
              <a:rPr lang="en-US" dirty="0" smtClean="0"/>
              <a:t>Control </a:t>
            </a:r>
            <a:r>
              <a:rPr lang="en-US" dirty="0"/>
              <a:t>steps </a:t>
            </a:r>
            <a:r>
              <a:rPr lang="en-US" dirty="0" smtClean="0"/>
              <a:t>- Add </a:t>
            </a:r>
            <a:r>
              <a:rPr lang="en-US" dirty="0"/>
              <a:t>R</a:t>
            </a:r>
            <a:r>
              <a:rPr lang="en-US" baseline="-25000" dirty="0"/>
              <a:t>1 </a:t>
            </a:r>
            <a:r>
              <a:rPr lang="en-US" dirty="0"/>
              <a:t>, (R</a:t>
            </a:r>
            <a:r>
              <a:rPr lang="en-US" baseline="-25000" dirty="0"/>
              <a:t>2</a:t>
            </a:r>
            <a:r>
              <a:rPr lang="en-US" dirty="0"/>
              <a:t>) </a:t>
            </a:r>
            <a:r>
              <a:rPr lang="en-US" dirty="0" smtClean="0"/>
              <a:t>- Explanation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0" y="1809750"/>
            <a:ext cx="3633716" cy="353187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Step4:  </a:t>
            </a:r>
            <a:r>
              <a:rPr lang="en-US" dirty="0" smtClean="0"/>
              <a:t>The value of reg  R</a:t>
            </a:r>
            <a:r>
              <a:rPr lang="en-US" baseline="-25000" dirty="0" smtClean="0"/>
              <a:t>2 </a:t>
            </a:r>
            <a:r>
              <a:rPr lang="en-US" dirty="0" smtClean="0"/>
              <a:t> are moved to MAR , by actuating R</a:t>
            </a:r>
            <a:r>
              <a:rPr lang="en-US" baseline="-25000" dirty="0" smtClean="0"/>
              <a:t>2, out </a:t>
            </a:r>
            <a:r>
              <a:rPr lang="en-US" dirty="0" smtClean="0"/>
              <a:t> &amp;  MAR</a:t>
            </a:r>
            <a:r>
              <a:rPr lang="en-US" baseline="-25000" dirty="0" smtClean="0"/>
              <a:t>in</a:t>
            </a:r>
            <a:r>
              <a:rPr lang="en-US" dirty="0" smtClean="0"/>
              <a:t>  signal  </a:t>
            </a:r>
            <a:r>
              <a:rPr lang="en-US" b="1" dirty="0" smtClean="0">
                <a:solidFill>
                  <a:srgbClr val="00B0F0"/>
                </a:solidFill>
              </a:rPr>
              <a:t>R</a:t>
            </a:r>
            <a:r>
              <a:rPr lang="en-US" b="1" baseline="-25000" dirty="0" smtClean="0">
                <a:solidFill>
                  <a:srgbClr val="00B0F0"/>
                </a:solidFill>
              </a:rPr>
              <a:t>2</a:t>
            </a:r>
            <a:r>
              <a:rPr lang="en-US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 MAR</a:t>
            </a:r>
            <a:endParaRPr lang="en-US" dirty="0"/>
          </a:p>
          <a:p>
            <a:r>
              <a:rPr lang="en-US" dirty="0" smtClean="0"/>
              <a:t> Read signal is activated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-76200" y="-95250"/>
            <a:ext cx="8610600" cy="865573"/>
          </a:xfrm>
        </p:spPr>
        <p:txBody>
          <a:bodyPr>
            <a:normAutofit/>
          </a:bodyPr>
          <a:lstStyle/>
          <a:p>
            <a:r>
              <a:rPr lang="en-US" dirty="0" smtClean="0"/>
              <a:t>Control </a:t>
            </a:r>
            <a:r>
              <a:rPr lang="en-US" dirty="0"/>
              <a:t>steps </a:t>
            </a:r>
            <a:r>
              <a:rPr lang="en-US" dirty="0" smtClean="0"/>
              <a:t>- Add </a:t>
            </a:r>
            <a:r>
              <a:rPr lang="en-US" dirty="0"/>
              <a:t>R</a:t>
            </a:r>
            <a:r>
              <a:rPr lang="en-US" baseline="-25000" dirty="0"/>
              <a:t>1 </a:t>
            </a:r>
            <a:r>
              <a:rPr lang="en-US" dirty="0"/>
              <a:t>, (R</a:t>
            </a:r>
            <a:r>
              <a:rPr lang="en-US" baseline="-25000" dirty="0"/>
              <a:t>2</a:t>
            </a:r>
            <a:r>
              <a:rPr lang="en-US" dirty="0"/>
              <a:t>) </a:t>
            </a:r>
            <a:r>
              <a:rPr lang="en-US" dirty="0" smtClean="0"/>
              <a:t>- Explanation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62405"/>
            <a:ext cx="51816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918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550"/>
            <a:ext cx="8153400" cy="5417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Control </a:t>
            </a:r>
            <a:r>
              <a:rPr lang="en-US" dirty="0"/>
              <a:t>steps </a:t>
            </a:r>
            <a:r>
              <a:rPr lang="en-US" dirty="0" smtClean="0"/>
              <a:t>- Add </a:t>
            </a:r>
            <a:r>
              <a:rPr lang="en-US" dirty="0"/>
              <a:t>R</a:t>
            </a:r>
            <a:r>
              <a:rPr lang="en-US" baseline="-25000" dirty="0"/>
              <a:t>1 </a:t>
            </a:r>
            <a:r>
              <a:rPr lang="en-US" dirty="0"/>
              <a:t>, (R</a:t>
            </a:r>
            <a:r>
              <a:rPr lang="en-US" baseline="-25000" dirty="0"/>
              <a:t>2</a:t>
            </a:r>
            <a:r>
              <a:rPr lang="en-US" dirty="0"/>
              <a:t>) </a:t>
            </a:r>
            <a:r>
              <a:rPr lang="en-US" dirty="0" smtClean="0"/>
              <a:t>- 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0200" y="1809750"/>
            <a:ext cx="3709916" cy="353187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Step5:  </a:t>
            </a:r>
            <a:r>
              <a:rPr lang="en-US" dirty="0" smtClean="0"/>
              <a:t>Reg  R</a:t>
            </a:r>
            <a:r>
              <a:rPr lang="en-US" baseline="-25000" dirty="0"/>
              <a:t>1</a:t>
            </a:r>
            <a:r>
              <a:rPr lang="en-US" baseline="-25000" dirty="0" smtClean="0"/>
              <a:t> </a:t>
            </a:r>
            <a:r>
              <a:rPr lang="en-US" dirty="0" smtClean="0"/>
              <a:t> value are moved to Y reg by actuating R</a:t>
            </a:r>
            <a:r>
              <a:rPr lang="en-US" baseline="-25000" dirty="0"/>
              <a:t>1</a:t>
            </a:r>
            <a:r>
              <a:rPr lang="en-US" baseline="-25000" dirty="0" smtClean="0"/>
              <a:t>, out </a:t>
            </a:r>
            <a:r>
              <a:rPr lang="en-US" dirty="0" smtClean="0"/>
              <a:t> and Y</a:t>
            </a:r>
            <a:r>
              <a:rPr lang="en-US" baseline="-25000" dirty="0" smtClean="0"/>
              <a:t>in</a:t>
            </a:r>
            <a:r>
              <a:rPr lang="en-US" dirty="0" smtClean="0"/>
              <a:t> signal  </a:t>
            </a:r>
            <a:r>
              <a:rPr lang="en-US" b="1" dirty="0" smtClean="0">
                <a:solidFill>
                  <a:srgbClr val="00B0F0"/>
                </a:solidFill>
              </a:rPr>
              <a:t>R</a:t>
            </a:r>
            <a:r>
              <a:rPr lang="en-US" b="1" baseline="-25000" dirty="0" smtClean="0">
                <a:solidFill>
                  <a:srgbClr val="00B0F0"/>
                </a:solidFill>
              </a:rPr>
              <a:t>1</a:t>
            </a:r>
            <a:r>
              <a:rPr lang="en-US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 Y</a:t>
            </a:r>
            <a:endParaRPr lang="en-US" dirty="0"/>
          </a:p>
          <a:p>
            <a:r>
              <a:rPr lang="en-US" dirty="0" smtClean="0"/>
              <a:t> After WMFC signal is received , the contents of the specified location are available in MDR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51273"/>
            <a:ext cx="51816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47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550"/>
            <a:ext cx="8153400" cy="5417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Control </a:t>
            </a:r>
            <a:r>
              <a:rPr lang="en-US" dirty="0"/>
              <a:t>steps </a:t>
            </a:r>
            <a:r>
              <a:rPr lang="en-US" dirty="0" smtClean="0"/>
              <a:t>- Add </a:t>
            </a:r>
            <a:r>
              <a:rPr lang="en-US" dirty="0"/>
              <a:t>R</a:t>
            </a:r>
            <a:r>
              <a:rPr lang="en-US" baseline="-25000" dirty="0"/>
              <a:t>1 </a:t>
            </a:r>
            <a:r>
              <a:rPr lang="en-US" dirty="0"/>
              <a:t>, (R</a:t>
            </a:r>
            <a:r>
              <a:rPr lang="en-US" baseline="-25000" dirty="0"/>
              <a:t>2</a:t>
            </a:r>
            <a:r>
              <a:rPr lang="en-US" dirty="0"/>
              <a:t>) </a:t>
            </a:r>
            <a:r>
              <a:rPr lang="en-US" dirty="0" smtClean="0"/>
              <a:t>- 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0" y="1075123"/>
            <a:ext cx="3786116" cy="4266497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Step6:  </a:t>
            </a:r>
            <a:r>
              <a:rPr lang="en-US" dirty="0" smtClean="0"/>
              <a:t>MDR </a:t>
            </a:r>
            <a:r>
              <a:rPr lang="en-US" baseline="-25000" dirty="0" smtClean="0"/>
              <a:t>out</a:t>
            </a:r>
            <a:r>
              <a:rPr lang="en-US" dirty="0" smtClean="0"/>
              <a:t>, select Y, Add and Z</a:t>
            </a:r>
            <a:r>
              <a:rPr lang="en-US" baseline="-25000" dirty="0" smtClean="0"/>
              <a:t>in</a:t>
            </a:r>
            <a:r>
              <a:rPr lang="en-US" dirty="0" smtClean="0"/>
              <a:t> signals are actuated to perform by adding of </a:t>
            </a:r>
            <a:r>
              <a:rPr lang="en-US" dirty="0"/>
              <a:t> </a:t>
            </a:r>
            <a:r>
              <a:rPr lang="en-US" dirty="0" smtClean="0"/>
              <a:t>values of reg Y and MDR. </a:t>
            </a:r>
            <a:r>
              <a:rPr lang="en-US" b="1" dirty="0" smtClean="0">
                <a:solidFill>
                  <a:srgbClr val="00B0F0"/>
                </a:solidFill>
              </a:rPr>
              <a:t>MDR,Y</a:t>
            </a:r>
            <a:r>
              <a:rPr lang="en-US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 Z</a:t>
            </a:r>
            <a:r>
              <a:rPr lang="en-US" b="1" baseline="-25000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en-US" b="1" baseline="-25000" dirty="0" smtClean="0">
                <a:solidFill>
                  <a:srgbClr val="00B0F0"/>
                </a:solidFill>
                <a:sym typeface="Wingdings" panose="05000000000000000000" pitchFamily="2" charset="2"/>
              </a:rPr>
              <a:t>in</a:t>
            </a:r>
            <a:endParaRPr lang="en-US" dirty="0"/>
          </a:p>
          <a:p>
            <a:r>
              <a:rPr lang="en-US" b="1" dirty="0" smtClean="0">
                <a:solidFill>
                  <a:srgbClr val="FFC000"/>
                </a:solidFill>
              </a:rPr>
              <a:t>Step7:  </a:t>
            </a:r>
            <a:r>
              <a:rPr lang="en-US" dirty="0" smtClean="0"/>
              <a:t>The contents of register Z are moved to R</a:t>
            </a:r>
            <a:r>
              <a:rPr lang="en-US" baseline="-25000" dirty="0" smtClean="0"/>
              <a:t>1</a:t>
            </a:r>
            <a:r>
              <a:rPr lang="en-US" dirty="0" smtClean="0"/>
              <a:t>  </a:t>
            </a:r>
            <a:r>
              <a:rPr lang="en-US" b="1" dirty="0" smtClean="0">
                <a:solidFill>
                  <a:srgbClr val="00B0F0"/>
                </a:solidFill>
              </a:rPr>
              <a:t>Z</a:t>
            </a:r>
            <a:r>
              <a:rPr lang="en-US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R</a:t>
            </a:r>
            <a:r>
              <a:rPr lang="en-US" b="1" baseline="-25000" dirty="0" smtClean="0">
                <a:solidFill>
                  <a:srgbClr val="00B0F0"/>
                </a:solidFill>
                <a:sym typeface="Wingdings" panose="05000000000000000000" pitchFamily="2" charset="2"/>
              </a:rPr>
              <a:t>1</a:t>
            </a:r>
            <a:endParaRPr lang="en-US" baseline="-25000" dirty="0"/>
          </a:p>
          <a:p>
            <a:r>
              <a:rPr lang="en-US" b="1" dirty="0" smtClean="0">
                <a:solidFill>
                  <a:srgbClr val="00B0F0"/>
                </a:solidFill>
              </a:rPr>
              <a:t>End </a:t>
            </a:r>
            <a:r>
              <a:rPr lang="en-US" dirty="0" smtClean="0"/>
              <a:t>function triggers a new inst to take the new instruction fetch cycle to begin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51273"/>
            <a:ext cx="51816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086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733550"/>
            <a:ext cx="7315200" cy="86557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Path Architecture Introduction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9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9550"/>
            <a:ext cx="7315200" cy="86557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Sequence of control steps using single cycle for </a:t>
            </a:r>
            <a:r>
              <a:rPr lang="en-US" dirty="0"/>
              <a:t>Add R</a:t>
            </a:r>
            <a:r>
              <a:rPr lang="en-US" baseline="-25000" dirty="0"/>
              <a:t>1 </a:t>
            </a:r>
            <a:r>
              <a:rPr lang="en-US" dirty="0"/>
              <a:t>, (R</a:t>
            </a:r>
            <a:r>
              <a:rPr lang="en-US" baseline="-25000" dirty="0"/>
              <a:t>2</a:t>
            </a:r>
            <a:r>
              <a:rPr lang="en-US" dirty="0"/>
              <a:t>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4634"/>
            <a:ext cx="8305800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629400" y="3486150"/>
            <a:ext cx="2514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Reference: </a:t>
            </a:r>
            <a:r>
              <a:rPr lang="en-US" dirty="0" err="1" smtClean="0"/>
              <a:t>Hamacher</a:t>
            </a:r>
            <a:r>
              <a:rPr lang="en-US" dirty="0"/>
              <a:t>, C., </a:t>
            </a:r>
            <a:r>
              <a:rPr lang="en-US" dirty="0" err="1"/>
              <a:t>Vranesic</a:t>
            </a:r>
            <a:r>
              <a:rPr lang="en-US" dirty="0"/>
              <a:t>, Z., &amp; </a:t>
            </a:r>
            <a:r>
              <a:rPr lang="en-US" dirty="0" err="1"/>
              <a:t>Zaky</a:t>
            </a:r>
            <a:r>
              <a:rPr lang="en-US" dirty="0"/>
              <a:t>, S. (2002). Computer organization. McGraw-Hill.</a:t>
            </a:r>
          </a:p>
        </p:txBody>
      </p:sp>
    </p:spTree>
    <p:extLst>
      <p:ext uri="{BB962C8B-B14F-4D97-AF65-F5344CB8AC3E}">
        <p14:creationId xmlns:p14="http://schemas.microsoft.com/office/powerpoint/2010/main" val="35689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657350"/>
            <a:ext cx="7315200" cy="86557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Multi Cycle Data Path Architecture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Dr. Abdul Quadir Md , VIT Chennai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83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9550"/>
            <a:ext cx="7315200" cy="865573"/>
          </a:xfrm>
        </p:spPr>
        <p:txBody>
          <a:bodyPr>
            <a:normAutofit/>
          </a:bodyPr>
          <a:lstStyle/>
          <a:p>
            <a:r>
              <a:rPr lang="en-US" dirty="0" smtClean="0"/>
              <a:t>Why </a:t>
            </a:r>
            <a:r>
              <a:rPr lang="en-US" dirty="0"/>
              <a:t>Multi Cycle Data Path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200" y="1428750"/>
            <a:ext cx="5943600" cy="3531870"/>
          </a:xfrm>
        </p:spPr>
        <p:txBody>
          <a:bodyPr>
            <a:normAutofit/>
          </a:bodyPr>
          <a:lstStyle/>
          <a:p>
            <a:r>
              <a:rPr lang="en-US" dirty="0" smtClean="0"/>
              <a:t>In a single cycle data path architecture , exclusively single data word could be moved through the bus in a given clock cycle</a:t>
            </a:r>
          </a:p>
          <a:p>
            <a:endParaRPr lang="en-US" dirty="0"/>
          </a:p>
          <a:p>
            <a:r>
              <a:rPr lang="en-US" dirty="0" smtClean="0"/>
              <a:t>Because of this no of steps needed to execute the inst  increases</a:t>
            </a:r>
          </a:p>
          <a:p>
            <a:endParaRPr lang="en-US" dirty="0"/>
          </a:p>
          <a:p>
            <a:r>
              <a:rPr lang="en-US" dirty="0" smtClean="0"/>
              <a:t>To decrease the no of steps needed to execute the inst and to transfer more than one word in a clock cycle we go for multicycle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Dr. Abdul Quadir Md , VIT Chennai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26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350"/>
            <a:ext cx="7315200" cy="865573"/>
          </a:xfrm>
        </p:spPr>
        <p:txBody>
          <a:bodyPr/>
          <a:lstStyle/>
          <a:p>
            <a:r>
              <a:rPr lang="en-US" dirty="0" smtClean="0"/>
              <a:t>How Multi Cycle Data Path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352550"/>
            <a:ext cx="6324600" cy="3505200"/>
          </a:xfrm>
        </p:spPr>
        <p:txBody>
          <a:bodyPr>
            <a:normAutofit/>
          </a:bodyPr>
          <a:lstStyle/>
          <a:p>
            <a:r>
              <a:rPr lang="en-US" dirty="0" smtClean="0"/>
              <a:t>Three buses are </a:t>
            </a:r>
            <a:r>
              <a:rPr lang="en-US" dirty="0" smtClean="0"/>
              <a:t>used </a:t>
            </a:r>
            <a:r>
              <a:rPr lang="en-US" dirty="0" smtClean="0"/>
              <a:t>to link reg and ALU of the CPU</a:t>
            </a:r>
          </a:p>
          <a:p>
            <a:endParaRPr lang="en-US" dirty="0"/>
          </a:p>
          <a:p>
            <a:r>
              <a:rPr lang="en-US" dirty="0" smtClean="0"/>
              <a:t>All GPR , </a:t>
            </a:r>
          </a:p>
          <a:p>
            <a:pPr marL="45720" indent="0">
              <a:buNone/>
            </a:pPr>
            <a:r>
              <a:rPr lang="en-US" dirty="0" smtClean="0"/>
              <a:t>   R</a:t>
            </a:r>
            <a:r>
              <a:rPr lang="en-US" baseline="-25000" dirty="0" smtClean="0"/>
              <a:t>1</a:t>
            </a:r>
            <a:r>
              <a:rPr lang="en-US" dirty="0" smtClean="0"/>
              <a:t>, R</a:t>
            </a:r>
            <a:r>
              <a:rPr lang="en-US" baseline="-25000" dirty="0" smtClean="0"/>
              <a:t>2</a:t>
            </a:r>
            <a:r>
              <a:rPr lang="en-US" dirty="0" smtClean="0"/>
              <a:t>…R</a:t>
            </a:r>
            <a:r>
              <a:rPr lang="en-US" baseline="-25000" dirty="0" smtClean="0"/>
              <a:t>n</a:t>
            </a:r>
            <a:r>
              <a:rPr lang="en-US" dirty="0" smtClean="0"/>
              <a:t> are presented in one block known as reg files</a:t>
            </a:r>
          </a:p>
          <a:p>
            <a:endParaRPr lang="en-US" dirty="0"/>
          </a:p>
          <a:p>
            <a:r>
              <a:rPr lang="en-US" dirty="0" smtClean="0"/>
              <a:t>Figure 2. shows the register files has three ports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15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571750"/>
            <a:ext cx="7315200" cy="86557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Figure </a:t>
            </a:r>
            <a:r>
              <a:rPr lang="en-US" dirty="0"/>
              <a:t>2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Multi Cycle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Data </a:t>
            </a:r>
            <a:r>
              <a:rPr lang="en-US" dirty="0" smtClean="0"/>
              <a:t>Path</a:t>
            </a:r>
            <a:br>
              <a:rPr lang="en-US" dirty="0" smtClean="0"/>
            </a:br>
            <a:r>
              <a:rPr lang="en-US" dirty="0" smtClean="0"/>
              <a:t>Architecture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0"/>
            <a:ext cx="5715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8600" y="3257550"/>
            <a:ext cx="2514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Reference: </a:t>
            </a:r>
            <a:r>
              <a:rPr lang="en-US" dirty="0" err="1" smtClean="0"/>
              <a:t>Hamacher</a:t>
            </a:r>
            <a:r>
              <a:rPr lang="en-US" dirty="0"/>
              <a:t>, C., </a:t>
            </a:r>
            <a:r>
              <a:rPr lang="en-US" dirty="0" err="1"/>
              <a:t>Vranesic</a:t>
            </a:r>
            <a:r>
              <a:rPr lang="en-US" dirty="0"/>
              <a:t>, Z., &amp; </a:t>
            </a:r>
            <a:r>
              <a:rPr lang="en-US" dirty="0" err="1"/>
              <a:t>Zaky</a:t>
            </a:r>
            <a:r>
              <a:rPr lang="en-US" dirty="0"/>
              <a:t>, S. (2002). Computer organization. McGraw-Hill.</a:t>
            </a:r>
          </a:p>
        </p:txBody>
      </p:sp>
    </p:spTree>
    <p:extLst>
      <p:ext uri="{BB962C8B-B14F-4D97-AF65-F5344CB8AC3E}">
        <p14:creationId xmlns:p14="http://schemas.microsoft.com/office/powerpoint/2010/main" val="419806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71450"/>
            <a:ext cx="7315200" cy="865573"/>
          </a:xfrm>
        </p:spPr>
        <p:txBody>
          <a:bodyPr/>
          <a:lstStyle/>
          <a:p>
            <a:r>
              <a:rPr lang="en-US" dirty="0" smtClean="0"/>
              <a:t>How Multi Cycle Data Path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0" y="1504950"/>
            <a:ext cx="4191000" cy="3352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One input and two output ports</a:t>
            </a:r>
          </a:p>
          <a:p>
            <a:endParaRPr lang="en-US" dirty="0"/>
          </a:p>
          <a:p>
            <a:r>
              <a:rPr lang="en-US" dirty="0"/>
              <a:t>Therefore data of three registers are possible to access in </a:t>
            </a:r>
            <a:r>
              <a:rPr lang="en-US" dirty="0" smtClean="0"/>
              <a:t>single clk </a:t>
            </a:r>
            <a:r>
              <a:rPr lang="en-US" dirty="0"/>
              <a:t>cycle</a:t>
            </a:r>
          </a:p>
          <a:p>
            <a:endParaRPr lang="en-US" dirty="0" smtClean="0"/>
          </a:p>
          <a:p>
            <a:r>
              <a:rPr lang="en-US" dirty="0" smtClean="0"/>
              <a:t>Through Bus C, the value could be put in one reg</a:t>
            </a:r>
          </a:p>
          <a:p>
            <a:endParaRPr lang="en-US" dirty="0"/>
          </a:p>
          <a:p>
            <a:r>
              <a:rPr lang="en-US" dirty="0" smtClean="0"/>
              <a:t>Data from two regs is available through Bus A and Bus B</a:t>
            </a:r>
          </a:p>
          <a:p>
            <a:endParaRPr lang="en-US" dirty="0"/>
          </a:p>
          <a:p>
            <a:endParaRPr lang="en-US" dirty="0"/>
          </a:p>
          <a:p>
            <a:pPr marL="4572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05" y="637912"/>
            <a:ext cx="4850781" cy="4365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039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71450"/>
            <a:ext cx="7315200" cy="865573"/>
          </a:xfrm>
        </p:spPr>
        <p:txBody>
          <a:bodyPr/>
          <a:lstStyle/>
          <a:p>
            <a:r>
              <a:rPr lang="en-US" dirty="0" smtClean="0"/>
              <a:t>How Multi Cycle Data Path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800" y="1047750"/>
            <a:ext cx="3810000" cy="3505200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/>
              <a:t>Bus A and B are used to </a:t>
            </a:r>
            <a:r>
              <a:rPr lang="en-US" dirty="0" smtClean="0"/>
              <a:t>move </a:t>
            </a:r>
            <a:r>
              <a:rPr lang="en-US" dirty="0"/>
              <a:t>the </a:t>
            </a:r>
            <a:r>
              <a:rPr lang="en-US" dirty="0" smtClean="0"/>
              <a:t>source </a:t>
            </a:r>
            <a:r>
              <a:rPr lang="en-US" dirty="0"/>
              <a:t>operands </a:t>
            </a:r>
            <a:r>
              <a:rPr lang="en-US" dirty="0" smtClean="0"/>
              <a:t>to i/ps </a:t>
            </a:r>
            <a:r>
              <a:rPr lang="en-US" dirty="0"/>
              <a:t>of the ALU  A and </a:t>
            </a:r>
            <a:r>
              <a:rPr lang="en-US" dirty="0" smtClean="0"/>
              <a:t>B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After </a:t>
            </a:r>
            <a:r>
              <a:rPr lang="en-US" dirty="0"/>
              <a:t>ALU </a:t>
            </a:r>
            <a:r>
              <a:rPr lang="en-US" dirty="0" smtClean="0"/>
              <a:t>process </a:t>
            </a:r>
            <a:r>
              <a:rPr lang="en-US" dirty="0"/>
              <a:t>is </a:t>
            </a:r>
            <a:r>
              <a:rPr lang="en-US" dirty="0" smtClean="0"/>
              <a:t>executed </a:t>
            </a:r>
            <a:r>
              <a:rPr lang="en-US" dirty="0"/>
              <a:t>the resultant is </a:t>
            </a:r>
            <a:r>
              <a:rPr lang="en-US" dirty="0" smtClean="0"/>
              <a:t>moved </a:t>
            </a:r>
            <a:r>
              <a:rPr lang="en-US" dirty="0"/>
              <a:t>to destination operand </a:t>
            </a:r>
            <a:r>
              <a:rPr lang="en-US" dirty="0" smtClean="0"/>
              <a:t>through </a:t>
            </a:r>
            <a:r>
              <a:rPr lang="en-US" dirty="0"/>
              <a:t>the bus C</a:t>
            </a:r>
          </a:p>
          <a:p>
            <a:endParaRPr lang="en-US" dirty="0"/>
          </a:p>
          <a:p>
            <a:r>
              <a:rPr lang="en-US" dirty="0"/>
              <a:t>Separate incremental unit is provided to </a:t>
            </a:r>
            <a:r>
              <a:rPr lang="en-US" dirty="0" smtClean="0"/>
              <a:t>increment </a:t>
            </a:r>
            <a:r>
              <a:rPr lang="en-US" dirty="0"/>
              <a:t>the </a:t>
            </a:r>
            <a:r>
              <a:rPr lang="en-US" dirty="0" smtClean="0"/>
              <a:t>value </a:t>
            </a:r>
            <a:r>
              <a:rPr lang="en-US" dirty="0"/>
              <a:t>of PC  after </a:t>
            </a:r>
            <a:r>
              <a:rPr lang="en-US" dirty="0" smtClean="0"/>
              <a:t>every </a:t>
            </a:r>
            <a:r>
              <a:rPr lang="en-US" dirty="0"/>
              <a:t>instruction is executed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05" y="637912"/>
            <a:ext cx="4850781" cy="4365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1035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5750"/>
            <a:ext cx="7315200" cy="865573"/>
          </a:xfrm>
        </p:spPr>
        <p:txBody>
          <a:bodyPr>
            <a:noAutofit/>
          </a:bodyPr>
          <a:lstStyle/>
          <a:p>
            <a:r>
              <a:rPr lang="en-US" sz="3200" dirty="0"/>
              <a:t>Execution of Instruction using Multi Cycle Data Path Add R</a:t>
            </a:r>
            <a:r>
              <a:rPr lang="en-US" sz="3200" baseline="-25000" dirty="0"/>
              <a:t>1</a:t>
            </a:r>
            <a:r>
              <a:rPr lang="en-US" sz="3200" dirty="0"/>
              <a:t>, R</a:t>
            </a:r>
            <a:r>
              <a:rPr lang="en-US" sz="3200" baseline="-25000" dirty="0"/>
              <a:t>2</a:t>
            </a:r>
            <a:r>
              <a:rPr lang="en-US" sz="3200" dirty="0"/>
              <a:t>, R</a:t>
            </a:r>
            <a:r>
              <a:rPr lang="en-US" sz="3200" baseline="-25000" dirty="0"/>
              <a:t>3 </a:t>
            </a:r>
            <a:r>
              <a:rPr lang="en-US" sz="3200" dirty="0"/>
              <a:t>Control Sequence</a:t>
            </a:r>
            <a:endParaRPr lang="en-US" sz="3200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1123950"/>
            <a:ext cx="4114800" cy="38100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/>
              <a:t>inst adds the values of  register R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&amp;</a:t>
            </a:r>
            <a:r>
              <a:rPr lang="en-US" dirty="0" smtClean="0"/>
              <a:t> R</a:t>
            </a:r>
            <a:r>
              <a:rPr lang="en-US" baseline="-25000" dirty="0" smtClean="0"/>
              <a:t>3</a:t>
            </a:r>
            <a:r>
              <a:rPr lang="en-US" dirty="0" smtClean="0"/>
              <a:t> and stores the resultant in R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</a:p>
          <a:p>
            <a:pPr marL="4572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266950"/>
            <a:ext cx="3962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23950"/>
            <a:ext cx="4382695" cy="3944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1386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7150"/>
            <a:ext cx="7315200" cy="865573"/>
          </a:xfrm>
        </p:spPr>
        <p:txBody>
          <a:bodyPr>
            <a:noAutofit/>
          </a:bodyPr>
          <a:lstStyle/>
          <a:p>
            <a:r>
              <a:rPr lang="en-US" sz="3200" dirty="0" smtClean="0"/>
              <a:t>Multi </a:t>
            </a:r>
            <a:r>
              <a:rPr lang="en-US" sz="3200" dirty="0"/>
              <a:t>Cycle Data Path Add R</a:t>
            </a:r>
            <a:r>
              <a:rPr lang="en-US" sz="3200" baseline="-25000" dirty="0"/>
              <a:t>1</a:t>
            </a:r>
            <a:r>
              <a:rPr lang="en-US" sz="3200" dirty="0"/>
              <a:t>, R</a:t>
            </a:r>
            <a:r>
              <a:rPr lang="en-US" sz="3200" baseline="-25000" dirty="0"/>
              <a:t>2</a:t>
            </a:r>
            <a:r>
              <a:rPr lang="en-US" sz="3200" dirty="0"/>
              <a:t>, R</a:t>
            </a:r>
            <a:r>
              <a:rPr lang="en-US" sz="3200" baseline="-25000" dirty="0"/>
              <a:t>3 </a:t>
            </a:r>
            <a:r>
              <a:rPr lang="en-US" sz="3200" dirty="0"/>
              <a:t>Control </a:t>
            </a:r>
            <a:r>
              <a:rPr lang="en-US" sz="3200" dirty="0" smtClean="0"/>
              <a:t>Sequence Explanation</a:t>
            </a:r>
            <a:endParaRPr lang="en-US" sz="3200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999" y="1504950"/>
            <a:ext cx="3423313" cy="3810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b="1" dirty="0" smtClean="0">
                <a:solidFill>
                  <a:srgbClr val="FFFF00"/>
                </a:solidFill>
              </a:rPr>
              <a:t>Step 1: </a:t>
            </a:r>
            <a:r>
              <a:rPr lang="en-US" dirty="0" smtClean="0"/>
              <a:t>The value of the PC are moved to MAR by means of Bus B to begin Read operation. </a:t>
            </a:r>
            <a:r>
              <a:rPr lang="en-US" b="1" dirty="0" smtClean="0">
                <a:solidFill>
                  <a:srgbClr val="00B0F0"/>
                </a:solidFill>
              </a:rPr>
              <a:t>PC</a:t>
            </a:r>
            <a:r>
              <a:rPr lang="en-US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MAR</a:t>
            </a:r>
            <a:endParaRPr lang="en-US" b="1" dirty="0" smtClean="0">
              <a:solidFill>
                <a:srgbClr val="00B0F0"/>
              </a:solidFill>
            </a:endParaRPr>
          </a:p>
          <a:p>
            <a:endParaRPr lang="en-US" dirty="0"/>
          </a:p>
          <a:p>
            <a:r>
              <a:rPr lang="en-US" dirty="0" smtClean="0"/>
              <a:t>Parallelly PC is incremented point towards the next instruction </a:t>
            </a:r>
            <a:r>
              <a:rPr lang="en-US" b="1" dirty="0" smtClean="0">
                <a:solidFill>
                  <a:srgbClr val="00B0F0"/>
                </a:solidFill>
              </a:rPr>
              <a:t>PC</a:t>
            </a:r>
            <a:r>
              <a:rPr lang="en-US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PC+1</a:t>
            </a:r>
            <a:endParaRPr lang="en-US" b="1" dirty="0" smtClean="0">
              <a:solidFill>
                <a:srgbClr val="00B0F0"/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22723"/>
            <a:ext cx="4572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662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3351"/>
            <a:ext cx="7315200" cy="838200"/>
          </a:xfrm>
        </p:spPr>
        <p:txBody>
          <a:bodyPr>
            <a:noAutofit/>
          </a:bodyPr>
          <a:lstStyle/>
          <a:p>
            <a:r>
              <a:rPr lang="en-US" sz="3200" dirty="0" smtClean="0"/>
              <a:t>Multi </a:t>
            </a:r>
            <a:r>
              <a:rPr lang="en-US" sz="3200" dirty="0"/>
              <a:t>Cycle Data Path Add R</a:t>
            </a:r>
            <a:r>
              <a:rPr lang="en-US" sz="3200" baseline="-25000" dirty="0"/>
              <a:t>1</a:t>
            </a:r>
            <a:r>
              <a:rPr lang="en-US" sz="3200" dirty="0"/>
              <a:t>, R</a:t>
            </a:r>
            <a:r>
              <a:rPr lang="en-US" sz="3200" baseline="-25000" dirty="0"/>
              <a:t>2</a:t>
            </a:r>
            <a:r>
              <a:rPr lang="en-US" sz="3200" dirty="0"/>
              <a:t>, R</a:t>
            </a:r>
            <a:r>
              <a:rPr lang="en-US" sz="3200" baseline="-25000" dirty="0"/>
              <a:t>3 </a:t>
            </a:r>
            <a:r>
              <a:rPr lang="en-US" sz="3200" dirty="0"/>
              <a:t>Control </a:t>
            </a:r>
            <a:r>
              <a:rPr lang="en-US" sz="3200" dirty="0" smtClean="0"/>
              <a:t>Sequence Explanation</a:t>
            </a:r>
            <a:endParaRPr lang="en-US" sz="3200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0" y="1151323"/>
            <a:ext cx="3657600" cy="3992177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Step </a:t>
            </a:r>
            <a:r>
              <a:rPr lang="en-US" b="1" dirty="0" smtClean="0">
                <a:solidFill>
                  <a:srgbClr val="FFFF00"/>
                </a:solidFill>
              </a:rPr>
              <a:t>2: </a:t>
            </a:r>
            <a:r>
              <a:rPr lang="en-US" dirty="0" smtClean="0"/>
              <a:t>The processor waits for </a:t>
            </a:r>
            <a:r>
              <a:rPr lang="en-US" b="1" dirty="0" smtClean="0">
                <a:solidFill>
                  <a:srgbClr val="00B0F0"/>
                </a:solidFill>
              </a:rPr>
              <a:t>WMFC </a:t>
            </a:r>
            <a:r>
              <a:rPr lang="en-US" dirty="0" smtClean="0"/>
              <a:t>signal from the memory</a:t>
            </a:r>
          </a:p>
          <a:p>
            <a:endParaRPr lang="en-US" b="1" dirty="0">
              <a:solidFill>
                <a:srgbClr val="00B0F0"/>
              </a:solidFill>
            </a:endParaRPr>
          </a:p>
          <a:p>
            <a:r>
              <a:rPr lang="en-US" b="1" dirty="0">
                <a:solidFill>
                  <a:srgbClr val="FFFF00"/>
                </a:solidFill>
              </a:rPr>
              <a:t>Step </a:t>
            </a:r>
            <a:r>
              <a:rPr lang="en-US" b="1" dirty="0" smtClean="0">
                <a:solidFill>
                  <a:srgbClr val="FFFF00"/>
                </a:solidFill>
              </a:rPr>
              <a:t>3: </a:t>
            </a:r>
            <a:r>
              <a:rPr lang="en-US" dirty="0" smtClean="0"/>
              <a:t>The inst code is moved from MDR to IR  </a:t>
            </a:r>
            <a:r>
              <a:rPr lang="en-US" b="1" dirty="0" smtClean="0">
                <a:solidFill>
                  <a:srgbClr val="00B0F0"/>
                </a:solidFill>
              </a:rPr>
              <a:t>MDR</a:t>
            </a:r>
            <a:r>
              <a:rPr lang="en-US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 IR</a:t>
            </a:r>
            <a:endParaRPr lang="en-US" b="1" dirty="0" smtClean="0">
              <a:solidFill>
                <a:srgbClr val="00B0F0"/>
              </a:solidFill>
            </a:endParaRPr>
          </a:p>
          <a:p>
            <a:endParaRPr lang="en-US" dirty="0" smtClean="0"/>
          </a:p>
          <a:p>
            <a:r>
              <a:rPr lang="en-US" b="1" dirty="0">
                <a:solidFill>
                  <a:srgbClr val="FFFF00"/>
                </a:solidFill>
              </a:rPr>
              <a:t>Step 4</a:t>
            </a:r>
            <a:r>
              <a:rPr lang="en-US" b="1" dirty="0" smtClean="0">
                <a:solidFill>
                  <a:srgbClr val="FFFF00"/>
                </a:solidFill>
              </a:rPr>
              <a:t>: </a:t>
            </a:r>
            <a:r>
              <a:rPr lang="en-US" dirty="0"/>
              <a:t>The </a:t>
            </a:r>
            <a:r>
              <a:rPr lang="en-US" dirty="0" smtClean="0"/>
              <a:t>inst decoder decodes the IR contents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71551"/>
            <a:ext cx="4419600" cy="3977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219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-781050"/>
            <a:ext cx="6248400" cy="1676400"/>
          </a:xfrm>
        </p:spPr>
        <p:txBody>
          <a:bodyPr>
            <a:noAutofit/>
          </a:bodyPr>
          <a:lstStyle/>
          <a:p>
            <a:r>
              <a:rPr lang="en-US" b="1" dirty="0" smtClean="0"/>
              <a:t>Data Path Architecture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00" y="1047750"/>
            <a:ext cx="4800600" cy="38862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  	Highest Level : Program</a:t>
            </a:r>
          </a:p>
          <a:p>
            <a:pPr marL="45720" indent="0" algn="just">
              <a:buNone/>
            </a:pPr>
            <a:r>
              <a:rPr lang="en-US" dirty="0" smtClean="0"/>
              <a:t>                     .</a:t>
            </a:r>
          </a:p>
          <a:p>
            <a:pPr marL="45720" indent="0" algn="just">
              <a:buNone/>
            </a:pPr>
            <a:r>
              <a:rPr lang="en-US" dirty="0" smtClean="0"/>
              <a:t>                     .</a:t>
            </a:r>
            <a:endParaRPr lang="en-US" dirty="0"/>
          </a:p>
          <a:p>
            <a:pPr marL="45720" indent="0" algn="just">
              <a:buNone/>
            </a:pPr>
            <a:r>
              <a:rPr lang="en-US" dirty="0" smtClean="0"/>
              <a:t>                     .</a:t>
            </a:r>
          </a:p>
          <a:p>
            <a:pPr algn="just"/>
            <a:r>
              <a:rPr lang="en-US" dirty="0" smtClean="0"/>
              <a:t>             Lowest Level : State</a:t>
            </a:r>
          </a:p>
          <a:p>
            <a:pPr marL="45720" indent="0" algn="just">
              <a:buNone/>
            </a:pPr>
            <a:endParaRPr lang="en-US" dirty="0"/>
          </a:p>
          <a:p>
            <a:pPr algn="just"/>
            <a:r>
              <a:rPr lang="en-US" dirty="0" smtClean="0"/>
              <a:t>At each state small activity happens</a:t>
            </a:r>
          </a:p>
          <a:p>
            <a:pPr marL="45720" indent="0" algn="just">
              <a:buNone/>
            </a:pPr>
            <a:r>
              <a:rPr lang="en-US" dirty="0" smtClean="0"/>
              <a:t>                      (RTL Activities)</a:t>
            </a:r>
          </a:p>
          <a:p>
            <a:pPr marL="45720" indent="0" algn="just">
              <a:buNone/>
            </a:pPr>
            <a:r>
              <a:rPr lang="en-US" dirty="0" smtClean="0"/>
              <a:t>         (Register Transfer Level Activities)</a:t>
            </a:r>
          </a:p>
          <a:p>
            <a:pPr marL="45720" indent="0" algn="just">
              <a:buNone/>
            </a:pPr>
            <a:endParaRPr lang="en-US" dirty="0" smtClean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/>
              <a:t>RTL: The Sequence in which the register transfer actions should take place will be decided by the controller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5750"/>
            <a:ext cx="7315200" cy="865573"/>
          </a:xfrm>
        </p:spPr>
        <p:txBody>
          <a:bodyPr>
            <a:noAutofit/>
          </a:bodyPr>
          <a:lstStyle/>
          <a:p>
            <a:r>
              <a:rPr lang="en-US" sz="3200" dirty="0" smtClean="0"/>
              <a:t>Multi </a:t>
            </a:r>
            <a:r>
              <a:rPr lang="en-US" sz="3200" dirty="0"/>
              <a:t>Cycle Data Path Add R</a:t>
            </a:r>
            <a:r>
              <a:rPr lang="en-US" sz="3200" baseline="-25000" dirty="0"/>
              <a:t>1</a:t>
            </a:r>
            <a:r>
              <a:rPr lang="en-US" sz="3200" dirty="0"/>
              <a:t>, R</a:t>
            </a:r>
            <a:r>
              <a:rPr lang="en-US" sz="3200" baseline="-25000" dirty="0"/>
              <a:t>2</a:t>
            </a:r>
            <a:r>
              <a:rPr lang="en-US" sz="3200" dirty="0"/>
              <a:t>, R</a:t>
            </a:r>
            <a:r>
              <a:rPr lang="en-US" sz="3200" baseline="-25000" dirty="0"/>
              <a:t>3 </a:t>
            </a:r>
            <a:r>
              <a:rPr lang="en-US" sz="3200" dirty="0"/>
              <a:t>Control </a:t>
            </a:r>
            <a:r>
              <a:rPr lang="en-US" sz="3200" dirty="0" smtClean="0"/>
              <a:t>Sequence Explanation</a:t>
            </a:r>
            <a:endParaRPr lang="en-US" sz="3200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0" y="1151323"/>
            <a:ext cx="3657600" cy="402430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Step </a:t>
            </a:r>
            <a:r>
              <a:rPr lang="en-US" b="1" dirty="0">
                <a:solidFill>
                  <a:srgbClr val="FFFF00"/>
                </a:solidFill>
              </a:rPr>
              <a:t>4</a:t>
            </a:r>
            <a:r>
              <a:rPr lang="en-US" b="1" dirty="0" smtClean="0">
                <a:solidFill>
                  <a:srgbClr val="FFFF00"/>
                </a:solidFill>
              </a:rPr>
              <a:t>: </a:t>
            </a:r>
            <a:r>
              <a:rPr lang="en-US" dirty="0" smtClean="0"/>
              <a:t>Two values from reg R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&amp;</a:t>
            </a:r>
            <a:r>
              <a:rPr lang="en-US" dirty="0" smtClean="0"/>
              <a:t> R</a:t>
            </a:r>
            <a:r>
              <a:rPr lang="en-US" baseline="-25000" dirty="0" smtClean="0"/>
              <a:t>3</a:t>
            </a:r>
            <a:r>
              <a:rPr lang="en-US" dirty="0" smtClean="0"/>
              <a:t> are made accessible at inputs A and B of ALU by means of Bus A </a:t>
            </a:r>
            <a:r>
              <a:rPr lang="en-US" dirty="0"/>
              <a:t>&amp;</a:t>
            </a:r>
            <a:r>
              <a:rPr lang="en-US" dirty="0" smtClean="0"/>
              <a:t> B</a:t>
            </a:r>
          </a:p>
          <a:p>
            <a:endParaRPr lang="en-US" dirty="0" smtClean="0"/>
          </a:p>
          <a:p>
            <a:r>
              <a:rPr lang="en-US" dirty="0"/>
              <a:t>B</a:t>
            </a:r>
            <a:r>
              <a:rPr lang="en-US" dirty="0" smtClean="0"/>
              <a:t>y activating the Add signal two </a:t>
            </a:r>
            <a:r>
              <a:rPr lang="en-US" dirty="0"/>
              <a:t>inputs are added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hrough Bus C the </a:t>
            </a:r>
            <a:r>
              <a:rPr lang="en-US" dirty="0"/>
              <a:t>resultant is stored in R1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159"/>
            <a:ext cx="4419600" cy="3977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969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5750"/>
            <a:ext cx="7315200" cy="865573"/>
          </a:xfrm>
        </p:spPr>
        <p:txBody>
          <a:bodyPr>
            <a:noAutofit/>
          </a:bodyPr>
          <a:lstStyle/>
          <a:p>
            <a:r>
              <a:rPr lang="en-US" sz="3200" dirty="0" smtClean="0"/>
              <a:t>Multi </a:t>
            </a:r>
            <a:r>
              <a:rPr lang="en-US" sz="3200" dirty="0"/>
              <a:t>Cycle Data Path Add R</a:t>
            </a:r>
            <a:r>
              <a:rPr lang="en-US" sz="3200" baseline="-25000" dirty="0"/>
              <a:t>1</a:t>
            </a:r>
            <a:r>
              <a:rPr lang="en-US" sz="3200" dirty="0"/>
              <a:t>, R</a:t>
            </a:r>
            <a:r>
              <a:rPr lang="en-US" sz="3200" baseline="-25000" dirty="0"/>
              <a:t>2</a:t>
            </a:r>
            <a:r>
              <a:rPr lang="en-US" sz="3200" dirty="0"/>
              <a:t>, R</a:t>
            </a:r>
            <a:r>
              <a:rPr lang="en-US" sz="3200" baseline="-25000" dirty="0"/>
              <a:t>3 </a:t>
            </a:r>
            <a:r>
              <a:rPr lang="en-US" sz="3200" dirty="0"/>
              <a:t>Control </a:t>
            </a:r>
            <a:r>
              <a:rPr lang="en-US" sz="3200" dirty="0" smtClean="0"/>
              <a:t>Sequence Explanation</a:t>
            </a:r>
            <a:endParaRPr lang="en-US" sz="3200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9400" y="1123950"/>
            <a:ext cx="6172200" cy="38100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dirty="0" smtClean="0"/>
          </a:p>
          <a:p>
            <a:pPr algn="just"/>
            <a:r>
              <a:rPr lang="en-US" sz="2800" b="1" dirty="0" smtClean="0">
                <a:solidFill>
                  <a:srgbClr val="FFFF00"/>
                </a:solidFill>
              </a:rPr>
              <a:t>By providing more data paths it is possible to reduce number of clock cycles needed to execute an instruction</a:t>
            </a:r>
            <a:endParaRPr lang="en-US" sz="2800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76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20442118">
            <a:off x="1452344" y="1496142"/>
            <a:ext cx="7315200" cy="2654645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66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Any Questions ?</a:t>
            </a:r>
            <a:endParaRPr lang="en-US" sz="6600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28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Dr. Abdul Quadir Md , VIT Chennai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Content Placeholder 5"/>
          <p:cNvSpPr txBox="1">
            <a:spLocks noGrp="1"/>
          </p:cNvSpPr>
          <p:nvPr>
            <p:ph idx="1"/>
          </p:nvPr>
        </p:nvSpPr>
        <p:spPr>
          <a:xfrm>
            <a:off x="914400" y="2077375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Hamacher</a:t>
            </a:r>
            <a:r>
              <a:rPr lang="en-US" dirty="0"/>
              <a:t>, C., </a:t>
            </a:r>
            <a:r>
              <a:rPr lang="en-US" dirty="0" err="1"/>
              <a:t>Vranesic</a:t>
            </a:r>
            <a:r>
              <a:rPr lang="en-US" dirty="0"/>
              <a:t>, Z., &amp; </a:t>
            </a:r>
            <a:r>
              <a:rPr lang="en-US" dirty="0" err="1"/>
              <a:t>Zaky</a:t>
            </a:r>
            <a:r>
              <a:rPr lang="en-US" dirty="0"/>
              <a:t>, S. (2002). Computer organization. McGraw-Hill.</a:t>
            </a:r>
          </a:p>
        </p:txBody>
      </p:sp>
    </p:spTree>
    <p:extLst>
      <p:ext uri="{BB962C8B-B14F-4D97-AF65-F5344CB8AC3E}">
        <p14:creationId xmlns:p14="http://schemas.microsoft.com/office/powerpoint/2010/main" val="210849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20711277">
            <a:off x="1611015" y="1710104"/>
            <a:ext cx="7315200" cy="2654645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9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Brush Script MT" panose="03060802040406070304" pitchFamily="66" charset="0"/>
              </a:rPr>
              <a:t>Thank You!</a:t>
            </a:r>
            <a:endParaRPr lang="en-US" sz="9600" i="1" dirty="0">
              <a:solidFill>
                <a:schemeClr val="accent4">
                  <a:lumMod val="40000"/>
                  <a:lumOff val="60000"/>
                </a:schemeClr>
              </a:solidFill>
              <a:latin typeface="Brush Script MT" panose="03060802040406070304" pitchFamily="66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04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-781050"/>
            <a:ext cx="6248400" cy="1676400"/>
          </a:xfrm>
        </p:spPr>
        <p:txBody>
          <a:bodyPr>
            <a:noAutofit/>
          </a:bodyPr>
          <a:lstStyle/>
          <a:p>
            <a:r>
              <a:rPr lang="en-US" b="1" dirty="0" smtClean="0"/>
              <a:t>Data Path Architecture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0" y="1047750"/>
            <a:ext cx="5105400" cy="3886200"/>
          </a:xfrm>
        </p:spPr>
        <p:txBody>
          <a:bodyPr>
            <a:normAutofit/>
          </a:bodyPr>
          <a:lstStyle/>
          <a:p>
            <a:r>
              <a:rPr lang="en-US" dirty="0" smtClean="0"/>
              <a:t>Activity consist of  </a:t>
            </a:r>
          </a:p>
          <a:p>
            <a:pPr marL="4572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i) </a:t>
            </a:r>
            <a:r>
              <a:rPr lang="en-US" b="1" dirty="0" smtClean="0">
                <a:solidFill>
                  <a:srgbClr val="FFC000"/>
                </a:solidFill>
              </a:rPr>
              <a:t>Data Path </a:t>
            </a:r>
            <a:r>
              <a:rPr lang="en-US" dirty="0" smtClean="0"/>
              <a:t>: How a data travels inside the processor from one component to a another component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 algn="just">
              <a:buNone/>
            </a:pPr>
            <a:r>
              <a:rPr lang="en-US" dirty="0" smtClean="0"/>
              <a:t>ii) </a:t>
            </a:r>
            <a:r>
              <a:rPr lang="en-US" b="1" dirty="0" smtClean="0">
                <a:solidFill>
                  <a:srgbClr val="FFC000"/>
                </a:solidFill>
              </a:rPr>
              <a:t>Control</a:t>
            </a:r>
            <a:r>
              <a:rPr lang="en-US" dirty="0" smtClean="0"/>
              <a:t> (Controlling the Data Path): Who is controlling the data and who decides which path it has to take</a:t>
            </a:r>
          </a:p>
          <a:p>
            <a:pPr marL="45720" indent="0" algn="just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4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924800" cy="819150"/>
          </a:xfrm>
        </p:spPr>
        <p:txBody>
          <a:bodyPr>
            <a:noAutofit/>
          </a:bodyPr>
          <a:lstStyle/>
          <a:p>
            <a:r>
              <a:rPr lang="en-US" b="1" dirty="0" smtClean="0"/>
              <a:t>Data Path Typical Architecture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0" y="1047750"/>
            <a:ext cx="5105400" cy="38862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 smtClean="0"/>
          </a:p>
          <a:p>
            <a:pPr marL="45720" indent="0" algn="just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19400" y="2190750"/>
            <a:ext cx="5867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 Controller </a:t>
            </a:r>
            <a:r>
              <a:rPr lang="en-US" dirty="0"/>
              <a:t>will issue appropriate signals </a:t>
            </a:r>
          </a:p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19400" y="1047750"/>
            <a:ext cx="5867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1. Architecture </a:t>
            </a:r>
            <a:r>
              <a:rPr lang="en-US" dirty="0"/>
              <a:t>means : </a:t>
            </a:r>
            <a:r>
              <a:rPr lang="en-US" dirty="0" smtClean="0"/>
              <a:t>How </a:t>
            </a:r>
            <a:r>
              <a:rPr lang="en-US" dirty="0"/>
              <a:t>you can put the various components together so that whenever the processor </a:t>
            </a:r>
            <a:r>
              <a:rPr lang="en-US" dirty="0" smtClean="0"/>
              <a:t>needs 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19400" y="3285130"/>
            <a:ext cx="5867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 Physical </a:t>
            </a:r>
            <a:r>
              <a:rPr lang="en-US" dirty="0"/>
              <a:t>connections will be enabled</a:t>
            </a:r>
          </a:p>
        </p:txBody>
      </p:sp>
      <p:sp>
        <p:nvSpPr>
          <p:cNvPr id="9" name="Rectangle 8"/>
          <p:cNvSpPr/>
          <p:nvPr/>
        </p:nvSpPr>
        <p:spPr>
          <a:xfrm>
            <a:off x="2819400" y="4400550"/>
            <a:ext cx="5867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4. That </a:t>
            </a:r>
            <a:r>
              <a:rPr lang="en-US" dirty="0"/>
              <a:t>data will move around</a:t>
            </a:r>
          </a:p>
        </p:txBody>
      </p:sp>
      <p:cxnSp>
        <p:nvCxnSpPr>
          <p:cNvPr id="11" name="Straight Arrow Connector 10"/>
          <p:cNvCxnSpPr>
            <a:stCxn id="7" idx="2"/>
            <a:endCxn id="4" idx="0"/>
          </p:cNvCxnSpPr>
          <p:nvPr/>
        </p:nvCxnSpPr>
        <p:spPr>
          <a:xfrm>
            <a:off x="5753100" y="1809750"/>
            <a:ext cx="0" cy="381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753100" y="2904130"/>
            <a:ext cx="0" cy="381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753100" y="4047130"/>
            <a:ext cx="0" cy="381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10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3350"/>
            <a:ext cx="7848600" cy="91439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Components of Data Path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1352550"/>
            <a:ext cx="4114800" cy="3680222"/>
          </a:xfrm>
        </p:spPr>
        <p:txBody>
          <a:bodyPr/>
          <a:lstStyle/>
          <a:p>
            <a:pPr marL="45720" indent="0">
              <a:buNone/>
            </a:pPr>
            <a:endParaRPr lang="en-IN" dirty="0" smtClean="0"/>
          </a:p>
          <a:p>
            <a:r>
              <a:rPr lang="en-IN" dirty="0" smtClean="0"/>
              <a:t>Multiplexer</a:t>
            </a:r>
          </a:p>
          <a:p>
            <a:endParaRPr lang="en-IN" dirty="0" smtClean="0"/>
          </a:p>
          <a:p>
            <a:r>
              <a:rPr lang="en-IN" dirty="0" smtClean="0"/>
              <a:t>ALU</a:t>
            </a:r>
          </a:p>
          <a:p>
            <a:pPr marL="45720" indent="0">
              <a:buNone/>
            </a:pPr>
            <a:endParaRPr lang="en-IN" dirty="0" smtClean="0"/>
          </a:p>
          <a:p>
            <a:r>
              <a:rPr lang="en-IN" dirty="0" smtClean="0"/>
              <a:t>Registers 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17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285750"/>
            <a:ext cx="5029200" cy="914399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Multiplexer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1352550"/>
            <a:ext cx="4114800" cy="3680222"/>
          </a:xfrm>
        </p:spPr>
        <p:txBody>
          <a:bodyPr/>
          <a:lstStyle/>
          <a:p>
            <a:r>
              <a:rPr lang="en-IN" dirty="0" smtClean="0"/>
              <a:t>Multiple inputs </a:t>
            </a:r>
          </a:p>
          <a:p>
            <a:endParaRPr lang="en-IN" dirty="0" smtClean="0"/>
          </a:p>
          <a:p>
            <a:r>
              <a:rPr lang="en-IN" dirty="0"/>
              <a:t>O</a:t>
            </a:r>
            <a:r>
              <a:rPr lang="en-IN" dirty="0" smtClean="0"/>
              <a:t>ne output</a:t>
            </a:r>
          </a:p>
          <a:p>
            <a:pPr marL="45720" indent="0">
              <a:buNone/>
            </a:pPr>
            <a:endParaRPr lang="en-IN" dirty="0" smtClean="0"/>
          </a:p>
          <a:p>
            <a:r>
              <a:rPr lang="en-IN" dirty="0" smtClean="0"/>
              <a:t>Which </a:t>
            </a:r>
            <a:r>
              <a:rPr lang="en-IN" b="1" dirty="0" smtClean="0">
                <a:solidFill>
                  <a:srgbClr val="FFC000"/>
                </a:solidFill>
              </a:rPr>
              <a:t>one</a:t>
            </a:r>
            <a:r>
              <a:rPr lang="en-IN" dirty="0" smtClean="0"/>
              <a:t> output from many inputs will be selected, will be decided by the select line (otherwise  called as controller).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28" name="Picture 4" descr="Digital Circuits - Multiplexers - Tutorials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90550"/>
            <a:ext cx="29718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ultiplexer(MUX) and Multiplex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30" y="2876550"/>
            <a:ext cx="2971800" cy="2114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60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285750"/>
            <a:ext cx="5029200" cy="914399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ALU (Arithmetic and Logic Unit)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1352550"/>
            <a:ext cx="4114800" cy="3680222"/>
          </a:xfrm>
        </p:spPr>
        <p:txBody>
          <a:bodyPr>
            <a:normAutofit/>
          </a:bodyPr>
          <a:lstStyle/>
          <a:p>
            <a:r>
              <a:rPr lang="en-IN" dirty="0" smtClean="0"/>
              <a:t>For example, a 32 ALU can perform: </a:t>
            </a:r>
          </a:p>
          <a:p>
            <a:pPr marL="45720" indent="0">
              <a:buNone/>
            </a:pPr>
            <a:r>
              <a:rPr lang="en-IN" dirty="0"/>
              <a:t>	</a:t>
            </a:r>
            <a:r>
              <a:rPr lang="en-IN" dirty="0" smtClean="0"/>
              <a:t>16 Arithmetic Operations</a:t>
            </a:r>
          </a:p>
          <a:p>
            <a:pPr marL="45720" indent="0">
              <a:buNone/>
            </a:pPr>
            <a:r>
              <a:rPr lang="en-IN" dirty="0" smtClean="0"/>
              <a:t>	16 Logical Operations </a:t>
            </a:r>
          </a:p>
          <a:p>
            <a:endParaRPr lang="en-IN" dirty="0" smtClean="0"/>
          </a:p>
          <a:p>
            <a:r>
              <a:rPr lang="en-IN" dirty="0" smtClean="0"/>
              <a:t>5 bit control lines to select any one of the ALU operations</a:t>
            </a:r>
          </a:p>
          <a:p>
            <a:pPr marL="45720" indent="0">
              <a:buNone/>
            </a:pPr>
            <a:endParaRPr lang="en-IN" dirty="0" smtClean="0"/>
          </a:p>
          <a:p>
            <a:r>
              <a:rPr lang="en-IN" dirty="0" smtClean="0"/>
              <a:t>ALU performs the role of both Mux and ALU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09" y="1276350"/>
            <a:ext cx="32004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726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-116574"/>
            <a:ext cx="5486400" cy="914399"/>
          </a:xfrm>
        </p:spPr>
        <p:txBody>
          <a:bodyPr>
            <a:normAutofit/>
          </a:bodyPr>
          <a:lstStyle/>
          <a:p>
            <a:r>
              <a:rPr lang="en-IN" dirty="0" smtClean="0"/>
              <a:t>Registers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1809750"/>
            <a:ext cx="4572000" cy="3333750"/>
          </a:xfrm>
        </p:spPr>
        <p:txBody>
          <a:bodyPr>
            <a:normAutofit/>
          </a:bodyPr>
          <a:lstStyle/>
          <a:p>
            <a:r>
              <a:rPr lang="en-IN" dirty="0" smtClean="0"/>
              <a:t>General Purpose Registers (GPR) are the ones which stores the data on the processors side</a:t>
            </a:r>
          </a:p>
          <a:p>
            <a:endParaRPr lang="en-IN" dirty="0"/>
          </a:p>
          <a:p>
            <a:r>
              <a:rPr lang="en-IN" dirty="0" smtClean="0"/>
              <a:t>Example, R</a:t>
            </a:r>
            <a:r>
              <a:rPr lang="en-IN" baseline="-25000" dirty="0" smtClean="0"/>
              <a:t>0</a:t>
            </a:r>
            <a:r>
              <a:rPr lang="en-IN" dirty="0" smtClean="0"/>
              <a:t>, R</a:t>
            </a:r>
            <a:r>
              <a:rPr lang="en-IN" baseline="-25000" dirty="0" smtClean="0"/>
              <a:t>1</a:t>
            </a:r>
            <a:r>
              <a:rPr lang="en-IN" dirty="0" smtClean="0"/>
              <a:t>, R</a:t>
            </a:r>
            <a:r>
              <a:rPr lang="en-IN" baseline="-25000" dirty="0" smtClean="0"/>
              <a:t>2</a:t>
            </a:r>
            <a:r>
              <a:rPr lang="en-IN" dirty="0" smtClean="0"/>
              <a:t>… R</a:t>
            </a:r>
            <a:r>
              <a:rPr lang="en-IN" baseline="-25000" dirty="0" smtClean="0"/>
              <a:t>n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95350"/>
            <a:ext cx="2133600" cy="3429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344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34C26F10802843B0B559DA57628132" ma:contentTypeVersion="2" ma:contentTypeDescription="Create a new document." ma:contentTypeScope="" ma:versionID="b95aa51d966dc5cb7e37a77d3fcf618e">
  <xsd:schema xmlns:xsd="http://www.w3.org/2001/XMLSchema" xmlns:xs="http://www.w3.org/2001/XMLSchema" xmlns:p="http://schemas.microsoft.com/office/2006/metadata/properties" xmlns:ns2="3358ecb5-647a-4f41-878e-b611d5a3588c" targetNamespace="http://schemas.microsoft.com/office/2006/metadata/properties" ma:root="true" ma:fieldsID="841be0c1fa90a13f5a7042af11581a45" ns2:_="">
    <xsd:import namespace="3358ecb5-647a-4f41-878e-b611d5a358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58ecb5-647a-4f41-878e-b611d5a358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D5F2659-4937-4720-B16A-EF631F9A407A}"/>
</file>

<file path=customXml/itemProps2.xml><?xml version="1.0" encoding="utf-8"?>
<ds:datastoreItem xmlns:ds="http://schemas.openxmlformats.org/officeDocument/2006/customXml" ds:itemID="{C45415AC-F76C-4435-ADCC-79718482D390}"/>
</file>

<file path=customXml/itemProps3.xml><?xml version="1.0" encoding="utf-8"?>
<ds:datastoreItem xmlns:ds="http://schemas.openxmlformats.org/officeDocument/2006/customXml" ds:itemID="{39930454-1D68-4D58-AF20-EABCC5865345}"/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3312</TotalTime>
  <Words>1307</Words>
  <Application>Microsoft Office PowerPoint</Application>
  <PresentationFormat>On-screen Show (16:9)</PresentationFormat>
  <Paragraphs>226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 Rounded MT Bold</vt:lpstr>
      <vt:lpstr>Brush Script MT</vt:lpstr>
      <vt:lpstr>Calibri</vt:lpstr>
      <vt:lpstr>Wingdings</vt:lpstr>
      <vt:lpstr>Perspective</vt:lpstr>
      <vt:lpstr>Module 3    Part B</vt:lpstr>
      <vt:lpstr>Data Path Architecture Introduction </vt:lpstr>
      <vt:lpstr>Data Path Architecture</vt:lpstr>
      <vt:lpstr>Data Path Architecture</vt:lpstr>
      <vt:lpstr>Data Path Typical Architecture</vt:lpstr>
      <vt:lpstr>Components of Data Path Architecture</vt:lpstr>
      <vt:lpstr>     Multiplexer </vt:lpstr>
      <vt:lpstr>ALU (Arithmetic and Logic Unit)</vt:lpstr>
      <vt:lpstr>Registers</vt:lpstr>
      <vt:lpstr>Single Cycle Data Path Architecture</vt:lpstr>
      <vt:lpstr>Execution of Complete Instruction Using Single Cycle Data Path</vt:lpstr>
      <vt:lpstr>Execution of Single Cycle Data Path(Conti..)</vt:lpstr>
      <vt:lpstr>     Figure 1. Single Cycle  Data Path Architecture  </vt:lpstr>
      <vt:lpstr>Control steps - Add R1 , (R2) - Explanation</vt:lpstr>
      <vt:lpstr>Control steps - Add R1 , (R2) - Explanation</vt:lpstr>
      <vt:lpstr>Control steps - Add R1 , (R2) - Explanation</vt:lpstr>
      <vt:lpstr>Control steps - Add R1 , (R2) - Explanation</vt:lpstr>
      <vt:lpstr>Control steps - Add R1 , (R2) - Explanation</vt:lpstr>
      <vt:lpstr>Control steps - Add R1 , (R2) - Explanation</vt:lpstr>
      <vt:lpstr>Sequence of control steps using single cycle for Add R1 , (R2) </vt:lpstr>
      <vt:lpstr>Multi Cycle Data Path Architecture</vt:lpstr>
      <vt:lpstr>Why Multi Cycle Data Path ?</vt:lpstr>
      <vt:lpstr>How Multi Cycle Data Path Works</vt:lpstr>
      <vt:lpstr>     Figure 2. Multi Cycle  Data Path Architecture  </vt:lpstr>
      <vt:lpstr>How Multi Cycle Data Path Works</vt:lpstr>
      <vt:lpstr>How Multi Cycle Data Path Works</vt:lpstr>
      <vt:lpstr>Execution of Instruction using Multi Cycle Data Path Add R1, R2, R3 Control Sequence</vt:lpstr>
      <vt:lpstr>Multi Cycle Data Path Add R1, R2, R3 Control Sequence Explanation</vt:lpstr>
      <vt:lpstr>Multi Cycle Data Path Add R1, R2, R3 Control Sequence Explanation</vt:lpstr>
      <vt:lpstr>Multi Cycle Data Path Add R1, R2, R3 Control Sequence Explanation</vt:lpstr>
      <vt:lpstr>Multi Cycle Data Path Add R1, R2, R3 Control Sequence Explanation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vitbpl</dc:creator>
  <cp:lastModifiedBy>Admin</cp:lastModifiedBy>
  <cp:revision>183</cp:revision>
  <dcterms:created xsi:type="dcterms:W3CDTF">2006-08-16T00:00:00Z</dcterms:created>
  <dcterms:modified xsi:type="dcterms:W3CDTF">2021-10-01T10:04:27Z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0x0101000F34C26F10802843B0B559DA57628132</vt:lpwstr>
  </property>
</Properties>
</file>