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7"/>
  </p:notesMasterIdLst>
  <p:sldIdLst>
    <p:sldId id="256" r:id="rId5"/>
    <p:sldId id="257" r:id="rId6"/>
    <p:sldId id="286" r:id="rId7"/>
    <p:sldId id="285" r:id="rId8"/>
    <p:sldId id="287" r:id="rId9"/>
    <p:sldId id="288" r:id="rId10"/>
    <p:sldId id="289" r:id="rId11"/>
    <p:sldId id="258" r:id="rId12"/>
    <p:sldId id="290" r:id="rId13"/>
    <p:sldId id="261" r:id="rId14"/>
    <p:sldId id="266" r:id="rId15"/>
    <p:sldId id="268" r:id="rId16"/>
    <p:sldId id="269" r:id="rId17"/>
    <p:sldId id="276" r:id="rId18"/>
    <p:sldId id="282" r:id="rId19"/>
    <p:sldId id="270" r:id="rId20"/>
    <p:sldId id="283" r:id="rId21"/>
    <p:sldId id="277" r:id="rId22"/>
    <p:sldId id="278" r:id="rId23"/>
    <p:sldId id="271" r:id="rId24"/>
    <p:sldId id="279" r:id="rId25"/>
    <p:sldId id="284" r:id="rId26"/>
    <p:sldId id="272" r:id="rId27"/>
    <p:sldId id="273" r:id="rId28"/>
    <p:sldId id="274" r:id="rId29"/>
    <p:sldId id="298" r:id="rId30"/>
    <p:sldId id="299" r:id="rId31"/>
    <p:sldId id="275" r:id="rId32"/>
    <p:sldId id="292" r:id="rId33"/>
    <p:sldId id="293" r:id="rId34"/>
    <p:sldId id="294" r:id="rId35"/>
    <p:sldId id="2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3E7DA-6996-440A-AE88-C4DD4E15B11F}" v="27" dt="2021-12-06T11:47:35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 A" userId="S::sudha.a@vit.ac.in::1d1afd41-a134-4f59-99ea-d9e81be28f9b" providerId="AD" clId="Web-{5123E7DA-6996-440A-AE88-C4DD4E15B11F}"/>
    <pc:docChg chg="modSld">
      <pc:chgData name="Sudha A" userId="S::sudha.a@vit.ac.in::1d1afd41-a134-4f59-99ea-d9e81be28f9b" providerId="AD" clId="Web-{5123E7DA-6996-440A-AE88-C4DD4E15B11F}" dt="2021-12-06T11:47:35.933" v="25" actId="20577"/>
      <pc:docMkLst>
        <pc:docMk/>
      </pc:docMkLst>
      <pc:sldChg chg="modSp">
        <pc:chgData name="Sudha A" userId="S::sudha.a@vit.ac.in::1d1afd41-a134-4f59-99ea-d9e81be28f9b" providerId="AD" clId="Web-{5123E7DA-6996-440A-AE88-C4DD4E15B11F}" dt="2021-12-06T11:47:35.933" v="25" actId="20577"/>
        <pc:sldMkLst>
          <pc:docMk/>
          <pc:sldMk cId="1752035996" sldId="272"/>
        </pc:sldMkLst>
        <pc:spChg chg="mod">
          <ac:chgData name="Sudha A" userId="S::sudha.a@vit.ac.in::1d1afd41-a134-4f59-99ea-d9e81be28f9b" providerId="AD" clId="Web-{5123E7DA-6996-440A-AE88-C4DD4E15B11F}" dt="2021-12-06T11:47:35.933" v="25" actId="20577"/>
          <ac:spMkLst>
            <pc:docMk/>
            <pc:sldMk cId="1752035996" sldId="272"/>
            <ac:spMk id="3" creationId="{EAC78E0C-2E57-44A1-B1BB-679472256ADB}"/>
          </ac:spMkLst>
        </pc:spChg>
        <pc:picChg chg="mod">
          <ac:chgData name="Sudha A" userId="S::sudha.a@vit.ac.in::1d1afd41-a134-4f59-99ea-d9e81be28f9b" providerId="AD" clId="Web-{5123E7DA-6996-440A-AE88-C4DD4E15B11F}" dt="2021-12-06T11:46:54.683" v="11" actId="1076"/>
          <ac:picMkLst>
            <pc:docMk/>
            <pc:sldMk cId="1752035996" sldId="272"/>
            <ac:picMk id="6" creationId="{4E887265-AC30-48D4-8B97-18D8572FEE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1402-64A8-42D3-BAB9-017B0F7D258F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/>
              <a:t>Dr. R. Girija VIT Chennai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14AF-C73F-4457-8808-8046A8427A3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08FF-1183-454C-B782-5741604C847D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A513-56B3-4D5F-9DF1-024C754FC894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2937-D2BB-4B3B-91FD-F38AC5A7DBD8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820B-7F52-4FAB-9451-56FD4E7501E2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A833-0949-4658-941F-90C1662A97E7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927-4D50-4041-9FA9-987FE8E1A9F7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0254-FCF6-4AB7-A33F-69F316519032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7E7-9390-4F70-837B-074C0000521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A81F-35BA-48AB-A9B9-A9FA8E3C417D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353E1B-903F-457F-80B6-F32C4CA10387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Dr. R. Girija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133607"/>
            <a:ext cx="8305800" cy="194626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MODULE 3</a:t>
            </a:r>
            <a:br>
              <a:rPr lang="en-IN" dirty="0"/>
            </a:br>
            <a:r>
              <a:rPr lang="en-IN" dirty="0"/>
              <a:t>Fundamentals of computer architecture</a:t>
            </a:r>
            <a:br>
              <a:rPr lang="en-IN" dirty="0"/>
            </a:br>
            <a:r>
              <a:rPr lang="en-IN" dirty="0"/>
              <a:t>PART 1A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23850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tx2"/>
                </a:solidFill>
              </a:rPr>
              <a:t>Dr.</a:t>
            </a:r>
            <a:r>
              <a:rPr lang="en-IN" dirty="0">
                <a:solidFill>
                  <a:schemeClr val="tx2"/>
                </a:solidFill>
              </a:rPr>
              <a:t> R. Girija,</a:t>
            </a:r>
          </a:p>
          <a:p>
            <a:r>
              <a:rPr lang="en-IN" dirty="0">
                <a:solidFill>
                  <a:schemeClr val="tx2"/>
                </a:solidFill>
              </a:rPr>
              <a:t>SCOPE,</a:t>
            </a:r>
          </a:p>
          <a:p>
            <a:r>
              <a:rPr lang="en-IN" dirty="0">
                <a:solidFill>
                  <a:schemeClr val="tx2"/>
                </a:solidFill>
              </a:rPr>
              <a:t>VIT University, Chennai campus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4DF9-A21A-46B6-8521-B8A7A83E98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3629-F38F-4765-B181-0E16BC46D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F311-2835-400A-84F1-8B76FC86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/>
          <a:lstStyle/>
          <a:p>
            <a:r>
              <a:rPr lang="en-IN" dirty="0"/>
              <a:t>Instruction Formats…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862E7-EA42-4838-A824-8F6E17A3B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77171"/>
                <a:ext cx="7315200" cy="3454849"/>
              </a:xfrm>
            </p:spPr>
            <p:txBody>
              <a:bodyPr>
                <a:normAutofit/>
              </a:bodyPr>
              <a:lstStyle/>
              <a:p>
                <a:pPr marL="533400" indent="-533400">
                  <a:buNone/>
                  <a:tabLst>
                    <a:tab pos="2146300" algn="l"/>
                    <a:tab pos="5022850" algn="l"/>
                  </a:tabLst>
                </a:pPr>
                <a:endParaRPr lang="en-US" altLang="en-US" dirty="0"/>
              </a:p>
              <a:p>
                <a:pPr marL="533400" indent="-533400">
                  <a:buNone/>
                  <a:tabLst>
                    <a:tab pos="2146300" algn="l"/>
                    <a:tab pos="5022850" algn="l"/>
                  </a:tabLst>
                </a:pPr>
                <a:endParaRPr lang="en-US" altLang="en-US" dirty="0"/>
              </a:p>
              <a:p>
                <a:pPr marL="533400" indent="-533400" algn="ctr">
                  <a:buNone/>
                  <a:tabLst>
                    <a:tab pos="2146300" algn="l"/>
                    <a:tab pos="5022850" algn="l"/>
                  </a:tabLst>
                </a:pPr>
                <a:r>
                  <a:rPr lang="en-US" altLang="en-US" dirty="0"/>
                  <a:t>Estimate this expression using all the instruction formats</a:t>
                </a:r>
              </a:p>
              <a:p>
                <a:pPr marL="533400" indent="-533400" algn="ctr">
                  <a:buNone/>
                  <a:tabLst>
                    <a:tab pos="2146300" algn="l"/>
                    <a:tab pos="50228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)×(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862E7-EA42-4838-A824-8F6E17A3B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77171"/>
                <a:ext cx="7315200" cy="34548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06989-9C69-4A64-B5D6-E573F7E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5F6DD-D27E-49DD-AB87-C424596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4BB7-6C8E-458C-9FFD-4404F2B6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558" y="285750"/>
            <a:ext cx="7315200" cy="865573"/>
          </a:xfrm>
        </p:spPr>
        <p:txBody>
          <a:bodyPr/>
          <a:lstStyle/>
          <a:p>
            <a:r>
              <a:rPr lang="en-IN" dirty="0"/>
              <a:t>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2C60-54A0-431C-B2A2-3FBA7DA9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19" y="1244427"/>
            <a:ext cx="7315200" cy="3487475"/>
          </a:xfrm>
        </p:spPr>
        <p:txBody>
          <a:bodyPr/>
          <a:lstStyle/>
          <a:p>
            <a:r>
              <a:rPr lang="en-IN" dirty="0"/>
              <a:t>Definition</a:t>
            </a:r>
          </a:p>
          <a:p>
            <a:r>
              <a:rPr lang="en-IN" dirty="0"/>
              <a:t>Example: For tracking students names, “LIST” is maintained.</a:t>
            </a:r>
          </a:p>
          <a:p>
            <a:r>
              <a:rPr lang="en-IN" dirty="0"/>
              <a:t>In case, for adding mobile number to student names; then use ‘TABLE’</a:t>
            </a:r>
          </a:p>
          <a:p>
            <a:r>
              <a:rPr lang="en-IN" dirty="0"/>
              <a:t>Organised form: ?</a:t>
            </a:r>
          </a:p>
          <a:p>
            <a:r>
              <a:rPr lang="en-IN" dirty="0"/>
              <a:t>DATA STRUCTURES: includes lists, arrays, linked list…..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69B72-E5AA-4A73-930C-A07E9995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93FD5-6C6A-4F8E-AF32-63548263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CB4E-356E-482A-B562-0C132EF1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05125"/>
            <a:ext cx="7315200" cy="865573"/>
          </a:xfrm>
        </p:spPr>
        <p:txBody>
          <a:bodyPr/>
          <a:lstStyle/>
          <a:p>
            <a:r>
              <a:rPr lang="en-IN" dirty="0"/>
              <a:t>Types of addressing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74E86E-7385-4B18-971B-DBC80C8C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136550"/>
            <a:ext cx="3653157" cy="36083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F2982-ADD7-4DF5-A837-BB2CB488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F390F-B523-48D9-86A5-C4544A95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76746-A290-4ED0-A31F-BDBFB80A653A}"/>
              </a:ext>
            </a:extLst>
          </p:cNvPr>
          <p:cNvSpPr txBox="1"/>
          <p:nvPr/>
        </p:nvSpPr>
        <p:spPr>
          <a:xfrm>
            <a:off x="228600" y="4884359"/>
            <a:ext cx="6096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b="1" dirty="0"/>
              <a:t>Computer Organization by</a:t>
            </a:r>
            <a:r>
              <a:rPr lang="en-IN" sz="1000" dirty="0"/>
              <a:t> HAMACHER</a:t>
            </a:r>
          </a:p>
        </p:txBody>
      </p:sp>
    </p:spTree>
    <p:extLst>
      <p:ext uri="{BB962C8B-B14F-4D97-AF65-F5344CB8AC3E}">
        <p14:creationId xmlns:p14="http://schemas.microsoft.com/office/powerpoint/2010/main" val="27721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885A-7159-47A8-A772-86EF0693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05125"/>
            <a:ext cx="7315200" cy="865573"/>
          </a:xfrm>
        </p:spPr>
        <p:txBody>
          <a:bodyPr/>
          <a:lstStyle/>
          <a:p>
            <a:r>
              <a:rPr lang="en-IN" dirty="0"/>
              <a:t>Addressing Modes…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994C2-8223-453B-A921-DAB30721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2A210-DB5B-4094-84A4-ABDCE639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2575F-454E-4B50-88C6-F407D65E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105580"/>
            <a:ext cx="2743200" cy="910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D5B31-880A-4887-BA62-BB2F9428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5" y="1046332"/>
            <a:ext cx="7833407" cy="31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D3F7-61FF-45F2-85E8-A369FC4A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/>
          <a:lstStyle/>
          <a:p>
            <a:r>
              <a:rPr lang="en-IN" dirty="0"/>
              <a:t>Register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FEE3-71B5-4740-9988-4675D675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77171"/>
            <a:ext cx="7315200" cy="2654645"/>
          </a:xfrm>
        </p:spPr>
        <p:txBody>
          <a:bodyPr>
            <a:normAutofit/>
          </a:bodyPr>
          <a:lstStyle/>
          <a:p>
            <a:r>
              <a:rPr lang="en-US" altLang="en-US" dirty="0"/>
              <a:t>Register</a:t>
            </a:r>
          </a:p>
          <a:p>
            <a:pPr lvl="1"/>
            <a:r>
              <a:rPr lang="en-US" altLang="en-US" dirty="0"/>
              <a:t>Indicate which register holds the operand</a:t>
            </a:r>
          </a:p>
          <a:p>
            <a:pPr lvl="1"/>
            <a:r>
              <a:rPr lang="en-IN" dirty="0"/>
              <a:t>Operand is held in register named in address filed </a:t>
            </a:r>
          </a:p>
          <a:p>
            <a:pPr lvl="1"/>
            <a:r>
              <a:rPr lang="en-IN" dirty="0"/>
              <a:t>Effective Address = R 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D34E0-2CCA-481E-BAD3-87DBD387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D66F6-3782-44DB-B287-65B6838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9389A-F89C-4A1A-806D-282D5DB6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24150"/>
            <a:ext cx="3231559" cy="19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5320-8DF8-4B30-99A0-DED271DC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162"/>
            <a:ext cx="7315200" cy="865573"/>
          </a:xfrm>
        </p:spPr>
        <p:txBody>
          <a:bodyPr/>
          <a:lstStyle/>
          <a:p>
            <a:r>
              <a:rPr lang="en-IN" dirty="0"/>
              <a:t>Register Indirect addressing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7B920-899A-4B62-A861-CF0034292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51" y="1682942"/>
            <a:ext cx="4332698" cy="2654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275F-FBC3-4B10-9F78-79166469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9148C-163E-4BD7-B942-3F2542BE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C643-0F1E-4DA9-9E41-E4DE15E5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>
            <a:normAutofit/>
          </a:bodyPr>
          <a:lstStyle/>
          <a:p>
            <a:r>
              <a:rPr lang="en-IN" dirty="0"/>
              <a:t>Register Indirect Addressing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E216A-A463-44BA-B25A-9146A22B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62C65-209D-497E-9856-CF604EFE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D4E1-E001-462D-A5B7-B28A7980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66950"/>
            <a:ext cx="1659038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7E28F1-022C-4FBB-BE45-BCD4C092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52550"/>
            <a:ext cx="650081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E5B1-9F72-486A-9F94-DB79F38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Autoincrement/ Autodecrement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36EF-DA49-423B-9965-A388F426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Autoincrement / Autodecrement</a:t>
            </a:r>
          </a:p>
          <a:p>
            <a:pPr lvl="1"/>
            <a:r>
              <a:rPr lang="en-US" altLang="en-US" dirty="0"/>
              <a:t>It gets incremented or decremented by 1.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3AAE-B2C7-44BD-8B7A-8E5408E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7C812-3231-4E20-B6C5-0B1F46D1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B0A5-2324-4BC8-BFAA-9FE7367C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34" y="285750"/>
            <a:ext cx="7315200" cy="865573"/>
          </a:xfrm>
        </p:spPr>
        <p:txBody>
          <a:bodyPr/>
          <a:lstStyle/>
          <a:p>
            <a:r>
              <a:rPr lang="en-IN" dirty="0"/>
              <a:t>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8425-E654-4751-872E-D8A04D7D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/>
          <a:lstStyle/>
          <a:p>
            <a:r>
              <a:rPr lang="en-IN" dirty="0"/>
              <a:t>Direct addressing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76B8C-A3A6-4AA9-A861-5F3C97D1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22C0-0AF4-4FA2-A794-407E2CCB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36308-CBFE-4AD8-A618-F20F4E42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3144"/>
            <a:ext cx="4373299" cy="266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475FB-54E1-48B7-A1AF-C24906FF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7246"/>
            <a:ext cx="70485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AECE-9D2D-4A9E-877C-3D2E33E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91" y="285750"/>
            <a:ext cx="7315200" cy="865573"/>
          </a:xfrm>
        </p:spPr>
        <p:txBody>
          <a:bodyPr/>
          <a:lstStyle/>
          <a:p>
            <a:r>
              <a:rPr lang="en-IN" dirty="0"/>
              <a:t>Direct Addressing Mode..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82DC-0EB3-4BEF-85EE-22595269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7155-8B90-4D90-AD54-EBC8B06E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0CFB4-E968-48C2-BB02-A4BDF0BD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23950"/>
            <a:ext cx="68961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0E4F-265F-4D47-AD24-E03F60D3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856" y="436732"/>
            <a:ext cx="7315200" cy="86557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Fundamentals of Computer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3FA7-9891-49B9-BE86-E6F185179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/>
          <a:lstStyle/>
          <a:p>
            <a:r>
              <a:rPr lang="en-IN" dirty="0"/>
              <a:t>ISA</a:t>
            </a:r>
          </a:p>
          <a:p>
            <a:r>
              <a:rPr lang="en-IN" dirty="0"/>
              <a:t>Instruction Formats</a:t>
            </a:r>
          </a:p>
          <a:p>
            <a:r>
              <a:rPr lang="en-IN" dirty="0"/>
              <a:t>Instruction types</a:t>
            </a:r>
          </a:p>
          <a:p>
            <a:r>
              <a:rPr lang="en-IN" dirty="0"/>
              <a:t>Addressing Modes</a:t>
            </a:r>
          </a:p>
          <a:p>
            <a:r>
              <a:rPr lang="en-IN" dirty="0"/>
              <a:t>Instruction execution (phases of instruction cycle)</a:t>
            </a:r>
          </a:p>
          <a:p>
            <a:r>
              <a:rPr lang="en-IN" dirty="0"/>
              <a:t>Assembly language programming</a:t>
            </a:r>
          </a:p>
          <a:p>
            <a:r>
              <a:rPr lang="en-IN" dirty="0"/>
              <a:t>Subroutine call and return mechanisms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7111-A069-4923-A22F-B3C33DE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028CF-B66E-4419-A86B-1B495000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3784-64F1-42D3-B38D-1A200613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5125"/>
            <a:ext cx="7315200" cy="865573"/>
          </a:xfrm>
        </p:spPr>
        <p:txBody>
          <a:bodyPr/>
          <a:lstStyle/>
          <a:p>
            <a:r>
              <a:rPr lang="en-IN" dirty="0"/>
              <a:t>Indirect Addressing 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21ADE-78AF-40AB-A430-099FC122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0BDED-CC31-474D-B120-6BC024A3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B4AFB-1BAC-4D53-A679-C8A5E472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66950"/>
            <a:ext cx="3338512" cy="243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BEB52-F9CE-4984-9027-6CEC6A78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3554"/>
            <a:ext cx="9144000" cy="10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E13-3EC0-4620-B67F-E6CF3AE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/>
          <a:lstStyle/>
          <a:p>
            <a:r>
              <a:rPr lang="en-IN" dirty="0"/>
              <a:t>Indirect Addressing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2E00C-95AB-46C8-A512-9BAB7E234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162" y="1428750"/>
            <a:ext cx="4353675" cy="33177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58DB0-3F6D-49B9-9E02-89837B34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2915-7978-47DB-9D17-34CAE064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1C40-2A14-4057-90C3-0F69C078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38" y="285750"/>
            <a:ext cx="7315200" cy="865573"/>
          </a:xfrm>
        </p:spPr>
        <p:txBody>
          <a:bodyPr/>
          <a:lstStyle/>
          <a:p>
            <a:r>
              <a:rPr lang="en-IN" dirty="0"/>
              <a:t>Displacement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87D9CC-B5B7-4BC9-AC74-3E46B006A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1253930"/>
            <a:ext cx="4599053" cy="29987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82678-659B-4D55-93B5-2969E41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C61B8-44F1-4555-A69B-3808664E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04950-1131-4340-A097-00660056B5F2}"/>
              </a:ext>
            </a:extLst>
          </p:cNvPr>
          <p:cNvSpPr/>
          <p:nvPr/>
        </p:nvSpPr>
        <p:spPr>
          <a:xfrm>
            <a:off x="1143000" y="2110085"/>
            <a:ext cx="1598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—Relative </a:t>
            </a:r>
          </a:p>
          <a:p>
            <a:r>
              <a:rPr lang="en-IN" dirty="0"/>
              <a:t>—Base register</a:t>
            </a:r>
          </a:p>
          <a:p>
            <a:r>
              <a:rPr lang="en-IN" dirty="0"/>
              <a:t> —Indexing</a:t>
            </a:r>
          </a:p>
        </p:txBody>
      </p:sp>
    </p:spTree>
    <p:extLst>
      <p:ext uri="{BB962C8B-B14F-4D97-AF65-F5344CB8AC3E}">
        <p14:creationId xmlns:p14="http://schemas.microsoft.com/office/powerpoint/2010/main" val="14253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5CB-F965-47B9-837D-CE97F033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285750"/>
            <a:ext cx="7315200" cy="865573"/>
          </a:xfrm>
        </p:spPr>
        <p:txBody>
          <a:bodyPr/>
          <a:lstStyle/>
          <a:p>
            <a:r>
              <a:rPr lang="en-IN" dirty="0"/>
              <a:t>Relative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E0C-2E57-44A1-B1BB-67947225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51323"/>
            <a:ext cx="7315200" cy="3580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Relative Address</a:t>
            </a:r>
          </a:p>
          <a:p>
            <a:pPr lvl="1"/>
            <a:r>
              <a:rPr lang="en-US" altLang="en-US" i="1" dirty="0"/>
              <a:t>EA</a:t>
            </a:r>
            <a:r>
              <a:rPr lang="en-US" altLang="en-US" dirty="0"/>
              <a:t> = PC + Relative </a:t>
            </a:r>
            <a:r>
              <a:rPr lang="en-US" altLang="en-US" dirty="0" err="1"/>
              <a:t>Addr</a:t>
            </a:r>
          </a:p>
          <a:p>
            <a:pPr lvl="1"/>
            <a:endParaRPr lang="en-US" altLang="en-US" dirty="0">
              <a:cs typeface="Calibri"/>
            </a:endParaRPr>
          </a:p>
          <a:p>
            <a:pPr lvl="1"/>
            <a:r>
              <a:rPr lang="en-US" altLang="en-US">
                <a:cs typeface="Calibri"/>
              </a:rPr>
              <a:t>1000  ADD r1,r2</a:t>
            </a:r>
          </a:p>
          <a:p>
            <a:pPr lvl="1"/>
            <a:r>
              <a:rPr lang="en-US" altLang="en-US">
                <a:cs typeface="Calibri"/>
              </a:rPr>
              <a:t>1002 </a:t>
            </a:r>
            <a:endParaRPr lang="en-US" altLang="en-US" dirty="0">
              <a:cs typeface="Calibri"/>
            </a:endParaRPr>
          </a:p>
          <a:p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2CBF4-708C-4522-B2C4-8907A185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B9F89-678A-4EBA-8A14-D302F47E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87265-AC30-48D4-8B97-18D8572F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42" y="1838309"/>
            <a:ext cx="3375073" cy="28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B09-0051-462A-94C3-52E5F1C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05125"/>
            <a:ext cx="7315200" cy="865573"/>
          </a:xfrm>
        </p:spPr>
        <p:txBody>
          <a:bodyPr/>
          <a:lstStyle/>
          <a:p>
            <a:r>
              <a:rPr lang="en-IN" dirty="0"/>
              <a:t>Indexed Mode…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C6DB-E902-4C02-AB02-CD50E9E7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7171"/>
            <a:ext cx="7315200" cy="3454849"/>
          </a:xfrm>
        </p:spPr>
        <p:txBody>
          <a:bodyPr/>
          <a:lstStyle/>
          <a:p>
            <a:r>
              <a:rPr lang="en-US" altLang="en-US" dirty="0"/>
              <a:t>Indexed</a:t>
            </a:r>
          </a:p>
          <a:p>
            <a:pPr lvl="1"/>
            <a:r>
              <a:rPr lang="en-US" altLang="en-US" i="1" dirty="0"/>
              <a:t>EA</a:t>
            </a:r>
            <a:r>
              <a:rPr lang="en-US" altLang="en-US" dirty="0"/>
              <a:t> = Index Register + Relative </a:t>
            </a:r>
            <a:r>
              <a:rPr lang="en-US" altLang="en-US" dirty="0" err="1"/>
              <a:t>Addr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62F67-B12F-43C5-8085-C60A9003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60EE8-F8BC-4153-9CE8-B96D9D14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446D0-A94D-4C11-A9AF-F5A22FBD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62706"/>
            <a:ext cx="4148818" cy="28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F994-3203-47E5-BACA-ADFED42E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285750"/>
            <a:ext cx="7315200" cy="865573"/>
          </a:xfrm>
        </p:spPr>
        <p:txBody>
          <a:bodyPr/>
          <a:lstStyle/>
          <a:p>
            <a:r>
              <a:rPr lang="en-IN" dirty="0"/>
              <a:t>Base Register mode…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AC69-2ABB-4348-9143-2FFCBE10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7171"/>
            <a:ext cx="7315200" cy="3454849"/>
          </a:xfrm>
        </p:spPr>
        <p:txBody>
          <a:bodyPr/>
          <a:lstStyle/>
          <a:p>
            <a:r>
              <a:rPr lang="en-US" altLang="en-US" dirty="0"/>
              <a:t>BR</a:t>
            </a:r>
          </a:p>
          <a:p>
            <a:pPr lvl="1"/>
            <a:r>
              <a:rPr lang="en-US" altLang="en-US" i="1" dirty="0"/>
              <a:t>EA</a:t>
            </a:r>
            <a:r>
              <a:rPr lang="en-US" altLang="en-US" dirty="0"/>
              <a:t> = BR + Relative </a:t>
            </a:r>
            <a:r>
              <a:rPr lang="en-US" altLang="en-US" dirty="0" err="1"/>
              <a:t>Addr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8F0B7-185F-4FC2-AB7C-76568C34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EB83-F468-40F5-8DE4-1102B17D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C4656-7132-4533-824F-3942A683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28236"/>
            <a:ext cx="4426425" cy="29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21C4-1FFF-434C-B434-8F5C95E1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038350"/>
            <a:ext cx="7315200" cy="865573"/>
          </a:xfrm>
        </p:spPr>
        <p:txBody>
          <a:bodyPr/>
          <a:lstStyle/>
          <a:p>
            <a:r>
              <a:rPr lang="en-IN" dirty="0"/>
              <a:t>Assembly Language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8382-5916-4A60-B82E-62228A0E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4BD25-CEB3-49FE-BF8B-0CB5F34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238A-3286-4D5E-B8C4-5A30F18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05125"/>
            <a:ext cx="7315200" cy="865573"/>
          </a:xfrm>
        </p:spPr>
        <p:txBody>
          <a:bodyPr/>
          <a:lstStyle/>
          <a:p>
            <a:r>
              <a:rPr lang="en-IN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F4A8-8A2C-4E9C-BAA1-CB87BADF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7171"/>
            <a:ext cx="7315200" cy="2589979"/>
          </a:xfrm>
        </p:spPr>
        <p:txBody>
          <a:bodyPr/>
          <a:lstStyle/>
          <a:p>
            <a:r>
              <a:rPr lang="en-IN" dirty="0"/>
              <a:t>It is the format to represent the machine instructions and programs.</a:t>
            </a:r>
          </a:p>
          <a:p>
            <a:r>
              <a:rPr lang="en-IN" dirty="0"/>
              <a:t>MOVE LOC, R1   ;it transfers from memory location LOC to R1</a:t>
            </a:r>
          </a:p>
          <a:p>
            <a:r>
              <a:rPr lang="en-IN" dirty="0"/>
              <a:t>ADD R1, R2, R3   ;Add two numbers placed in R1 and R2;</a:t>
            </a:r>
          </a:p>
          <a:p>
            <a:pPr marL="45720" indent="0">
              <a:buNone/>
            </a:pPr>
            <a:r>
              <a:rPr lang="en-IN" dirty="0"/>
              <a:t>		    Sum is placed in R3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CA4B2-5E11-4902-A98B-5032AFA1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5D50-55E5-402E-89BB-927F0E10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7504-9537-4C77-86B2-ABDA43C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09750"/>
            <a:ext cx="7315200" cy="865573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INSTRUCTION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53EA2-9A1A-44C7-9209-9FEF1DAF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E3A0-9F64-4303-BD60-3E38900C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831C-4DB1-4BCB-8D8E-857333DA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/>
          <a:lstStyle/>
          <a:p>
            <a:pPr algn="ctr"/>
            <a:r>
              <a:rPr lang="en-IN" dirty="0"/>
              <a:t>Instruction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6C0AB-80AA-460A-B5E4-E66DB9C3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89ED-DFA8-4FFF-BE81-5D44FF6F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B11D1-2796-442E-9CCC-75E37BF3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809750"/>
            <a:ext cx="2076450" cy="264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7F07C-8DE8-4542-875F-75111031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75862"/>
            <a:ext cx="4286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D33-96D2-4198-B978-C9188E05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573"/>
          </a:xfrm>
        </p:spPr>
        <p:txBody>
          <a:bodyPr/>
          <a:lstStyle/>
          <a:p>
            <a:pPr algn="ctr"/>
            <a:r>
              <a:rPr lang="en-IN" dirty="0"/>
              <a:t>Instruction Set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8017-839C-4CAD-A209-3B73FF7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A550-E8A7-4D46-803D-E04ED2DF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236EB-AE93-4C10-B18B-E68F3A592F9B}"/>
              </a:ext>
            </a:extLst>
          </p:cNvPr>
          <p:cNvSpPr/>
          <p:nvPr/>
        </p:nvSpPr>
        <p:spPr>
          <a:xfrm>
            <a:off x="3200400" y="2495550"/>
            <a:ext cx="3048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Instruction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48E55-086C-4690-9AD9-38A641DDBD3C}"/>
              </a:ext>
            </a:extLst>
          </p:cNvPr>
          <p:cNvSpPr/>
          <p:nvPr/>
        </p:nvSpPr>
        <p:spPr>
          <a:xfrm>
            <a:off x="3733800" y="1747284"/>
            <a:ext cx="1752600" cy="74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D29AB-CCC3-4454-B6AE-F6988DFFFD0D}"/>
              </a:ext>
            </a:extLst>
          </p:cNvPr>
          <p:cNvSpPr/>
          <p:nvPr/>
        </p:nvSpPr>
        <p:spPr>
          <a:xfrm>
            <a:off x="3721719" y="3028950"/>
            <a:ext cx="1752600" cy="74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C15BE6-A86E-4267-9CD9-130F927B16DD}"/>
              </a:ext>
            </a:extLst>
          </p:cNvPr>
          <p:cNvCxnSpPr>
            <a:cxnSpLocks/>
          </p:cNvCxnSpPr>
          <p:nvPr/>
        </p:nvCxnSpPr>
        <p:spPr>
          <a:xfrm flipV="1">
            <a:off x="3352800" y="165735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BCCE6D-7D52-46C3-9E8A-2B7B2E9CEC2F}"/>
              </a:ext>
            </a:extLst>
          </p:cNvPr>
          <p:cNvCxnSpPr>
            <a:cxnSpLocks/>
          </p:cNvCxnSpPr>
          <p:nvPr/>
        </p:nvCxnSpPr>
        <p:spPr>
          <a:xfrm>
            <a:off x="3352800" y="3028950"/>
            <a:ext cx="0" cy="8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D64D284-2787-4073-B39E-71EB81F7A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93620"/>
            <a:ext cx="9086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78E-F352-499F-88FD-B7FEDBDE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7114"/>
            <a:ext cx="7315200" cy="865573"/>
          </a:xfrm>
        </p:spPr>
        <p:txBody>
          <a:bodyPr/>
          <a:lstStyle/>
          <a:p>
            <a:pPr algn="ctr"/>
            <a:r>
              <a:rPr lang="en-IN" dirty="0"/>
              <a:t>Instruction Types…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BFEC-6B1F-4673-AB20-449A98C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DED1A-469B-4213-AAFD-17155BC5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20506-C0D1-430E-BF05-49FD315D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174779"/>
            <a:ext cx="2344320" cy="2338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8CD6F-E17E-4D34-AF6A-CC050DC6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3400"/>
            <a:ext cx="2707005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EB3750-3083-48C1-97EC-227FC3D3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72" y="2371494"/>
            <a:ext cx="2788520" cy="1944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05A6A-E518-497D-B697-994EF0BA6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69108"/>
            <a:ext cx="4333875" cy="866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39A17F-6228-4C6A-853C-C3A470076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163" y="1522431"/>
            <a:ext cx="3543300" cy="638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182F3D-3E80-4BC2-9686-5CEF49E13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7523" y="1626320"/>
            <a:ext cx="2238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145A-4ACB-4DDD-9B7E-537A8A31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54" y="285750"/>
            <a:ext cx="7315200" cy="865573"/>
          </a:xfrm>
        </p:spPr>
        <p:txBody>
          <a:bodyPr/>
          <a:lstStyle/>
          <a:p>
            <a:pPr algn="ctr"/>
            <a:r>
              <a:rPr lang="en-IN" dirty="0"/>
              <a:t>Instruction Types…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E7E8F-44A4-464D-AFC9-7FAF9A23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54B59-3BAE-431D-9C57-DEB8D71B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2470C-4A0F-47DF-90EC-71E3FDCF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85950"/>
            <a:ext cx="2590800" cy="2572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F681D9-6311-4047-8C97-C00E7718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51323"/>
            <a:ext cx="4619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1536E4E-8D52-43EA-917E-0C97A845F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19" y="1194594"/>
            <a:ext cx="5362575" cy="723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1F49C-5147-427D-8FEE-33E11676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A4981-417C-4E68-A4E1-E2377144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3F613-9F8B-42E9-ABCF-3DC0B338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285750"/>
            <a:ext cx="7315200" cy="865188"/>
          </a:xfrm>
        </p:spPr>
        <p:txBody>
          <a:bodyPr/>
          <a:lstStyle/>
          <a:p>
            <a:pPr algn="ctr"/>
            <a:r>
              <a:rPr lang="en-IN" dirty="0"/>
              <a:t>Instruction Types…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19D9C-7091-461D-9AD0-480AFD08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886" y="1962150"/>
            <a:ext cx="3810114" cy="25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3F8-49E7-420B-82D8-33FDBD68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1950"/>
            <a:ext cx="7315200" cy="865573"/>
          </a:xfrm>
        </p:spPr>
        <p:txBody>
          <a:bodyPr/>
          <a:lstStyle/>
          <a:p>
            <a:pPr algn="ctr"/>
            <a:r>
              <a:rPr lang="en-IN" dirty="0"/>
              <a:t>ISA…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21855-A618-4FC1-8B7E-4C3C8675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62" y="1277938"/>
            <a:ext cx="4925475" cy="3454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01CB9-2DE7-4CC3-BB0A-33D6D89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B3BC0-3819-45C1-AC01-A06DC05B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8A69-0CC4-4370-9ECD-1B35A3F2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205125"/>
            <a:ext cx="7315200" cy="865573"/>
          </a:xfrm>
        </p:spPr>
        <p:txBody>
          <a:bodyPr/>
          <a:lstStyle/>
          <a:p>
            <a:r>
              <a:rPr lang="en-IN" dirty="0"/>
              <a:t>Elements of an ISA…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8D6-7512-456B-82CD-24C5C163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r>
              <a:rPr lang="en-IN" sz="2800" dirty="0"/>
              <a:t>Instructions</a:t>
            </a:r>
          </a:p>
          <a:p>
            <a:pPr lvl="1"/>
            <a:r>
              <a:rPr lang="en-IN" sz="2800" dirty="0"/>
              <a:t>Instruction Formats</a:t>
            </a:r>
          </a:p>
          <a:p>
            <a:pPr lvl="1"/>
            <a:r>
              <a:rPr lang="en-IN" sz="2800" dirty="0"/>
              <a:t>Addressing Modes</a:t>
            </a:r>
          </a:p>
          <a:p>
            <a:pPr lvl="1"/>
            <a:r>
              <a:rPr lang="en-IN" sz="2800" dirty="0"/>
              <a:t>Condition Codes</a:t>
            </a:r>
          </a:p>
          <a:p>
            <a:pPr lvl="1"/>
            <a:r>
              <a:rPr lang="en-IN" sz="2800" dirty="0"/>
              <a:t>Instruction sets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F967-4AE8-485C-B0F3-F4FD95A8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BBE7E-A3D9-4CF6-9D99-D4909BA6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1F0E-C633-44DC-B19F-AD0FE0C9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25"/>
            <a:ext cx="7315200" cy="865573"/>
          </a:xfrm>
        </p:spPr>
        <p:txBody>
          <a:bodyPr/>
          <a:lstStyle/>
          <a:p>
            <a:r>
              <a:rPr lang="en-IN" dirty="0"/>
              <a:t>Characteristics of good 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C539-0A2A-4CCA-AB0D-77B9A5B4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72" y="1261895"/>
            <a:ext cx="7315200" cy="3661322"/>
          </a:xfrm>
        </p:spPr>
        <p:txBody>
          <a:bodyPr/>
          <a:lstStyle/>
          <a:p>
            <a:r>
              <a:rPr lang="en-IN" sz="2800" dirty="0"/>
              <a:t>Must be Clear</a:t>
            </a:r>
          </a:p>
          <a:p>
            <a:r>
              <a:rPr lang="en-IN" sz="2800" dirty="0"/>
              <a:t>Less usage of complex instructions</a:t>
            </a:r>
          </a:p>
          <a:p>
            <a:r>
              <a:rPr lang="en-IN" sz="2800" dirty="0"/>
              <a:t>Ease of compilation</a:t>
            </a:r>
          </a:p>
          <a:p>
            <a:r>
              <a:rPr lang="en-IN" sz="2800" dirty="0"/>
              <a:t>Ease of implementation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AAA31-22FA-4377-BEDA-1CEB9F95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B32BE-2D35-4F76-BF1C-7184833C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DCA6-502B-43CF-AF24-CC1D9EA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38963"/>
            <a:ext cx="7315200" cy="865573"/>
          </a:xfrm>
        </p:spPr>
        <p:txBody>
          <a:bodyPr/>
          <a:lstStyle/>
          <a:p>
            <a:pPr algn="ctr"/>
            <a:r>
              <a:rPr lang="en-IN" sz="4400" dirty="0"/>
              <a:t>INSTRUCTION</a:t>
            </a:r>
            <a:r>
              <a:rPr lang="en-IN" dirty="0"/>
              <a:t> FORMATS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4738-1A5B-4D1C-B489-DDFED3CC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3E03-CD40-4BB3-9D5F-45D28366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2350-F294-4CB7-A4EB-AFE350B5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277"/>
            <a:ext cx="7315200" cy="865573"/>
          </a:xfrm>
        </p:spPr>
        <p:txBody>
          <a:bodyPr/>
          <a:lstStyle/>
          <a:p>
            <a:r>
              <a:rPr lang="en-IN" dirty="0"/>
              <a:t>Instruction Formats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8102-38DA-412C-B1B0-89B9DB5E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FABC-4FA9-4373-9AE2-FC9C3705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4DBA-9CE0-430E-AAF0-266D0DF8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29167"/>
            <a:ext cx="3429000" cy="795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95EE36-53CF-4710-AD65-44DB1585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28" y="1885950"/>
            <a:ext cx="7848600" cy="24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FB9A-421E-451E-A22C-56D0A80E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6" y="205125"/>
            <a:ext cx="7315200" cy="865573"/>
          </a:xfrm>
        </p:spPr>
        <p:txBody>
          <a:bodyPr/>
          <a:lstStyle/>
          <a:p>
            <a:r>
              <a:rPr lang="en-IN" dirty="0"/>
              <a:t>Instruction Formats…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9E08-7F0D-454C-88B6-5130FEF7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3951"/>
            <a:ext cx="7315200" cy="360807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sz="2600" dirty="0"/>
              <a:t>1-Address Instructions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INC   	op1			;op1 ←op1+1</a:t>
            </a:r>
          </a:p>
          <a:p>
            <a:pPr>
              <a:spcBef>
                <a:spcPct val="15000"/>
              </a:spcBef>
            </a:pPr>
            <a:r>
              <a:rPr lang="en-US" altLang="en-US" sz="2600" dirty="0"/>
              <a:t>0-Address Instructions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PUSH   A				TOS ← A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8F0C9-79E3-4E00-891D-EA63BBC3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Dr. R. Girija VIT Chennai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FDAA-8557-4D77-95A6-02F68B67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67BEF9-287D-473D-A6D8-69FA9DC2A7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8CFA1D-CD1A-42ED-80D4-AE6571A6E0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00AC1F-71CE-46FA-A054-E1D6BE472416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6774</TotalTime>
  <Words>589</Words>
  <Application>Microsoft Office PowerPoint</Application>
  <PresentationFormat>On-screen Show (16:9)</PresentationFormat>
  <Paragraphs>153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Perspective</vt:lpstr>
      <vt:lpstr>MODULE 3 Fundamentals of computer architecture PART 1A</vt:lpstr>
      <vt:lpstr>Fundamentals of Computer Architecture</vt:lpstr>
      <vt:lpstr>Instruction Set Architecture</vt:lpstr>
      <vt:lpstr>ISA…</vt:lpstr>
      <vt:lpstr>Elements of an ISA…</vt:lpstr>
      <vt:lpstr>Characteristics of good ISA</vt:lpstr>
      <vt:lpstr>INSTRUCTION FORMATS</vt:lpstr>
      <vt:lpstr>Instruction Formats</vt:lpstr>
      <vt:lpstr>Instruction Formats…</vt:lpstr>
      <vt:lpstr>Instruction Formats…</vt:lpstr>
      <vt:lpstr>Addressing Mode</vt:lpstr>
      <vt:lpstr>Types of addressing mode</vt:lpstr>
      <vt:lpstr>Addressing Modes…</vt:lpstr>
      <vt:lpstr>Register Mode</vt:lpstr>
      <vt:lpstr>Register Indirect addressing mode</vt:lpstr>
      <vt:lpstr>Register Indirect Addressing Mode</vt:lpstr>
      <vt:lpstr>Autoincrement/ Autodecrement</vt:lpstr>
      <vt:lpstr>Direct Addressing Mode</vt:lpstr>
      <vt:lpstr>Direct Addressing Mode..</vt:lpstr>
      <vt:lpstr>Indirect Addressing Mode</vt:lpstr>
      <vt:lpstr>Indirect Addressing Mode</vt:lpstr>
      <vt:lpstr>Displacement</vt:lpstr>
      <vt:lpstr>Relative Mode</vt:lpstr>
      <vt:lpstr>Indexed Mode…</vt:lpstr>
      <vt:lpstr>Base Register mode…</vt:lpstr>
      <vt:lpstr>Assembly Language Notation</vt:lpstr>
      <vt:lpstr>Assembly Language</vt:lpstr>
      <vt:lpstr>INSTRUCTION TYPES</vt:lpstr>
      <vt:lpstr>Instruction Types</vt:lpstr>
      <vt:lpstr>Instruction Types…</vt:lpstr>
      <vt:lpstr>Instruction Types…</vt:lpstr>
      <vt:lpstr>Instruction Types…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186</cp:revision>
  <dcterms:created xsi:type="dcterms:W3CDTF">2006-08-16T00:00:00Z</dcterms:created>
  <dcterms:modified xsi:type="dcterms:W3CDTF">2021-12-06T11:47:36Z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