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7" r:id="rId2"/>
    <p:sldId id="261" r:id="rId3"/>
    <p:sldId id="284" r:id="rId4"/>
    <p:sldId id="285" r:id="rId5"/>
    <p:sldId id="286" r:id="rId6"/>
    <p:sldId id="268" r:id="rId7"/>
    <p:sldId id="269" r:id="rId8"/>
    <p:sldId id="311" r:id="rId9"/>
    <p:sldId id="288" r:id="rId10"/>
    <p:sldId id="289" r:id="rId11"/>
    <p:sldId id="290" r:id="rId12"/>
    <p:sldId id="291" r:id="rId13"/>
    <p:sldId id="292" r:id="rId14"/>
    <p:sldId id="294" r:id="rId15"/>
    <p:sldId id="319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6" r:id="rId27"/>
    <p:sldId id="307" r:id="rId28"/>
    <p:sldId id="308" r:id="rId29"/>
    <p:sldId id="309" r:id="rId30"/>
    <p:sldId id="313" r:id="rId31"/>
    <p:sldId id="314" r:id="rId32"/>
    <p:sldId id="315" r:id="rId33"/>
    <p:sldId id="316" r:id="rId34"/>
    <p:sldId id="317" r:id="rId35"/>
    <p:sldId id="318" r:id="rId36"/>
    <p:sldId id="31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5D658C-B221-481A-AF3B-B2575017004A}">
          <p14:sldIdLst>
            <p14:sldId id="257"/>
            <p14:sldId id="261"/>
            <p14:sldId id="284"/>
            <p14:sldId id="285"/>
            <p14:sldId id="286"/>
            <p14:sldId id="268"/>
            <p14:sldId id="269"/>
            <p14:sldId id="311"/>
            <p14:sldId id="288"/>
            <p14:sldId id="289"/>
            <p14:sldId id="290"/>
            <p14:sldId id="291"/>
            <p14:sldId id="292"/>
            <p14:sldId id="294"/>
            <p14:sldId id="319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3"/>
            <p14:sldId id="314"/>
            <p14:sldId id="315"/>
            <p14:sldId id="316"/>
            <p14:sldId id="317"/>
            <p14:sldId id="318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50B04-0F12-4999-927D-79DB2A77B3AB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C5DC-BBA7-464D-AE14-1BEB2E29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2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C5DC-BBA7-464D-AE14-1BEB2E2950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6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5C37D-23E4-4D72-B2C8-7C15D069E048}" type="slidenum">
              <a:rPr lang="en-US"/>
              <a:pPr/>
              <a:t>30</a:t>
            </a:fld>
            <a:endParaRPr lang="en-US"/>
          </a:p>
        </p:txBody>
      </p:sp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E0DE00-3263-4434-8DDF-107D0397ED2E}" type="slidenum">
              <a:rPr lang="ar-SA" sz="1200"/>
              <a:pPr algn="r"/>
              <a:t>30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1C545-8890-4749-991A-7AC1F296D9D0}" type="slidenum">
              <a:rPr lang="en-US"/>
              <a:pPr/>
              <a:t>31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E64C0-CAC0-416B-AA2A-605D45FD74E9}" type="slidenum">
              <a:rPr lang="en-US"/>
              <a:pPr/>
              <a:t>32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06419-4009-4C2E-BED7-C62E9E6A6C31}" type="slidenum">
              <a:rPr lang="en-US"/>
              <a:pPr/>
              <a:t>33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C92DC-3058-463F-9FC5-B8DADEDEED40}" type="slidenum">
              <a:rPr lang="en-US"/>
              <a:pPr/>
              <a:t>34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3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E66C8-AD20-4E9C-841C-3529C11B8CEA}" type="slidenum">
              <a:rPr lang="en-US"/>
              <a:pPr/>
              <a:t>35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0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145D-E19A-4D6C-9294-E4D14C8E690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7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17840" y="260648"/>
            <a:ext cx="7771680" cy="20428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54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IN" sz="54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sz="5400" dirty="0" smtClean="0">
                <a:solidFill>
                  <a:srgbClr val="000000"/>
                </a:solidFill>
                <a:latin typeface="Calibri"/>
                <a:ea typeface="DejaVu Sans"/>
              </a:rPr>
              <a:t>Module I: Part </a:t>
            </a:r>
            <a:r>
              <a:rPr lang="en-IN" sz="5400" dirty="0" smtClean="0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lang="en-IN" sz="5400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403640" y="41490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Von Neumann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>
                <a:cs typeface="Times New Roman" pitchFamily="18" charset="0"/>
              </a:rPr>
              <a:t>There are four sub-components in von Neumann architecture:</a:t>
            </a:r>
          </a:p>
          <a:p>
            <a:pPr lvl="1"/>
            <a:r>
              <a:rPr lang="en-US" sz="5100" dirty="0" smtClean="0">
                <a:cs typeface="Times New Roman" pitchFamily="18" charset="0"/>
              </a:rPr>
              <a:t>Memory</a:t>
            </a:r>
          </a:p>
          <a:p>
            <a:pPr lvl="1"/>
            <a:r>
              <a:rPr lang="en-US" sz="5100" dirty="0" smtClean="0">
                <a:cs typeface="Times New Roman" pitchFamily="18" charset="0"/>
              </a:rPr>
              <a:t>IO devices such as input and output devices </a:t>
            </a:r>
          </a:p>
          <a:p>
            <a:pPr lvl="1"/>
            <a:r>
              <a:rPr lang="en-US" sz="5100" dirty="0" smtClean="0">
                <a:cs typeface="Times New Roman" pitchFamily="18" charset="0"/>
              </a:rPr>
              <a:t>Arithmetic-Logic Unit</a:t>
            </a:r>
          </a:p>
          <a:p>
            <a:pPr lvl="1"/>
            <a:r>
              <a:rPr lang="en-US" sz="5100" dirty="0" smtClean="0">
                <a:cs typeface="Times New Roman" pitchFamily="18" charset="0"/>
              </a:rPr>
              <a:t>Control Unit</a:t>
            </a:r>
          </a:p>
          <a:p>
            <a:r>
              <a:rPr lang="en-US" sz="5100" dirty="0" smtClean="0">
                <a:cs typeface="Times New Roman" pitchFamily="18" charset="0"/>
              </a:rPr>
              <a:t>There is a 5</a:t>
            </a:r>
            <a:r>
              <a:rPr lang="en-US" sz="5100" baseline="30000" dirty="0" smtClean="0">
                <a:cs typeface="Times New Roman" pitchFamily="18" charset="0"/>
              </a:rPr>
              <a:t>th</a:t>
            </a:r>
            <a:r>
              <a:rPr lang="en-US" sz="5100" dirty="0">
                <a:cs typeface="Times New Roman" pitchFamily="18" charset="0"/>
              </a:rPr>
              <a:t> </a:t>
            </a:r>
            <a:r>
              <a:rPr lang="en-US" sz="5100" dirty="0" smtClean="0">
                <a:cs typeface="Times New Roman" pitchFamily="18" charset="0"/>
              </a:rPr>
              <a:t> key player in the architecture, i.e.  a wire, or bus, that connects the components together </a:t>
            </a:r>
          </a:p>
          <a:p>
            <a:r>
              <a:rPr lang="en-US" sz="5100" dirty="0" smtClean="0">
                <a:cs typeface="Times New Roman" pitchFamily="18" charset="0"/>
              </a:rPr>
              <a:t>Bus is used for the data flows  from one sub-component to another.</a:t>
            </a:r>
          </a:p>
          <a:p>
            <a:r>
              <a:rPr lang="en-US" sz="5100" dirty="0" smtClean="0">
                <a:cs typeface="Times New Roman" pitchFamily="18" charset="0"/>
              </a:rPr>
              <a:t>Three types of buses i.e. communication lines are there: address lines, data lines and control lines.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2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Von Neumann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Major principles</a:t>
            </a:r>
          </a:p>
          <a:p>
            <a:pPr lvl="1"/>
            <a:r>
              <a:rPr lang="en-IN" dirty="0" smtClean="0"/>
              <a:t>Data and instructions stored together in the storage unit / Memory unit. </a:t>
            </a:r>
          </a:p>
          <a:p>
            <a:pPr lvl="1"/>
            <a:r>
              <a:rPr lang="en-IN" dirty="0" smtClean="0"/>
              <a:t>Memory unit is a collection of locations and each location is designated with an address.</a:t>
            </a:r>
          </a:p>
          <a:p>
            <a:pPr lvl="1"/>
            <a:r>
              <a:rPr lang="en-IN" dirty="0" smtClean="0"/>
              <a:t>Central processing unit fetches the  instruction and data from the memory unit. </a:t>
            </a:r>
          </a:p>
          <a:p>
            <a:pPr lvl="1"/>
            <a:r>
              <a:rPr lang="en-IN" dirty="0" smtClean="0"/>
              <a:t>The central processing unit process the data </a:t>
            </a:r>
          </a:p>
          <a:p>
            <a:pPr lvl="1"/>
            <a:r>
              <a:rPr lang="en-IN" dirty="0" smtClean="0"/>
              <a:t>Program and data cannot be accessed simultaneously</a:t>
            </a:r>
          </a:p>
          <a:p>
            <a:pPr marL="457200" lvl="1" indent="0">
              <a:buNone/>
            </a:pPr>
            <a:r>
              <a:rPr lang="en-IN" dirty="0" smtClean="0"/>
              <a:t>	</a:t>
            </a:r>
          </a:p>
          <a:p>
            <a:pPr lvl="1">
              <a:buFont typeface="Wingdings" pitchFamily="2" charset="2"/>
              <a:buChar char="q"/>
            </a:pPr>
            <a:endParaRPr lang="en-IN" dirty="0" smtClean="0"/>
          </a:p>
          <a:p>
            <a:pPr lvl="1">
              <a:buFont typeface="Wingdings" pitchFamily="2" charset="2"/>
              <a:buChar char="q"/>
            </a:pPr>
            <a:endParaRPr lang="en-IN" dirty="0" smtClean="0"/>
          </a:p>
          <a:p>
            <a:pPr lvl="1"/>
            <a:endParaRPr lang="en-IN" dirty="0" smtClean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7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working of von Neumann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central processing unit, decides the instruction to be executed next and keep its address in the address line i.e. address bus</a:t>
            </a:r>
            <a:r>
              <a:rPr lang="en-IN" dirty="0" smtClean="0"/>
              <a:t>.</a:t>
            </a:r>
          </a:p>
          <a:p>
            <a:r>
              <a:rPr lang="en-US" dirty="0" smtClean="0"/>
              <a:t>ADD AL,BL</a:t>
            </a:r>
            <a:endParaRPr lang="en-IN" dirty="0" smtClean="0"/>
          </a:p>
          <a:p>
            <a:r>
              <a:rPr lang="en-IN" dirty="0" smtClean="0"/>
              <a:t>The address bus is a </a:t>
            </a:r>
            <a:r>
              <a:rPr lang="en-IN" dirty="0" err="1" smtClean="0"/>
              <a:t>uni</a:t>
            </a:r>
            <a:r>
              <a:rPr lang="en-IN" dirty="0" smtClean="0"/>
              <a:t>-directional bus connected from central processing unit to memory unit.</a:t>
            </a:r>
          </a:p>
          <a:p>
            <a:r>
              <a:rPr lang="en-IN" dirty="0" smtClean="0"/>
              <a:t>From the memory unit, the instruction or data placed into the data bus which carries data from the memory to the central processing unit.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8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continues…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instructions gets decoded at the control unit.</a:t>
            </a:r>
          </a:p>
          <a:p>
            <a:r>
              <a:rPr lang="en-IN" dirty="0" smtClean="0"/>
              <a:t>Processor executes the task according to the instruction.</a:t>
            </a:r>
          </a:p>
          <a:p>
            <a:r>
              <a:rPr lang="en-IN" dirty="0" smtClean="0"/>
              <a:t>The arithmetic and logical operations are performed in the arithmetic and logic unit(ALU)</a:t>
            </a:r>
          </a:p>
          <a:p>
            <a:r>
              <a:rPr lang="en-IN" dirty="0" smtClean="0"/>
              <a:t>The execution of program is a sequential process, other than branching instruction execution. </a:t>
            </a:r>
          </a:p>
          <a:p>
            <a:r>
              <a:rPr lang="en-IN" dirty="0" smtClean="0"/>
              <a:t>The output of the execution may store in the memory or send to the output unit.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8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3600" b="1" dirty="0">
                <a:cs typeface="Times New Roman" pitchFamily="18" charset="0"/>
              </a:rPr>
              <a:t>Data Transfer </a:t>
            </a:r>
            <a:r>
              <a:rPr lang="en-US" sz="3600" b="1" dirty="0" smtClean="0">
                <a:cs typeface="Times New Roman" pitchFamily="18" charset="0"/>
              </a:rPr>
              <a:t>Instructions </a:t>
            </a:r>
            <a:r>
              <a:rPr lang="en-US" sz="3600" dirty="0" smtClean="0">
                <a:cs typeface="Times New Roman" pitchFamily="18" charset="0"/>
              </a:rPr>
              <a:t>– transfers data  from a source to a destination. The source  and destination can be memory locations or registers that are associated with CPU.</a:t>
            </a:r>
          </a:p>
          <a:p>
            <a:pPr marL="0" indent="0">
              <a:buNone/>
              <a:defRPr/>
            </a:pPr>
            <a:endParaRPr lang="en-US" sz="3600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3600" b="1" dirty="0">
                <a:cs typeface="Times New Roman" pitchFamily="18" charset="0"/>
              </a:rPr>
              <a:t>Arithmetic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b="1" dirty="0" smtClean="0">
                <a:cs typeface="Times New Roman" pitchFamily="18" charset="0"/>
              </a:rPr>
              <a:t> Instructions</a:t>
            </a:r>
            <a:r>
              <a:rPr lang="en-US" sz="3600" dirty="0" smtClean="0">
                <a:cs typeface="Times New Roman" pitchFamily="18" charset="0"/>
              </a:rPr>
              <a:t>–performs arithmetic operations  such as addition, subtraction, multiplication, division etc. It is performed </a:t>
            </a:r>
            <a:r>
              <a:rPr lang="en-US" sz="3600" dirty="0">
                <a:cs typeface="Times New Roman" pitchFamily="18" charset="0"/>
              </a:rPr>
              <a:t>by </a:t>
            </a:r>
            <a:r>
              <a:rPr lang="en-US" sz="3600" dirty="0" smtClean="0">
                <a:cs typeface="Times New Roman" pitchFamily="18" charset="0"/>
              </a:rPr>
              <a:t>ALU.</a:t>
            </a:r>
          </a:p>
          <a:p>
            <a:pPr marL="0" indent="0">
              <a:buNone/>
              <a:defRPr/>
            </a:pPr>
            <a:endParaRPr lang="en-US" sz="3600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3600" b="1" dirty="0" smtClean="0">
                <a:cs typeface="Times New Roman" pitchFamily="18" charset="0"/>
              </a:rPr>
              <a:t>Logical Instructions-  </a:t>
            </a:r>
            <a:r>
              <a:rPr lang="en-US" sz="3600" dirty="0" smtClean="0">
                <a:cs typeface="Times New Roman" pitchFamily="18" charset="0"/>
              </a:rPr>
              <a:t>Performs logical operations</a:t>
            </a:r>
            <a:endParaRPr lang="en-US" sz="3600" dirty="0">
              <a:cs typeface="Times New Roman" pitchFamily="18" charset="0"/>
            </a:endParaRPr>
          </a:p>
          <a:p>
            <a:pPr>
              <a:defRPr/>
            </a:pPr>
            <a:endParaRPr lang="en-US" sz="3600" b="1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3600" b="1" dirty="0" smtClean="0">
                <a:cs typeface="Times New Roman" pitchFamily="18" charset="0"/>
              </a:rPr>
              <a:t>Control transfer instructions </a:t>
            </a:r>
            <a:r>
              <a:rPr lang="en-US" sz="3600" dirty="0">
                <a:cs typeface="Times New Roman" pitchFamily="18" charset="0"/>
              </a:rPr>
              <a:t>– </a:t>
            </a:r>
            <a:r>
              <a:rPr lang="en-US" sz="3600" dirty="0" smtClean="0">
                <a:cs typeface="Times New Roman" pitchFamily="18" charset="0"/>
              </a:rPr>
              <a:t>The flow of sequential execution can be changed with a branch instruction, it can </a:t>
            </a:r>
            <a:r>
              <a:rPr lang="en-US" sz="3600" dirty="0">
                <a:cs typeface="Times New Roman" pitchFamily="18" charset="0"/>
              </a:rPr>
              <a:t>be </a:t>
            </a:r>
            <a:r>
              <a:rPr lang="en-US" sz="3600" dirty="0" smtClean="0">
                <a:cs typeface="Times New Roman" pitchFamily="18" charset="0"/>
              </a:rPr>
              <a:t>made according to any  condition. </a:t>
            </a:r>
          </a:p>
          <a:p>
            <a:pPr>
              <a:defRPr/>
            </a:pPr>
            <a:endParaRPr lang="en-US" sz="3600" dirty="0"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67341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Harvard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9" y="1228725"/>
            <a:ext cx="843776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15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Harvard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Principles</a:t>
            </a:r>
          </a:p>
          <a:p>
            <a:pPr lvl="1"/>
            <a:r>
              <a:rPr lang="en-Z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Z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Harvard </a:t>
            </a:r>
            <a:r>
              <a:rPr lang="en-ZW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Z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concept, Memory </a:t>
            </a:r>
            <a:r>
              <a:rPr lang="en-Z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was separated from the memory for instruction. This concept is known as the</a:t>
            </a:r>
            <a:endParaRPr lang="en-IN" dirty="0" smtClean="0"/>
          </a:p>
          <a:p>
            <a:pPr lvl="1"/>
            <a:r>
              <a:rPr lang="en-IN" dirty="0" smtClean="0"/>
              <a:t>Parallel access of data and instructions are possible</a:t>
            </a:r>
          </a:p>
          <a:p>
            <a:pPr lvl="1"/>
            <a:r>
              <a:rPr lang="en-IN" dirty="0" smtClean="0"/>
              <a:t>Modern processors uses Harvard architecture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7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Advantages of Harvard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Separate data path and instruction path is available.</a:t>
            </a:r>
          </a:p>
          <a:p>
            <a:r>
              <a:rPr lang="en-IN" dirty="0" smtClean="0"/>
              <a:t>Fetching of data and instructions can be done simultaneously</a:t>
            </a:r>
          </a:p>
          <a:p>
            <a:r>
              <a:rPr lang="en-IN" dirty="0" smtClean="0"/>
              <a:t>Different  sized cells can be allowed in both the memories.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4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Comparison of von Neumann and Harvard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36904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2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  <a:ea typeface="DejaVu Sans"/>
              </a:rPr>
              <a:t>Computer Architecture</a:t>
            </a:r>
            <a:endParaRPr dirty="0"/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ea typeface="DejaVu Sans"/>
              </a:rPr>
              <a:t>Abstract representation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of the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ea typeface="DejaVu Sans"/>
              </a:rPr>
              <a:t>components of  the computer and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its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ea typeface="DejaVu Sans"/>
              </a:rPr>
              <a:t>organization is called architecture of a computer System.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</a:rPr>
              <a:t>The following parts are the key components of a computer system.</a:t>
            </a:r>
          </a:p>
          <a:p>
            <a:pPr lvl="1"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</a:rPr>
              <a:t>Central processing unit</a:t>
            </a:r>
          </a:p>
          <a:p>
            <a:pPr lvl="1"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</a:rPr>
              <a:t>Storage unit</a:t>
            </a:r>
          </a:p>
          <a:p>
            <a:pPr lvl="1"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</a:rPr>
              <a:t>I/O unit.</a:t>
            </a:r>
          </a:p>
          <a:p>
            <a:pPr lvl="1"/>
            <a:endParaRPr lang="en-IN" sz="28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748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Clock is used </a:t>
            </a:r>
            <a:r>
              <a:rPr lang="en-IN" dirty="0"/>
              <a:t>to synchronize the working of a </a:t>
            </a:r>
            <a:r>
              <a:rPr lang="en-IN" dirty="0" smtClean="0"/>
              <a:t>unit</a:t>
            </a:r>
            <a:endParaRPr lang="en-IN" dirty="0"/>
          </a:p>
          <a:p>
            <a:r>
              <a:rPr lang="en-IN" dirty="0"/>
              <a:t>Clock Cycle: Discrete time intervals at which the events happen in a computer system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length of each clock </a:t>
            </a:r>
            <a:r>
              <a:rPr lang="en-IN" dirty="0" smtClean="0"/>
              <a:t>cycle is considered as clock period.</a:t>
            </a:r>
            <a:endParaRPr lang="en-IN" dirty="0"/>
          </a:p>
          <a:p>
            <a:pPr lvl="1"/>
            <a:r>
              <a:rPr lang="en-IN" dirty="0" smtClean="0"/>
              <a:t>A clock period is also </a:t>
            </a:r>
            <a:r>
              <a:rPr lang="en-IN" dirty="0"/>
              <a:t>called tick, clock tick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7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Performance matrix of a computer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Execution time: It is the time taken to finish a task</a:t>
            </a:r>
          </a:p>
          <a:p>
            <a:r>
              <a:rPr lang="en-IN" dirty="0"/>
              <a:t> </a:t>
            </a:r>
            <a:r>
              <a:rPr lang="en-IN" dirty="0" smtClean="0"/>
              <a:t>- CPU execution time is a combination of user CPU time and system CPU time</a:t>
            </a:r>
          </a:p>
          <a:p>
            <a:r>
              <a:rPr lang="en-IN" dirty="0" smtClean="0"/>
              <a:t>Throughput: It is defined as the total quantity of completed work in a specific period of 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9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 between the time of execution and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IN" dirty="0" smtClean="0"/>
              <a:t>For a given task, in order to maximize the performance of a computer, we need to minimize the time required for execution or response time.</a:t>
            </a:r>
          </a:p>
          <a:p>
            <a:r>
              <a:rPr lang="en-IN" dirty="0" smtClean="0"/>
              <a:t>For a computer system A, the performance is calculated by the following formula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i="1" dirty="0" smtClean="0"/>
              <a:t>Performance of A= 1/Execution </a:t>
            </a:r>
            <a:r>
              <a:rPr lang="en-IN" i="1" dirty="0"/>
              <a:t>time of </a:t>
            </a:r>
            <a:r>
              <a:rPr lang="en-IN" i="1" dirty="0" smtClean="0"/>
              <a:t>A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i.e. </a:t>
            </a:r>
            <a:r>
              <a:rPr lang="en-IN" dirty="0" err="1"/>
              <a:t>Performance</a:t>
            </a:r>
            <a:r>
              <a:rPr lang="en-IN" baseline="-25000" dirty="0" err="1"/>
              <a:t>A</a:t>
            </a:r>
            <a:r>
              <a:rPr lang="en-IN" dirty="0"/>
              <a:t>= 1/Execution </a:t>
            </a:r>
            <a:r>
              <a:rPr lang="en-IN" dirty="0" err="1"/>
              <a:t>time</a:t>
            </a:r>
            <a:r>
              <a:rPr lang="en-IN" baseline="-25000" dirty="0" err="1"/>
              <a:t>A</a:t>
            </a:r>
            <a:endParaRPr lang="en-IN" dirty="0"/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473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IN" dirty="0" smtClean="0"/>
              <a:t>i.e. we assume  two computers X and Y, the relation between the performances can be represented by the below formula, </a:t>
            </a:r>
            <a:r>
              <a:rPr lang="en-IN" dirty="0"/>
              <a:t>if the performance of X is </a:t>
            </a:r>
            <a:r>
              <a:rPr lang="en-IN" dirty="0" smtClean="0"/>
              <a:t>more </a:t>
            </a:r>
            <a:r>
              <a:rPr lang="en-IN" dirty="0"/>
              <a:t>than the performance of </a:t>
            </a:r>
            <a:r>
              <a:rPr lang="en-IN" dirty="0" smtClean="0"/>
              <a:t>Y.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648072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7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Computer X </a:t>
            </a:r>
            <a:r>
              <a:rPr lang="en-IN" dirty="0"/>
              <a:t>is </a:t>
            </a:r>
            <a:r>
              <a:rPr lang="en-IN" dirty="0" smtClean="0"/>
              <a:t>‘</a:t>
            </a:r>
            <a:r>
              <a:rPr lang="en-IN" i="1" dirty="0" smtClean="0"/>
              <a:t>n’ </a:t>
            </a:r>
            <a:r>
              <a:rPr lang="en-IN" dirty="0"/>
              <a:t>times faster than </a:t>
            </a:r>
            <a:r>
              <a:rPr lang="en-IN" dirty="0" smtClean="0"/>
              <a:t>computer 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can be represented by the following formula,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2448272" cy="83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59" y="4005064"/>
            <a:ext cx="2016224" cy="99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0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CPU performance and its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3000" dirty="0" smtClean="0"/>
              <a:t>The above formula tells that </a:t>
            </a:r>
            <a:r>
              <a:rPr lang="en-IN" sz="3000" dirty="0"/>
              <a:t>the </a:t>
            </a:r>
            <a:r>
              <a:rPr lang="en-IN" sz="3000" dirty="0" smtClean="0"/>
              <a:t>CPU performance </a:t>
            </a:r>
            <a:r>
              <a:rPr lang="en-IN" sz="3000" dirty="0"/>
              <a:t>can </a:t>
            </a:r>
            <a:r>
              <a:rPr lang="en-IN" sz="3000" dirty="0" smtClean="0"/>
              <a:t>be improved </a:t>
            </a:r>
            <a:r>
              <a:rPr lang="en-IN" sz="3000" dirty="0"/>
              <a:t>by reducing </a:t>
            </a:r>
            <a:r>
              <a:rPr lang="en-IN" sz="3000" dirty="0" smtClean="0"/>
              <a:t>either the number of clock cycles required for a program or  by reducing the length of the clock cycle.</a:t>
            </a:r>
            <a:endParaRPr lang="en-IN" sz="3000" dirty="0"/>
          </a:p>
          <a:p>
            <a:pPr marL="0" indent="0" algn="just">
              <a:buNone/>
            </a:pPr>
            <a:endParaRPr lang="en-IN" sz="30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76" y="1700808"/>
            <a:ext cx="610835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6336704" cy="12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2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gain in performance can be achieved by improving some resources of a computer. It can be calculated using </a:t>
            </a:r>
            <a:r>
              <a:rPr lang="en-IN" dirty="0" err="1" smtClean="0"/>
              <a:t>Amdhal’s</a:t>
            </a:r>
            <a:r>
              <a:rPr lang="en-IN" dirty="0" smtClean="0"/>
              <a:t> law.</a:t>
            </a:r>
          </a:p>
          <a:p>
            <a:r>
              <a:rPr lang="en-IN" i="1" dirty="0" err="1" smtClean="0"/>
              <a:t>Amdhal’s</a:t>
            </a:r>
            <a:r>
              <a:rPr lang="en-IN" i="1" dirty="0" smtClean="0"/>
              <a:t> law states that, the performance improvement to be gained from using some faster mode of execution is limited by the fraction of the time the faster mode can be used.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7671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Amdhal’s</a:t>
            </a:r>
            <a:r>
              <a:rPr lang="en-IN" dirty="0" smtClean="0"/>
              <a:t>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N" dirty="0" err="1" smtClean="0"/>
              <a:t>Amdhal’s</a:t>
            </a:r>
            <a:r>
              <a:rPr lang="en-IN" dirty="0" smtClean="0"/>
              <a:t> law defines speed up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55022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49080"/>
            <a:ext cx="77914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5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altLang="en-US" sz="2800" dirty="0" smtClean="0">
                <a:ea typeface="DejaVu Sans"/>
              </a:rPr>
              <a:t>Consider a CPU used in Web servicing. We need to enhance the processor by increasing the computation speed 10 times faster on computation process in web service applications. We assume that, 30% of the time the original processor is spending for computation process and 70% of the time is waiting for the i/o devices. By incorporating the enhancement, then, what will be the overall speed up gain?</a:t>
            </a:r>
          </a:p>
        </p:txBody>
      </p:sp>
    </p:spTree>
    <p:extLst>
      <p:ext uri="{BB962C8B-B14F-4D97-AF65-F5344CB8AC3E}">
        <p14:creationId xmlns:p14="http://schemas.microsoft.com/office/powerpoint/2010/main" val="22004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Fraction</a:t>
            </a:r>
            <a:r>
              <a:rPr lang="en-IN" baseline="-25000" dirty="0" err="1" smtClean="0"/>
              <a:t>enhanced</a:t>
            </a:r>
            <a:r>
              <a:rPr lang="en-IN" dirty="0" smtClean="0"/>
              <a:t>=30</a:t>
            </a:r>
            <a:r>
              <a:rPr lang="en-IN" dirty="0"/>
              <a:t>% =0.3</a:t>
            </a:r>
          </a:p>
          <a:p>
            <a:r>
              <a:rPr lang="en-IN" dirty="0" err="1"/>
              <a:t>Speed</a:t>
            </a:r>
            <a:r>
              <a:rPr lang="en-IN" baseline="-25000" dirty="0" err="1"/>
              <a:t>enhanced</a:t>
            </a:r>
            <a:r>
              <a:rPr lang="en-IN" dirty="0"/>
              <a:t>     =10</a:t>
            </a:r>
          </a:p>
          <a:p>
            <a:r>
              <a:rPr lang="en-IN" dirty="0" err="1"/>
              <a:t>Speedup</a:t>
            </a:r>
            <a:r>
              <a:rPr lang="en-IN" baseline="-25000" dirty="0" err="1"/>
              <a:t>overall</a:t>
            </a:r>
            <a:r>
              <a:rPr lang="en-IN" dirty="0"/>
              <a:t>    = 1/(1-0.3)+(0.3/10)</a:t>
            </a:r>
          </a:p>
          <a:p>
            <a:pPr marL="0" indent="0">
              <a:buNone/>
            </a:pPr>
            <a:r>
              <a:rPr lang="en-IN" dirty="0" smtClean="0"/>
              <a:t>                                </a:t>
            </a:r>
            <a:r>
              <a:rPr lang="en-IN" dirty="0"/>
              <a:t>= 1/0.7+0.03</a:t>
            </a:r>
          </a:p>
          <a:p>
            <a:pPr marL="0" indent="0">
              <a:buNone/>
            </a:pPr>
            <a:r>
              <a:rPr lang="en-IN" dirty="0" smtClean="0"/>
              <a:t>                                </a:t>
            </a:r>
            <a:r>
              <a:rPr lang="en-IN" dirty="0"/>
              <a:t>=1/0.73</a:t>
            </a:r>
          </a:p>
          <a:p>
            <a:pPr marL="0" indent="0">
              <a:buNone/>
            </a:pPr>
            <a:r>
              <a:rPr lang="en-IN" dirty="0" smtClean="0"/>
              <a:t>                                   </a:t>
            </a:r>
            <a:r>
              <a:rPr lang="en-IN" dirty="0"/>
              <a:t>͌ 1.369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0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"/>
              </a:rPr>
              <a:t>ENIAC</a:t>
            </a:r>
            <a:endParaRPr dirty="0"/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8686080" cy="485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800" dirty="0" smtClean="0"/>
              <a:t>It is the first general purpose digital computer.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800" dirty="0" smtClean="0"/>
              <a:t>Programmed manually with switches and cables.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/>
          </a:p>
          <a:p>
            <a:pPr>
              <a:lnSpc>
                <a:spcPct val="100000"/>
              </a:lnSpc>
            </a:pPr>
            <a:r>
              <a:rPr lang="en-IN" sz="28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1100" dirty="0" smtClean="0"/>
              <a:t>image courtesy :www.computerhope.com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 smtClean="0"/>
          </a:p>
          <a:p>
            <a:pPr>
              <a:lnSpc>
                <a:spcPct val="100000"/>
              </a:lnSpc>
            </a:pPr>
            <a:endParaRPr lang="en-IN" sz="3200" dirty="0" smtClean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4" descr="eni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36912"/>
            <a:ext cx="7185992" cy="312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33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SimSun" pitchFamily="2" charset="-122"/>
              </a:rPr>
              <a:t>Memory Location, Addresses, and Operation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3276600" cy="4411662"/>
          </a:xfrm>
        </p:spPr>
        <p:txBody>
          <a:bodyPr/>
          <a:lstStyle/>
          <a:p>
            <a:r>
              <a:rPr lang="en-US" altLang="zh-CN" sz="2600">
                <a:ea typeface="SimSun" pitchFamily="2" charset="-122"/>
              </a:rPr>
              <a:t>Memory consists of many millions of storage cells, each of which can store 1 bit.</a:t>
            </a:r>
          </a:p>
          <a:p>
            <a:r>
              <a:rPr lang="en-US" altLang="zh-CN" sz="2600">
                <a:ea typeface="SimSun" pitchFamily="2" charset="-122"/>
              </a:rPr>
              <a:t>Data is usually accessed in </a:t>
            </a:r>
            <a:r>
              <a:rPr lang="en-US" altLang="zh-CN" sz="2600" i="1">
                <a:ea typeface="SimSun" pitchFamily="2" charset="-122"/>
              </a:rPr>
              <a:t>n</a:t>
            </a:r>
            <a:r>
              <a:rPr lang="en-US" altLang="zh-CN" sz="2600">
                <a:ea typeface="SimSun" pitchFamily="2" charset="-122"/>
              </a:rPr>
              <a:t>-bit groups. </a:t>
            </a:r>
            <a:r>
              <a:rPr lang="en-US" altLang="zh-CN" sz="2600" i="1">
                <a:ea typeface="SimSun" pitchFamily="2" charset="-122"/>
              </a:rPr>
              <a:t>n</a:t>
            </a:r>
            <a:r>
              <a:rPr lang="en-US" altLang="zh-CN" sz="2600">
                <a:ea typeface="SimSun" pitchFamily="2" charset="-122"/>
              </a:rPr>
              <a:t> is called word length.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733800" y="1339850"/>
            <a:ext cx="4814888" cy="5518150"/>
            <a:chOff x="697" y="816"/>
            <a:chExt cx="3033" cy="4018"/>
          </a:xfrm>
        </p:grpSpPr>
        <p:sp>
          <p:nvSpPr>
            <p:cNvPr id="86021" name="Rectangle 4"/>
            <p:cNvSpPr>
              <a:spLocks noChangeArrowheads="1"/>
            </p:cNvSpPr>
            <p:nvPr/>
          </p:nvSpPr>
          <p:spPr bwMode="auto">
            <a:xfrm>
              <a:off x="3048" y="1364"/>
              <a:ext cx="68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second word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22" name="Line 5"/>
            <p:cNvSpPr>
              <a:spLocks noChangeShapeType="1"/>
            </p:cNvSpPr>
            <p:nvPr/>
          </p:nvSpPr>
          <p:spPr bwMode="auto">
            <a:xfrm flipH="1">
              <a:off x="697" y="3011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3" name="Line 6"/>
            <p:cNvSpPr>
              <a:spLocks noChangeShapeType="1"/>
            </p:cNvSpPr>
            <p:nvPr/>
          </p:nvSpPr>
          <p:spPr bwMode="auto">
            <a:xfrm flipH="1">
              <a:off x="697" y="1600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4" name="Freeform 7"/>
            <p:cNvSpPr>
              <a:spLocks/>
            </p:cNvSpPr>
            <p:nvPr/>
          </p:nvSpPr>
          <p:spPr bwMode="auto">
            <a:xfrm>
              <a:off x="710" y="881"/>
              <a:ext cx="78" cy="4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1 h 3"/>
                <a:gd name="T4" fmla="*/ 6 w 6"/>
                <a:gd name="T5" fmla="*/ 3 h 3"/>
                <a:gd name="T6" fmla="*/ 6 w 6"/>
                <a:gd name="T7" fmla="*/ 1 h 3"/>
                <a:gd name="T8" fmla="*/ 6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5" name="Freeform 8"/>
            <p:cNvSpPr>
              <a:spLocks/>
            </p:cNvSpPr>
            <p:nvPr/>
          </p:nvSpPr>
          <p:spPr bwMode="auto">
            <a:xfrm>
              <a:off x="710" y="881"/>
              <a:ext cx="78" cy="40"/>
            </a:xfrm>
            <a:custGeom>
              <a:avLst/>
              <a:gdLst>
                <a:gd name="T0" fmla="*/ 78 w 78"/>
                <a:gd name="T1" fmla="*/ 0 h 40"/>
                <a:gd name="T2" fmla="*/ 0 w 78"/>
                <a:gd name="T3" fmla="*/ 13 h 40"/>
                <a:gd name="T4" fmla="*/ 78 w 78"/>
                <a:gd name="T5" fmla="*/ 40 h 40"/>
                <a:gd name="T6" fmla="*/ 78 w 78"/>
                <a:gd name="T7" fmla="*/ 13 h 40"/>
                <a:gd name="T8" fmla="*/ 78 w 78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40"/>
                <a:gd name="T17" fmla="*/ 78 w 7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40">
                  <a:moveTo>
                    <a:pt x="78" y="0"/>
                  </a:moveTo>
                  <a:lnTo>
                    <a:pt x="0" y="13"/>
                  </a:lnTo>
                  <a:lnTo>
                    <a:pt x="78" y="40"/>
                  </a:lnTo>
                  <a:lnTo>
                    <a:pt x="78" y="1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6" name="Line 9"/>
            <p:cNvSpPr>
              <a:spLocks noChangeShapeType="1"/>
            </p:cNvSpPr>
            <p:nvPr/>
          </p:nvSpPr>
          <p:spPr bwMode="auto">
            <a:xfrm>
              <a:off x="772" y="894"/>
              <a:ext cx="6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7" name="Freeform 10"/>
            <p:cNvSpPr>
              <a:spLocks/>
            </p:cNvSpPr>
            <p:nvPr/>
          </p:nvSpPr>
          <p:spPr bwMode="auto">
            <a:xfrm>
              <a:off x="2497" y="881"/>
              <a:ext cx="79" cy="40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1 h 3"/>
                <a:gd name="T4" fmla="*/ 0 w 6"/>
                <a:gd name="T5" fmla="*/ 0 h 3"/>
                <a:gd name="T6" fmla="*/ 0 w 6"/>
                <a:gd name="T7" fmla="*/ 1 h 3"/>
                <a:gd name="T8" fmla="*/ 0 w 6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Freeform 11"/>
            <p:cNvSpPr>
              <a:spLocks/>
            </p:cNvSpPr>
            <p:nvPr/>
          </p:nvSpPr>
          <p:spPr bwMode="auto">
            <a:xfrm>
              <a:off x="2497" y="881"/>
              <a:ext cx="79" cy="40"/>
            </a:xfrm>
            <a:custGeom>
              <a:avLst/>
              <a:gdLst>
                <a:gd name="T0" fmla="*/ 0 w 79"/>
                <a:gd name="T1" fmla="*/ 40 h 40"/>
                <a:gd name="T2" fmla="*/ 79 w 79"/>
                <a:gd name="T3" fmla="*/ 13 h 40"/>
                <a:gd name="T4" fmla="*/ 0 w 79"/>
                <a:gd name="T5" fmla="*/ 0 h 40"/>
                <a:gd name="T6" fmla="*/ 0 w 79"/>
                <a:gd name="T7" fmla="*/ 13 h 40"/>
                <a:gd name="T8" fmla="*/ 0 w 79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0"/>
                <a:gd name="T17" fmla="*/ 79 w 79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0">
                  <a:moveTo>
                    <a:pt x="0" y="40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9" name="Line 12"/>
            <p:cNvSpPr>
              <a:spLocks noChangeShapeType="1"/>
            </p:cNvSpPr>
            <p:nvPr/>
          </p:nvSpPr>
          <p:spPr bwMode="auto">
            <a:xfrm flipH="1">
              <a:off x="1873" y="894"/>
              <a:ext cx="66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Line 13"/>
            <p:cNvSpPr>
              <a:spLocks noChangeShapeType="1"/>
            </p:cNvSpPr>
            <p:nvPr/>
          </p:nvSpPr>
          <p:spPr bwMode="auto">
            <a:xfrm flipV="1">
              <a:off x="697" y="855"/>
              <a:ext cx="1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Line 14"/>
            <p:cNvSpPr>
              <a:spLocks noChangeShapeType="1"/>
            </p:cNvSpPr>
            <p:nvPr/>
          </p:nvSpPr>
          <p:spPr bwMode="auto">
            <a:xfrm flipV="1">
              <a:off x="2578" y="855"/>
              <a:ext cx="1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Line 15"/>
            <p:cNvSpPr>
              <a:spLocks noChangeShapeType="1"/>
            </p:cNvSpPr>
            <p:nvPr/>
          </p:nvSpPr>
          <p:spPr bwMode="auto">
            <a:xfrm flipH="1">
              <a:off x="697" y="1325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Rectangle 16"/>
            <p:cNvSpPr>
              <a:spLocks noChangeArrowheads="1"/>
            </p:cNvSpPr>
            <p:nvPr/>
          </p:nvSpPr>
          <p:spPr bwMode="auto">
            <a:xfrm>
              <a:off x="3048" y="1090"/>
              <a:ext cx="48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first word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34" name="Line 17"/>
            <p:cNvSpPr>
              <a:spLocks noChangeShapeType="1"/>
            </p:cNvSpPr>
            <p:nvPr/>
          </p:nvSpPr>
          <p:spPr bwMode="auto">
            <a:xfrm flipH="1">
              <a:off x="697" y="2710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Line 18"/>
            <p:cNvSpPr>
              <a:spLocks noChangeShapeType="1"/>
            </p:cNvSpPr>
            <p:nvPr/>
          </p:nvSpPr>
          <p:spPr bwMode="auto">
            <a:xfrm flipH="1">
              <a:off x="697" y="4147"/>
              <a:ext cx="1881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Rectangle 19"/>
            <p:cNvSpPr>
              <a:spLocks noChangeArrowheads="1"/>
            </p:cNvSpPr>
            <p:nvPr/>
          </p:nvSpPr>
          <p:spPr bwMode="auto">
            <a:xfrm>
              <a:off x="697" y="1038"/>
              <a:ext cx="1881" cy="3383"/>
            </a:xfrm>
            <a:prstGeom prst="rect">
              <a:avLst/>
            </a:prstGeom>
            <a:noFill/>
            <a:ln w="20638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Rectangle 20"/>
            <p:cNvSpPr>
              <a:spLocks noChangeArrowheads="1"/>
            </p:cNvSpPr>
            <p:nvPr/>
          </p:nvSpPr>
          <p:spPr bwMode="auto">
            <a:xfrm>
              <a:off x="1429" y="4656"/>
              <a:ext cx="159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Figure 2.5.   Memory words.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38" name="Rectangle 21"/>
            <p:cNvSpPr>
              <a:spLocks noChangeArrowheads="1"/>
            </p:cNvSpPr>
            <p:nvPr/>
          </p:nvSpPr>
          <p:spPr bwMode="auto">
            <a:xfrm>
              <a:off x="1494" y="816"/>
              <a:ext cx="6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 i="1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n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39" name="Rectangle 22"/>
            <p:cNvSpPr>
              <a:spLocks noChangeArrowheads="1"/>
            </p:cNvSpPr>
            <p:nvPr/>
          </p:nvSpPr>
          <p:spPr bwMode="auto">
            <a:xfrm>
              <a:off x="1546" y="816"/>
              <a:ext cx="220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CA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 </a:t>
              </a:r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bits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40" name="Rectangle 23"/>
            <p:cNvSpPr>
              <a:spLocks noChangeArrowheads="1"/>
            </p:cNvSpPr>
            <p:nvPr/>
          </p:nvSpPr>
          <p:spPr bwMode="auto">
            <a:xfrm>
              <a:off x="3035" y="4186"/>
              <a:ext cx="481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last word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41" name="Rectangle 24"/>
            <p:cNvSpPr>
              <a:spLocks noChangeArrowheads="1"/>
            </p:cNvSpPr>
            <p:nvPr/>
          </p:nvSpPr>
          <p:spPr bwMode="auto">
            <a:xfrm>
              <a:off x="3035" y="2788"/>
              <a:ext cx="27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500" i="1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i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42" name="Rectangle 25"/>
            <p:cNvSpPr>
              <a:spLocks noChangeArrowheads="1"/>
            </p:cNvSpPr>
            <p:nvPr/>
          </p:nvSpPr>
          <p:spPr bwMode="auto">
            <a:xfrm>
              <a:off x="3061" y="2788"/>
              <a:ext cx="427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CA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 </a:t>
              </a:r>
              <a:r>
                <a:rPr lang="en-CA" altLang="zh-CN" sz="1500">
                  <a:solidFill>
                    <a:srgbClr val="000000"/>
                  </a:solidFill>
                  <a:latin typeface="Nimbus Roman No9 L" charset="0"/>
                  <a:ea typeface="SimSun" pitchFamily="2" charset="-122"/>
                </a:rPr>
                <a:t>th word</a:t>
              </a:r>
              <a:endParaRPr lang="en-CA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86043" name="Freeform 26"/>
            <p:cNvSpPr>
              <a:spLocks/>
            </p:cNvSpPr>
            <p:nvPr/>
          </p:nvSpPr>
          <p:spPr bwMode="auto">
            <a:xfrm>
              <a:off x="2852" y="2854"/>
              <a:ext cx="79" cy="26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0 w 6"/>
                <a:gd name="T5" fmla="*/ 0 h 2"/>
                <a:gd name="T6" fmla="*/ 0 w 6"/>
                <a:gd name="T7" fmla="*/ 1 h 2"/>
                <a:gd name="T8" fmla="*/ 0 w 6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4" name="Freeform 27"/>
            <p:cNvSpPr>
              <a:spLocks/>
            </p:cNvSpPr>
            <p:nvPr/>
          </p:nvSpPr>
          <p:spPr bwMode="auto">
            <a:xfrm>
              <a:off x="2852" y="2854"/>
              <a:ext cx="79" cy="26"/>
            </a:xfrm>
            <a:custGeom>
              <a:avLst/>
              <a:gdLst>
                <a:gd name="T0" fmla="*/ 0 w 79"/>
                <a:gd name="T1" fmla="*/ 26 h 26"/>
                <a:gd name="T2" fmla="*/ 79 w 79"/>
                <a:gd name="T3" fmla="*/ 13 h 26"/>
                <a:gd name="T4" fmla="*/ 0 w 79"/>
                <a:gd name="T5" fmla="*/ 0 h 26"/>
                <a:gd name="T6" fmla="*/ 0 w 79"/>
                <a:gd name="T7" fmla="*/ 13 h 26"/>
                <a:gd name="T8" fmla="*/ 0 w 79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26"/>
                <a:gd name="T17" fmla="*/ 79 w 79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26">
                  <a:moveTo>
                    <a:pt x="0" y="26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Line 28"/>
            <p:cNvSpPr>
              <a:spLocks noChangeShapeType="1"/>
            </p:cNvSpPr>
            <p:nvPr/>
          </p:nvSpPr>
          <p:spPr bwMode="auto">
            <a:xfrm flipH="1">
              <a:off x="2473" y="2867"/>
              <a:ext cx="3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6" name="Freeform 29"/>
            <p:cNvSpPr>
              <a:spLocks/>
            </p:cNvSpPr>
            <p:nvPr/>
          </p:nvSpPr>
          <p:spPr bwMode="auto">
            <a:xfrm>
              <a:off x="2852" y="1443"/>
              <a:ext cx="79" cy="39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1 h 3"/>
                <a:gd name="T4" fmla="*/ 0 w 6"/>
                <a:gd name="T5" fmla="*/ 0 h 3"/>
                <a:gd name="T6" fmla="*/ 0 w 6"/>
                <a:gd name="T7" fmla="*/ 1 h 3"/>
                <a:gd name="T8" fmla="*/ 0 w 6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Freeform 30"/>
            <p:cNvSpPr>
              <a:spLocks/>
            </p:cNvSpPr>
            <p:nvPr/>
          </p:nvSpPr>
          <p:spPr bwMode="auto">
            <a:xfrm>
              <a:off x="2852" y="1443"/>
              <a:ext cx="79" cy="39"/>
            </a:xfrm>
            <a:custGeom>
              <a:avLst/>
              <a:gdLst>
                <a:gd name="T0" fmla="*/ 0 w 79"/>
                <a:gd name="T1" fmla="*/ 39 h 39"/>
                <a:gd name="T2" fmla="*/ 79 w 79"/>
                <a:gd name="T3" fmla="*/ 13 h 39"/>
                <a:gd name="T4" fmla="*/ 0 w 79"/>
                <a:gd name="T5" fmla="*/ 0 h 39"/>
                <a:gd name="T6" fmla="*/ 0 w 79"/>
                <a:gd name="T7" fmla="*/ 13 h 39"/>
                <a:gd name="T8" fmla="*/ 0 w 79"/>
                <a:gd name="T9" fmla="*/ 39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39"/>
                <a:gd name="T17" fmla="*/ 79 w 7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39">
                  <a:moveTo>
                    <a:pt x="0" y="39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Line 31"/>
            <p:cNvSpPr>
              <a:spLocks noChangeShapeType="1"/>
            </p:cNvSpPr>
            <p:nvPr/>
          </p:nvSpPr>
          <p:spPr bwMode="auto">
            <a:xfrm flipH="1">
              <a:off x="2473" y="1456"/>
              <a:ext cx="3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Freeform 32"/>
            <p:cNvSpPr>
              <a:spLocks/>
            </p:cNvSpPr>
            <p:nvPr/>
          </p:nvSpPr>
          <p:spPr bwMode="auto">
            <a:xfrm>
              <a:off x="2852" y="1169"/>
              <a:ext cx="79" cy="26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0 w 6"/>
                <a:gd name="T5" fmla="*/ 0 h 2"/>
                <a:gd name="T6" fmla="*/ 0 w 6"/>
                <a:gd name="T7" fmla="*/ 1 h 2"/>
                <a:gd name="T8" fmla="*/ 0 w 6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0" name="Freeform 33"/>
            <p:cNvSpPr>
              <a:spLocks/>
            </p:cNvSpPr>
            <p:nvPr/>
          </p:nvSpPr>
          <p:spPr bwMode="auto">
            <a:xfrm>
              <a:off x="2852" y="1169"/>
              <a:ext cx="79" cy="26"/>
            </a:xfrm>
            <a:custGeom>
              <a:avLst/>
              <a:gdLst>
                <a:gd name="T0" fmla="*/ 0 w 79"/>
                <a:gd name="T1" fmla="*/ 26 h 26"/>
                <a:gd name="T2" fmla="*/ 79 w 79"/>
                <a:gd name="T3" fmla="*/ 13 h 26"/>
                <a:gd name="T4" fmla="*/ 0 w 79"/>
                <a:gd name="T5" fmla="*/ 0 h 26"/>
                <a:gd name="T6" fmla="*/ 0 w 79"/>
                <a:gd name="T7" fmla="*/ 13 h 26"/>
                <a:gd name="T8" fmla="*/ 0 w 79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26"/>
                <a:gd name="T17" fmla="*/ 79 w 79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26">
                  <a:moveTo>
                    <a:pt x="0" y="26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1" name="Line 34"/>
            <p:cNvSpPr>
              <a:spLocks noChangeShapeType="1"/>
            </p:cNvSpPr>
            <p:nvPr/>
          </p:nvSpPr>
          <p:spPr bwMode="auto">
            <a:xfrm flipH="1">
              <a:off x="2473" y="1182"/>
              <a:ext cx="3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2" name="Freeform 35"/>
            <p:cNvSpPr>
              <a:spLocks/>
            </p:cNvSpPr>
            <p:nvPr/>
          </p:nvSpPr>
          <p:spPr bwMode="auto">
            <a:xfrm>
              <a:off x="2852" y="4265"/>
              <a:ext cx="79" cy="39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1 h 3"/>
                <a:gd name="T4" fmla="*/ 0 w 6"/>
                <a:gd name="T5" fmla="*/ 0 h 3"/>
                <a:gd name="T6" fmla="*/ 0 w 6"/>
                <a:gd name="T7" fmla="*/ 1 h 3"/>
                <a:gd name="T8" fmla="*/ 0 w 6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3" name="Freeform 36"/>
            <p:cNvSpPr>
              <a:spLocks/>
            </p:cNvSpPr>
            <p:nvPr/>
          </p:nvSpPr>
          <p:spPr bwMode="auto">
            <a:xfrm>
              <a:off x="2852" y="4265"/>
              <a:ext cx="79" cy="39"/>
            </a:xfrm>
            <a:custGeom>
              <a:avLst/>
              <a:gdLst>
                <a:gd name="T0" fmla="*/ 0 w 79"/>
                <a:gd name="T1" fmla="*/ 39 h 39"/>
                <a:gd name="T2" fmla="*/ 79 w 79"/>
                <a:gd name="T3" fmla="*/ 13 h 39"/>
                <a:gd name="T4" fmla="*/ 0 w 79"/>
                <a:gd name="T5" fmla="*/ 0 h 39"/>
                <a:gd name="T6" fmla="*/ 0 w 79"/>
                <a:gd name="T7" fmla="*/ 13 h 39"/>
                <a:gd name="T8" fmla="*/ 0 w 79"/>
                <a:gd name="T9" fmla="*/ 39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39"/>
                <a:gd name="T17" fmla="*/ 79 w 7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39">
                  <a:moveTo>
                    <a:pt x="0" y="39"/>
                  </a:moveTo>
                  <a:lnTo>
                    <a:pt x="79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4" name="Line 37"/>
            <p:cNvSpPr>
              <a:spLocks noChangeShapeType="1"/>
            </p:cNvSpPr>
            <p:nvPr/>
          </p:nvSpPr>
          <p:spPr bwMode="auto">
            <a:xfrm flipH="1">
              <a:off x="2473" y="4278"/>
              <a:ext cx="3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5" name="Text Box 38"/>
            <p:cNvSpPr txBox="1">
              <a:spLocks noChangeArrowheads="1"/>
            </p:cNvSpPr>
            <p:nvPr/>
          </p:nvSpPr>
          <p:spPr bwMode="auto">
            <a:xfrm>
              <a:off x="1536" y="1884"/>
              <a:ext cx="1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lang="zh-CN" altLang="en-US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  <a:endParaRPr lang="en-US" altLang="zh-CN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  <a:endParaRPr lang="en-US" altLang="zh-CN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lang="zh-CN" altLang="en-CA" sz="2000">
                <a:latin typeface="Nimbus Roman No9 L" charset="0"/>
                <a:ea typeface="SimSun" pitchFamily="2" charset="-122"/>
              </a:endParaRPr>
            </a:p>
          </p:txBody>
        </p:sp>
        <p:sp>
          <p:nvSpPr>
            <p:cNvPr id="86056" name="Text Box 39"/>
            <p:cNvSpPr txBox="1">
              <a:spLocks noChangeArrowheads="1"/>
            </p:cNvSpPr>
            <p:nvPr/>
          </p:nvSpPr>
          <p:spPr bwMode="auto">
            <a:xfrm>
              <a:off x="1548" y="3306"/>
              <a:ext cx="1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lang="zh-CN" altLang="en-US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  <a:endParaRPr lang="en-US" altLang="zh-CN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  <a:endParaRPr lang="en-US" altLang="zh-CN" sz="2000">
                <a:latin typeface="Nimbus Roman No9 L" charset="0"/>
                <a:ea typeface="SimSun" pitchFamily="2" charset="-122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CA" altLang="zh-CN" sz="2000">
                  <a:latin typeface="Nimbus Roman No9 L" charset="0"/>
                  <a:ea typeface="SimSun" pitchFamily="2" charset="-122"/>
                </a:rPr>
                <a:t>•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endParaRPr lang="zh-CN" altLang="en-CA" sz="2000">
                <a:latin typeface="Nimbus Roman No9 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2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32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8350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MEMORY LOCATIONS AND ADDRESSES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GB" b="1">
              <a:latin typeface="Times New Roman" pitchFamily="18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52400" y="1022350"/>
            <a:ext cx="82296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Tx/>
              <a:buChar char="•"/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Main memory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the second major subsystem in a computer. It consists of a collection of storage locations, each with a unique identifier, called an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address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just"/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just"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is transferred to and from memory in groups of bits called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words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A word can be a group of 8 bits, 16 bits, 32 bits or 64 bits (and growing). </a:t>
            </a:r>
          </a:p>
          <a:p>
            <a:pPr algn="just"/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the word is 8 bits, it is referred to as a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byte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The term “byte” is so common in computer science that sometimes a 16-bit word is referred to as a 2-byte word, or a 32-bit word is referred to as a 4-byte word.</a:t>
            </a:r>
          </a:p>
        </p:txBody>
      </p:sp>
    </p:spTree>
    <p:extLst>
      <p:ext uri="{BB962C8B-B14F-4D97-AF65-F5344CB8AC3E}">
        <p14:creationId xmlns:p14="http://schemas.microsoft.com/office/powerpoint/2010/main" val="31338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2744788" y="6172200"/>
            <a:ext cx="319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Figure 5.3  </a:t>
            </a:r>
            <a:r>
              <a:rPr lang="en-US" sz="2000" b="1">
                <a:latin typeface="Times New Roman" pitchFamily="18" charset="0"/>
              </a:rPr>
              <a:t>Main memory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11400"/>
            <a:ext cx="8720138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76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0" y="0"/>
            <a:ext cx="58086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3200" b="1">
              <a:solidFill>
                <a:schemeClr val="hlink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                               Address space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1143000"/>
            <a:ext cx="8915400" cy="521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To access a word in memory requires an identifier. Although programmers use a name to identify a word (or a collection of words), at the hardware level each word is identified by an address. </a:t>
            </a:r>
          </a:p>
          <a:p>
            <a:pPr algn="just" eaLnBrk="0" hangingPunct="0"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The total number of uniquely identifiable locations in memory is called the </a:t>
            </a:r>
            <a:r>
              <a:rPr lang="en-US" sz="2800" b="1" dirty="0">
                <a:solidFill>
                  <a:schemeClr val="folHlink"/>
                </a:solidFill>
                <a:latin typeface="Times New Roman" pitchFamily="18" charset="0"/>
              </a:rPr>
              <a:t>address space</a:t>
            </a:r>
            <a:r>
              <a:rPr lang="en-US" sz="2800" dirty="0">
                <a:latin typeface="Times New Roman" pitchFamily="18" charset="0"/>
              </a:rPr>
              <a:t>. </a:t>
            </a:r>
          </a:p>
          <a:p>
            <a:pPr algn="just" eaLnBrk="0" hangingPunct="0"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For example, a memory with 64 kilobytes (16 address line required) and a word size of 1 byte has an address space that ranges from 0 to 65,535.</a:t>
            </a:r>
          </a:p>
        </p:txBody>
      </p:sp>
    </p:spTree>
    <p:extLst>
      <p:ext uri="{BB962C8B-B14F-4D97-AF65-F5344CB8AC3E}">
        <p14:creationId xmlns:p14="http://schemas.microsoft.com/office/powerpoint/2010/main" val="27916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975" y="76200"/>
            <a:ext cx="77660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81000" y="5502275"/>
            <a:ext cx="8382000" cy="1022350"/>
          </a:xfrm>
          <a:prstGeom prst="rect">
            <a:avLst/>
          </a:prstGeom>
          <a:solidFill>
            <a:srgbClr val="99FF33"/>
          </a:solidFill>
          <a:ln w="76200" algn="ctr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Memory addresses are defined using unsigned</a:t>
            </a:r>
            <a:br>
              <a:rPr lang="en-US" sz="2800" b="1">
                <a:latin typeface="Times New Roman" pitchFamily="18" charset="0"/>
              </a:rPr>
            </a:br>
            <a:r>
              <a:rPr lang="en-US" sz="2800" b="1">
                <a:latin typeface="Times New Roman" pitchFamily="18" charset="0"/>
              </a:rPr>
              <a:t>binary integers.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4876800"/>
            <a:ext cx="685800" cy="615950"/>
            <a:chOff x="1200" y="1217"/>
            <a:chExt cx="720" cy="388"/>
          </a:xfrm>
        </p:grpSpPr>
        <p:pic>
          <p:nvPicPr>
            <p:cNvPr id="111621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1622" name="Text Box 6"/>
            <p:cNvSpPr txBox="1">
              <a:spLocks noChangeArrowheads="1"/>
            </p:cNvSpPr>
            <p:nvPr/>
          </p:nvSpPr>
          <p:spPr bwMode="auto">
            <a:xfrm>
              <a:off x="1283" y="1217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chemeClr val="hlink"/>
                  </a:solidFill>
                  <a:latin typeface="Franklin Gothic Demi" pitchFamily="34" charset="0"/>
                </a:rPr>
                <a:t> </a:t>
              </a:r>
              <a:r>
                <a:rPr lang="en-US" sz="3200" b="1">
                  <a:solidFill>
                    <a:schemeClr val="hlink"/>
                  </a:solidFill>
                  <a:latin typeface="Franklin Gothic Demi" pitchFamily="34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2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563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Example 1</a:t>
            </a:r>
            <a:endParaRPr lang="en-US" sz="20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152400" y="6858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computer has 32 MB (megabytes) of memory. How many bits are needed to address any single byte in memory?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52400" y="1148229"/>
            <a:ext cx="852405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 </a:t>
            </a:r>
            <a:r>
              <a:rPr lang="en-US" sz="2400" b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mB</a:t>
            </a:r>
            <a:endParaRPr lang="en-US" sz="2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MB – 2^20  2^5</a:t>
            </a:r>
            <a:endParaRPr lang="en-US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memory address space is 32 MB, or 2</a:t>
            </a:r>
            <a:r>
              <a:rPr 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(2</a:t>
            </a:r>
            <a:r>
              <a:rPr 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× 2</a:t>
            </a:r>
            <a:r>
              <a:rPr 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 This means that we need log</a:t>
            </a:r>
            <a:r>
              <a:rPr 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</a:t>
            </a:r>
            <a:r>
              <a:rPr 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or 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 bits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to address each byte.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52400" y="3124200"/>
            <a:ext cx="1563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Example 2</a:t>
            </a:r>
            <a:endParaRPr lang="en-US" sz="20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52400" y="3567113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computer has 128 MB of memory. Each word in this computer is eight bytes. How many bits are needed to address any single word in memory?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152400" y="4711700"/>
            <a:ext cx="8229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memory address space is 128 MB, which means 2</a:t>
            </a:r>
            <a:r>
              <a:rPr 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27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However, each word is eight (2</a:t>
            </a:r>
            <a:r>
              <a:rPr 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bytes, which means that we have 2</a:t>
            </a:r>
            <a:r>
              <a:rPr 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words. This means that we need log</a:t>
            </a:r>
            <a:r>
              <a:rPr 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</a:t>
            </a:r>
            <a:r>
              <a:rPr 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or 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 bits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to address each word.</a:t>
            </a:r>
          </a:p>
        </p:txBody>
      </p:sp>
    </p:spTree>
    <p:extLst>
      <p:ext uri="{BB962C8B-B14F-4D97-AF65-F5344CB8AC3E}">
        <p14:creationId xmlns:p14="http://schemas.microsoft.com/office/powerpoint/2010/main" val="9319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Computer Architecture- A Quantitative Approach by </a:t>
            </a:r>
            <a:r>
              <a:rPr lang="en-IN" dirty="0"/>
              <a:t>John L. Hennessy, David </a:t>
            </a:r>
            <a:r>
              <a:rPr lang="en-IN" dirty="0" err="1" smtClean="0"/>
              <a:t>A.Patterson</a:t>
            </a:r>
            <a:endParaRPr lang="en-IN" dirty="0"/>
          </a:p>
          <a:p>
            <a:r>
              <a:rPr lang="en-IN" dirty="0" smtClean="0"/>
              <a:t>Computer Organization by Car-Hamacher,5</a:t>
            </a:r>
            <a:r>
              <a:rPr lang="en-IN" baseline="30000" dirty="0" smtClean="0"/>
              <a:t>th</a:t>
            </a:r>
            <a:r>
              <a:rPr lang="en-IN" dirty="0" smtClean="0"/>
              <a:t> edition</a:t>
            </a:r>
          </a:p>
          <a:p>
            <a:r>
              <a:rPr lang="en-IN" dirty="0" smtClean="0"/>
              <a:t>Computer Organization and Architecture by </a:t>
            </a:r>
            <a:r>
              <a:rPr lang="en-IN" dirty="0" err="1" smtClean="0"/>
              <a:t>william</a:t>
            </a:r>
            <a:r>
              <a:rPr lang="en-IN" dirty="0" smtClean="0"/>
              <a:t> Stallings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1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hurdles of ENIAC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Size is too high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Huge space required to keep the system.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Plugging or unplugging the cables or switches was required to alter the program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 So the job of entering the instructions and altering the instructions with switches and cables were absolutely hard.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25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the set of instructions to the computer (i.e. program) could be represented in a storage suitable for  performing  tasks,  then the process of programming could be easier.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If the data stored along with set of instructions, programming process could be facilitated.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These reasons motivated the development of  stored program concept.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4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880" cy="8500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  <a:ea typeface="DejaVu Sans"/>
              </a:rPr>
              <a:t>Stored Program Concept</a:t>
            </a:r>
            <a:endParaRPr dirty="0"/>
          </a:p>
        </p:txBody>
      </p:sp>
      <p:sp>
        <p:nvSpPr>
          <p:cNvPr id="237" name="CustomShape 2"/>
          <p:cNvSpPr/>
          <p:nvPr/>
        </p:nvSpPr>
        <p:spPr>
          <a:xfrm>
            <a:off x="457200" y="1196752"/>
            <a:ext cx="8435280" cy="48245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Stored program concept is introduced by John </a:t>
            </a:r>
            <a:r>
              <a:rPr lang="en-IN" sz="3200" dirty="0">
                <a:solidFill>
                  <a:srgbClr val="000000"/>
                </a:solidFill>
                <a:ea typeface="DejaVu Sans"/>
              </a:rPr>
              <a:t>v</a:t>
            </a: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on Neumann in 1940s.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The </a:t>
            </a:r>
            <a:r>
              <a:rPr lang="en-IN" sz="3200" dirty="0">
                <a:solidFill>
                  <a:srgbClr val="000000"/>
                </a:solidFill>
                <a:ea typeface="DejaVu Sans"/>
              </a:rPr>
              <a:t>idea </a:t>
            </a: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of a stored program is to store the  </a:t>
            </a:r>
            <a:r>
              <a:rPr lang="en-IN" sz="3200" dirty="0">
                <a:solidFill>
                  <a:srgbClr val="000000"/>
                </a:solidFill>
                <a:ea typeface="DejaVu Sans"/>
              </a:rPr>
              <a:t>instructions and data </a:t>
            </a: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electronically as binary numbers in a storage space associated with a computer.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</a:rPr>
              <a:t>The storage space is called as memory.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Any data such as input or instruction is stored as a binary number in the memory.</a:t>
            </a:r>
            <a:endParaRPr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8213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>
                <a:latin typeface="+mj-lt"/>
              </a:rPr>
              <a:t>How </a:t>
            </a:r>
            <a:r>
              <a:rPr lang="en-US" sz="4400" dirty="0" smtClean="0">
                <a:latin typeface="+mj-lt"/>
              </a:rPr>
              <a:t>to implement the </a:t>
            </a:r>
            <a:r>
              <a:rPr lang="en-US" sz="4400" dirty="0">
                <a:latin typeface="+mj-lt"/>
              </a:rPr>
              <a:t>Stored-Program Concept </a:t>
            </a:r>
            <a:r>
              <a:rPr lang="en-US" sz="4400" dirty="0" smtClean="0">
                <a:latin typeface="+mj-lt"/>
              </a:rPr>
              <a:t>in reality</a:t>
            </a:r>
            <a:r>
              <a:rPr lang="en-US" sz="4400" dirty="0">
                <a:latin typeface="+mj-lt"/>
              </a:rPr>
              <a:t>?</a:t>
            </a:r>
            <a:endParaRPr sz="4400" dirty="0">
              <a:latin typeface="+mj-lt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23640" y="1628800"/>
            <a:ext cx="8228880" cy="4392488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/>
              <a:t>To Implement the stored-program concept, there are </a:t>
            </a:r>
            <a:r>
              <a:rPr lang="en-IN" sz="3200" dirty="0" smtClean="0"/>
              <a:t> </a:t>
            </a:r>
            <a:r>
              <a:rPr lang="en-IN" sz="3200" dirty="0"/>
              <a:t>multiple layers of abstractions </a:t>
            </a:r>
            <a:r>
              <a:rPr lang="en-IN" sz="3200" dirty="0" smtClean="0"/>
              <a:t>required </a:t>
            </a:r>
            <a:r>
              <a:rPr lang="en-IN" sz="3200" dirty="0"/>
              <a:t>both in the </a:t>
            </a:r>
            <a:r>
              <a:rPr lang="en-IN" sz="3200" dirty="0" smtClean="0"/>
              <a:t>hardware </a:t>
            </a:r>
            <a:r>
              <a:rPr lang="en-IN" sz="3200" dirty="0"/>
              <a:t>and </a:t>
            </a:r>
            <a:r>
              <a:rPr lang="en-IN" sz="3200" dirty="0" smtClean="0"/>
              <a:t>software.</a:t>
            </a:r>
            <a:endParaRPr sz="3200" dirty="0"/>
          </a:p>
          <a:p>
            <a:pPr>
              <a:lnSpc>
                <a:spcPct val="100000"/>
              </a:lnSpc>
            </a:pP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/>
              <a:t>The </a:t>
            </a:r>
            <a:r>
              <a:rPr lang="en-IN" sz="3200" dirty="0"/>
              <a:t>most important among them is the </a:t>
            </a:r>
            <a:r>
              <a:rPr lang="en-IN" sz="3200" dirty="0" smtClean="0"/>
              <a:t>instruction set architecture (ISA) -abstraction between  </a:t>
            </a:r>
            <a:r>
              <a:rPr lang="en-IN" sz="3200" dirty="0"/>
              <a:t>the lowest level software </a:t>
            </a:r>
            <a:r>
              <a:rPr lang="en-IN" sz="3200" dirty="0" smtClean="0"/>
              <a:t>interface and the underlying hardware.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9254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Von Neumann machine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pPr marL="0" indent="0">
              <a:buNone/>
            </a:pPr>
            <a:r>
              <a:rPr lang="en-IN" sz="1100" dirty="0" smtClean="0"/>
              <a:t>           Image courtesy: www.medium.com</a:t>
            </a:r>
            <a:endParaRPr lang="en-IN" sz="1100" dirty="0"/>
          </a:p>
        </p:txBody>
      </p:sp>
      <p:pic>
        <p:nvPicPr>
          <p:cNvPr id="6" name="Picture 1028" descr="vnc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2008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73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Von Neumann Architecture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535040" y="1103536"/>
            <a:ext cx="331236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Central Processing Unit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4413684" y="141286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 Unit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327004" y="2721744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Arithmetic and Logic Unit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598416" y="5301208"/>
            <a:ext cx="33123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Storage unit/ Memory Unit</a:t>
            </a:r>
          </a:p>
          <a:p>
            <a:pPr algn="ctr"/>
            <a:r>
              <a:rPr lang="en-IN" dirty="0" smtClean="0"/>
              <a:t>Stores both instructions and data</a:t>
            </a:r>
            <a:endParaRPr lang="en-IN" dirty="0"/>
          </a:p>
        </p:txBody>
      </p:sp>
      <p:sp>
        <p:nvSpPr>
          <p:cNvPr id="20" name="Up-Down Arrow 19"/>
          <p:cNvSpPr/>
          <p:nvPr/>
        </p:nvSpPr>
        <p:spPr>
          <a:xfrm>
            <a:off x="5436096" y="3559212"/>
            <a:ext cx="1368152" cy="1749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Bus</a:t>
            </a:r>
            <a:endParaRPr lang="en-IN" dirty="0"/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1389832" y="2852936"/>
            <a:ext cx="1368152" cy="16561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Input Device</a:t>
            </a:r>
            <a:endParaRPr lang="en-IN" sz="2400" dirty="0"/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7301780" y="2251596"/>
            <a:ext cx="1518692" cy="177874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Output Device</a:t>
            </a:r>
            <a:endParaRPr lang="en-IN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757984" y="3009776"/>
            <a:ext cx="840432" cy="70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Elbow Connector 27"/>
          <p:cNvCxnSpPr/>
          <p:nvPr/>
        </p:nvCxnSpPr>
        <p:spPr>
          <a:xfrm>
            <a:off x="2292140" y="4509120"/>
            <a:ext cx="1306276" cy="11843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6804248" y="2852936"/>
            <a:ext cx="497532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3491880" y="3551808"/>
            <a:ext cx="1540284" cy="174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Address </a:t>
            </a:r>
          </a:p>
          <a:p>
            <a:pPr algn="ctr"/>
            <a:r>
              <a:rPr lang="en-IN" sz="1400" dirty="0" smtClean="0"/>
              <a:t>Bus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19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21" grpId="0" animBg="1"/>
      <p:bldP spid="23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2" ma:contentTypeDescription="Create a new document." ma:contentTypeScope="" ma:versionID="607c0016ddcdc6d8dce74a8843b43174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3984c9aaa21a942eebc8c95f5575fa7a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A9D9D-7D73-4908-A44E-3B2DFAF0714A}"/>
</file>

<file path=customXml/itemProps2.xml><?xml version="1.0" encoding="utf-8"?>
<ds:datastoreItem xmlns:ds="http://schemas.openxmlformats.org/officeDocument/2006/customXml" ds:itemID="{804386F7-6610-4702-962F-9AC317597AB8}"/>
</file>

<file path=customXml/itemProps3.xml><?xml version="1.0" encoding="utf-8"?>
<ds:datastoreItem xmlns:ds="http://schemas.openxmlformats.org/officeDocument/2006/customXml" ds:itemID="{D22D772C-7746-43F4-B321-9BEA195CF80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1689</Words>
  <Application>Microsoft Office PowerPoint</Application>
  <PresentationFormat>On-screen Show (4:3)</PresentationFormat>
  <Paragraphs>232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SimSun</vt:lpstr>
      <vt:lpstr>Arial</vt:lpstr>
      <vt:lpstr>Calibri</vt:lpstr>
      <vt:lpstr>DejaVu Sans</vt:lpstr>
      <vt:lpstr>Franklin Gothic Demi</vt:lpstr>
      <vt:lpstr>Nimbus Roman No9 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Major hurdles of ENIAC</vt:lpstr>
      <vt:lpstr>PowerPoint Presentation</vt:lpstr>
      <vt:lpstr>PowerPoint Presentation</vt:lpstr>
      <vt:lpstr>PowerPoint Presentation</vt:lpstr>
      <vt:lpstr>Von Neumann machine</vt:lpstr>
      <vt:lpstr>Von Neumann Architecture</vt:lpstr>
      <vt:lpstr>Von Neumann architecture</vt:lpstr>
      <vt:lpstr>Von Neumann Architecture</vt:lpstr>
      <vt:lpstr>The working of von Neumann model</vt:lpstr>
      <vt:lpstr>Working continues…</vt:lpstr>
      <vt:lpstr>Types of instructions</vt:lpstr>
      <vt:lpstr>PowerPoint Presentation</vt:lpstr>
      <vt:lpstr>Harvard Architecture</vt:lpstr>
      <vt:lpstr>Harvard Architecture</vt:lpstr>
      <vt:lpstr>Advantages of Harvard Architecture</vt:lpstr>
      <vt:lpstr>Comparison of von Neumann and Harvard Architecture</vt:lpstr>
      <vt:lpstr>Performance of computer</vt:lpstr>
      <vt:lpstr>Performance matrix of a computer system</vt:lpstr>
      <vt:lpstr>Relation between the time of execution and performance</vt:lpstr>
      <vt:lpstr>Continued…</vt:lpstr>
      <vt:lpstr>Continued…</vt:lpstr>
      <vt:lpstr>CPU performance and its factors</vt:lpstr>
      <vt:lpstr>Performance Evaluation</vt:lpstr>
      <vt:lpstr>Amdhal’s law</vt:lpstr>
      <vt:lpstr>Sample Problem</vt:lpstr>
      <vt:lpstr>Solution</vt:lpstr>
      <vt:lpstr>Memory Location, Addresses, and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Sudha</cp:lastModifiedBy>
  <cp:revision>137</cp:revision>
  <dcterms:created xsi:type="dcterms:W3CDTF">2017-07-24T03:02:33Z</dcterms:created>
  <dcterms:modified xsi:type="dcterms:W3CDTF">2021-08-09T12:04:57Z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