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61" r:id="rId3"/>
    <p:sldId id="284" r:id="rId4"/>
    <p:sldId id="285" r:id="rId5"/>
    <p:sldId id="286" r:id="rId6"/>
    <p:sldId id="268" r:id="rId7"/>
    <p:sldId id="269" r:id="rId8"/>
    <p:sldId id="311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D658C-B221-481A-AF3B-B2575017004A}">
          <p14:sldIdLst>
            <p14:sldId id="257"/>
            <p14:sldId id="261"/>
            <p14:sldId id="284"/>
            <p14:sldId id="285"/>
            <p14:sldId id="286"/>
            <p14:sldId id="268"/>
            <p14:sldId id="269"/>
            <p14:sldId id="311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50B04-0F12-4999-927D-79DB2A77B3AB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C5DC-BBA7-464D-AE14-1BEB2E29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2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C5DC-BBA7-464D-AE14-1BEB2E2950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6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145D-E19A-4D6C-9294-E4D14C8E6902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4D32-497C-4E47-96C4-45FEF5286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7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85800" y="1556792"/>
            <a:ext cx="7771680" cy="20428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IN" sz="54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bri"/>
                <a:ea typeface="DejaVu Sans"/>
              </a:rPr>
              <a:t>Module I: Part B</a:t>
            </a:r>
          </a:p>
          <a:p>
            <a:pPr algn="ctr">
              <a:lnSpc>
                <a:spcPct val="100000"/>
              </a:lnSpc>
            </a:pPr>
            <a:r>
              <a:rPr lang="en-IN" sz="3600" dirty="0" smtClean="0">
                <a:solidFill>
                  <a:srgbClr val="000000"/>
                </a:solidFill>
                <a:latin typeface="Calibri"/>
                <a:ea typeface="DejaVu Sans"/>
              </a:rPr>
              <a:t>Prof. </a:t>
            </a:r>
            <a:r>
              <a:rPr lang="en-IN" sz="3600" dirty="0" err="1" smtClean="0">
                <a:solidFill>
                  <a:srgbClr val="000000"/>
                </a:solidFill>
                <a:latin typeface="Calibri"/>
                <a:ea typeface="DejaVu Sans"/>
              </a:rPr>
              <a:t>Nisha</a:t>
            </a:r>
            <a:r>
              <a:rPr lang="en-IN" sz="3600" dirty="0" smtClean="0">
                <a:solidFill>
                  <a:srgbClr val="000000"/>
                </a:solidFill>
                <a:latin typeface="Calibri"/>
                <a:ea typeface="DejaVu Sans"/>
              </a:rPr>
              <a:t> VM</a:t>
            </a: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rgbClr val="000000"/>
                </a:solidFill>
                <a:latin typeface="Calibri"/>
                <a:ea typeface="DejaVu Sans"/>
              </a:rPr>
              <a:t>Assistant Professor(Senior)</a:t>
            </a: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rgbClr val="000000"/>
                </a:solidFill>
                <a:latin typeface="Calibri"/>
                <a:ea typeface="DejaVu Sans"/>
              </a:rPr>
              <a:t>SCOPE</a:t>
            </a:r>
          </a:p>
        </p:txBody>
      </p:sp>
      <p:sp>
        <p:nvSpPr>
          <p:cNvPr id="182" name="CustomShape 2"/>
          <p:cNvSpPr/>
          <p:nvPr/>
        </p:nvSpPr>
        <p:spPr>
          <a:xfrm>
            <a:off x="1403640" y="41490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Neumann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>
                <a:cs typeface="Times New Roman" pitchFamily="18" charset="0"/>
              </a:rPr>
              <a:t>There are four sub-components in von Neumann architecture: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Memory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IO devices such as input and output devices 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Arithmetic-Logic Unit</a:t>
            </a:r>
          </a:p>
          <a:p>
            <a:pPr lvl="1"/>
            <a:r>
              <a:rPr lang="en-US" sz="5100" dirty="0" smtClean="0">
                <a:cs typeface="Times New Roman" pitchFamily="18" charset="0"/>
              </a:rPr>
              <a:t>Control Unit</a:t>
            </a:r>
          </a:p>
          <a:p>
            <a:r>
              <a:rPr lang="en-US" sz="5100" dirty="0" smtClean="0">
                <a:cs typeface="Times New Roman" pitchFamily="18" charset="0"/>
              </a:rPr>
              <a:t>There is a 5</a:t>
            </a:r>
            <a:r>
              <a:rPr lang="en-US" sz="5100" baseline="30000" dirty="0" smtClean="0">
                <a:cs typeface="Times New Roman" pitchFamily="18" charset="0"/>
              </a:rPr>
              <a:t>th</a:t>
            </a:r>
            <a:r>
              <a:rPr lang="en-US" sz="5100" dirty="0">
                <a:cs typeface="Times New Roman" pitchFamily="18" charset="0"/>
              </a:rPr>
              <a:t> </a:t>
            </a:r>
            <a:r>
              <a:rPr lang="en-US" sz="5100" dirty="0" smtClean="0">
                <a:cs typeface="Times New Roman" pitchFamily="18" charset="0"/>
              </a:rPr>
              <a:t> key player in the architecture, i.e.  a wire, or bus, that connects the components together </a:t>
            </a:r>
          </a:p>
          <a:p>
            <a:r>
              <a:rPr lang="en-US" sz="5100" dirty="0" smtClean="0">
                <a:cs typeface="Times New Roman" pitchFamily="18" charset="0"/>
              </a:rPr>
              <a:t>Bus is used for the data flows  from one sub-component to another.</a:t>
            </a:r>
          </a:p>
          <a:p>
            <a:r>
              <a:rPr lang="en-US" sz="5100" dirty="0" smtClean="0">
                <a:cs typeface="Times New Roman" pitchFamily="18" charset="0"/>
              </a:rPr>
              <a:t>Three types of buses i.e. communication lines are there: address lines, data lines and control lines.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2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Neumann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Major principles</a:t>
            </a:r>
          </a:p>
          <a:p>
            <a:pPr lvl="1"/>
            <a:r>
              <a:rPr lang="en-IN" dirty="0" smtClean="0"/>
              <a:t>Data and instructions stored together in the storage unit / Memory unit. </a:t>
            </a:r>
          </a:p>
          <a:p>
            <a:pPr lvl="1"/>
            <a:r>
              <a:rPr lang="en-IN" dirty="0" smtClean="0"/>
              <a:t>Memory unit is a collection of locations and each location is designated with an address.</a:t>
            </a:r>
          </a:p>
          <a:p>
            <a:pPr lvl="1"/>
            <a:r>
              <a:rPr lang="en-IN" dirty="0" smtClean="0"/>
              <a:t>Central processing unit fetches the  instruction and data from the memory unit. </a:t>
            </a:r>
          </a:p>
          <a:p>
            <a:pPr lvl="1"/>
            <a:r>
              <a:rPr lang="en-IN" dirty="0" smtClean="0"/>
              <a:t>The central processing unit process the data </a:t>
            </a:r>
          </a:p>
          <a:p>
            <a:pPr lvl="1"/>
            <a:r>
              <a:rPr lang="en-IN" dirty="0" smtClean="0"/>
              <a:t>Program and data cannot be accessed simultaneously</a:t>
            </a:r>
          </a:p>
          <a:p>
            <a:pPr marL="457200" lvl="1" indent="0">
              <a:buNone/>
            </a:pPr>
            <a:r>
              <a:rPr lang="en-IN" dirty="0" smtClean="0"/>
              <a:t>	</a:t>
            </a:r>
          </a:p>
          <a:p>
            <a:pPr lvl="1">
              <a:buFont typeface="Wingdings" pitchFamily="2" charset="2"/>
              <a:buChar char="q"/>
            </a:pPr>
            <a:endParaRPr lang="en-IN" dirty="0" smtClean="0"/>
          </a:p>
          <a:p>
            <a:pPr lvl="1">
              <a:buFont typeface="Wingdings" pitchFamily="2" charset="2"/>
              <a:buChar char="q"/>
            </a:pPr>
            <a:endParaRPr lang="en-IN" dirty="0" smtClean="0"/>
          </a:p>
          <a:p>
            <a:pPr lvl="1"/>
            <a:endParaRPr lang="en-IN" dirty="0" smtClean="0"/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7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working of von Neumann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central processing unit, decides the instruction to be executed next and keep its address in the address line i.e. address bus.</a:t>
            </a:r>
          </a:p>
          <a:p>
            <a:r>
              <a:rPr lang="en-IN" dirty="0" smtClean="0"/>
              <a:t>The address bus is a </a:t>
            </a:r>
            <a:r>
              <a:rPr lang="en-IN" dirty="0" err="1" smtClean="0"/>
              <a:t>uni</a:t>
            </a:r>
            <a:r>
              <a:rPr lang="en-IN" dirty="0" smtClean="0"/>
              <a:t>-directional bus connected from central processing unit to memory unit.</a:t>
            </a:r>
          </a:p>
          <a:p>
            <a:r>
              <a:rPr lang="en-IN" dirty="0" smtClean="0"/>
              <a:t>From the memory unit, the instruction or data placed into the data bus which carries data from the memory to the central processing unit.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continues…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instructions gets decoded at the control unit.</a:t>
            </a:r>
          </a:p>
          <a:p>
            <a:r>
              <a:rPr lang="en-IN" dirty="0" smtClean="0"/>
              <a:t>Processor executes the task according to the instruction.</a:t>
            </a:r>
          </a:p>
          <a:p>
            <a:r>
              <a:rPr lang="en-IN" dirty="0" smtClean="0"/>
              <a:t>The arithmetic and logical operations are performed in the arithmetic and logic unit(ALU)</a:t>
            </a:r>
          </a:p>
          <a:p>
            <a:r>
              <a:rPr lang="en-IN" dirty="0" smtClean="0"/>
              <a:t>The execution of program is a sequential process, other than branching instruction execution. </a:t>
            </a:r>
          </a:p>
          <a:p>
            <a:r>
              <a:rPr lang="en-IN" dirty="0" smtClean="0"/>
              <a:t>The output of the execution may store in the memory or send to the output unit.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8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600" b="1" dirty="0">
                <a:cs typeface="Times New Roman" pitchFamily="18" charset="0"/>
              </a:rPr>
              <a:t>Data Transfer </a:t>
            </a:r>
            <a:r>
              <a:rPr lang="en-US" sz="3600" b="1" dirty="0" smtClean="0">
                <a:cs typeface="Times New Roman" pitchFamily="18" charset="0"/>
              </a:rPr>
              <a:t>Instructions </a:t>
            </a:r>
            <a:r>
              <a:rPr lang="en-US" sz="3600" dirty="0" smtClean="0">
                <a:cs typeface="Times New Roman" pitchFamily="18" charset="0"/>
              </a:rPr>
              <a:t>– transfers data  from a source to a destination. The source  and destination can be memory locations or registers that are associated with CPU.</a:t>
            </a:r>
          </a:p>
          <a:p>
            <a:pPr marL="0" indent="0">
              <a:buNone/>
              <a:defRPr/>
            </a:pPr>
            <a:endParaRPr lang="en-US" sz="36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3600" b="1" dirty="0">
                <a:cs typeface="Times New Roman" pitchFamily="18" charset="0"/>
              </a:rPr>
              <a:t>Arithmetic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b="1" dirty="0" smtClean="0">
                <a:cs typeface="Times New Roman" pitchFamily="18" charset="0"/>
              </a:rPr>
              <a:t> Instructions</a:t>
            </a:r>
            <a:r>
              <a:rPr lang="en-US" sz="3600" dirty="0" smtClean="0">
                <a:cs typeface="Times New Roman" pitchFamily="18" charset="0"/>
              </a:rPr>
              <a:t>–performs arithmetic operations  such as addition, subtraction, multiplication, division etc. It is performed </a:t>
            </a:r>
            <a:r>
              <a:rPr lang="en-US" sz="3600" dirty="0">
                <a:cs typeface="Times New Roman" pitchFamily="18" charset="0"/>
              </a:rPr>
              <a:t>by </a:t>
            </a:r>
            <a:r>
              <a:rPr lang="en-US" sz="3600" dirty="0" smtClean="0">
                <a:cs typeface="Times New Roman" pitchFamily="18" charset="0"/>
              </a:rPr>
              <a:t>ALU.</a:t>
            </a:r>
          </a:p>
          <a:p>
            <a:pPr marL="0" indent="0">
              <a:buNone/>
              <a:defRPr/>
            </a:pPr>
            <a:endParaRPr lang="en-US" sz="36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3600" b="1" dirty="0" smtClean="0">
                <a:cs typeface="Times New Roman" pitchFamily="18" charset="0"/>
              </a:rPr>
              <a:t>Logical Instructions-  </a:t>
            </a:r>
            <a:r>
              <a:rPr lang="en-US" sz="3600" dirty="0" smtClean="0">
                <a:cs typeface="Times New Roman" pitchFamily="18" charset="0"/>
              </a:rPr>
              <a:t>Performs logical operations</a:t>
            </a:r>
            <a:endParaRPr lang="en-US" sz="3600" dirty="0">
              <a:cs typeface="Times New Roman" pitchFamily="18" charset="0"/>
            </a:endParaRPr>
          </a:p>
          <a:p>
            <a:pPr>
              <a:defRPr/>
            </a:pPr>
            <a:endParaRPr lang="en-US" sz="3600" b="1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3600" b="1" dirty="0" smtClean="0">
                <a:cs typeface="Times New Roman" pitchFamily="18" charset="0"/>
              </a:rPr>
              <a:t>Control transfer instructions </a:t>
            </a:r>
            <a:r>
              <a:rPr lang="en-US" sz="3600" dirty="0">
                <a:cs typeface="Times New Roman" pitchFamily="18" charset="0"/>
              </a:rPr>
              <a:t>– </a:t>
            </a:r>
            <a:r>
              <a:rPr lang="en-US" sz="3600" dirty="0" smtClean="0">
                <a:cs typeface="Times New Roman" pitchFamily="18" charset="0"/>
              </a:rPr>
              <a:t>The flow of sequential execution can be changed with a branch instruction, it can </a:t>
            </a:r>
            <a:r>
              <a:rPr lang="en-US" sz="3600" dirty="0">
                <a:cs typeface="Times New Roman" pitchFamily="18" charset="0"/>
              </a:rPr>
              <a:t>be </a:t>
            </a:r>
            <a:r>
              <a:rPr lang="en-US" sz="3600" dirty="0" smtClean="0">
                <a:cs typeface="Times New Roman" pitchFamily="18" charset="0"/>
              </a:rPr>
              <a:t>made according to any  condition. </a:t>
            </a:r>
          </a:p>
          <a:p>
            <a:pPr>
              <a:defRPr/>
            </a:pPr>
            <a:endParaRPr lang="en-US" sz="3600" dirty="0"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9" y="1228725"/>
            <a:ext cx="843776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15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Principles</a:t>
            </a:r>
          </a:p>
          <a:p>
            <a:pPr lvl="1"/>
            <a:r>
              <a:rPr lang="en-Z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Z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</a:t>
            </a:r>
            <a:r>
              <a:rPr lang="en-ZW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Z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concept, Memory </a:t>
            </a:r>
            <a:r>
              <a:rPr lang="en-Z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was separated from the memory for instruction. This concept is known as the</a:t>
            </a:r>
            <a:endParaRPr lang="en-IN" dirty="0" smtClean="0"/>
          </a:p>
          <a:p>
            <a:pPr lvl="1"/>
            <a:r>
              <a:rPr lang="en-IN" dirty="0" smtClean="0"/>
              <a:t>Parallel access of data and instructions are possible</a:t>
            </a:r>
          </a:p>
          <a:p>
            <a:pPr lvl="1"/>
            <a:r>
              <a:rPr lang="en-IN" dirty="0" smtClean="0"/>
              <a:t>Modern processors uses Harvard architecture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7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Advantages of 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Separate data path and instruction path is available.</a:t>
            </a:r>
          </a:p>
          <a:p>
            <a:r>
              <a:rPr lang="en-IN" dirty="0" smtClean="0"/>
              <a:t>Fetching of data and instructions can be done simultaneously</a:t>
            </a:r>
          </a:p>
          <a:p>
            <a:r>
              <a:rPr lang="en-IN" dirty="0" smtClean="0"/>
              <a:t>Different  sized cells can be allowed in both the memories.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4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of von Neumann and Harvard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2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Clock is used </a:t>
            </a:r>
            <a:r>
              <a:rPr lang="en-IN" dirty="0"/>
              <a:t>to synchronize the working of a </a:t>
            </a:r>
            <a:r>
              <a:rPr lang="en-IN" dirty="0" smtClean="0"/>
              <a:t>unit</a:t>
            </a:r>
            <a:endParaRPr lang="en-IN" dirty="0"/>
          </a:p>
          <a:p>
            <a:r>
              <a:rPr lang="en-IN" dirty="0"/>
              <a:t>Clock Cycle: Discrete time intervals at which the events happen in a computer system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length of each clock </a:t>
            </a:r>
            <a:r>
              <a:rPr lang="en-IN" dirty="0" smtClean="0"/>
              <a:t>cycle is considered as clock period.</a:t>
            </a:r>
            <a:endParaRPr lang="en-IN" dirty="0"/>
          </a:p>
          <a:p>
            <a:pPr lvl="1"/>
            <a:r>
              <a:rPr lang="en-IN" dirty="0" smtClean="0"/>
              <a:t>A clock period is also </a:t>
            </a:r>
            <a:r>
              <a:rPr lang="en-IN" dirty="0"/>
              <a:t>called tick, clock tick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7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  <a:ea typeface="DejaVu Sans"/>
              </a:rPr>
              <a:t>Computer Architecture</a:t>
            </a:r>
            <a:endParaRPr dirty="0"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Abstract representation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of the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components of  the computer and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its </a:t>
            </a:r>
            <a:r>
              <a:rPr lang="en-IN" sz="2800" dirty="0" smtClean="0">
                <a:solidFill>
                  <a:srgbClr val="000000"/>
                </a:solidFill>
                <a:latin typeface="Calibri"/>
                <a:ea typeface="DejaVu Sans"/>
              </a:rPr>
              <a:t>organization is called architecture of a computer System.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dirty="0" smtClean="0">
                <a:solidFill>
                  <a:srgbClr val="000000"/>
                </a:solidFill>
                <a:latin typeface="Calibri"/>
              </a:rPr>
              <a:t>The following parts are the key components of a computer system.</a:t>
            </a:r>
          </a:p>
          <a:p>
            <a:pPr lvl="1"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</a:rPr>
              <a:t>Central processing unit</a:t>
            </a:r>
          </a:p>
          <a:p>
            <a:pPr lvl="1"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</a:rPr>
              <a:t>Storage unit</a:t>
            </a:r>
          </a:p>
          <a:p>
            <a:pPr lvl="1"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</a:rPr>
              <a:t>I/O unit.</a:t>
            </a:r>
          </a:p>
          <a:p>
            <a:pPr lvl="1"/>
            <a:endParaRPr lang="en-IN" sz="28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748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Performance matrix of a computer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Execution time: It is the time taken to finish a task</a:t>
            </a:r>
          </a:p>
          <a:p>
            <a:r>
              <a:rPr lang="en-IN" dirty="0"/>
              <a:t> </a:t>
            </a:r>
            <a:r>
              <a:rPr lang="en-IN" dirty="0" smtClean="0"/>
              <a:t>- CPU execution time is a combination of user CPU time and system CPU time</a:t>
            </a:r>
          </a:p>
          <a:p>
            <a:r>
              <a:rPr lang="en-IN" dirty="0" smtClean="0"/>
              <a:t>Throughput: It is defined as the total quantity of completed work in a specific period of 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9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between the time of execution and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IN" dirty="0" smtClean="0"/>
              <a:t>For a given task, in order to maximize the performance of a computer, we need to minimize the time required for execution or response time.</a:t>
            </a:r>
          </a:p>
          <a:p>
            <a:r>
              <a:rPr lang="en-IN" dirty="0" smtClean="0"/>
              <a:t>For a computer system A, the performance is calculated by the following formula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i="1" dirty="0" smtClean="0"/>
              <a:t>Performance of A= 1/Execution </a:t>
            </a:r>
            <a:r>
              <a:rPr lang="en-IN" i="1" dirty="0"/>
              <a:t>time of </a:t>
            </a:r>
            <a:r>
              <a:rPr lang="en-IN" i="1" dirty="0" smtClean="0"/>
              <a:t>A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i.e. </a:t>
            </a:r>
            <a:r>
              <a:rPr lang="en-IN" dirty="0" err="1"/>
              <a:t>Performance</a:t>
            </a:r>
            <a:r>
              <a:rPr lang="en-IN" baseline="-25000" dirty="0" err="1"/>
              <a:t>A</a:t>
            </a:r>
            <a:r>
              <a:rPr lang="en-IN" dirty="0"/>
              <a:t>= 1/Execution </a:t>
            </a:r>
            <a:r>
              <a:rPr lang="en-IN" dirty="0" err="1"/>
              <a:t>time</a:t>
            </a:r>
            <a:r>
              <a:rPr lang="en-IN" baseline="-25000" dirty="0" err="1"/>
              <a:t>A</a:t>
            </a:r>
            <a:endParaRPr lang="en-IN" dirty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473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IN" dirty="0" smtClean="0"/>
              <a:t>i.e. we assume  two computers X and Y, the relation between the performances can be represented by the below formula, </a:t>
            </a:r>
            <a:r>
              <a:rPr lang="en-IN" dirty="0"/>
              <a:t>if the performance of X is </a:t>
            </a:r>
            <a:r>
              <a:rPr lang="en-IN" dirty="0" smtClean="0"/>
              <a:t>more </a:t>
            </a:r>
            <a:r>
              <a:rPr lang="en-IN" dirty="0"/>
              <a:t>than the performance of </a:t>
            </a:r>
            <a:r>
              <a:rPr lang="en-IN" dirty="0" smtClean="0"/>
              <a:t>Y.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48072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7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X </a:t>
            </a:r>
            <a:r>
              <a:rPr lang="en-IN" dirty="0"/>
              <a:t>is </a:t>
            </a:r>
            <a:r>
              <a:rPr lang="en-IN" dirty="0" smtClean="0"/>
              <a:t>‘</a:t>
            </a:r>
            <a:r>
              <a:rPr lang="en-IN" i="1" dirty="0" smtClean="0"/>
              <a:t>n’ </a:t>
            </a:r>
            <a:r>
              <a:rPr lang="en-IN" dirty="0"/>
              <a:t>times faster than </a:t>
            </a:r>
            <a:r>
              <a:rPr lang="en-IN" dirty="0" smtClean="0"/>
              <a:t>computer 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can be represented by the following formula,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2448272" cy="83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59" y="4005064"/>
            <a:ext cx="2016224" cy="99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0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CPU performance and its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3000" dirty="0" smtClean="0"/>
              <a:t>The above formula tells that </a:t>
            </a:r>
            <a:r>
              <a:rPr lang="en-IN" sz="3000" dirty="0"/>
              <a:t>the </a:t>
            </a:r>
            <a:r>
              <a:rPr lang="en-IN" sz="3000" dirty="0" smtClean="0"/>
              <a:t>CPU performance </a:t>
            </a:r>
            <a:r>
              <a:rPr lang="en-IN" sz="3000" dirty="0"/>
              <a:t>can </a:t>
            </a:r>
            <a:r>
              <a:rPr lang="en-IN" sz="3000" dirty="0" smtClean="0"/>
              <a:t>be improved </a:t>
            </a:r>
            <a:r>
              <a:rPr lang="en-IN" sz="3000" dirty="0"/>
              <a:t>by reducing </a:t>
            </a:r>
            <a:r>
              <a:rPr lang="en-IN" sz="3000" dirty="0" smtClean="0"/>
              <a:t>either the number of clock cycles required for a program or  by reducing the length of the clock cycle.</a:t>
            </a:r>
            <a:endParaRPr lang="en-IN" sz="3000" dirty="0"/>
          </a:p>
          <a:p>
            <a:pPr marL="0" indent="0" algn="just">
              <a:buNone/>
            </a:pPr>
            <a:endParaRPr lang="en-IN" sz="30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76" y="1700808"/>
            <a:ext cx="610835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6336704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gain in performance can be achieved by improving some resources of a computer. It can be calculated using </a:t>
            </a:r>
            <a:r>
              <a:rPr lang="en-IN" dirty="0" err="1" smtClean="0"/>
              <a:t>Amdhal’s</a:t>
            </a:r>
            <a:r>
              <a:rPr lang="en-IN" dirty="0" smtClean="0"/>
              <a:t> law.</a:t>
            </a:r>
          </a:p>
          <a:p>
            <a:r>
              <a:rPr lang="en-IN" i="1" dirty="0" err="1" smtClean="0"/>
              <a:t>Amdhal’s</a:t>
            </a:r>
            <a:r>
              <a:rPr lang="en-IN" i="1" dirty="0" smtClean="0"/>
              <a:t> law states that, the performance improvement to be gained from using some faster mode of execution is limited by the fraction of the time the faster mode can be used.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671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Amdhal’s</a:t>
            </a:r>
            <a:r>
              <a:rPr lang="en-IN" dirty="0" smtClean="0"/>
              <a:t>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dirty="0" err="1" smtClean="0"/>
              <a:t>Amdhal’s</a:t>
            </a:r>
            <a:r>
              <a:rPr lang="en-IN" dirty="0" smtClean="0"/>
              <a:t> law defines speed up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5022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49080"/>
            <a:ext cx="77914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5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altLang="en-US" sz="2800" dirty="0" smtClean="0">
                <a:ea typeface="DejaVu Sans"/>
              </a:rPr>
              <a:t>Consider a CPU used in Web servicing. We need to enhance the processor by increasing the computation speed 10 times faster on computation process in web service applications. We assume that, 30% of the time the original processor is spending for computation process and 70% of the time is waiting for the i/o devices. By incorporating the enhancement, then, what will be the overall speed up gain?</a:t>
            </a:r>
          </a:p>
        </p:txBody>
      </p:sp>
    </p:spTree>
    <p:extLst>
      <p:ext uri="{BB962C8B-B14F-4D97-AF65-F5344CB8AC3E}">
        <p14:creationId xmlns:p14="http://schemas.microsoft.com/office/powerpoint/2010/main" val="22004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Fraction</a:t>
            </a:r>
            <a:r>
              <a:rPr lang="en-IN" baseline="-25000" dirty="0" err="1" smtClean="0"/>
              <a:t>enhanced</a:t>
            </a:r>
            <a:r>
              <a:rPr lang="en-IN" dirty="0" smtClean="0"/>
              <a:t>=30</a:t>
            </a:r>
            <a:r>
              <a:rPr lang="en-IN" dirty="0"/>
              <a:t>% =0.3</a:t>
            </a:r>
          </a:p>
          <a:p>
            <a:r>
              <a:rPr lang="en-IN" dirty="0" err="1"/>
              <a:t>Speed</a:t>
            </a:r>
            <a:r>
              <a:rPr lang="en-IN" baseline="-25000" dirty="0" err="1"/>
              <a:t>enhanced</a:t>
            </a:r>
            <a:r>
              <a:rPr lang="en-IN" dirty="0"/>
              <a:t>     =10</a:t>
            </a:r>
          </a:p>
          <a:p>
            <a:r>
              <a:rPr lang="en-IN" dirty="0" err="1"/>
              <a:t>Speedup</a:t>
            </a:r>
            <a:r>
              <a:rPr lang="en-IN" baseline="-25000" dirty="0" err="1"/>
              <a:t>overall</a:t>
            </a:r>
            <a:r>
              <a:rPr lang="en-IN" dirty="0"/>
              <a:t>    = 1/(1-0.3)+(0.3/10)</a:t>
            </a:r>
          </a:p>
          <a:p>
            <a:pPr marL="0" indent="0">
              <a:buNone/>
            </a:pPr>
            <a:r>
              <a:rPr lang="en-IN" dirty="0" smtClean="0"/>
              <a:t>                                </a:t>
            </a:r>
            <a:r>
              <a:rPr lang="en-IN" dirty="0"/>
              <a:t>= 1/0.7+0.03</a:t>
            </a:r>
          </a:p>
          <a:p>
            <a:pPr marL="0" indent="0">
              <a:buNone/>
            </a:pPr>
            <a:r>
              <a:rPr lang="en-IN" dirty="0" smtClean="0"/>
              <a:t>                                </a:t>
            </a:r>
            <a:r>
              <a:rPr lang="en-IN" dirty="0"/>
              <a:t>=1/0.73</a:t>
            </a:r>
          </a:p>
          <a:p>
            <a:pPr marL="0" indent="0">
              <a:buNone/>
            </a:pPr>
            <a:r>
              <a:rPr lang="en-IN" dirty="0" smtClean="0"/>
              <a:t>                                   </a:t>
            </a:r>
            <a:r>
              <a:rPr lang="en-IN" dirty="0"/>
              <a:t>͌ 1.369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Architecture- A Quantitative Approach by </a:t>
            </a:r>
            <a:r>
              <a:rPr lang="en-IN" dirty="0"/>
              <a:t>John L. Hennessy, David </a:t>
            </a:r>
            <a:r>
              <a:rPr lang="en-IN" dirty="0" err="1" smtClean="0"/>
              <a:t>A.Patterson</a:t>
            </a:r>
            <a:endParaRPr lang="en-IN" dirty="0"/>
          </a:p>
          <a:p>
            <a:r>
              <a:rPr lang="en-IN" dirty="0" smtClean="0"/>
              <a:t>Computer Organization by Car-Hamacher,5</a:t>
            </a:r>
            <a:r>
              <a:rPr lang="en-IN" baseline="30000" dirty="0" smtClean="0"/>
              <a:t>th</a:t>
            </a:r>
            <a:r>
              <a:rPr lang="en-IN" dirty="0" smtClean="0"/>
              <a:t> edition</a:t>
            </a:r>
          </a:p>
          <a:p>
            <a:r>
              <a:rPr lang="en-IN" dirty="0" smtClean="0"/>
              <a:t>Computer Organization and Architecture by </a:t>
            </a:r>
            <a:r>
              <a:rPr lang="en-IN" dirty="0" err="1" smtClean="0"/>
              <a:t>william</a:t>
            </a:r>
            <a:r>
              <a:rPr lang="en-IN" dirty="0" smtClean="0"/>
              <a:t> Stallings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1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"/>
              </a:rPr>
              <a:t>ENIAC</a:t>
            </a:r>
            <a:endParaRPr dirty="0"/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686080" cy="485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 smtClean="0"/>
              <a:t>It is the first general purpose digital computer.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 smtClean="0"/>
              <a:t>Programmed manually with switches and cables.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/>
          </a:p>
          <a:p>
            <a:pPr>
              <a:lnSpc>
                <a:spcPct val="100000"/>
              </a:lnSpc>
            </a:pPr>
            <a:r>
              <a:rPr lang="en-IN" sz="28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1100" dirty="0" smtClean="0"/>
              <a:t>image courtesy :www.computerhope.com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>
              <a:lnSpc>
                <a:spcPct val="100000"/>
              </a:lnSpc>
            </a:pPr>
            <a:endParaRPr lang="en-IN" sz="3200" dirty="0" smtClean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4" descr="en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36912"/>
            <a:ext cx="7185992" cy="312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3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hurdles of ENIAC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Size is too high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Huge space required to keep the system.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Plugging or unplugging the cables or switches was required to alter the program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 So the job of entering the instructions and altering the instructions with switches and cables were absolutely hard.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25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 set of instructions to the computer (i.e. program) could be represented in a storage suitable for  performing  tasks,  then the process of programming could be easier.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If the data stored along with set of instructions, programming process could be facilitated.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These reasons motivated the development of  stored program concept.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4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880" cy="8500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  <a:ea typeface="DejaVu Sans"/>
              </a:rPr>
              <a:t>Stored Program Concept</a:t>
            </a:r>
            <a:endParaRPr dirty="0"/>
          </a:p>
        </p:txBody>
      </p:sp>
      <p:sp>
        <p:nvSpPr>
          <p:cNvPr id="237" name="CustomShape 2"/>
          <p:cNvSpPr/>
          <p:nvPr/>
        </p:nvSpPr>
        <p:spPr>
          <a:xfrm>
            <a:off x="457200" y="1196752"/>
            <a:ext cx="843528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Stored program concept is introduced by John </a:t>
            </a:r>
            <a:r>
              <a:rPr lang="en-IN" sz="3200" dirty="0">
                <a:solidFill>
                  <a:srgbClr val="000000"/>
                </a:solidFill>
                <a:ea typeface="DejaVu Sans"/>
              </a:rPr>
              <a:t>v</a:t>
            </a: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on Neumann in 1940s.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The </a:t>
            </a:r>
            <a:r>
              <a:rPr lang="en-IN" sz="3200" dirty="0">
                <a:solidFill>
                  <a:srgbClr val="000000"/>
                </a:solidFill>
                <a:ea typeface="DejaVu Sans"/>
              </a:rPr>
              <a:t>idea </a:t>
            </a: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of a stored program is to store the  </a:t>
            </a:r>
            <a:r>
              <a:rPr lang="en-IN" sz="3200" dirty="0">
                <a:solidFill>
                  <a:srgbClr val="000000"/>
                </a:solidFill>
                <a:ea typeface="DejaVu Sans"/>
              </a:rPr>
              <a:t>instructions and data </a:t>
            </a: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electronically as binary numbers in a storage space associated with a computer.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</a:rPr>
              <a:t>The storage space is called as memory.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ea typeface="DejaVu Sans"/>
              </a:rPr>
              <a:t>Any data such as input or instruction is stored as a binary number in the memory.</a:t>
            </a:r>
            <a:endParaRPr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213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dirty="0">
                <a:latin typeface="+mj-lt"/>
              </a:rPr>
              <a:t>How </a:t>
            </a:r>
            <a:r>
              <a:rPr lang="en-US" sz="4400" dirty="0" smtClean="0">
                <a:latin typeface="+mj-lt"/>
              </a:rPr>
              <a:t>to implement the </a:t>
            </a:r>
            <a:r>
              <a:rPr lang="en-US" sz="4400" dirty="0">
                <a:latin typeface="+mj-lt"/>
              </a:rPr>
              <a:t>Stored-Program Concept </a:t>
            </a:r>
            <a:r>
              <a:rPr lang="en-US" sz="4400" dirty="0" smtClean="0">
                <a:latin typeface="+mj-lt"/>
              </a:rPr>
              <a:t>in reality</a:t>
            </a:r>
            <a:r>
              <a:rPr lang="en-US" sz="4400" dirty="0">
                <a:latin typeface="+mj-lt"/>
              </a:rPr>
              <a:t>?</a:t>
            </a:r>
            <a:endParaRPr sz="4400" dirty="0">
              <a:latin typeface="+mj-l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23640" y="1628800"/>
            <a:ext cx="8228880" cy="4392488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/>
              <a:t>To Implement the stored-program concept, there are </a:t>
            </a:r>
            <a:r>
              <a:rPr lang="en-IN" sz="3200" dirty="0" smtClean="0"/>
              <a:t> </a:t>
            </a:r>
            <a:r>
              <a:rPr lang="en-IN" sz="3200" dirty="0"/>
              <a:t>multiple layers of abstractions </a:t>
            </a:r>
            <a:r>
              <a:rPr lang="en-IN" sz="3200" dirty="0" smtClean="0"/>
              <a:t>required </a:t>
            </a:r>
            <a:r>
              <a:rPr lang="en-IN" sz="3200" dirty="0"/>
              <a:t>both in the </a:t>
            </a:r>
            <a:r>
              <a:rPr lang="en-IN" sz="3200" dirty="0" smtClean="0"/>
              <a:t>hardware </a:t>
            </a:r>
            <a:r>
              <a:rPr lang="en-IN" sz="3200" dirty="0"/>
              <a:t>and </a:t>
            </a:r>
            <a:r>
              <a:rPr lang="en-IN" sz="3200" dirty="0" smtClean="0"/>
              <a:t>software.</a:t>
            </a:r>
            <a:endParaRPr sz="3200" dirty="0"/>
          </a:p>
          <a:p>
            <a:pPr>
              <a:lnSpc>
                <a:spcPct val="100000"/>
              </a:lnSpc>
            </a:pP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most important among them is the </a:t>
            </a:r>
            <a:r>
              <a:rPr lang="en-IN" sz="3200" dirty="0" smtClean="0"/>
              <a:t>instruction set architecture (ISA) -abstraction between  </a:t>
            </a:r>
            <a:r>
              <a:rPr lang="en-IN" sz="3200" dirty="0"/>
              <a:t>the lowest level software </a:t>
            </a:r>
            <a:r>
              <a:rPr lang="en-IN" sz="3200" dirty="0" smtClean="0"/>
              <a:t>interface and the underlying hardware.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9254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 Neumann machine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  <a:p>
            <a:pPr marL="0" indent="0">
              <a:buNone/>
            </a:pPr>
            <a:r>
              <a:rPr lang="en-IN" sz="1100" dirty="0" smtClean="0"/>
              <a:t>           Image courtesy: www.medium.com</a:t>
            </a:r>
            <a:endParaRPr lang="en-IN" sz="1100" dirty="0"/>
          </a:p>
        </p:txBody>
      </p:sp>
      <p:pic>
        <p:nvPicPr>
          <p:cNvPr id="6" name="Picture 1028" descr="vnc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2008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3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Von Neumann Architecture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535040" y="1103536"/>
            <a:ext cx="331236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Central Processing Unit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4413684" y="141286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 Unit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27004" y="2721744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Arithmetic and Logic Unit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598416" y="5301208"/>
            <a:ext cx="33123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Storage unit/ Memory Unit</a:t>
            </a:r>
          </a:p>
          <a:p>
            <a:pPr algn="ctr"/>
            <a:r>
              <a:rPr lang="en-IN" dirty="0" smtClean="0"/>
              <a:t>Stores both instructions and data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5436096" y="3559212"/>
            <a:ext cx="1368152" cy="1749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Bus</a:t>
            </a:r>
            <a:endParaRPr lang="en-IN" dirty="0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1389832" y="2852936"/>
            <a:ext cx="1368152" cy="165618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Input Device</a:t>
            </a:r>
            <a:endParaRPr lang="en-IN" sz="2400" dirty="0"/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7301780" y="2251596"/>
            <a:ext cx="1518692" cy="17787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Output Device</a:t>
            </a:r>
            <a:endParaRPr lang="en-IN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757984" y="3009776"/>
            <a:ext cx="840432" cy="70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Elbow Connector 27"/>
          <p:cNvCxnSpPr/>
          <p:nvPr/>
        </p:nvCxnSpPr>
        <p:spPr>
          <a:xfrm>
            <a:off x="2292140" y="4509120"/>
            <a:ext cx="1306276" cy="11843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6804248" y="2852936"/>
            <a:ext cx="497532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3491880" y="3551808"/>
            <a:ext cx="1540284" cy="174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Address </a:t>
            </a:r>
          </a:p>
          <a:p>
            <a:pPr algn="ctr"/>
            <a:r>
              <a:rPr lang="en-IN" sz="1400" dirty="0" smtClean="0"/>
              <a:t>Bus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19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21" grpId="0" animBg="1"/>
      <p:bldP spid="23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4C26F10802843B0B559DA57628132" ma:contentTypeVersion="2" ma:contentTypeDescription="Create a new document." ma:contentTypeScope="" ma:versionID="b95aa51d966dc5cb7e37a77d3fcf618e">
  <xsd:schema xmlns:xsd="http://www.w3.org/2001/XMLSchema" xmlns:xs="http://www.w3.org/2001/XMLSchema" xmlns:p="http://schemas.microsoft.com/office/2006/metadata/properties" xmlns:ns2="3358ecb5-647a-4f41-878e-b611d5a3588c" targetNamespace="http://schemas.microsoft.com/office/2006/metadata/properties" ma:root="true" ma:fieldsID="841be0c1fa90a13f5a7042af11581a45" ns2:_="">
    <xsd:import namespace="3358ecb5-647a-4f41-878e-b611d5a35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8ecb5-647a-4f41-878e-b611d5a35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F4E4FD-39B1-4B07-884A-5BFDFE66CE23}"/>
</file>

<file path=customXml/itemProps2.xml><?xml version="1.0" encoding="utf-8"?>
<ds:datastoreItem xmlns:ds="http://schemas.openxmlformats.org/officeDocument/2006/customXml" ds:itemID="{C91EBD1C-E79E-43CD-AF3E-5B0B7C15820B}"/>
</file>

<file path=customXml/itemProps3.xml><?xml version="1.0" encoding="utf-8"?>
<ds:datastoreItem xmlns:ds="http://schemas.openxmlformats.org/officeDocument/2006/customXml" ds:itemID="{1B24D69A-8FB1-4041-B454-72C694CB20A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1256</Words>
  <Application>Microsoft Office PowerPoint</Application>
  <PresentationFormat>On-screen Show (4:3)</PresentationFormat>
  <Paragraphs>181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Major hurdles of ENIAC</vt:lpstr>
      <vt:lpstr>PowerPoint Presentation</vt:lpstr>
      <vt:lpstr>PowerPoint Presentation</vt:lpstr>
      <vt:lpstr>PowerPoint Presentation</vt:lpstr>
      <vt:lpstr>Von Neumann machine</vt:lpstr>
      <vt:lpstr>Von Neumann Architecture</vt:lpstr>
      <vt:lpstr>Von Neumann architecture</vt:lpstr>
      <vt:lpstr>Von Neumann Architecture</vt:lpstr>
      <vt:lpstr>The working of von Neumann model</vt:lpstr>
      <vt:lpstr>Working continues…</vt:lpstr>
      <vt:lpstr>Types of instructions</vt:lpstr>
      <vt:lpstr>Harvard Architecture</vt:lpstr>
      <vt:lpstr>Harvard Architecture</vt:lpstr>
      <vt:lpstr>Advantages of Harvard Architecture</vt:lpstr>
      <vt:lpstr>Comparison of von Neumann and Harvard Architecture</vt:lpstr>
      <vt:lpstr>Performance of computer</vt:lpstr>
      <vt:lpstr>Performance matrix of a computer system</vt:lpstr>
      <vt:lpstr>Relation between the time of execution and performance</vt:lpstr>
      <vt:lpstr>Continued…</vt:lpstr>
      <vt:lpstr>Continued…</vt:lpstr>
      <vt:lpstr>CPU performance and its factors</vt:lpstr>
      <vt:lpstr>Performance Evaluation</vt:lpstr>
      <vt:lpstr>Amdhal’s law</vt:lpstr>
      <vt:lpstr>Sample Problem</vt:lpstr>
      <vt:lpstr>Solution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130</cp:revision>
  <dcterms:created xsi:type="dcterms:W3CDTF">2017-07-24T03:02:33Z</dcterms:created>
  <dcterms:modified xsi:type="dcterms:W3CDTF">2020-07-16T14:18:43Z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0x0101000F34C26F10802843B0B559DA57628132</vt:lpwstr>
  </property>
</Properties>
</file>